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6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2" roundtripDataSignature="AMtx7miOla0aa7xeQ2hFprtUcYJPiazml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862" autoAdjust="0"/>
  </p:normalViewPr>
  <p:slideViewPr>
    <p:cSldViewPr snapToGrid="0">
      <p:cViewPr>
        <p:scale>
          <a:sx n="60" d="100"/>
          <a:sy n="60" d="100"/>
        </p:scale>
        <p:origin x="-1522" y="-326"/>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6"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72"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AR"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364039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1</a:t>
            </a:fld>
            <a:endParaRPr/>
          </a:p>
        </p:txBody>
      </p:sp>
      <p:sp>
        <p:nvSpPr>
          <p:cNvPr id="48" name="Google Shape;48;p1:notes"/>
          <p:cNvSpPr txBox="1">
            <a:spLocks noGrp="1"/>
          </p:cNvSpPr>
          <p:nvPr>
            <p:ph type="body" idx="1"/>
          </p:nvPr>
        </p:nvSpPr>
        <p:spPr>
          <a:xfrm>
            <a:off x="685800" y="4400550"/>
            <a:ext cx="5486400" cy="35988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49" name="Google Shape;49;p1:notes"/>
          <p:cNvSpPr/>
          <p:nvPr/>
        </p:nvSpPr>
        <p:spPr>
          <a:xfrm>
            <a:off x="3884613" y="8685213"/>
            <a:ext cx="29718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10</a:t>
            </a:fld>
            <a:endParaRPr/>
          </a:p>
        </p:txBody>
      </p:sp>
      <p:sp>
        <p:nvSpPr>
          <p:cNvPr id="152" name="Google Shape;152;p10: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53" name="Google Shape;153;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11</a:t>
            </a:fld>
            <a:endParaRPr/>
          </a:p>
        </p:txBody>
      </p:sp>
      <p:sp>
        <p:nvSpPr>
          <p:cNvPr id="162" name="Google Shape;162;p11: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63" name="Google Shape;163;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7" name="Google Shape;207;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70e62d47d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70e62d47d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g70e62d47d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AR"/>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1" name="Google Shape;261;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2</a:t>
            </a:fld>
            <a:endParaRPr/>
          </a:p>
        </p:txBody>
      </p:sp>
      <p:sp>
        <p:nvSpPr>
          <p:cNvPr id="59" name="Google Shape;59;p2:notes"/>
          <p:cNvSpPr txBox="1">
            <a:spLocks noGrp="1"/>
          </p:cNvSpPr>
          <p:nvPr>
            <p:ph type="body" idx="1"/>
          </p:nvPr>
        </p:nvSpPr>
        <p:spPr>
          <a:xfrm>
            <a:off x="685800" y="4400550"/>
            <a:ext cx="5486400" cy="35988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60" name="Google Shape;60;p2:notes"/>
          <p:cNvSpPr/>
          <p:nvPr/>
        </p:nvSpPr>
        <p:spPr>
          <a:xfrm>
            <a:off x="3884613" y="8685213"/>
            <a:ext cx="29718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9" name="Google Shape;269;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8" name="Google Shape;278;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7" name="Google Shape;287;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6" name="Google Shape;296;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6" name="Google Shape;306;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70e62d47d2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70e62d47d2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g70e62d47d2_0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AR"/>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26</a:t>
            </a:fld>
            <a:endParaRPr/>
          </a:p>
        </p:txBody>
      </p:sp>
      <p:sp>
        <p:nvSpPr>
          <p:cNvPr id="337" name="Google Shape;337;p24: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38" name="Google Shape;338;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27</a:t>
            </a:fld>
            <a:endParaRPr/>
          </a:p>
        </p:txBody>
      </p:sp>
      <p:sp>
        <p:nvSpPr>
          <p:cNvPr id="347" name="Google Shape;347;p25:notes"/>
          <p:cNvSpPr txBox="1">
            <a:spLocks noGrp="1"/>
          </p:cNvSpPr>
          <p:nvPr>
            <p:ph type="body" idx="1"/>
          </p:nvPr>
        </p:nvSpPr>
        <p:spPr>
          <a:xfrm>
            <a:off x="685800" y="4400550"/>
            <a:ext cx="5486400" cy="35988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348" name="Google Shape;348;p25:notes"/>
          <p:cNvSpPr/>
          <p:nvPr/>
        </p:nvSpPr>
        <p:spPr>
          <a:xfrm>
            <a:off x="3884613" y="8685213"/>
            <a:ext cx="29718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9" name="Google Shape;349;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28</a:t>
            </a:fld>
            <a:endParaRPr/>
          </a:p>
        </p:txBody>
      </p:sp>
      <p:sp>
        <p:nvSpPr>
          <p:cNvPr id="358" name="Google Shape;358;p26: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59" name="Google Shape;359;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8" name="Google Shape;368;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3</a:t>
            </a:fld>
            <a:endParaRPr/>
          </a:p>
        </p:txBody>
      </p:sp>
      <p:sp>
        <p:nvSpPr>
          <p:cNvPr id="69" name="Google Shape;69;p3: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0" name="Google Shape;70;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30</a:t>
            </a:fld>
            <a:endParaRPr/>
          </a:p>
        </p:txBody>
      </p:sp>
      <p:sp>
        <p:nvSpPr>
          <p:cNvPr id="390" name="Google Shape;390;p28: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91" name="Google Shape;391;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s-AR" sz="1200" dirty="0">
                <a:latin typeface="Times New Roman"/>
                <a:ea typeface="Times New Roman"/>
                <a:cs typeface="Times New Roman"/>
                <a:sym typeface="Times New Roman"/>
              </a:rPr>
              <a:t>a) Documentos: </a:t>
            </a:r>
            <a:endParaRPr dirty="0"/>
          </a:p>
          <a:p>
            <a:pPr marL="0" lvl="0" indent="0" algn="l" rtl="0">
              <a:spcBef>
                <a:spcPts val="0"/>
              </a:spcBef>
              <a:spcAft>
                <a:spcPts val="0"/>
              </a:spcAft>
              <a:buNone/>
            </a:pPr>
            <a:r>
              <a:rPr lang="es-AR" sz="1200" dirty="0">
                <a:latin typeface="Times New Roman"/>
                <a:ea typeface="Times New Roman"/>
                <a:cs typeface="Times New Roman"/>
                <a:sym typeface="Times New Roman"/>
              </a:rPr>
              <a:t>Organigrama (identificar el propietario, usuarios claves)</a:t>
            </a:r>
            <a:endParaRPr dirty="0"/>
          </a:p>
          <a:p>
            <a:pPr marL="0" lvl="0" indent="0" algn="l" rtl="0">
              <a:spcBef>
                <a:spcPts val="0"/>
              </a:spcBef>
              <a:spcAft>
                <a:spcPts val="0"/>
              </a:spcAft>
              <a:buNone/>
            </a:pPr>
            <a:r>
              <a:rPr lang="es-AR" sz="1200" dirty="0">
                <a:latin typeface="Times New Roman"/>
                <a:ea typeface="Times New Roman"/>
                <a:cs typeface="Times New Roman"/>
                <a:sym typeface="Times New Roman"/>
              </a:rPr>
              <a:t>Memos, notas internas, minutas, registros contables</a:t>
            </a:r>
            <a:endParaRPr dirty="0"/>
          </a:p>
          <a:p>
            <a:pPr marL="0" lvl="0" indent="0" algn="l" rtl="0">
              <a:spcBef>
                <a:spcPts val="0"/>
              </a:spcBef>
              <a:spcAft>
                <a:spcPts val="0"/>
              </a:spcAft>
              <a:buNone/>
            </a:pPr>
            <a:r>
              <a:rPr lang="es-AR" sz="1200" dirty="0">
                <a:latin typeface="Times New Roman"/>
                <a:ea typeface="Times New Roman"/>
                <a:cs typeface="Times New Roman"/>
                <a:sym typeface="Times New Roman"/>
              </a:rPr>
              <a:t>Solicitudes de proyectos de sistemas de información </a:t>
            </a:r>
            <a:r>
              <a:rPr lang="es-AR" sz="1200" dirty="0" err="1">
                <a:latin typeface="Times New Roman"/>
                <a:ea typeface="Times New Roman"/>
                <a:cs typeface="Times New Roman"/>
                <a:sym typeface="Times New Roman"/>
              </a:rPr>
              <a:t>anteriore</a:t>
            </a:r>
            <a:endParaRPr sz="1200" dirty="0">
              <a:latin typeface="Times New Roman"/>
              <a:ea typeface="Times New Roman"/>
              <a:cs typeface="Times New Roman"/>
              <a:sym typeface="Times New Roman"/>
            </a:endParaRPr>
          </a:p>
          <a:p>
            <a:pPr marL="0" lvl="0" indent="0" algn="l" rtl="0">
              <a:spcBef>
                <a:spcPts val="0"/>
              </a:spcBef>
              <a:spcAft>
                <a:spcPts val="0"/>
              </a:spcAft>
              <a:buNone/>
            </a:pPr>
            <a:r>
              <a:rPr lang="es-AR" sz="1200" b="1" dirty="0">
                <a:solidFill>
                  <a:srgbClr val="262626"/>
                </a:solidFill>
                <a:latin typeface="Times New Roman"/>
                <a:ea typeface="Times New Roman"/>
                <a:cs typeface="Times New Roman"/>
                <a:sym typeface="Times New Roman"/>
              </a:rPr>
              <a:t>Documentación de sistemas anteriores</a:t>
            </a:r>
            <a:endParaRPr dirty="0"/>
          </a:p>
          <a:p>
            <a:pPr marL="914400" lvl="2" indent="-76200" algn="l" rtl="0">
              <a:lnSpc>
                <a:spcPct val="100000"/>
              </a:lnSpc>
              <a:spcBef>
                <a:spcPts val="0"/>
              </a:spcBef>
              <a:spcAft>
                <a:spcPts val="0"/>
              </a:spcAft>
              <a:buClr>
                <a:srgbClr val="262626"/>
              </a:buClr>
              <a:buSzPts val="1200"/>
              <a:buFont typeface="Arial"/>
              <a:buChar char=" "/>
            </a:pPr>
            <a:r>
              <a:rPr lang="es-AR" sz="1200" i="1" dirty="0">
                <a:solidFill>
                  <a:srgbClr val="262626"/>
                </a:solidFill>
                <a:latin typeface="Times New Roman"/>
                <a:ea typeface="Times New Roman"/>
                <a:cs typeface="Times New Roman"/>
                <a:sym typeface="Times New Roman"/>
              </a:rPr>
              <a:t>Diagramas</a:t>
            </a:r>
            <a:endParaRPr dirty="0"/>
          </a:p>
          <a:p>
            <a:pPr marL="914400" lvl="2" indent="-76200" algn="l" rtl="0">
              <a:lnSpc>
                <a:spcPct val="100000"/>
              </a:lnSpc>
              <a:spcBef>
                <a:spcPts val="0"/>
              </a:spcBef>
              <a:spcAft>
                <a:spcPts val="0"/>
              </a:spcAft>
              <a:buClr>
                <a:srgbClr val="262626"/>
              </a:buClr>
              <a:buSzPts val="1200"/>
              <a:buFont typeface="Arial"/>
              <a:buChar char=" "/>
            </a:pPr>
            <a:r>
              <a:rPr lang="es-AR" sz="1200" i="1" dirty="0">
                <a:solidFill>
                  <a:srgbClr val="262626"/>
                </a:solidFill>
                <a:latin typeface="Times New Roman"/>
                <a:ea typeface="Times New Roman"/>
                <a:cs typeface="Times New Roman"/>
                <a:sym typeface="Times New Roman"/>
              </a:rPr>
              <a:t>Diccionario o Repositorios de proyecto</a:t>
            </a:r>
            <a:endParaRPr dirty="0"/>
          </a:p>
          <a:p>
            <a:pPr marL="914400" lvl="2" indent="-76200" algn="l" rtl="0">
              <a:lnSpc>
                <a:spcPct val="100000"/>
              </a:lnSpc>
              <a:spcBef>
                <a:spcPts val="0"/>
              </a:spcBef>
              <a:spcAft>
                <a:spcPts val="0"/>
              </a:spcAft>
              <a:buClr>
                <a:srgbClr val="262626"/>
              </a:buClr>
              <a:buSzPts val="1200"/>
              <a:buFont typeface="Arial"/>
              <a:buChar char=" "/>
            </a:pPr>
            <a:r>
              <a:rPr lang="es-AR" sz="1200" i="1" dirty="0">
                <a:solidFill>
                  <a:srgbClr val="262626"/>
                </a:solidFill>
                <a:latin typeface="Times New Roman"/>
                <a:ea typeface="Times New Roman"/>
                <a:cs typeface="Times New Roman"/>
                <a:sym typeface="Times New Roman"/>
              </a:rPr>
              <a:t>Documentos de diseño</a:t>
            </a:r>
            <a:endParaRPr dirty="0"/>
          </a:p>
          <a:p>
            <a:pPr marL="914400" lvl="2" indent="-76200" algn="l" rtl="0">
              <a:lnSpc>
                <a:spcPct val="100000"/>
              </a:lnSpc>
              <a:spcBef>
                <a:spcPts val="0"/>
              </a:spcBef>
              <a:spcAft>
                <a:spcPts val="0"/>
              </a:spcAft>
              <a:buClr>
                <a:srgbClr val="262626"/>
              </a:buClr>
              <a:buSzPts val="1200"/>
              <a:buFont typeface="Arial"/>
              <a:buChar char=" "/>
            </a:pPr>
            <a:r>
              <a:rPr lang="es-AR" sz="1200" i="1" dirty="0">
                <a:solidFill>
                  <a:srgbClr val="262626"/>
                </a:solidFill>
                <a:latin typeface="Times New Roman"/>
                <a:ea typeface="Times New Roman"/>
                <a:cs typeface="Times New Roman"/>
                <a:sym typeface="Times New Roman"/>
              </a:rPr>
              <a:t>Manuales de operación y/o </a:t>
            </a:r>
            <a:r>
              <a:rPr lang="es-AR" sz="1200" i="1" dirty="0" err="1">
                <a:solidFill>
                  <a:srgbClr val="262626"/>
                </a:solidFill>
                <a:latin typeface="Times New Roman"/>
                <a:ea typeface="Times New Roman"/>
                <a:cs typeface="Times New Roman"/>
                <a:sym typeface="Times New Roman"/>
              </a:rPr>
              <a:t>entrenamien</a:t>
            </a:r>
            <a:endParaRPr sz="1200" i="1" dirty="0">
              <a:solidFill>
                <a:srgbClr val="262626"/>
              </a:solidFill>
              <a:latin typeface="Times New Roman"/>
              <a:ea typeface="Times New Roman"/>
              <a:cs typeface="Times New Roman"/>
              <a:sym typeface="Times New Roman"/>
            </a:endParaRPr>
          </a:p>
          <a:p>
            <a:pPr marL="914400" lvl="2" indent="0" algn="l" rtl="0">
              <a:lnSpc>
                <a:spcPct val="100000"/>
              </a:lnSpc>
              <a:spcBef>
                <a:spcPts val="0"/>
              </a:spcBef>
              <a:spcAft>
                <a:spcPts val="0"/>
              </a:spcAft>
              <a:buClr>
                <a:srgbClr val="262626"/>
              </a:buClr>
              <a:buSzPts val="1200"/>
              <a:buFont typeface="Arial"/>
              <a:buNone/>
            </a:pPr>
            <a:endParaRPr sz="1200" i="1" dirty="0">
              <a:solidFill>
                <a:srgbClr val="262626"/>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rgbClr val="262626"/>
              </a:buClr>
              <a:buSzPts val="1200"/>
              <a:buFont typeface="Arial"/>
              <a:buNone/>
            </a:pPr>
            <a:r>
              <a:rPr lang="es-AR" sz="1200" b="1" dirty="0">
                <a:solidFill>
                  <a:srgbClr val="262626"/>
                </a:solidFill>
                <a:latin typeface="Times New Roman"/>
                <a:ea typeface="Times New Roman"/>
                <a:cs typeface="Times New Roman"/>
                <a:sym typeface="Times New Roman"/>
              </a:rPr>
              <a:t>Documentos que describen la funcionalidad del negocio que está siendo analizada</a:t>
            </a:r>
            <a:endParaRPr dirty="0"/>
          </a:p>
          <a:p>
            <a:pPr marL="0" lvl="0" indent="0" algn="l" rtl="0">
              <a:spcBef>
                <a:spcPts val="0"/>
              </a:spcBef>
              <a:spcAft>
                <a:spcPts val="0"/>
              </a:spcAft>
              <a:buNone/>
            </a:pPr>
            <a:r>
              <a:rPr lang="es-AR" sz="1200" i="1" dirty="0">
                <a:latin typeface="Times New Roman"/>
                <a:ea typeface="Times New Roman"/>
                <a:cs typeface="Times New Roman"/>
                <a:sym typeface="Times New Roman"/>
              </a:rPr>
              <a:t>Declaración de la misión y plan estratégico de la organización </a:t>
            </a:r>
            <a:endParaRPr dirty="0"/>
          </a:p>
          <a:p>
            <a:pPr marL="0" lvl="0" indent="0" algn="l" rtl="0">
              <a:spcBef>
                <a:spcPts val="0"/>
              </a:spcBef>
              <a:spcAft>
                <a:spcPts val="0"/>
              </a:spcAft>
              <a:buNone/>
            </a:pPr>
            <a:r>
              <a:rPr lang="es-AR" sz="1200" i="1" dirty="0">
                <a:latin typeface="Times New Roman"/>
                <a:ea typeface="Times New Roman"/>
                <a:cs typeface="Times New Roman"/>
                <a:sym typeface="Times New Roman"/>
              </a:rPr>
              <a:t>Objetivos formales del departamento en cuestión </a:t>
            </a:r>
            <a:endParaRPr dirty="0"/>
          </a:p>
          <a:p>
            <a:pPr marL="0" lvl="0" indent="0" algn="l" rtl="0">
              <a:spcBef>
                <a:spcPts val="0"/>
              </a:spcBef>
              <a:spcAft>
                <a:spcPts val="0"/>
              </a:spcAft>
              <a:buNone/>
            </a:pPr>
            <a:r>
              <a:rPr lang="es-AR" sz="1200" i="1" dirty="0">
                <a:latin typeface="Times New Roman"/>
                <a:ea typeface="Times New Roman"/>
                <a:cs typeface="Times New Roman"/>
                <a:sym typeface="Times New Roman"/>
              </a:rPr>
              <a:t>Políticas, restricciones, procedimientos operativos</a:t>
            </a:r>
            <a:endParaRPr dirty="0"/>
          </a:p>
          <a:p>
            <a:pPr marL="0" lvl="0" indent="0" algn="l" rtl="0">
              <a:spcBef>
                <a:spcPts val="0"/>
              </a:spcBef>
              <a:spcAft>
                <a:spcPts val="0"/>
              </a:spcAft>
              <a:buNone/>
            </a:pPr>
            <a:r>
              <a:rPr lang="es-AR" sz="1200" i="1" dirty="0">
                <a:latin typeface="Times New Roman"/>
                <a:ea typeface="Times New Roman"/>
                <a:cs typeface="Times New Roman"/>
                <a:sym typeface="Times New Roman"/>
              </a:rPr>
              <a:t>Formularios de operaciones realizadas</a:t>
            </a:r>
            <a:endParaRPr dirty="0"/>
          </a:p>
          <a:p>
            <a:pPr marL="0" lvl="0" indent="0" algn="l" rtl="0">
              <a:spcBef>
                <a:spcPts val="0"/>
              </a:spcBef>
              <a:spcAft>
                <a:spcPts val="0"/>
              </a:spcAft>
              <a:buNone/>
            </a:pPr>
            <a:r>
              <a:rPr lang="es-AR" sz="1200" i="1" dirty="0">
                <a:latin typeface="Times New Roman"/>
                <a:ea typeface="Times New Roman"/>
                <a:cs typeface="Times New Roman"/>
                <a:sym typeface="Times New Roman"/>
              </a:rPr>
              <a:t>Bases de Datos </a:t>
            </a:r>
            <a:endParaRPr dirty="0"/>
          </a:p>
          <a:p>
            <a:pPr marL="0" lvl="0" indent="0" algn="l" rtl="0">
              <a:spcBef>
                <a:spcPts val="0"/>
              </a:spcBef>
              <a:spcAft>
                <a:spcPts val="0"/>
              </a:spcAft>
              <a:buNone/>
            </a:pPr>
            <a:r>
              <a:rPr lang="es-AR" sz="1200" i="1" dirty="0">
                <a:latin typeface="Times New Roman"/>
                <a:ea typeface="Times New Roman"/>
                <a:cs typeface="Times New Roman"/>
                <a:sym typeface="Times New Roman"/>
              </a:rPr>
              <a:t>Sistemas en funcionamiento</a:t>
            </a:r>
            <a:endParaRPr dirty="0"/>
          </a:p>
          <a:p>
            <a:pPr marL="0" lvl="0" indent="0" algn="l" rtl="0">
              <a:spcBef>
                <a:spcPts val="0"/>
              </a:spcBef>
              <a:spcAft>
                <a:spcPts val="0"/>
              </a:spcAft>
              <a:buNone/>
            </a:pPr>
            <a:endParaRPr sz="1200" dirty="0">
              <a:latin typeface="Times New Roman"/>
              <a:ea typeface="Times New Roman"/>
              <a:cs typeface="Times New Roman"/>
              <a:sym typeface="Times New Roman"/>
            </a:endParaRPr>
          </a:p>
          <a:p>
            <a:pPr marL="0" lvl="0" indent="0" algn="l" rtl="0">
              <a:spcBef>
                <a:spcPts val="0"/>
              </a:spcBef>
              <a:spcAft>
                <a:spcPts val="0"/>
              </a:spcAft>
              <a:buNone/>
            </a:pPr>
            <a:endParaRPr sz="1200" dirty="0">
              <a:latin typeface="Times New Roman"/>
              <a:ea typeface="Times New Roman"/>
              <a:cs typeface="Times New Roman"/>
              <a:sym typeface="Times New Roman"/>
            </a:endParaRPr>
          </a:p>
          <a:p>
            <a:pPr marL="0" lvl="0" indent="0" algn="l" rtl="0">
              <a:spcBef>
                <a:spcPts val="0"/>
              </a:spcBef>
              <a:spcAft>
                <a:spcPts val="0"/>
              </a:spcAft>
              <a:buNone/>
            </a:pPr>
            <a:r>
              <a:rPr lang="es-AR" sz="1200" dirty="0">
                <a:latin typeface="Times New Roman"/>
                <a:ea typeface="Times New Roman"/>
                <a:cs typeface="Times New Roman"/>
                <a:sym typeface="Times New Roman"/>
              </a:rPr>
              <a:t>b) Permiten conocer el historial que origina el proyecto</a:t>
            </a:r>
            <a:endParaRPr sz="1200" dirty="0">
              <a:latin typeface="Times New Roman"/>
              <a:ea typeface="Times New Roman"/>
              <a:cs typeface="Times New Roman"/>
              <a:sym typeface="Times New Roman"/>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2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31</a:t>
            </a:fld>
            <a:endParaRPr/>
          </a:p>
        </p:txBody>
      </p:sp>
      <p:sp>
        <p:nvSpPr>
          <p:cNvPr id="401" name="Google Shape;401;p29: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02" name="Google Shape;402;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s-AR" sz="1200">
                <a:latin typeface="Times New Roman"/>
                <a:ea typeface="Times New Roman"/>
                <a:cs typeface="Times New Roman"/>
                <a:sym typeface="Times New Roman"/>
              </a:rPr>
              <a:t>a) Se denomina “Investigación y visitas al sitio”</a:t>
            </a:r>
            <a:endParaRPr/>
          </a:p>
          <a:p>
            <a:pPr marL="0" lvl="0" indent="0" algn="l" rtl="0">
              <a:spcBef>
                <a:spcPts val="0"/>
              </a:spcBef>
              <a:spcAft>
                <a:spcPts val="0"/>
              </a:spcAft>
              <a:buNone/>
            </a:pPr>
            <a:endParaRPr sz="1200">
              <a:latin typeface="Times New Roman"/>
              <a:ea typeface="Times New Roman"/>
              <a:cs typeface="Times New Roman"/>
              <a:sym typeface="Times New Roman"/>
            </a:endParaRPr>
          </a:p>
          <a:p>
            <a:pPr marL="0" lvl="0" indent="0" algn="l" rtl="0">
              <a:spcBef>
                <a:spcPts val="0"/>
              </a:spcBef>
              <a:spcAft>
                <a:spcPts val="0"/>
              </a:spcAft>
              <a:buNone/>
            </a:pPr>
            <a:r>
              <a:rPr lang="es-AR" sz="1200">
                <a:latin typeface="Times New Roman"/>
                <a:ea typeface="Times New Roman"/>
                <a:cs typeface="Times New Roman"/>
                <a:sym typeface="Times New Roman"/>
              </a:rPr>
              <a:t>b) Deben buscarse compañías o software con similares características a través de un buscador. </a:t>
            </a:r>
            <a:endParaRPr/>
          </a:p>
          <a:p>
            <a:pPr marL="0" lvl="0" indent="0" algn="l" rtl="0">
              <a:spcBef>
                <a:spcPts val="0"/>
              </a:spcBef>
              <a:spcAft>
                <a:spcPts val="0"/>
              </a:spcAft>
              <a:buNone/>
            </a:pPr>
            <a:r>
              <a:rPr lang="es-AR" sz="1200">
                <a:latin typeface="Times New Roman"/>
                <a:ea typeface="Times New Roman"/>
                <a:cs typeface="Times New Roman"/>
                <a:sym typeface="Times New Roman"/>
              </a:rPr>
              <a:t>Debe revisarse la autoría de la pagina, fecha de actualización, comentarios de los clientes</a:t>
            </a:r>
            <a:endParaRPr/>
          </a:p>
          <a:p>
            <a:pPr marL="0" lvl="0" indent="0" algn="l" rtl="0">
              <a:spcBef>
                <a:spcPts val="0"/>
              </a:spcBef>
              <a:spcAft>
                <a:spcPts val="0"/>
              </a:spcAft>
              <a:buNone/>
            </a:pPr>
            <a:r>
              <a:rPr lang="es-AR" sz="1200">
                <a:latin typeface="Times New Roman"/>
                <a:ea typeface="Times New Roman"/>
                <a:cs typeface="Times New Roman"/>
                <a:sym typeface="Times New Roman"/>
              </a:rPr>
              <a:t>revisar si el lugar o producto está posicionado en algún benchmarking. </a:t>
            </a:r>
            <a:endParaRPr/>
          </a:p>
          <a:p>
            <a:pPr marL="0" lvl="0" indent="0" algn="l" rtl="0">
              <a:spcBef>
                <a:spcPts val="0"/>
              </a:spcBef>
              <a:spcAft>
                <a:spcPts val="0"/>
              </a:spcAft>
              <a:buNone/>
            </a:pPr>
            <a:r>
              <a:rPr lang="es-AR" sz="1200">
                <a:latin typeface="Times New Roman"/>
                <a:ea typeface="Times New Roman"/>
                <a:cs typeface="Times New Roman"/>
                <a:sym typeface="Times New Roman"/>
              </a:rPr>
              <a:t>Indgar si está presente en las redes sociales para poder ver el impacto.</a:t>
            </a:r>
            <a:endParaRPr sz="1200">
              <a:latin typeface="Times New Roman"/>
              <a:ea typeface="Times New Roman"/>
              <a:cs typeface="Times New Roman"/>
              <a:sym typeface="Times New Roman"/>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32</a:t>
            </a:fld>
            <a:endParaRPr/>
          </a:p>
        </p:txBody>
      </p:sp>
      <p:sp>
        <p:nvSpPr>
          <p:cNvPr id="412" name="Google Shape;412;p30: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13" name="Google Shape;413;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s-AR" sz="1200">
                <a:latin typeface="Times New Roman"/>
                <a:ea typeface="Times New Roman"/>
                <a:cs typeface="Times New Roman"/>
                <a:sym typeface="Times New Roman"/>
              </a:rPr>
              <a:t>Lineamientos a tener en cuenta:</a:t>
            </a:r>
            <a:endParaRPr/>
          </a:p>
          <a:p>
            <a:pPr marL="342900" lvl="0" indent="-342900" algn="l" rtl="0">
              <a:lnSpc>
                <a:spcPct val="100000"/>
              </a:lnSpc>
              <a:spcBef>
                <a:spcPts val="0"/>
              </a:spcBef>
              <a:spcAft>
                <a:spcPts val="0"/>
              </a:spcAft>
              <a:buClr>
                <a:srgbClr val="C00000"/>
              </a:buClr>
              <a:buSzPts val="1200"/>
              <a:buFont typeface="Noto Sans Symbols"/>
              <a:buChar char="❖"/>
            </a:pPr>
            <a:r>
              <a:rPr lang="es-AR" sz="1200">
                <a:solidFill>
                  <a:srgbClr val="262626"/>
                </a:solidFill>
                <a:latin typeface="Times New Roman"/>
                <a:ea typeface="Times New Roman"/>
                <a:cs typeface="Times New Roman"/>
                <a:sym typeface="Times New Roman"/>
              </a:rPr>
              <a:t>Lineamientos de la observación:</a:t>
            </a:r>
            <a:endParaRPr/>
          </a:p>
          <a:p>
            <a:pPr marL="457200" lvl="1" indent="-76200" algn="l" rtl="0">
              <a:lnSpc>
                <a:spcPct val="100000"/>
              </a:lnSpc>
              <a:spcBef>
                <a:spcPts val="0"/>
              </a:spcBef>
              <a:spcAft>
                <a:spcPts val="0"/>
              </a:spcAft>
              <a:buClr>
                <a:srgbClr val="262626"/>
              </a:buClr>
              <a:buSzPts val="1200"/>
              <a:buFont typeface="Arial"/>
              <a:buChar char=" "/>
            </a:pPr>
            <a:r>
              <a:rPr lang="es-AR" sz="1200">
                <a:solidFill>
                  <a:srgbClr val="262626"/>
                </a:solidFill>
                <a:latin typeface="Times New Roman"/>
                <a:ea typeface="Times New Roman"/>
                <a:cs typeface="Times New Roman"/>
                <a:sym typeface="Times New Roman"/>
              </a:rPr>
              <a:t>Determinar quién y cuándo será observado</a:t>
            </a:r>
            <a:endParaRPr/>
          </a:p>
          <a:p>
            <a:pPr marL="457200" lvl="1" indent="-76200" algn="l" rtl="0">
              <a:lnSpc>
                <a:spcPct val="100000"/>
              </a:lnSpc>
              <a:spcBef>
                <a:spcPts val="0"/>
              </a:spcBef>
              <a:spcAft>
                <a:spcPts val="0"/>
              </a:spcAft>
              <a:buClr>
                <a:srgbClr val="262626"/>
              </a:buClr>
              <a:buSzPts val="1200"/>
              <a:buFont typeface="Arial"/>
              <a:buChar char=" "/>
            </a:pPr>
            <a:r>
              <a:rPr lang="es-AR" sz="1200">
                <a:solidFill>
                  <a:srgbClr val="262626"/>
                </a:solidFill>
                <a:latin typeface="Times New Roman"/>
                <a:ea typeface="Times New Roman"/>
                <a:cs typeface="Times New Roman"/>
                <a:sym typeface="Times New Roman"/>
              </a:rPr>
              <a:t>Obtener el permiso de la persona y explicar el porqué será observado</a:t>
            </a:r>
            <a:endParaRPr/>
          </a:p>
          <a:p>
            <a:pPr marL="457200" lvl="1" indent="-76200" algn="l" rtl="0">
              <a:lnSpc>
                <a:spcPct val="100000"/>
              </a:lnSpc>
              <a:spcBef>
                <a:spcPts val="0"/>
              </a:spcBef>
              <a:spcAft>
                <a:spcPts val="0"/>
              </a:spcAft>
              <a:buClr>
                <a:srgbClr val="262626"/>
              </a:buClr>
              <a:buSzPts val="1200"/>
              <a:buFont typeface="Arial"/>
              <a:buChar char=" "/>
            </a:pPr>
            <a:r>
              <a:rPr lang="es-AR" sz="1200">
                <a:solidFill>
                  <a:srgbClr val="262626"/>
                </a:solidFill>
                <a:latin typeface="Times New Roman"/>
                <a:ea typeface="Times New Roman"/>
                <a:cs typeface="Times New Roman"/>
                <a:sym typeface="Times New Roman"/>
              </a:rPr>
              <a:t>Mantener bajo perfil</a:t>
            </a:r>
            <a:endParaRPr/>
          </a:p>
          <a:p>
            <a:pPr marL="457200" lvl="1" indent="-76200" algn="l" rtl="0">
              <a:lnSpc>
                <a:spcPct val="100000"/>
              </a:lnSpc>
              <a:spcBef>
                <a:spcPts val="0"/>
              </a:spcBef>
              <a:spcAft>
                <a:spcPts val="0"/>
              </a:spcAft>
              <a:buClr>
                <a:srgbClr val="262626"/>
              </a:buClr>
              <a:buSzPts val="1200"/>
              <a:buFont typeface="Arial"/>
              <a:buChar char=" "/>
            </a:pPr>
            <a:r>
              <a:rPr lang="es-AR" sz="1200">
                <a:solidFill>
                  <a:srgbClr val="262626"/>
                </a:solidFill>
                <a:latin typeface="Times New Roman"/>
                <a:ea typeface="Times New Roman"/>
                <a:cs typeface="Times New Roman"/>
                <a:sym typeface="Times New Roman"/>
              </a:rPr>
              <a:t>Tomar nota de lo observado</a:t>
            </a:r>
            <a:endParaRPr/>
          </a:p>
          <a:p>
            <a:pPr marL="457200" lvl="1" indent="-76200" algn="l" rtl="0">
              <a:lnSpc>
                <a:spcPct val="100000"/>
              </a:lnSpc>
              <a:spcBef>
                <a:spcPts val="0"/>
              </a:spcBef>
              <a:spcAft>
                <a:spcPts val="0"/>
              </a:spcAft>
              <a:buClr>
                <a:srgbClr val="262626"/>
              </a:buClr>
              <a:buSzPts val="1200"/>
              <a:buFont typeface="Arial"/>
              <a:buChar char=" "/>
            </a:pPr>
            <a:r>
              <a:rPr lang="es-AR" sz="1200">
                <a:solidFill>
                  <a:srgbClr val="262626"/>
                </a:solidFill>
                <a:latin typeface="Times New Roman"/>
                <a:ea typeface="Times New Roman"/>
                <a:cs typeface="Times New Roman"/>
                <a:sym typeface="Times New Roman"/>
              </a:rPr>
              <a:t>Revisar las notas con la persona apropiada</a:t>
            </a:r>
            <a:endParaRPr/>
          </a:p>
          <a:p>
            <a:pPr marL="457200" lvl="1" indent="-76200" algn="l" rtl="0">
              <a:lnSpc>
                <a:spcPct val="100000"/>
              </a:lnSpc>
              <a:spcBef>
                <a:spcPts val="0"/>
              </a:spcBef>
              <a:spcAft>
                <a:spcPts val="0"/>
              </a:spcAft>
              <a:buClr>
                <a:srgbClr val="262626"/>
              </a:buClr>
              <a:buSzPts val="1200"/>
              <a:buFont typeface="Arial"/>
              <a:buChar char=" "/>
            </a:pPr>
            <a:r>
              <a:rPr lang="es-AR" sz="1200">
                <a:solidFill>
                  <a:srgbClr val="262626"/>
                </a:solidFill>
                <a:latin typeface="Times New Roman"/>
                <a:ea typeface="Times New Roman"/>
                <a:cs typeface="Times New Roman"/>
                <a:sym typeface="Times New Roman"/>
              </a:rPr>
              <a:t>No interrumpir a la persona en su trabajo</a:t>
            </a:r>
            <a:endParaRPr/>
          </a:p>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3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33</a:t>
            </a:fld>
            <a:endParaRPr/>
          </a:p>
        </p:txBody>
      </p:sp>
      <p:sp>
        <p:nvSpPr>
          <p:cNvPr id="423" name="Google Shape;423;p31:notes"/>
          <p:cNvSpPr txBox="1">
            <a:spLocks noGrp="1"/>
          </p:cNvSpPr>
          <p:nvPr>
            <p:ph type="body" idx="1"/>
          </p:nvPr>
        </p:nvSpPr>
        <p:spPr>
          <a:xfrm>
            <a:off x="685800" y="4400550"/>
            <a:ext cx="5486400" cy="3598863"/>
          </a:xfrm>
          <a:prstGeom prst="rect">
            <a:avLst/>
          </a:prstGeom>
          <a:noFill/>
          <a:ln>
            <a:noFill/>
          </a:ln>
        </p:spPr>
        <p:txBody>
          <a:bodyPr spcFirstLastPara="1" wrap="square" lIns="0" tIns="0" rIns="0" bIns="0" anchor="t" anchorCtr="0">
            <a:noAutofit/>
          </a:bodyPr>
          <a:lstStyle/>
          <a:p>
            <a:pPr marL="215900" lvl="0" indent="-214313" algn="l" rtl="0">
              <a:lnSpc>
                <a:spcPct val="80000"/>
              </a:lnSpc>
              <a:spcBef>
                <a:spcPts val="0"/>
              </a:spcBef>
              <a:spcAft>
                <a:spcPts val="0"/>
              </a:spcAft>
              <a:buNone/>
            </a:pPr>
            <a:r>
              <a:rPr lang="es-AR" sz="1200">
                <a:latin typeface="Times New Roman"/>
                <a:ea typeface="Times New Roman"/>
                <a:cs typeface="Times New Roman"/>
                <a:sym typeface="Times New Roman"/>
              </a:rPr>
              <a:t>a)Si porque las personas en general deben responder </a:t>
            </a:r>
            <a:endParaRPr/>
          </a:p>
          <a:p>
            <a:pPr marL="215900" lvl="0" indent="-214313" algn="l" rtl="0">
              <a:lnSpc>
                <a:spcPct val="80000"/>
              </a:lnSpc>
              <a:spcBef>
                <a:spcPts val="0"/>
              </a:spcBef>
              <a:spcAft>
                <a:spcPts val="0"/>
              </a:spcAft>
              <a:buNone/>
            </a:pPr>
            <a:r>
              <a:rPr lang="es-AR" sz="1200">
                <a:latin typeface="Times New Roman"/>
                <a:ea typeface="Times New Roman"/>
                <a:cs typeface="Times New Roman"/>
                <a:sym typeface="Times New Roman"/>
              </a:rPr>
              <a:t>a items tipo V/F, opciones multiples y pocas preguntas abiertas.</a:t>
            </a:r>
            <a:endParaRPr/>
          </a:p>
          <a:p>
            <a:pPr marL="215900" lvl="0" indent="-214313" algn="l" rtl="0">
              <a:lnSpc>
                <a:spcPct val="80000"/>
              </a:lnSpc>
              <a:spcBef>
                <a:spcPts val="0"/>
              </a:spcBef>
              <a:spcAft>
                <a:spcPts val="0"/>
              </a:spcAft>
              <a:buNone/>
            </a:pPr>
            <a:r>
              <a:rPr lang="es-AR" sz="1200">
                <a:latin typeface="Times New Roman"/>
                <a:ea typeface="Times New Roman"/>
                <a:cs typeface="Times New Roman"/>
                <a:sym typeface="Times New Roman"/>
              </a:rPr>
              <a:t>Esta estructurada y pensada con anterioridad.</a:t>
            </a:r>
            <a:endParaRPr sz="1200">
              <a:latin typeface="Times New Roman"/>
              <a:ea typeface="Times New Roman"/>
              <a:cs typeface="Times New Roman"/>
              <a:sym typeface="Times New Roman"/>
            </a:endParaRPr>
          </a:p>
          <a:p>
            <a:pPr marL="215900" lvl="0" indent="-214313" algn="l" rtl="0">
              <a:lnSpc>
                <a:spcPct val="80000"/>
              </a:lnSpc>
              <a:spcBef>
                <a:spcPts val="0"/>
              </a:spcBef>
              <a:spcAft>
                <a:spcPts val="0"/>
              </a:spcAft>
              <a:buNone/>
            </a:pPr>
            <a:endParaRPr sz="1200">
              <a:latin typeface="Times New Roman"/>
              <a:ea typeface="Times New Roman"/>
              <a:cs typeface="Times New Roman"/>
              <a:sym typeface="Times New Roman"/>
            </a:endParaRPr>
          </a:p>
          <a:p>
            <a:pPr marL="215900" lvl="0" indent="-214313" algn="l" rtl="0">
              <a:lnSpc>
                <a:spcPct val="80000"/>
              </a:lnSpc>
              <a:spcBef>
                <a:spcPts val="0"/>
              </a:spcBef>
              <a:spcAft>
                <a:spcPts val="0"/>
              </a:spcAft>
              <a:buNone/>
            </a:pPr>
            <a:r>
              <a:rPr lang="es-AR" sz="1200">
                <a:latin typeface="Times New Roman"/>
                <a:ea typeface="Times New Roman"/>
                <a:cs typeface="Times New Roman"/>
                <a:sym typeface="Times New Roman"/>
              </a:rPr>
              <a:t>b)Inconvenientes</a:t>
            </a:r>
            <a:endParaRPr/>
          </a:p>
          <a:p>
            <a:pPr marL="215900" lvl="0" indent="-214313" algn="l" rtl="0">
              <a:lnSpc>
                <a:spcPct val="80000"/>
              </a:lnSpc>
              <a:spcBef>
                <a:spcPts val="0"/>
              </a:spcBef>
              <a:spcAft>
                <a:spcPts val="0"/>
              </a:spcAft>
              <a:buNone/>
            </a:pPr>
            <a:r>
              <a:rPr lang="es-AR" sz="1200">
                <a:latin typeface="Times New Roman"/>
                <a:ea typeface="Times New Roman"/>
                <a:cs typeface="Times New Roman"/>
                <a:sym typeface="Times New Roman"/>
              </a:rPr>
              <a:t>Número bajo de respuestas</a:t>
            </a:r>
            <a:endParaRPr/>
          </a:p>
          <a:p>
            <a:pPr marL="215900" lvl="0" indent="-214313" algn="l" rtl="0">
              <a:lnSpc>
                <a:spcPct val="80000"/>
              </a:lnSpc>
              <a:spcBef>
                <a:spcPts val="0"/>
              </a:spcBef>
              <a:spcAft>
                <a:spcPts val="0"/>
              </a:spcAft>
              <a:buNone/>
            </a:pPr>
            <a:r>
              <a:rPr lang="es-AR" sz="1200">
                <a:latin typeface="Times New Roman"/>
                <a:ea typeface="Times New Roman"/>
                <a:cs typeface="Times New Roman"/>
                <a:sym typeface="Times New Roman"/>
              </a:rPr>
              <a:t>No responde a todas las preguntas</a:t>
            </a:r>
            <a:endParaRPr/>
          </a:p>
          <a:p>
            <a:pPr marL="215900" lvl="0" indent="-214313" algn="l" rtl="0">
              <a:lnSpc>
                <a:spcPct val="80000"/>
              </a:lnSpc>
              <a:spcBef>
                <a:spcPts val="0"/>
              </a:spcBef>
              <a:spcAft>
                <a:spcPts val="0"/>
              </a:spcAft>
              <a:buNone/>
            </a:pPr>
            <a:r>
              <a:rPr lang="es-AR" sz="1200">
                <a:latin typeface="Times New Roman"/>
                <a:ea typeface="Times New Roman"/>
                <a:cs typeface="Times New Roman"/>
                <a:sym typeface="Times New Roman"/>
              </a:rPr>
              <a:t>Preguntas rígidas</a:t>
            </a:r>
            <a:endParaRPr/>
          </a:p>
          <a:p>
            <a:pPr marL="215900" lvl="0" indent="-214313" algn="l" rtl="0">
              <a:lnSpc>
                <a:spcPct val="80000"/>
              </a:lnSpc>
              <a:spcBef>
                <a:spcPts val="0"/>
              </a:spcBef>
              <a:spcAft>
                <a:spcPts val="0"/>
              </a:spcAft>
              <a:buNone/>
            </a:pPr>
            <a:r>
              <a:rPr lang="es-AR" sz="1200">
                <a:latin typeface="Times New Roman"/>
                <a:ea typeface="Times New Roman"/>
                <a:cs typeface="Times New Roman"/>
                <a:sym typeface="Times New Roman"/>
              </a:rPr>
              <a:t>No se puede analizar el análisis corporal</a:t>
            </a:r>
            <a:endParaRPr/>
          </a:p>
          <a:p>
            <a:pPr marL="215900" lvl="0" indent="-214313" algn="l" rtl="0">
              <a:lnSpc>
                <a:spcPct val="80000"/>
              </a:lnSpc>
              <a:spcBef>
                <a:spcPts val="0"/>
              </a:spcBef>
              <a:spcAft>
                <a:spcPts val="0"/>
              </a:spcAft>
              <a:buNone/>
            </a:pPr>
            <a:r>
              <a:rPr lang="es-AR" sz="1200">
                <a:latin typeface="Times New Roman"/>
                <a:ea typeface="Times New Roman"/>
                <a:cs typeface="Times New Roman"/>
                <a:sym typeface="Times New Roman"/>
              </a:rPr>
              <a:t>No se pueden aclarar respuestas incompletas</a:t>
            </a:r>
            <a:endParaRPr/>
          </a:p>
          <a:p>
            <a:pPr marL="215900" lvl="0" indent="-214313" algn="l" rtl="0">
              <a:lnSpc>
                <a:spcPct val="80000"/>
              </a:lnSpc>
              <a:spcBef>
                <a:spcPts val="0"/>
              </a:spcBef>
              <a:spcAft>
                <a:spcPts val="0"/>
              </a:spcAft>
              <a:buNone/>
            </a:pPr>
            <a:r>
              <a:rPr lang="es-AR" sz="1200">
                <a:latin typeface="Times New Roman"/>
                <a:ea typeface="Times New Roman"/>
                <a:cs typeface="Times New Roman"/>
                <a:sym typeface="Times New Roman"/>
              </a:rPr>
              <a:t>Difíciles de preparar</a:t>
            </a:r>
            <a:endParaRPr/>
          </a:p>
          <a:p>
            <a:pPr marL="215900" lvl="0" indent="-214313" algn="l" rtl="0">
              <a:lnSpc>
                <a:spcPct val="80000"/>
              </a:lnSpc>
              <a:spcBef>
                <a:spcPts val="0"/>
              </a:spcBef>
              <a:spcAft>
                <a:spcPts val="0"/>
              </a:spcAft>
              <a:buNone/>
            </a:pPr>
            <a:endParaRPr sz="2000">
              <a:latin typeface="Arial"/>
              <a:ea typeface="Arial"/>
              <a:cs typeface="Arial"/>
              <a:sym typeface="Arial"/>
            </a:endParaRPr>
          </a:p>
          <a:p>
            <a:pPr marL="215900" lvl="0" indent="-214313" algn="l" rtl="0">
              <a:lnSpc>
                <a:spcPct val="80000"/>
              </a:lnSpc>
              <a:spcBef>
                <a:spcPts val="0"/>
              </a:spcBef>
              <a:spcAft>
                <a:spcPts val="0"/>
              </a:spcAft>
              <a:buNone/>
            </a:pPr>
            <a:endParaRPr sz="2000">
              <a:latin typeface="Arial"/>
              <a:ea typeface="Arial"/>
              <a:cs typeface="Arial"/>
              <a:sym typeface="Arial"/>
            </a:endParaRPr>
          </a:p>
          <a:p>
            <a:pPr marL="215900" lvl="0" indent="-214313" algn="l" rtl="0">
              <a:lnSpc>
                <a:spcPct val="80000"/>
              </a:lnSpc>
              <a:spcBef>
                <a:spcPts val="0"/>
              </a:spcBef>
              <a:spcAft>
                <a:spcPts val="0"/>
              </a:spcAft>
              <a:buNone/>
            </a:pPr>
            <a:endParaRPr sz="2000">
              <a:latin typeface="Arial"/>
              <a:ea typeface="Arial"/>
              <a:cs typeface="Arial"/>
              <a:sym typeface="Arial"/>
            </a:endParaRPr>
          </a:p>
          <a:p>
            <a:pPr marL="215900" lvl="0" indent="-214313" algn="l" rtl="0">
              <a:lnSpc>
                <a:spcPct val="80000"/>
              </a:lnSpc>
              <a:spcBef>
                <a:spcPts val="0"/>
              </a:spcBef>
              <a:spcAft>
                <a:spcPts val="0"/>
              </a:spcAft>
              <a:buNone/>
            </a:pPr>
            <a:endParaRPr sz="2000">
              <a:latin typeface="Arial"/>
              <a:ea typeface="Arial"/>
              <a:cs typeface="Arial"/>
              <a:sym typeface="Arial"/>
            </a:endParaRPr>
          </a:p>
          <a:p>
            <a:pPr marL="215900" lvl="0" indent="-214313" algn="l" rtl="0">
              <a:lnSpc>
                <a:spcPct val="80000"/>
              </a:lnSpc>
              <a:spcBef>
                <a:spcPts val="0"/>
              </a:spcBef>
              <a:spcAft>
                <a:spcPts val="0"/>
              </a:spcAft>
              <a:buNone/>
            </a:pPr>
            <a:endParaRPr sz="2000">
              <a:latin typeface="Arial"/>
              <a:ea typeface="Arial"/>
              <a:cs typeface="Arial"/>
              <a:sym typeface="Arial"/>
            </a:endParaRPr>
          </a:p>
        </p:txBody>
      </p:sp>
      <p:sp>
        <p:nvSpPr>
          <p:cNvPr id="424" name="Google Shape;424;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34</a:t>
            </a:fld>
            <a:endParaRPr/>
          </a:p>
        </p:txBody>
      </p:sp>
      <p:sp>
        <p:nvSpPr>
          <p:cNvPr id="434" name="Google Shape;434;p32: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35" name="Google Shape;435;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s-AR" b="1">
                <a:latin typeface="Times New Roman"/>
                <a:ea typeface="Times New Roman"/>
                <a:cs typeface="Times New Roman"/>
                <a:sym typeface="Times New Roman"/>
              </a:rPr>
              <a:t>a) Debe</a:t>
            </a:r>
            <a:endParaRPr/>
          </a:p>
          <a:p>
            <a:pPr marL="0" lvl="0" indent="0" algn="l" rtl="0">
              <a:spcBef>
                <a:spcPts val="0"/>
              </a:spcBef>
              <a:spcAft>
                <a:spcPts val="0"/>
              </a:spcAft>
              <a:buNone/>
            </a:pPr>
            <a:r>
              <a:rPr lang="es-AR">
                <a:latin typeface="Times New Roman"/>
                <a:ea typeface="Times New Roman"/>
                <a:cs typeface="Times New Roman"/>
                <a:sym typeface="Times New Roman"/>
              </a:rPr>
              <a:t>Vestirse adecuadamente</a:t>
            </a:r>
            <a:endParaRPr/>
          </a:p>
          <a:p>
            <a:pPr marL="0" lvl="0" indent="0" algn="l" rtl="0">
              <a:spcBef>
                <a:spcPts val="0"/>
              </a:spcBef>
              <a:spcAft>
                <a:spcPts val="0"/>
              </a:spcAft>
              <a:buNone/>
            </a:pPr>
            <a:r>
              <a:rPr lang="es-AR">
                <a:latin typeface="Times New Roman"/>
                <a:ea typeface="Times New Roman"/>
                <a:cs typeface="Times New Roman"/>
                <a:sym typeface="Times New Roman"/>
              </a:rPr>
              <a:t>Ser cortés</a:t>
            </a:r>
            <a:endParaRPr/>
          </a:p>
          <a:p>
            <a:pPr marL="0" lvl="0" indent="0" algn="l" rtl="0">
              <a:spcBef>
                <a:spcPts val="0"/>
              </a:spcBef>
              <a:spcAft>
                <a:spcPts val="0"/>
              </a:spcAft>
              <a:buNone/>
            </a:pPr>
            <a:r>
              <a:rPr lang="es-AR">
                <a:latin typeface="Times New Roman"/>
                <a:ea typeface="Times New Roman"/>
                <a:cs typeface="Times New Roman"/>
                <a:sym typeface="Times New Roman"/>
              </a:rPr>
              <a:t>Escuchar cuidadosamente</a:t>
            </a:r>
            <a:endParaRPr/>
          </a:p>
          <a:p>
            <a:pPr marL="0" lvl="0" indent="0" algn="l" rtl="0">
              <a:spcBef>
                <a:spcPts val="0"/>
              </a:spcBef>
              <a:spcAft>
                <a:spcPts val="0"/>
              </a:spcAft>
              <a:buNone/>
            </a:pPr>
            <a:r>
              <a:rPr lang="es-AR">
                <a:latin typeface="Times New Roman"/>
                <a:ea typeface="Times New Roman"/>
                <a:cs typeface="Times New Roman"/>
                <a:sym typeface="Times New Roman"/>
              </a:rPr>
              <a:t>Mantener el control</a:t>
            </a:r>
            <a:endParaRPr/>
          </a:p>
          <a:p>
            <a:pPr marL="0" lvl="0" indent="0" algn="l" rtl="0">
              <a:spcBef>
                <a:spcPts val="0"/>
              </a:spcBef>
              <a:spcAft>
                <a:spcPts val="0"/>
              </a:spcAft>
              <a:buNone/>
            </a:pPr>
            <a:r>
              <a:rPr lang="es-AR">
                <a:latin typeface="Times New Roman"/>
                <a:ea typeface="Times New Roman"/>
                <a:cs typeface="Times New Roman"/>
                <a:sym typeface="Times New Roman"/>
              </a:rPr>
              <a:t>Observar los gestos </a:t>
            </a:r>
            <a:endParaRPr/>
          </a:p>
          <a:p>
            <a:pPr marL="0" lvl="0" indent="0" algn="l" rtl="0">
              <a:spcBef>
                <a:spcPts val="0"/>
              </a:spcBef>
              <a:spcAft>
                <a:spcPts val="0"/>
              </a:spcAft>
              <a:buNone/>
            </a:pPr>
            <a:r>
              <a:rPr lang="es-AR">
                <a:latin typeface="Times New Roman"/>
                <a:ea typeface="Times New Roman"/>
                <a:cs typeface="Times New Roman"/>
                <a:sym typeface="Times New Roman"/>
              </a:rPr>
              <a:t>Ser paciente</a:t>
            </a:r>
            <a:endParaRPr/>
          </a:p>
          <a:p>
            <a:pPr marL="0" lvl="0" indent="0" algn="l" rtl="0">
              <a:spcBef>
                <a:spcPts val="0"/>
              </a:spcBef>
              <a:spcAft>
                <a:spcPts val="0"/>
              </a:spcAft>
              <a:buNone/>
            </a:pPr>
            <a:r>
              <a:rPr lang="es-AR">
                <a:latin typeface="Times New Roman"/>
                <a:ea typeface="Times New Roman"/>
                <a:cs typeface="Times New Roman"/>
                <a:sym typeface="Times New Roman"/>
              </a:rPr>
              <a:t>Mantener al entrevistado en calma</a:t>
            </a:r>
            <a:endParaRPr/>
          </a:p>
          <a:p>
            <a:pPr marL="0" lvl="0" indent="0" algn="l" rtl="0">
              <a:spcBef>
                <a:spcPts val="0"/>
              </a:spcBef>
              <a:spcAft>
                <a:spcPts val="0"/>
              </a:spcAft>
              <a:buNone/>
            </a:pPr>
            <a:r>
              <a:rPr lang="es-AR">
                <a:latin typeface="Times New Roman"/>
                <a:ea typeface="Times New Roman"/>
                <a:cs typeface="Times New Roman"/>
                <a:sym typeface="Times New Roman"/>
              </a:rPr>
              <a:t>Mantener el autocontrol</a:t>
            </a:r>
            <a:endParaRPr/>
          </a:p>
          <a:p>
            <a:pPr marL="0" lvl="0" indent="0" algn="l" rtl="0">
              <a:spcBef>
                <a:spcPts val="0"/>
              </a:spcBef>
              <a:spcAft>
                <a:spcPts val="0"/>
              </a:spcAft>
              <a:buNone/>
            </a:pPr>
            <a:r>
              <a:rPr lang="es-AR">
                <a:latin typeface="Times New Roman"/>
                <a:ea typeface="Times New Roman"/>
                <a:cs typeface="Times New Roman"/>
                <a:sym typeface="Times New Roman"/>
              </a:rPr>
              <a:t>Terminar a tiempo</a:t>
            </a:r>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r>
              <a:rPr lang="es-AR" b="1">
                <a:latin typeface="Times New Roman"/>
                <a:ea typeface="Times New Roman"/>
                <a:cs typeface="Times New Roman"/>
                <a:sym typeface="Times New Roman"/>
              </a:rPr>
              <a:t>b) Evite</a:t>
            </a:r>
            <a:endParaRPr/>
          </a:p>
          <a:p>
            <a:pPr marL="0" lvl="0" indent="0" algn="l" rtl="0">
              <a:spcBef>
                <a:spcPts val="0"/>
              </a:spcBef>
              <a:spcAft>
                <a:spcPts val="0"/>
              </a:spcAft>
              <a:buNone/>
            </a:pPr>
            <a:r>
              <a:rPr lang="es-AR">
                <a:latin typeface="Times New Roman"/>
                <a:ea typeface="Times New Roman"/>
                <a:cs typeface="Times New Roman"/>
                <a:sym typeface="Times New Roman"/>
              </a:rPr>
              <a:t>Suponer que una respuesta no lleva a ningún lado</a:t>
            </a:r>
            <a:endParaRPr/>
          </a:p>
          <a:p>
            <a:pPr marL="0" lvl="0" indent="0" algn="l" rtl="0">
              <a:spcBef>
                <a:spcPts val="0"/>
              </a:spcBef>
              <a:spcAft>
                <a:spcPts val="0"/>
              </a:spcAft>
              <a:buNone/>
            </a:pPr>
            <a:r>
              <a:rPr lang="es-AR">
                <a:latin typeface="Times New Roman"/>
                <a:ea typeface="Times New Roman"/>
                <a:cs typeface="Times New Roman"/>
                <a:sym typeface="Times New Roman"/>
              </a:rPr>
              <a:t>Revelar pistas </a:t>
            </a:r>
            <a:endParaRPr/>
          </a:p>
          <a:p>
            <a:pPr marL="0" lvl="0" indent="0" algn="l" rtl="0">
              <a:spcBef>
                <a:spcPts val="0"/>
              </a:spcBef>
              <a:spcAft>
                <a:spcPts val="0"/>
              </a:spcAft>
              <a:buNone/>
            </a:pPr>
            <a:r>
              <a:rPr lang="es-AR">
                <a:latin typeface="Times New Roman"/>
                <a:ea typeface="Times New Roman"/>
                <a:cs typeface="Times New Roman"/>
                <a:sym typeface="Times New Roman"/>
              </a:rPr>
              <a:t>Usar jerga</a:t>
            </a:r>
            <a:endParaRPr/>
          </a:p>
          <a:p>
            <a:pPr marL="0" lvl="0" indent="0" algn="l" rtl="0">
              <a:spcBef>
                <a:spcPts val="0"/>
              </a:spcBef>
              <a:spcAft>
                <a:spcPts val="0"/>
              </a:spcAft>
              <a:buNone/>
            </a:pPr>
            <a:r>
              <a:rPr lang="es-AR">
                <a:latin typeface="Times New Roman"/>
                <a:ea typeface="Times New Roman"/>
                <a:cs typeface="Times New Roman"/>
                <a:sym typeface="Times New Roman"/>
              </a:rPr>
              <a:t>Revelar sesgos personales</a:t>
            </a:r>
            <a:endParaRPr/>
          </a:p>
          <a:p>
            <a:pPr marL="0" lvl="0" indent="0" algn="l" rtl="0">
              <a:spcBef>
                <a:spcPts val="0"/>
              </a:spcBef>
              <a:spcAft>
                <a:spcPts val="0"/>
              </a:spcAft>
              <a:buNone/>
            </a:pPr>
            <a:r>
              <a:rPr lang="es-AR">
                <a:latin typeface="Times New Roman"/>
                <a:ea typeface="Times New Roman"/>
                <a:cs typeface="Times New Roman"/>
                <a:sym typeface="Times New Roman"/>
              </a:rPr>
              <a:t>Hablar en lugar de escuchar</a:t>
            </a:r>
            <a:endParaRPr/>
          </a:p>
          <a:p>
            <a:pPr marL="0" lvl="0" indent="0" algn="l" rtl="0">
              <a:spcBef>
                <a:spcPts val="0"/>
              </a:spcBef>
              <a:spcAft>
                <a:spcPts val="0"/>
              </a:spcAft>
              <a:buNone/>
            </a:pPr>
            <a:r>
              <a:rPr lang="es-AR">
                <a:latin typeface="Times New Roman"/>
                <a:ea typeface="Times New Roman"/>
                <a:cs typeface="Times New Roman"/>
                <a:sym typeface="Times New Roman"/>
              </a:rPr>
              <a:t>Suponer cualquier cosa acerca del tema o del entrevistado</a:t>
            </a:r>
            <a:endParaRPr/>
          </a:p>
          <a:p>
            <a:pPr marL="0" lvl="0" indent="0" algn="l" rtl="0">
              <a:spcBef>
                <a:spcPts val="0"/>
              </a:spcBef>
              <a:spcAft>
                <a:spcPts val="0"/>
              </a:spcAft>
              <a:buNone/>
            </a:pPr>
            <a:r>
              <a:rPr lang="es-AR">
                <a:latin typeface="Times New Roman"/>
                <a:ea typeface="Times New Roman"/>
                <a:cs typeface="Times New Roman"/>
                <a:sym typeface="Times New Roman"/>
              </a:rPr>
              <a:t>Uso de grabadores (señal de debilidad de escuchar)</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3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35</a:t>
            </a:fld>
            <a:endParaRPr/>
          </a:p>
        </p:txBody>
      </p:sp>
      <p:sp>
        <p:nvSpPr>
          <p:cNvPr id="444" name="Google Shape;444;p33: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45" name="Google Shape;445;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228600" lvl="0" indent="-228600" algn="l" rtl="0">
              <a:spcBef>
                <a:spcPts val="0"/>
              </a:spcBef>
              <a:spcAft>
                <a:spcPts val="0"/>
              </a:spcAft>
              <a:buClr>
                <a:schemeClr val="dk1"/>
              </a:buClr>
              <a:buSzPts val="1200"/>
              <a:buFont typeface="Times New Roman"/>
              <a:buAutoNum type="alphaLcParenR"/>
            </a:pPr>
            <a:r>
              <a:rPr lang="es-AR">
                <a:latin typeface="Times New Roman"/>
                <a:ea typeface="Times New Roman"/>
                <a:cs typeface="Times New Roman"/>
                <a:sym typeface="Times New Roman"/>
              </a:rPr>
              <a:t>Proceso mediante el cual se conducen reuniones de grupo altamente estructurados</a:t>
            </a:r>
            <a:endParaRPr/>
          </a:p>
          <a:p>
            <a:pPr marL="0" lvl="0" indent="0" algn="l" rtl="0">
              <a:spcBef>
                <a:spcPts val="0"/>
              </a:spcBef>
              <a:spcAft>
                <a:spcPts val="0"/>
              </a:spcAft>
              <a:buClr>
                <a:schemeClr val="dk1"/>
              </a:buClr>
              <a:buSzPts val="1200"/>
              <a:buFont typeface="Times New Roman"/>
              <a:buNone/>
            </a:pPr>
            <a:r>
              <a:rPr lang="es-AR">
                <a:latin typeface="Times New Roman"/>
                <a:ea typeface="Times New Roman"/>
                <a:cs typeface="Times New Roman"/>
                <a:sym typeface="Times New Roman"/>
              </a:rPr>
              <a:t> con el propósito de analizar problemas y definir requerimientos </a:t>
            </a:r>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r>
              <a:rPr lang="es-AR">
                <a:latin typeface="Times New Roman"/>
                <a:ea typeface="Times New Roman"/>
                <a:cs typeface="Times New Roman"/>
                <a:sym typeface="Times New Roman"/>
              </a:rPr>
              <a:t>b) Requiere de extenso entrenamiento</a:t>
            </a:r>
            <a:endParaRPr/>
          </a:p>
          <a:p>
            <a:pPr marL="0" lvl="0" indent="0" algn="l" rtl="0">
              <a:spcBef>
                <a:spcPts val="0"/>
              </a:spcBef>
              <a:spcAft>
                <a:spcPts val="0"/>
              </a:spcAft>
              <a:buNone/>
            </a:pPr>
            <a:r>
              <a:rPr lang="es-AR">
                <a:latin typeface="Times New Roman"/>
                <a:ea typeface="Times New Roman"/>
                <a:cs typeface="Times New Roman"/>
                <a:sym typeface="Times New Roman"/>
              </a:rPr>
              <a:t>Reduce el tiempo de exploración de requisitos</a:t>
            </a:r>
            <a:endParaRPr/>
          </a:p>
          <a:p>
            <a:pPr marL="0" lvl="0" indent="0" algn="l" rtl="0">
              <a:spcBef>
                <a:spcPts val="0"/>
              </a:spcBef>
              <a:spcAft>
                <a:spcPts val="0"/>
              </a:spcAft>
              <a:buNone/>
            </a:pPr>
            <a:r>
              <a:rPr lang="es-AR">
                <a:latin typeface="Times New Roman"/>
                <a:ea typeface="Times New Roman"/>
                <a:cs typeface="Times New Roman"/>
                <a:sym typeface="Times New Roman"/>
              </a:rPr>
              <a:t>Amplia participación de los integrantes </a:t>
            </a:r>
            <a:endParaRPr/>
          </a:p>
          <a:p>
            <a:pPr marL="0" lvl="0" indent="0" algn="l" rtl="0">
              <a:spcBef>
                <a:spcPts val="0"/>
              </a:spcBef>
              <a:spcAft>
                <a:spcPts val="0"/>
              </a:spcAft>
              <a:buNone/>
            </a:pPr>
            <a:r>
              <a:rPr lang="es-AR">
                <a:latin typeface="Times New Roman"/>
                <a:ea typeface="Times New Roman"/>
                <a:cs typeface="Times New Roman"/>
                <a:sym typeface="Times New Roman"/>
              </a:rPr>
              <a:t>Se trabaja sobre lo que se va generando</a:t>
            </a:r>
            <a:endParaRPr/>
          </a:p>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3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36</a:t>
            </a:fld>
            <a:endParaRPr/>
          </a:p>
        </p:txBody>
      </p:sp>
      <p:sp>
        <p:nvSpPr>
          <p:cNvPr id="456" name="Google Shape;456;p34: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57" name="Google Shape;457;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228600" lvl="0" indent="-228600" algn="l" rtl="0">
              <a:spcBef>
                <a:spcPts val="0"/>
              </a:spcBef>
              <a:spcAft>
                <a:spcPts val="0"/>
              </a:spcAft>
              <a:buClr>
                <a:schemeClr val="dk1"/>
              </a:buClr>
              <a:buSzPts val="1200"/>
              <a:buFont typeface="Times New Roman"/>
              <a:buAutoNum type="alphaLcParenR"/>
            </a:pPr>
            <a:r>
              <a:rPr lang="es-AR">
                <a:latin typeface="Times New Roman"/>
                <a:ea typeface="Times New Roman"/>
                <a:cs typeface="Times New Roman"/>
                <a:sym typeface="Times New Roman"/>
              </a:rPr>
              <a:t>Técnica para generar ideas al alentar a los participantes </a:t>
            </a:r>
            <a:endParaRPr/>
          </a:p>
          <a:p>
            <a:pPr marL="0" lvl="0" indent="0" algn="l" rtl="0">
              <a:spcBef>
                <a:spcPts val="0"/>
              </a:spcBef>
              <a:spcAft>
                <a:spcPts val="0"/>
              </a:spcAft>
              <a:buClr>
                <a:schemeClr val="dk1"/>
              </a:buClr>
              <a:buSzPts val="1200"/>
              <a:buFont typeface="Times New Roman"/>
              <a:buNone/>
            </a:pPr>
            <a:r>
              <a:rPr lang="es-AR">
                <a:latin typeface="Times New Roman"/>
                <a:ea typeface="Times New Roman"/>
                <a:cs typeface="Times New Roman"/>
                <a:sym typeface="Times New Roman"/>
              </a:rPr>
              <a:t>para que ofrezcan tantas ideas como sea posible </a:t>
            </a:r>
            <a:endParaRPr/>
          </a:p>
          <a:p>
            <a:pPr marL="0" lvl="0" indent="0" algn="l" rtl="0">
              <a:spcBef>
                <a:spcPts val="0"/>
              </a:spcBef>
              <a:spcAft>
                <a:spcPts val="0"/>
              </a:spcAft>
              <a:buClr>
                <a:schemeClr val="dk1"/>
              </a:buClr>
              <a:buSzPts val="1200"/>
              <a:buFont typeface="Times New Roman"/>
              <a:buNone/>
            </a:pPr>
            <a:r>
              <a:rPr lang="es-AR">
                <a:latin typeface="Times New Roman"/>
                <a:ea typeface="Times New Roman"/>
                <a:cs typeface="Times New Roman"/>
                <a:sym typeface="Times New Roman"/>
              </a:rPr>
              <a:t>en un corto tiempo sin ningún análisis </a:t>
            </a:r>
            <a:endParaRPr/>
          </a:p>
          <a:p>
            <a:pPr marL="0" lvl="0" indent="0" algn="l" rtl="0">
              <a:spcBef>
                <a:spcPts val="0"/>
              </a:spcBef>
              <a:spcAft>
                <a:spcPts val="0"/>
              </a:spcAft>
              <a:buClr>
                <a:schemeClr val="dk1"/>
              </a:buClr>
              <a:buSzPts val="1200"/>
              <a:buFont typeface="Times New Roman"/>
              <a:buNone/>
            </a:pPr>
            <a:r>
              <a:rPr lang="es-AR">
                <a:latin typeface="Times New Roman"/>
                <a:ea typeface="Times New Roman"/>
                <a:cs typeface="Times New Roman"/>
                <a:sym typeface="Times New Roman"/>
              </a:rPr>
              <a:t>hasta que se hayan agotado las ideas.</a:t>
            </a:r>
            <a:endParaRPr/>
          </a:p>
          <a:p>
            <a:pPr marL="0" lvl="0" indent="0" algn="l" rtl="0">
              <a:spcBef>
                <a:spcPts val="0"/>
              </a:spcBef>
              <a:spcAft>
                <a:spcPts val="0"/>
              </a:spcAft>
              <a:buNone/>
            </a:pPr>
            <a:r>
              <a:rPr lang="es-AR">
                <a:latin typeface="Times New Roman"/>
                <a:ea typeface="Times New Roman"/>
                <a:cs typeface="Times New Roman"/>
                <a:sym typeface="Times New Roman"/>
              </a:rPr>
              <a:t>b) Clave para resolver la falta de consenso entre usuarios</a:t>
            </a:r>
            <a:endParaRPr/>
          </a:p>
          <a:p>
            <a:pPr marL="0" lvl="0" indent="0" algn="l" rtl="0">
              <a:spcBef>
                <a:spcPts val="0"/>
              </a:spcBef>
              <a:spcAft>
                <a:spcPts val="0"/>
              </a:spcAft>
              <a:buNone/>
            </a:pPr>
            <a:r>
              <a:rPr lang="es-AR">
                <a:latin typeface="Times New Roman"/>
                <a:ea typeface="Times New Roman"/>
                <a:cs typeface="Times New Roman"/>
                <a:sym typeface="Times New Roman"/>
              </a:rPr>
              <a:t>Es útil combinarlo con la toma de decisiones</a:t>
            </a:r>
            <a:endParaRPr/>
          </a:p>
          <a:p>
            <a:pPr marL="0" lvl="0" indent="0" algn="l" rtl="0">
              <a:spcBef>
                <a:spcPts val="0"/>
              </a:spcBef>
              <a:spcAft>
                <a:spcPts val="0"/>
              </a:spcAft>
              <a:buNone/>
            </a:pPr>
            <a:r>
              <a:rPr lang="es-AR">
                <a:latin typeface="Times New Roman"/>
                <a:ea typeface="Times New Roman"/>
                <a:cs typeface="Times New Roman"/>
                <a:sym typeface="Times New Roman"/>
              </a:rPr>
              <a:t>Ayuda a entender el dominio del problema</a:t>
            </a:r>
            <a:endParaRPr/>
          </a:p>
          <a:p>
            <a:pPr marL="0" lvl="0" indent="0" algn="l" rtl="0">
              <a:spcBef>
                <a:spcPts val="0"/>
              </a:spcBef>
              <a:spcAft>
                <a:spcPts val="0"/>
              </a:spcAft>
              <a:buNone/>
            </a:pPr>
            <a:r>
              <a:rPr lang="es-AR">
                <a:latin typeface="Times New Roman"/>
                <a:ea typeface="Times New Roman"/>
                <a:cs typeface="Times New Roman"/>
                <a:sym typeface="Times New Roman"/>
              </a:rPr>
              <a:t>Encara la dificultad del usuario para transmitir</a:t>
            </a:r>
            <a:endParaRPr/>
          </a:p>
          <a:p>
            <a:pPr marL="0" lvl="0" indent="0" algn="l" rtl="0">
              <a:spcBef>
                <a:spcPts val="0"/>
              </a:spcBef>
              <a:spcAft>
                <a:spcPts val="0"/>
              </a:spcAft>
              <a:buNone/>
            </a:pPr>
            <a:r>
              <a:rPr lang="es-AR">
                <a:latin typeface="Times New Roman"/>
                <a:ea typeface="Times New Roman"/>
                <a:cs typeface="Times New Roman"/>
                <a:sym typeface="Times New Roman"/>
              </a:rPr>
              <a:t>Ayuda a entender: al usuario y al analista</a:t>
            </a:r>
            <a:endParaRPr/>
          </a:p>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3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37</a:t>
            </a:fld>
            <a:endParaRPr/>
          </a:p>
        </p:txBody>
      </p:sp>
      <p:sp>
        <p:nvSpPr>
          <p:cNvPr id="468" name="Google Shape;468;p35: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69" name="Google Shape;469;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3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38</a:t>
            </a:fld>
            <a:endParaRPr/>
          </a:p>
        </p:txBody>
      </p:sp>
      <p:sp>
        <p:nvSpPr>
          <p:cNvPr id="478" name="Google Shape;478;p36: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79" name="Google Shape;479;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3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39</a:t>
            </a:fld>
            <a:endParaRPr/>
          </a:p>
        </p:txBody>
      </p:sp>
      <p:sp>
        <p:nvSpPr>
          <p:cNvPr id="500" name="Google Shape;500;p37: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01" name="Google Shape;501;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4</a:t>
            </a:fld>
            <a:endParaRPr/>
          </a:p>
        </p:txBody>
      </p:sp>
      <p:sp>
        <p:nvSpPr>
          <p:cNvPr id="79" name="Google Shape;79;p4:notes"/>
          <p:cNvSpPr txBox="1">
            <a:spLocks noGrp="1"/>
          </p:cNvSpPr>
          <p:nvPr>
            <p:ph type="body" idx="1"/>
          </p:nvPr>
        </p:nvSpPr>
        <p:spPr>
          <a:xfrm>
            <a:off x="685800" y="4400550"/>
            <a:ext cx="5486400" cy="35988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80" name="Google Shape;80;p4:notes"/>
          <p:cNvSpPr/>
          <p:nvPr/>
        </p:nvSpPr>
        <p:spPr>
          <a:xfrm>
            <a:off x="3884613" y="8685213"/>
            <a:ext cx="29718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40</a:t>
            </a:fld>
            <a:endParaRPr/>
          </a:p>
        </p:txBody>
      </p:sp>
      <p:sp>
        <p:nvSpPr>
          <p:cNvPr id="508" name="Google Shape;508;p38: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09" name="Google Shape;509;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3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41</a:t>
            </a:fld>
            <a:endParaRPr/>
          </a:p>
        </p:txBody>
      </p:sp>
      <p:sp>
        <p:nvSpPr>
          <p:cNvPr id="516" name="Google Shape;516;p39: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17" name="Google Shape;517;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p4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42</a:t>
            </a:fld>
            <a:endParaRPr/>
          </a:p>
        </p:txBody>
      </p:sp>
      <p:sp>
        <p:nvSpPr>
          <p:cNvPr id="526" name="Google Shape;526;p40: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27" name="Google Shape;527;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4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43</a:t>
            </a:fld>
            <a:endParaRPr/>
          </a:p>
        </p:txBody>
      </p:sp>
      <p:sp>
        <p:nvSpPr>
          <p:cNvPr id="536" name="Google Shape;536;p41: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37" name="Google Shape;537;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4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44</a:t>
            </a:fld>
            <a:endParaRPr/>
          </a:p>
        </p:txBody>
      </p:sp>
      <p:sp>
        <p:nvSpPr>
          <p:cNvPr id="548" name="Google Shape;548;p42: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49" name="Google Shape;549;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p4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45</a:t>
            </a:fld>
            <a:endParaRPr/>
          </a:p>
        </p:txBody>
      </p:sp>
      <p:sp>
        <p:nvSpPr>
          <p:cNvPr id="558" name="Google Shape;558;p43: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59" name="Google Shape;559;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p4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46</a:t>
            </a:fld>
            <a:endParaRPr/>
          </a:p>
        </p:txBody>
      </p:sp>
      <p:sp>
        <p:nvSpPr>
          <p:cNvPr id="570" name="Google Shape;570;p44: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71" name="Google Shape;571;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p4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47</a:t>
            </a:fld>
            <a:endParaRPr/>
          </a:p>
        </p:txBody>
      </p:sp>
      <p:sp>
        <p:nvSpPr>
          <p:cNvPr id="580" name="Google Shape;580;p45: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81" name="Google Shape;581;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p4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48</a:t>
            </a:fld>
            <a:endParaRPr/>
          </a:p>
        </p:txBody>
      </p:sp>
      <p:sp>
        <p:nvSpPr>
          <p:cNvPr id="591" name="Google Shape;591;p46: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92" name="Google Shape;592;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p4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49</a:t>
            </a:fld>
            <a:endParaRPr/>
          </a:p>
        </p:txBody>
      </p:sp>
      <p:sp>
        <p:nvSpPr>
          <p:cNvPr id="602" name="Google Shape;602;p47: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03" name="Google Shape;603;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5</a:t>
            </a:fld>
            <a:endParaRPr/>
          </a:p>
        </p:txBody>
      </p:sp>
      <p:sp>
        <p:nvSpPr>
          <p:cNvPr id="89" name="Google Shape;89;p5:notes"/>
          <p:cNvSpPr txBox="1">
            <a:spLocks noGrp="1"/>
          </p:cNvSpPr>
          <p:nvPr>
            <p:ph type="body" idx="1"/>
          </p:nvPr>
        </p:nvSpPr>
        <p:spPr>
          <a:xfrm>
            <a:off x="685800" y="4400550"/>
            <a:ext cx="5486400" cy="35988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90" name="Google Shape;90;p5:notes"/>
          <p:cNvSpPr/>
          <p:nvPr/>
        </p:nvSpPr>
        <p:spPr>
          <a:xfrm>
            <a:off x="3884613" y="8685213"/>
            <a:ext cx="29718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4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50</a:t>
            </a:fld>
            <a:endParaRPr/>
          </a:p>
        </p:txBody>
      </p:sp>
      <p:sp>
        <p:nvSpPr>
          <p:cNvPr id="613" name="Google Shape;613;p48: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14" name="Google Shape;614;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p4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51</a:t>
            </a:fld>
            <a:endParaRPr/>
          </a:p>
        </p:txBody>
      </p:sp>
      <p:sp>
        <p:nvSpPr>
          <p:cNvPr id="624" name="Google Shape;624;p49: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25" name="Google Shape;625;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p5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52</a:t>
            </a:fld>
            <a:endParaRPr/>
          </a:p>
        </p:txBody>
      </p:sp>
      <p:sp>
        <p:nvSpPr>
          <p:cNvPr id="635" name="Google Shape;635;p50: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36" name="Google Shape;636;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p5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53</a:t>
            </a:fld>
            <a:endParaRPr/>
          </a:p>
        </p:txBody>
      </p:sp>
      <p:sp>
        <p:nvSpPr>
          <p:cNvPr id="646" name="Google Shape;646;p51: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47" name="Google Shape;647;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p5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54</a:t>
            </a:fld>
            <a:endParaRPr/>
          </a:p>
        </p:txBody>
      </p:sp>
      <p:sp>
        <p:nvSpPr>
          <p:cNvPr id="656" name="Google Shape;656;p52: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57" name="Google Shape;657;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p5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55</a:t>
            </a:fld>
            <a:endParaRPr/>
          </a:p>
        </p:txBody>
      </p:sp>
      <p:sp>
        <p:nvSpPr>
          <p:cNvPr id="666" name="Google Shape;666;p53: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67" name="Google Shape;667;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p5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56</a:t>
            </a:fld>
            <a:endParaRPr/>
          </a:p>
        </p:txBody>
      </p:sp>
      <p:sp>
        <p:nvSpPr>
          <p:cNvPr id="676" name="Google Shape;676;p54:notes"/>
          <p:cNvSpPr txBox="1">
            <a:spLocks noGrp="1"/>
          </p:cNvSpPr>
          <p:nvPr>
            <p:ph type="body" idx="1"/>
          </p:nvPr>
        </p:nvSpPr>
        <p:spPr>
          <a:xfrm>
            <a:off x="685800" y="4400550"/>
            <a:ext cx="5486400" cy="35988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677" name="Google Shape;677;p54:notes"/>
          <p:cNvSpPr/>
          <p:nvPr/>
        </p:nvSpPr>
        <p:spPr>
          <a:xfrm>
            <a:off x="3884613" y="8685213"/>
            <a:ext cx="29718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8" name="Google Shape;678;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p5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57</a:t>
            </a:fld>
            <a:endParaRPr/>
          </a:p>
        </p:txBody>
      </p:sp>
      <p:sp>
        <p:nvSpPr>
          <p:cNvPr id="688" name="Google Shape;688;p55: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89" name="Google Shape;689;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5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58</a:t>
            </a:fld>
            <a:endParaRPr/>
          </a:p>
        </p:txBody>
      </p:sp>
      <p:sp>
        <p:nvSpPr>
          <p:cNvPr id="698" name="Google Shape;698;p56: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99" name="Google Shape;699;p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p5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59</a:t>
            </a:fld>
            <a:endParaRPr/>
          </a:p>
        </p:txBody>
      </p:sp>
      <p:sp>
        <p:nvSpPr>
          <p:cNvPr id="709" name="Google Shape;709;p57: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10" name="Google Shape;710;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6</a:t>
            </a:fld>
            <a:endParaRPr/>
          </a:p>
        </p:txBody>
      </p:sp>
      <p:sp>
        <p:nvSpPr>
          <p:cNvPr id="102" name="Google Shape;102;p6: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03" name="Google Shape;103;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p5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60</a:t>
            </a:fld>
            <a:endParaRPr/>
          </a:p>
        </p:txBody>
      </p:sp>
      <p:sp>
        <p:nvSpPr>
          <p:cNvPr id="720" name="Google Shape;720;p58: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21" name="Google Shape;721;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p5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61</a:t>
            </a:fld>
            <a:endParaRPr/>
          </a:p>
        </p:txBody>
      </p:sp>
      <p:sp>
        <p:nvSpPr>
          <p:cNvPr id="731" name="Google Shape;731;p59: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32" name="Google Shape;732;p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p6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62</a:t>
            </a:fld>
            <a:endParaRPr/>
          </a:p>
        </p:txBody>
      </p:sp>
      <p:sp>
        <p:nvSpPr>
          <p:cNvPr id="741" name="Google Shape;741;p60: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42" name="Google Shape;742;p6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p6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63</a:t>
            </a:fld>
            <a:endParaRPr/>
          </a:p>
        </p:txBody>
      </p:sp>
      <p:sp>
        <p:nvSpPr>
          <p:cNvPr id="751" name="Google Shape;751;p61: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52" name="Google Shape;752;p6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p6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64</a:t>
            </a:fld>
            <a:endParaRPr/>
          </a:p>
        </p:txBody>
      </p:sp>
      <p:sp>
        <p:nvSpPr>
          <p:cNvPr id="761" name="Google Shape;761;p62: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62" name="Google Shape;762;p6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p6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65</a:t>
            </a:fld>
            <a:endParaRPr/>
          </a:p>
        </p:txBody>
      </p:sp>
      <p:sp>
        <p:nvSpPr>
          <p:cNvPr id="772" name="Google Shape;772;p63: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73" name="Google Shape;773;p6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p6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66</a:t>
            </a:fld>
            <a:endParaRPr/>
          </a:p>
        </p:txBody>
      </p:sp>
      <p:sp>
        <p:nvSpPr>
          <p:cNvPr id="783" name="Google Shape;783;p64: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84" name="Google Shape;784;p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7</a:t>
            </a:fld>
            <a:endParaRPr/>
          </a:p>
        </p:txBody>
      </p:sp>
      <p:sp>
        <p:nvSpPr>
          <p:cNvPr id="113" name="Google Shape;113;p7:notes"/>
          <p:cNvSpPr txBox="1">
            <a:spLocks noGrp="1"/>
          </p:cNvSpPr>
          <p:nvPr>
            <p:ph type="body" idx="1"/>
          </p:nvPr>
        </p:nvSpPr>
        <p:spPr>
          <a:xfrm>
            <a:off x="685800" y="4400550"/>
            <a:ext cx="5486400" cy="35988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14" name="Google Shape;114;p7:notes"/>
          <p:cNvSpPr/>
          <p:nvPr/>
        </p:nvSpPr>
        <p:spPr>
          <a:xfrm>
            <a:off x="3884613" y="8685213"/>
            <a:ext cx="29718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5" name="Google Shape;11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8</a:t>
            </a:fld>
            <a:endParaRPr/>
          </a:p>
        </p:txBody>
      </p:sp>
      <p:sp>
        <p:nvSpPr>
          <p:cNvPr id="125" name="Google Shape;125;p8:notes"/>
          <p:cNvSpPr txBox="1">
            <a:spLocks noGrp="1"/>
          </p:cNvSpPr>
          <p:nvPr>
            <p:ph type="body" idx="1"/>
          </p:nvPr>
        </p:nvSpPr>
        <p:spPr>
          <a:xfrm>
            <a:off x="685800" y="4400550"/>
            <a:ext cx="5486400" cy="35988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26" name="Google Shape;126;p8:notes"/>
          <p:cNvSpPr/>
          <p:nvPr/>
        </p:nvSpPr>
        <p:spPr>
          <a:xfrm>
            <a:off x="3884613" y="8685213"/>
            <a:ext cx="29718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9</a:t>
            </a:fld>
            <a:endParaRPr/>
          </a:p>
        </p:txBody>
      </p:sp>
      <p:sp>
        <p:nvSpPr>
          <p:cNvPr id="141" name="Google Shape;141;p9: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2" name="Google Shape;142;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Imagen con título">
  <p:cSld name="Imagen con título">
    <p:spTree>
      <p:nvGrpSpPr>
        <p:cNvPr id="1" name="Shape 17"/>
        <p:cNvGrpSpPr/>
        <p:nvPr/>
      </p:nvGrpSpPr>
      <p:grpSpPr>
        <a:xfrm>
          <a:off x="0" y="0"/>
          <a:ext cx="0" cy="0"/>
          <a:chOff x="0" y="0"/>
          <a:chExt cx="0" cy="0"/>
        </a:xfrm>
      </p:grpSpPr>
      <p:sp>
        <p:nvSpPr>
          <p:cNvPr id="18" name="Google Shape;18;p66"/>
          <p:cNvSpPr txBox="1">
            <a:spLocks noGrp="1"/>
          </p:cNvSpPr>
          <p:nvPr>
            <p:ph type="title"/>
          </p:nvPr>
        </p:nvSpPr>
        <p:spPr>
          <a:xfrm>
            <a:off x="653976" y="4737542"/>
            <a:ext cx="10780776" cy="613283"/>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4A6617"/>
              </a:buClr>
              <a:buSzPts val="4400"/>
              <a:buFont typeface="Calibri"/>
              <a:buNone/>
              <a:defRPr sz="4400" b="1">
                <a:solidFill>
                  <a:srgbClr val="4A661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66"/>
          <p:cNvSpPr txBox="1">
            <a:spLocks noGrp="1"/>
          </p:cNvSpPr>
          <p:nvPr>
            <p:ph type="body" idx="1"/>
          </p:nvPr>
        </p:nvSpPr>
        <p:spPr>
          <a:xfrm>
            <a:off x="653976" y="5487888"/>
            <a:ext cx="9229344" cy="5334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300"/>
              </a:spcBef>
              <a:spcAft>
                <a:spcPts val="0"/>
              </a:spcAft>
              <a:buSzPts val="2400"/>
              <a:buNone/>
              <a:defRPr sz="2400">
                <a:solidFill>
                  <a:srgbClr val="4A6617"/>
                </a:solidFill>
              </a:defRPr>
            </a:lvl1pPr>
            <a:lvl2pPr marL="914400" lvl="1" indent="-228600" algn="l">
              <a:lnSpc>
                <a:spcPct val="85000"/>
              </a:lnSpc>
              <a:spcBef>
                <a:spcPts val="600"/>
              </a:spcBef>
              <a:spcAft>
                <a:spcPts val="0"/>
              </a:spcAft>
              <a:buClr>
                <a:srgbClr val="262626"/>
              </a:buClr>
              <a:buSzPts val="1200"/>
              <a:buNone/>
              <a:defRPr sz="1200"/>
            </a:lvl2pPr>
            <a:lvl3pPr marL="1371600" lvl="2" indent="-228600" algn="l">
              <a:lnSpc>
                <a:spcPct val="85000"/>
              </a:lnSpc>
              <a:spcBef>
                <a:spcPts val="600"/>
              </a:spcBef>
              <a:spcAft>
                <a:spcPts val="0"/>
              </a:spcAft>
              <a:buClr>
                <a:srgbClr val="262626"/>
              </a:buClr>
              <a:buSzPts val="1000"/>
              <a:buNone/>
              <a:defRPr sz="1000"/>
            </a:lvl3pPr>
            <a:lvl4pPr marL="1828800" lvl="3" indent="-228600" algn="l">
              <a:lnSpc>
                <a:spcPct val="85000"/>
              </a:lnSpc>
              <a:spcBef>
                <a:spcPts val="600"/>
              </a:spcBef>
              <a:spcAft>
                <a:spcPts val="0"/>
              </a:spcAft>
              <a:buClr>
                <a:srgbClr val="262626"/>
              </a:buClr>
              <a:buSzPts val="900"/>
              <a:buNone/>
              <a:defRPr sz="900"/>
            </a:lvl4pPr>
            <a:lvl5pPr marL="2286000" lvl="4" indent="-228600" algn="l">
              <a:lnSpc>
                <a:spcPct val="85000"/>
              </a:lnSpc>
              <a:spcBef>
                <a:spcPts val="600"/>
              </a:spcBef>
              <a:spcAft>
                <a:spcPts val="0"/>
              </a:spcAft>
              <a:buClr>
                <a:srgbClr val="262626"/>
              </a:buClr>
              <a:buSzPts val="900"/>
              <a:buNone/>
              <a:defRPr sz="900"/>
            </a:lvl5pPr>
            <a:lvl6pPr marL="2743200" lvl="5" indent="-228600" algn="l">
              <a:lnSpc>
                <a:spcPct val="85000"/>
              </a:lnSpc>
              <a:spcBef>
                <a:spcPts val="600"/>
              </a:spcBef>
              <a:spcAft>
                <a:spcPts val="0"/>
              </a:spcAft>
              <a:buClr>
                <a:srgbClr val="262626"/>
              </a:buClr>
              <a:buSzPts val="900"/>
              <a:buNone/>
              <a:defRPr sz="900"/>
            </a:lvl6pPr>
            <a:lvl7pPr marL="3200400" lvl="6" indent="-228600" algn="l">
              <a:lnSpc>
                <a:spcPct val="85000"/>
              </a:lnSpc>
              <a:spcBef>
                <a:spcPts val="600"/>
              </a:spcBef>
              <a:spcAft>
                <a:spcPts val="0"/>
              </a:spcAft>
              <a:buClr>
                <a:srgbClr val="262626"/>
              </a:buClr>
              <a:buSzPts val="900"/>
              <a:buNone/>
              <a:defRPr sz="900"/>
            </a:lvl7pPr>
            <a:lvl8pPr marL="3657600" lvl="7" indent="-228600" algn="l">
              <a:lnSpc>
                <a:spcPct val="85000"/>
              </a:lnSpc>
              <a:spcBef>
                <a:spcPts val="600"/>
              </a:spcBef>
              <a:spcAft>
                <a:spcPts val="0"/>
              </a:spcAft>
              <a:buClr>
                <a:srgbClr val="262626"/>
              </a:buClr>
              <a:buSzPts val="900"/>
              <a:buNone/>
              <a:defRPr sz="900"/>
            </a:lvl8pPr>
            <a:lvl9pPr marL="4114800" lvl="8" indent="-228600" algn="l">
              <a:lnSpc>
                <a:spcPct val="85000"/>
              </a:lnSpc>
              <a:spcBef>
                <a:spcPts val="600"/>
              </a:spcBef>
              <a:spcAft>
                <a:spcPts val="0"/>
              </a:spcAft>
              <a:buClr>
                <a:srgbClr val="262626"/>
              </a:buClr>
              <a:buSzPts val="900"/>
              <a:buNone/>
              <a:defRPr sz="900"/>
            </a:lvl9pPr>
          </a:lstStyle>
          <a:p>
            <a:endParaRPr/>
          </a:p>
        </p:txBody>
      </p:sp>
      <p:sp>
        <p:nvSpPr>
          <p:cNvPr id="20" name="Google Shape;20;p66"/>
          <p:cNvSpPr txBox="1">
            <a:spLocks noGrp="1"/>
          </p:cNvSpPr>
          <p:nvPr>
            <p:ph type="dt" idx="10"/>
          </p:nvPr>
        </p:nvSpPr>
        <p:spPr>
          <a:xfrm>
            <a:off x="3211248" y="6481096"/>
            <a:ext cx="4114800" cy="2286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solidFill>
                  <a:srgbClr val="4A6617"/>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66"/>
          <p:cNvSpPr txBox="1">
            <a:spLocks noGrp="1"/>
          </p:cNvSpPr>
          <p:nvPr>
            <p:ph type="ftr" idx="11"/>
          </p:nvPr>
        </p:nvSpPr>
        <p:spPr>
          <a:xfrm>
            <a:off x="685800" y="6481096"/>
            <a:ext cx="2241848" cy="302201"/>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solidFill>
                  <a:srgbClr val="4A6617"/>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66"/>
          <p:cNvSpPr txBox="1">
            <a:spLocks noGrp="1"/>
          </p:cNvSpPr>
          <p:nvPr>
            <p:ph type="sldNum" idx="12"/>
          </p:nvPr>
        </p:nvSpPr>
        <p:spPr>
          <a:xfrm>
            <a:off x="9265920" y="2780928"/>
            <a:ext cx="292608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300" b="0" i="0" u="none" strike="noStrike" cap="none">
                <a:solidFill>
                  <a:schemeClr val="accent6"/>
                </a:solidFill>
                <a:latin typeface="Calibri"/>
                <a:ea typeface="Calibri"/>
                <a:cs typeface="Calibri"/>
                <a:sym typeface="Calibri"/>
              </a:defRPr>
            </a:lvl1pPr>
            <a:lvl2pPr marL="0" lvl="1" indent="0" algn="r">
              <a:spcBef>
                <a:spcPts val="0"/>
              </a:spcBef>
              <a:buNone/>
              <a:defRPr sz="10300" b="0" i="0" u="none" strike="noStrike" cap="none">
                <a:solidFill>
                  <a:schemeClr val="accent6"/>
                </a:solidFill>
                <a:latin typeface="Calibri"/>
                <a:ea typeface="Calibri"/>
                <a:cs typeface="Calibri"/>
                <a:sym typeface="Calibri"/>
              </a:defRPr>
            </a:lvl2pPr>
            <a:lvl3pPr marL="0" lvl="2" indent="0" algn="r">
              <a:spcBef>
                <a:spcPts val="0"/>
              </a:spcBef>
              <a:buNone/>
              <a:defRPr sz="10300" b="0" i="0" u="none" strike="noStrike" cap="none">
                <a:solidFill>
                  <a:schemeClr val="accent6"/>
                </a:solidFill>
                <a:latin typeface="Calibri"/>
                <a:ea typeface="Calibri"/>
                <a:cs typeface="Calibri"/>
                <a:sym typeface="Calibri"/>
              </a:defRPr>
            </a:lvl3pPr>
            <a:lvl4pPr marL="0" lvl="3" indent="0" algn="r">
              <a:spcBef>
                <a:spcPts val="0"/>
              </a:spcBef>
              <a:buNone/>
              <a:defRPr sz="10300" b="0" i="0" u="none" strike="noStrike" cap="none">
                <a:solidFill>
                  <a:schemeClr val="accent6"/>
                </a:solidFill>
                <a:latin typeface="Calibri"/>
                <a:ea typeface="Calibri"/>
                <a:cs typeface="Calibri"/>
                <a:sym typeface="Calibri"/>
              </a:defRPr>
            </a:lvl4pPr>
            <a:lvl5pPr marL="0" lvl="4" indent="0" algn="r">
              <a:spcBef>
                <a:spcPts val="0"/>
              </a:spcBef>
              <a:buNone/>
              <a:defRPr sz="10300" b="0" i="0" u="none" strike="noStrike" cap="none">
                <a:solidFill>
                  <a:schemeClr val="accent6"/>
                </a:solidFill>
                <a:latin typeface="Calibri"/>
                <a:ea typeface="Calibri"/>
                <a:cs typeface="Calibri"/>
                <a:sym typeface="Calibri"/>
              </a:defRPr>
            </a:lvl5pPr>
            <a:lvl6pPr marL="0" lvl="5" indent="0" algn="r">
              <a:spcBef>
                <a:spcPts val="0"/>
              </a:spcBef>
              <a:buNone/>
              <a:defRPr sz="10300" b="0" i="0" u="none" strike="noStrike" cap="none">
                <a:solidFill>
                  <a:schemeClr val="accent6"/>
                </a:solidFill>
                <a:latin typeface="Calibri"/>
                <a:ea typeface="Calibri"/>
                <a:cs typeface="Calibri"/>
                <a:sym typeface="Calibri"/>
              </a:defRPr>
            </a:lvl6pPr>
            <a:lvl7pPr marL="0" lvl="6" indent="0" algn="r">
              <a:spcBef>
                <a:spcPts val="0"/>
              </a:spcBef>
              <a:buNone/>
              <a:defRPr sz="10300" b="0" i="0" u="none" strike="noStrike" cap="none">
                <a:solidFill>
                  <a:schemeClr val="accent6"/>
                </a:solidFill>
                <a:latin typeface="Calibri"/>
                <a:ea typeface="Calibri"/>
                <a:cs typeface="Calibri"/>
                <a:sym typeface="Calibri"/>
              </a:defRPr>
            </a:lvl7pPr>
            <a:lvl8pPr marL="0" lvl="7" indent="0" algn="r">
              <a:spcBef>
                <a:spcPts val="0"/>
              </a:spcBef>
              <a:buNone/>
              <a:defRPr sz="10300" b="0" i="0" u="none" strike="noStrike" cap="none">
                <a:solidFill>
                  <a:schemeClr val="accent6"/>
                </a:solidFill>
                <a:latin typeface="Calibri"/>
                <a:ea typeface="Calibri"/>
                <a:cs typeface="Calibri"/>
                <a:sym typeface="Calibri"/>
              </a:defRPr>
            </a:lvl8pPr>
            <a:lvl9pPr marL="0" lvl="8" indent="0" algn="r">
              <a:spcBef>
                <a:spcPts val="0"/>
              </a:spcBef>
              <a:buNone/>
              <a:defRPr sz="10300" b="0" i="0" u="none" strike="noStrike" cap="none">
                <a:solidFill>
                  <a:schemeClr val="accent6"/>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pic>
        <p:nvPicPr>
          <p:cNvPr id="23" name="Google Shape;23;p66" descr="2"/>
          <p:cNvPicPr preferRelativeResize="0"/>
          <p:nvPr/>
        </p:nvPicPr>
        <p:blipFill rotWithShape="1">
          <a:blip r:embed="rId2">
            <a:alphaModFix/>
          </a:blip>
          <a:srcRect l="8462"/>
          <a:stretch/>
        </p:blipFill>
        <p:spPr>
          <a:xfrm>
            <a:off x="21928" y="12576"/>
            <a:ext cx="12144672" cy="406141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 blanco">
  <p:cSld name="En blanco">
    <p:spTree>
      <p:nvGrpSpPr>
        <p:cNvPr id="1" name="Shape 24"/>
        <p:cNvGrpSpPr/>
        <p:nvPr/>
      </p:nvGrpSpPr>
      <p:grpSpPr>
        <a:xfrm>
          <a:off x="0" y="0"/>
          <a:ext cx="0" cy="0"/>
          <a:chOff x="0" y="0"/>
          <a:chExt cx="0" cy="0"/>
        </a:xfrm>
      </p:grpSpPr>
      <p:sp>
        <p:nvSpPr>
          <p:cNvPr id="25" name="Google Shape;25;p67"/>
          <p:cNvSpPr txBox="1">
            <a:spLocks noGrp="1"/>
          </p:cNvSpPr>
          <p:nvPr>
            <p:ph type="title"/>
          </p:nvPr>
        </p:nvSpPr>
        <p:spPr>
          <a:xfrm>
            <a:off x="479376" y="11815"/>
            <a:ext cx="10806607" cy="1273283"/>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chemeClr val="accent5"/>
              </a:buClr>
              <a:buSzPts val="4000"/>
              <a:buFont typeface="Calibri"/>
              <a:buNone/>
              <a:defRPr sz="4000">
                <a:solidFill>
                  <a:schemeClr val="accent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67"/>
          <p:cNvSpPr/>
          <p:nvPr/>
        </p:nvSpPr>
        <p:spPr>
          <a:xfrm>
            <a:off x="168275" y="6554788"/>
            <a:ext cx="2154238" cy="2127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AR" sz="1400">
                <a:solidFill>
                  <a:srgbClr val="8F8F8F"/>
                </a:solidFill>
                <a:latin typeface="Calibri"/>
                <a:ea typeface="Calibri"/>
                <a:cs typeface="Calibri"/>
                <a:sym typeface="Calibri"/>
              </a:rPr>
              <a:t>Ingenieria de Software II</a:t>
            </a:r>
            <a:endParaRPr/>
          </a:p>
        </p:txBody>
      </p:sp>
      <p:sp>
        <p:nvSpPr>
          <p:cNvPr id="27" name="Google Shape;27;p67"/>
          <p:cNvSpPr/>
          <p:nvPr/>
        </p:nvSpPr>
        <p:spPr>
          <a:xfrm>
            <a:off x="2566988" y="6543675"/>
            <a:ext cx="825500" cy="255588"/>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AR" sz="1400">
                <a:solidFill>
                  <a:srgbClr val="8F8F8F"/>
                </a:solidFill>
                <a:latin typeface="Calibri"/>
                <a:ea typeface="Calibri"/>
                <a:cs typeface="Calibri"/>
                <a:sym typeface="Calibri"/>
              </a:rPr>
              <a:t>2020</a:t>
            </a:r>
            <a:endParaRPr sz="1400">
              <a:solidFill>
                <a:srgbClr val="8F8F8F"/>
              </a:solidFill>
              <a:latin typeface="Calibri"/>
              <a:ea typeface="Calibri"/>
              <a:cs typeface="Calibri"/>
              <a:sym typeface="Calibri"/>
            </a:endParaRPr>
          </a:p>
          <a:p>
            <a:pPr marL="0" marR="0" lvl="0" indent="0" algn="l" rtl="0">
              <a:lnSpc>
                <a:spcPct val="100000"/>
              </a:lnSpc>
              <a:spcBef>
                <a:spcPts val="0"/>
              </a:spcBef>
              <a:spcAft>
                <a:spcPts val="0"/>
              </a:spcAft>
              <a:buNone/>
            </a:pPr>
            <a:endParaRPr sz="1400">
              <a:solidFill>
                <a:srgbClr val="8F8F8F"/>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os objetos">
  <p:cSld name="Dos objetos">
    <p:spTree>
      <p:nvGrpSpPr>
        <p:cNvPr id="1" name="Shape 28"/>
        <p:cNvGrpSpPr/>
        <p:nvPr/>
      </p:nvGrpSpPr>
      <p:grpSpPr>
        <a:xfrm>
          <a:off x="0" y="0"/>
          <a:ext cx="0" cy="0"/>
          <a:chOff x="0" y="0"/>
          <a:chExt cx="0" cy="0"/>
        </a:xfrm>
      </p:grpSpPr>
      <p:sp>
        <p:nvSpPr>
          <p:cNvPr id="29" name="Google Shape;29;p68"/>
          <p:cNvSpPr txBox="1">
            <a:spLocks noGrp="1"/>
          </p:cNvSpPr>
          <p:nvPr>
            <p:ph type="title"/>
          </p:nvPr>
        </p:nvSpPr>
        <p:spPr>
          <a:xfrm>
            <a:off x="623393" y="499533"/>
            <a:ext cx="10235108" cy="841235"/>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rgbClr val="4A6617"/>
              </a:buClr>
              <a:buSzPts val="4000"/>
              <a:buFont typeface="Calibri"/>
              <a:buNone/>
              <a:defRPr sz="4000" b="1">
                <a:solidFill>
                  <a:srgbClr val="4A661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68"/>
          <p:cNvSpPr txBox="1">
            <a:spLocks noGrp="1"/>
          </p:cNvSpPr>
          <p:nvPr>
            <p:ph type="body" idx="1"/>
          </p:nvPr>
        </p:nvSpPr>
        <p:spPr>
          <a:xfrm>
            <a:off x="676656" y="1998134"/>
            <a:ext cx="4663440" cy="3767328"/>
          </a:xfrm>
          <a:prstGeom prst="rect">
            <a:avLst/>
          </a:prstGeom>
          <a:noFill/>
          <a:ln>
            <a:noFill/>
          </a:ln>
        </p:spPr>
        <p:txBody>
          <a:bodyPr spcFirstLastPara="1" wrap="square" lIns="91425" tIns="45700" rIns="91425" bIns="45700" anchor="t" anchorCtr="0">
            <a:normAutofit/>
          </a:bodyPr>
          <a:lstStyle>
            <a:lvl1pPr marL="457200" lvl="0" indent="-381000" algn="l">
              <a:lnSpc>
                <a:spcPct val="85000"/>
              </a:lnSpc>
              <a:spcBef>
                <a:spcPts val="1300"/>
              </a:spcBef>
              <a:spcAft>
                <a:spcPts val="0"/>
              </a:spcAft>
              <a:buClr>
                <a:srgbClr val="C00000"/>
              </a:buClr>
              <a:buSzPts val="2400"/>
              <a:buFont typeface="Arial"/>
              <a:buChar char="»"/>
              <a:defRPr sz="2400"/>
            </a:lvl1pPr>
            <a:lvl2pPr marL="914400" lvl="1" indent="-355600" algn="l">
              <a:lnSpc>
                <a:spcPct val="85000"/>
              </a:lnSpc>
              <a:spcBef>
                <a:spcPts val="600"/>
              </a:spcBef>
              <a:spcAft>
                <a:spcPts val="0"/>
              </a:spcAft>
              <a:buClr>
                <a:srgbClr val="C00000"/>
              </a:buClr>
              <a:buSzPts val="2000"/>
              <a:buFont typeface="Arial"/>
              <a:buChar char=" "/>
              <a:defRPr sz="2000"/>
            </a:lvl2pPr>
            <a:lvl3pPr marL="1371600" lvl="2" indent="-342900" algn="l">
              <a:lnSpc>
                <a:spcPct val="85000"/>
              </a:lnSpc>
              <a:spcBef>
                <a:spcPts val="600"/>
              </a:spcBef>
              <a:spcAft>
                <a:spcPts val="0"/>
              </a:spcAft>
              <a:buClr>
                <a:srgbClr val="C00000"/>
              </a:buClr>
              <a:buSzPts val="1800"/>
              <a:buFont typeface="Arial"/>
              <a:buChar char=" "/>
              <a:defRPr sz="1800"/>
            </a:lvl3pPr>
            <a:lvl4pPr marL="1828800" lvl="3" indent="-330200" algn="l">
              <a:lnSpc>
                <a:spcPct val="85000"/>
              </a:lnSpc>
              <a:spcBef>
                <a:spcPts val="600"/>
              </a:spcBef>
              <a:spcAft>
                <a:spcPts val="0"/>
              </a:spcAft>
              <a:buClr>
                <a:srgbClr val="C00000"/>
              </a:buClr>
              <a:buSzPts val="1600"/>
              <a:buFont typeface="Arial"/>
              <a:buChar char=" "/>
              <a:defRPr sz="1600"/>
            </a:lvl4pPr>
            <a:lvl5pPr marL="2286000" lvl="4" indent="-330200" algn="l">
              <a:lnSpc>
                <a:spcPct val="85000"/>
              </a:lnSpc>
              <a:spcBef>
                <a:spcPts val="600"/>
              </a:spcBef>
              <a:spcAft>
                <a:spcPts val="0"/>
              </a:spcAft>
              <a:buClr>
                <a:srgbClr val="C00000"/>
              </a:buClr>
              <a:buSzPts val="1600"/>
              <a:buFont typeface="Arial"/>
              <a:buChar char=" "/>
              <a:defRPr sz="1600"/>
            </a:lvl5pPr>
            <a:lvl6pPr marL="2743200" lvl="5" indent="-330200" algn="l">
              <a:lnSpc>
                <a:spcPct val="85000"/>
              </a:lnSpc>
              <a:spcBef>
                <a:spcPts val="600"/>
              </a:spcBef>
              <a:spcAft>
                <a:spcPts val="0"/>
              </a:spcAft>
              <a:buClr>
                <a:srgbClr val="262626"/>
              </a:buClr>
              <a:buSzPts val="1600"/>
              <a:buChar char=" "/>
              <a:defRPr sz="1600"/>
            </a:lvl6pPr>
            <a:lvl7pPr marL="3200400" lvl="6" indent="-330200" algn="l">
              <a:lnSpc>
                <a:spcPct val="85000"/>
              </a:lnSpc>
              <a:spcBef>
                <a:spcPts val="600"/>
              </a:spcBef>
              <a:spcAft>
                <a:spcPts val="0"/>
              </a:spcAft>
              <a:buClr>
                <a:srgbClr val="262626"/>
              </a:buClr>
              <a:buSzPts val="1600"/>
              <a:buChar char=" "/>
              <a:defRPr sz="1600"/>
            </a:lvl7pPr>
            <a:lvl8pPr marL="3657600" lvl="7" indent="-330200" algn="l">
              <a:lnSpc>
                <a:spcPct val="85000"/>
              </a:lnSpc>
              <a:spcBef>
                <a:spcPts val="600"/>
              </a:spcBef>
              <a:spcAft>
                <a:spcPts val="0"/>
              </a:spcAft>
              <a:buClr>
                <a:srgbClr val="262626"/>
              </a:buClr>
              <a:buSzPts val="1600"/>
              <a:buChar char=" "/>
              <a:defRPr sz="1600"/>
            </a:lvl8pPr>
            <a:lvl9pPr marL="4114800" lvl="8" indent="-330200" algn="l">
              <a:lnSpc>
                <a:spcPct val="85000"/>
              </a:lnSpc>
              <a:spcBef>
                <a:spcPts val="600"/>
              </a:spcBef>
              <a:spcAft>
                <a:spcPts val="0"/>
              </a:spcAft>
              <a:buClr>
                <a:srgbClr val="262626"/>
              </a:buClr>
              <a:buSzPts val="1600"/>
              <a:buChar char=" "/>
              <a:defRPr sz="1600"/>
            </a:lvl9pPr>
          </a:lstStyle>
          <a:p>
            <a:endParaRPr/>
          </a:p>
        </p:txBody>
      </p:sp>
      <p:sp>
        <p:nvSpPr>
          <p:cNvPr id="31" name="Google Shape;31;p68"/>
          <p:cNvSpPr txBox="1">
            <a:spLocks noGrp="1"/>
          </p:cNvSpPr>
          <p:nvPr>
            <p:ph type="body" idx="2"/>
          </p:nvPr>
        </p:nvSpPr>
        <p:spPr>
          <a:xfrm>
            <a:off x="6011330" y="1998134"/>
            <a:ext cx="4663440" cy="3767328"/>
          </a:xfrm>
          <a:prstGeom prst="rect">
            <a:avLst/>
          </a:prstGeom>
          <a:noFill/>
          <a:ln>
            <a:noFill/>
          </a:ln>
        </p:spPr>
        <p:txBody>
          <a:bodyPr spcFirstLastPara="1" wrap="square" lIns="91425" tIns="45700" rIns="91425" bIns="45700" anchor="t" anchorCtr="0">
            <a:normAutofit/>
          </a:bodyPr>
          <a:lstStyle>
            <a:lvl1pPr marL="457200" lvl="0" indent="-381000" algn="l">
              <a:lnSpc>
                <a:spcPct val="85000"/>
              </a:lnSpc>
              <a:spcBef>
                <a:spcPts val="1300"/>
              </a:spcBef>
              <a:spcAft>
                <a:spcPts val="0"/>
              </a:spcAft>
              <a:buClr>
                <a:srgbClr val="C00000"/>
              </a:buClr>
              <a:buSzPts val="2400"/>
              <a:buFont typeface="Arial"/>
              <a:buChar char="»"/>
              <a:defRPr sz="2400"/>
            </a:lvl1pPr>
            <a:lvl2pPr marL="914400" lvl="1" indent="-355600" algn="l">
              <a:lnSpc>
                <a:spcPct val="85000"/>
              </a:lnSpc>
              <a:spcBef>
                <a:spcPts val="600"/>
              </a:spcBef>
              <a:spcAft>
                <a:spcPts val="0"/>
              </a:spcAft>
              <a:buClr>
                <a:srgbClr val="C00000"/>
              </a:buClr>
              <a:buSzPts val="2000"/>
              <a:buFont typeface="Arial"/>
              <a:buChar char=" "/>
              <a:defRPr sz="2000"/>
            </a:lvl2pPr>
            <a:lvl3pPr marL="1371600" lvl="2" indent="-342900" algn="l">
              <a:lnSpc>
                <a:spcPct val="85000"/>
              </a:lnSpc>
              <a:spcBef>
                <a:spcPts val="600"/>
              </a:spcBef>
              <a:spcAft>
                <a:spcPts val="0"/>
              </a:spcAft>
              <a:buClr>
                <a:srgbClr val="C00000"/>
              </a:buClr>
              <a:buSzPts val="1800"/>
              <a:buFont typeface="Arial"/>
              <a:buChar char=" "/>
              <a:defRPr sz="1800"/>
            </a:lvl3pPr>
            <a:lvl4pPr marL="1828800" lvl="3" indent="-330200" algn="l">
              <a:lnSpc>
                <a:spcPct val="85000"/>
              </a:lnSpc>
              <a:spcBef>
                <a:spcPts val="600"/>
              </a:spcBef>
              <a:spcAft>
                <a:spcPts val="0"/>
              </a:spcAft>
              <a:buClr>
                <a:srgbClr val="C00000"/>
              </a:buClr>
              <a:buSzPts val="1600"/>
              <a:buFont typeface="Arial"/>
              <a:buChar char=" "/>
              <a:defRPr sz="1600"/>
            </a:lvl4pPr>
            <a:lvl5pPr marL="2286000" lvl="4" indent="-330200" algn="l">
              <a:lnSpc>
                <a:spcPct val="85000"/>
              </a:lnSpc>
              <a:spcBef>
                <a:spcPts val="600"/>
              </a:spcBef>
              <a:spcAft>
                <a:spcPts val="0"/>
              </a:spcAft>
              <a:buClr>
                <a:srgbClr val="C00000"/>
              </a:buClr>
              <a:buSzPts val="1600"/>
              <a:buFont typeface="Arial"/>
              <a:buChar char=" "/>
              <a:defRPr sz="1600"/>
            </a:lvl5pPr>
            <a:lvl6pPr marL="2743200" lvl="5" indent="-330200" algn="l">
              <a:lnSpc>
                <a:spcPct val="85000"/>
              </a:lnSpc>
              <a:spcBef>
                <a:spcPts val="600"/>
              </a:spcBef>
              <a:spcAft>
                <a:spcPts val="0"/>
              </a:spcAft>
              <a:buClr>
                <a:srgbClr val="262626"/>
              </a:buClr>
              <a:buSzPts val="1600"/>
              <a:buChar char=" "/>
              <a:defRPr sz="1600"/>
            </a:lvl6pPr>
            <a:lvl7pPr marL="3200400" lvl="6" indent="-330200" algn="l">
              <a:lnSpc>
                <a:spcPct val="85000"/>
              </a:lnSpc>
              <a:spcBef>
                <a:spcPts val="600"/>
              </a:spcBef>
              <a:spcAft>
                <a:spcPts val="0"/>
              </a:spcAft>
              <a:buClr>
                <a:srgbClr val="262626"/>
              </a:buClr>
              <a:buSzPts val="1600"/>
              <a:buChar char=" "/>
              <a:defRPr sz="1600"/>
            </a:lvl7pPr>
            <a:lvl8pPr marL="3657600" lvl="7" indent="-330200" algn="l">
              <a:lnSpc>
                <a:spcPct val="85000"/>
              </a:lnSpc>
              <a:spcBef>
                <a:spcPts val="600"/>
              </a:spcBef>
              <a:spcAft>
                <a:spcPts val="0"/>
              </a:spcAft>
              <a:buClr>
                <a:srgbClr val="262626"/>
              </a:buClr>
              <a:buSzPts val="1600"/>
              <a:buChar char=" "/>
              <a:defRPr sz="1600"/>
            </a:lvl8pPr>
            <a:lvl9pPr marL="4114800" lvl="8" indent="-330200" algn="l">
              <a:lnSpc>
                <a:spcPct val="85000"/>
              </a:lnSpc>
              <a:spcBef>
                <a:spcPts val="600"/>
              </a:spcBef>
              <a:spcAft>
                <a:spcPts val="0"/>
              </a:spcAft>
              <a:buClr>
                <a:srgbClr val="262626"/>
              </a:buClr>
              <a:buSzPts val="1600"/>
              <a:buChar char=" "/>
              <a:defRPr sz="1600"/>
            </a:lvl9pPr>
          </a:lstStyle>
          <a:p>
            <a:endParaRPr/>
          </a:p>
        </p:txBody>
      </p:sp>
      <p:sp>
        <p:nvSpPr>
          <p:cNvPr id="32" name="Google Shape;32;p68"/>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
        <p:nvSpPr>
          <p:cNvPr id="33" name="Google Shape;33;p68"/>
          <p:cNvSpPr txBox="1"/>
          <p:nvPr/>
        </p:nvSpPr>
        <p:spPr>
          <a:xfrm>
            <a:off x="5176313" y="6484425"/>
            <a:ext cx="662361"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b="0" i="0">
                <a:solidFill>
                  <a:srgbClr val="888888"/>
                </a:solidFill>
                <a:latin typeface="Arial"/>
                <a:ea typeface="Arial"/>
                <a:cs typeface="Arial"/>
                <a:sym typeface="Arial"/>
              </a:rPr>
              <a:t>Fuente:</a:t>
            </a:r>
            <a:endParaRPr sz="1100">
              <a:solidFill>
                <a:schemeClr val="lt2"/>
              </a:solidFill>
              <a:latin typeface="Calibri"/>
              <a:ea typeface="Calibri"/>
              <a:cs typeface="Calibri"/>
              <a:sym typeface="Calibri"/>
            </a:endParaRPr>
          </a:p>
        </p:txBody>
      </p:sp>
      <p:sp>
        <p:nvSpPr>
          <p:cNvPr id="34" name="Google Shape;34;p68"/>
          <p:cNvSpPr txBox="1">
            <a:spLocks noGrp="1"/>
          </p:cNvSpPr>
          <p:nvPr>
            <p:ph type="body" idx="3"/>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lvl1pPr marL="457200" lvl="0" indent="-228600" algn="l">
              <a:lnSpc>
                <a:spcPct val="85000"/>
              </a:lnSpc>
              <a:spcBef>
                <a:spcPts val="0"/>
              </a:spcBef>
              <a:spcAft>
                <a:spcPts val="0"/>
              </a:spcAft>
              <a:buSzPts val="1100"/>
              <a:buNone/>
              <a:defRPr sz="1100" b="0" i="0">
                <a:solidFill>
                  <a:srgbClr val="888888"/>
                </a:solidFill>
                <a:latin typeface="Arial"/>
                <a:ea typeface="Arial"/>
                <a:cs typeface="Arial"/>
                <a:sym typeface="Arial"/>
              </a:defRPr>
            </a:lvl1pPr>
            <a:lvl2pPr marL="914400" lvl="1" indent="-228600" algn="l">
              <a:lnSpc>
                <a:spcPct val="85000"/>
              </a:lnSpc>
              <a:spcBef>
                <a:spcPts val="600"/>
              </a:spcBef>
              <a:spcAft>
                <a:spcPts val="0"/>
              </a:spcAft>
              <a:buClr>
                <a:srgbClr val="262626"/>
              </a:buClr>
              <a:buSzPts val="1400"/>
              <a:buNone/>
              <a:defRPr sz="1400"/>
            </a:lvl2pPr>
            <a:lvl3pPr marL="1371600" lvl="2" indent="-228600" algn="l">
              <a:lnSpc>
                <a:spcPct val="85000"/>
              </a:lnSpc>
              <a:spcBef>
                <a:spcPts val="600"/>
              </a:spcBef>
              <a:spcAft>
                <a:spcPts val="0"/>
              </a:spcAft>
              <a:buClr>
                <a:srgbClr val="262626"/>
              </a:buClr>
              <a:buSzPts val="1400"/>
              <a:buNone/>
              <a:defRPr sz="1400"/>
            </a:lvl3pPr>
            <a:lvl4pPr marL="1828800" lvl="3" indent="-228600" algn="l">
              <a:lnSpc>
                <a:spcPct val="85000"/>
              </a:lnSpc>
              <a:spcBef>
                <a:spcPts val="600"/>
              </a:spcBef>
              <a:spcAft>
                <a:spcPts val="0"/>
              </a:spcAft>
              <a:buClr>
                <a:srgbClr val="262626"/>
              </a:buClr>
              <a:buSzPts val="1400"/>
              <a:buNone/>
              <a:defRPr sz="1400"/>
            </a:lvl4pPr>
            <a:lvl5pPr marL="2286000" lvl="4" indent="-228600" algn="l">
              <a:lnSpc>
                <a:spcPct val="85000"/>
              </a:lnSpc>
              <a:spcBef>
                <a:spcPts val="600"/>
              </a:spcBef>
              <a:spcAft>
                <a:spcPts val="0"/>
              </a:spcAft>
              <a:buClr>
                <a:srgbClr val="262626"/>
              </a:buClr>
              <a:buSzPts val="1400"/>
              <a:buNone/>
              <a:defRPr sz="1400"/>
            </a:lvl5pPr>
            <a:lvl6pPr marL="2743200" lvl="5" indent="-342900" algn="l">
              <a:lnSpc>
                <a:spcPct val="85000"/>
              </a:lnSpc>
              <a:spcBef>
                <a:spcPts val="600"/>
              </a:spcBef>
              <a:spcAft>
                <a:spcPts val="0"/>
              </a:spcAft>
              <a:buClr>
                <a:srgbClr val="262626"/>
              </a:buClr>
              <a:buSzPts val="1800"/>
              <a:buChar char=" "/>
              <a:defRPr/>
            </a:lvl6pPr>
            <a:lvl7pPr marL="3200400" lvl="6" indent="-342900" algn="l">
              <a:lnSpc>
                <a:spcPct val="85000"/>
              </a:lnSpc>
              <a:spcBef>
                <a:spcPts val="600"/>
              </a:spcBef>
              <a:spcAft>
                <a:spcPts val="0"/>
              </a:spcAft>
              <a:buClr>
                <a:srgbClr val="262626"/>
              </a:buClr>
              <a:buSzPts val="1800"/>
              <a:buChar char=" "/>
              <a:defRPr/>
            </a:lvl7pPr>
            <a:lvl8pPr marL="3657600" lvl="7" indent="-342900" algn="l">
              <a:lnSpc>
                <a:spcPct val="85000"/>
              </a:lnSpc>
              <a:spcBef>
                <a:spcPts val="600"/>
              </a:spcBef>
              <a:spcAft>
                <a:spcPts val="0"/>
              </a:spcAft>
              <a:buClr>
                <a:srgbClr val="262626"/>
              </a:buClr>
              <a:buSzPts val="1800"/>
              <a:buChar char=" "/>
              <a:defRPr/>
            </a:lvl8pPr>
            <a:lvl9pPr marL="4114800" lvl="8" indent="-342900" algn="l">
              <a:lnSpc>
                <a:spcPct val="85000"/>
              </a:lnSpc>
              <a:spcBef>
                <a:spcPts val="600"/>
              </a:spcBef>
              <a:spcAft>
                <a:spcPts val="0"/>
              </a:spcAft>
              <a:buClr>
                <a:srgbClr val="262626"/>
              </a:buClr>
              <a:buSzPts val="1800"/>
              <a:buChar char=" "/>
              <a:defRPr/>
            </a:lvl9pPr>
          </a:lstStyle>
          <a:p>
            <a:endParaRPr/>
          </a:p>
        </p:txBody>
      </p:sp>
      <p:sp>
        <p:nvSpPr>
          <p:cNvPr id="35" name="Google Shape;35;p68"/>
          <p:cNvSpPr txBox="1">
            <a:spLocks noGrp="1"/>
          </p:cNvSpPr>
          <p:nvPr>
            <p:ph type="dt" idx="10"/>
          </p:nvPr>
        </p:nvSpPr>
        <p:spPr>
          <a:xfrm>
            <a:off x="2898948" y="6511624"/>
            <a:ext cx="825989" cy="25608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68"/>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Normal con fuente ">
  <p:cSld name="Normal con fuente ">
    <p:bg>
      <p:bgPr>
        <a:solidFill>
          <a:schemeClr val="lt1"/>
        </a:solidFill>
        <a:effectLst/>
      </p:bgPr>
    </p:bg>
    <p:spTree>
      <p:nvGrpSpPr>
        <p:cNvPr id="1" name="Shape 37"/>
        <p:cNvGrpSpPr/>
        <p:nvPr/>
      </p:nvGrpSpPr>
      <p:grpSpPr>
        <a:xfrm>
          <a:off x="0" y="0"/>
          <a:ext cx="0" cy="0"/>
          <a:chOff x="0" y="0"/>
          <a:chExt cx="0" cy="0"/>
        </a:xfrm>
      </p:grpSpPr>
      <p:sp>
        <p:nvSpPr>
          <p:cNvPr id="38" name="Google Shape;38;p69"/>
          <p:cNvSpPr txBox="1">
            <a:spLocks noGrp="1"/>
          </p:cNvSpPr>
          <p:nvPr>
            <p:ph type="title"/>
          </p:nvPr>
        </p:nvSpPr>
        <p:spPr>
          <a:xfrm>
            <a:off x="623392" y="332656"/>
            <a:ext cx="10284094" cy="1129444"/>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rgbClr val="4A6617"/>
              </a:buClr>
              <a:buSzPts val="4000"/>
              <a:buFont typeface="Calibri"/>
              <a:buNone/>
              <a:defRPr sz="4000" b="1">
                <a:solidFill>
                  <a:srgbClr val="4A661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39" name="Google Shape;39;p69"/>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
        <p:nvSpPr>
          <p:cNvPr id="40" name="Google Shape;40;p69"/>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lvl1pPr marL="457200" lvl="0" indent="-228600" algn="l">
              <a:lnSpc>
                <a:spcPct val="85000"/>
              </a:lnSpc>
              <a:spcBef>
                <a:spcPts val="0"/>
              </a:spcBef>
              <a:spcAft>
                <a:spcPts val="0"/>
              </a:spcAft>
              <a:buSzPts val="1100"/>
              <a:buNone/>
              <a:defRPr sz="1100" b="0" i="0">
                <a:solidFill>
                  <a:srgbClr val="888888"/>
                </a:solidFill>
                <a:latin typeface="Calibri"/>
                <a:ea typeface="Calibri"/>
                <a:cs typeface="Calibri"/>
                <a:sym typeface="Calibri"/>
              </a:defRPr>
            </a:lvl1pPr>
            <a:lvl2pPr marL="914400" lvl="1" indent="-228600" algn="l">
              <a:lnSpc>
                <a:spcPct val="85000"/>
              </a:lnSpc>
              <a:spcBef>
                <a:spcPts val="600"/>
              </a:spcBef>
              <a:spcAft>
                <a:spcPts val="0"/>
              </a:spcAft>
              <a:buClr>
                <a:srgbClr val="262626"/>
              </a:buClr>
              <a:buSzPts val="1400"/>
              <a:buNone/>
              <a:defRPr sz="1400"/>
            </a:lvl2pPr>
            <a:lvl3pPr marL="1371600" lvl="2" indent="-228600" algn="l">
              <a:lnSpc>
                <a:spcPct val="85000"/>
              </a:lnSpc>
              <a:spcBef>
                <a:spcPts val="600"/>
              </a:spcBef>
              <a:spcAft>
                <a:spcPts val="0"/>
              </a:spcAft>
              <a:buClr>
                <a:srgbClr val="262626"/>
              </a:buClr>
              <a:buSzPts val="1400"/>
              <a:buNone/>
              <a:defRPr sz="1400"/>
            </a:lvl3pPr>
            <a:lvl4pPr marL="1828800" lvl="3" indent="-228600" algn="l">
              <a:lnSpc>
                <a:spcPct val="85000"/>
              </a:lnSpc>
              <a:spcBef>
                <a:spcPts val="600"/>
              </a:spcBef>
              <a:spcAft>
                <a:spcPts val="0"/>
              </a:spcAft>
              <a:buClr>
                <a:srgbClr val="262626"/>
              </a:buClr>
              <a:buSzPts val="1400"/>
              <a:buNone/>
              <a:defRPr sz="1400"/>
            </a:lvl4pPr>
            <a:lvl5pPr marL="2286000" lvl="4" indent="-228600" algn="l">
              <a:lnSpc>
                <a:spcPct val="85000"/>
              </a:lnSpc>
              <a:spcBef>
                <a:spcPts val="600"/>
              </a:spcBef>
              <a:spcAft>
                <a:spcPts val="0"/>
              </a:spcAft>
              <a:buClr>
                <a:srgbClr val="262626"/>
              </a:buClr>
              <a:buSzPts val="1400"/>
              <a:buNone/>
              <a:defRPr sz="1400"/>
            </a:lvl5pPr>
            <a:lvl6pPr marL="2743200" lvl="5" indent="-342900" algn="l">
              <a:lnSpc>
                <a:spcPct val="85000"/>
              </a:lnSpc>
              <a:spcBef>
                <a:spcPts val="600"/>
              </a:spcBef>
              <a:spcAft>
                <a:spcPts val="0"/>
              </a:spcAft>
              <a:buClr>
                <a:srgbClr val="262626"/>
              </a:buClr>
              <a:buSzPts val="1800"/>
              <a:buChar char=" "/>
              <a:defRPr/>
            </a:lvl6pPr>
            <a:lvl7pPr marL="3200400" lvl="6" indent="-342900" algn="l">
              <a:lnSpc>
                <a:spcPct val="85000"/>
              </a:lnSpc>
              <a:spcBef>
                <a:spcPts val="600"/>
              </a:spcBef>
              <a:spcAft>
                <a:spcPts val="0"/>
              </a:spcAft>
              <a:buClr>
                <a:srgbClr val="262626"/>
              </a:buClr>
              <a:buSzPts val="1800"/>
              <a:buChar char=" "/>
              <a:defRPr/>
            </a:lvl7pPr>
            <a:lvl8pPr marL="3657600" lvl="7" indent="-342900" algn="l">
              <a:lnSpc>
                <a:spcPct val="85000"/>
              </a:lnSpc>
              <a:spcBef>
                <a:spcPts val="600"/>
              </a:spcBef>
              <a:spcAft>
                <a:spcPts val="0"/>
              </a:spcAft>
              <a:buClr>
                <a:srgbClr val="262626"/>
              </a:buClr>
              <a:buSzPts val="1800"/>
              <a:buChar char=" "/>
              <a:defRPr/>
            </a:lvl8pPr>
            <a:lvl9pPr marL="4114800" lvl="8" indent="-342900" algn="l">
              <a:lnSpc>
                <a:spcPct val="85000"/>
              </a:lnSpc>
              <a:spcBef>
                <a:spcPts val="600"/>
              </a:spcBef>
              <a:spcAft>
                <a:spcPts val="0"/>
              </a:spcAft>
              <a:buClr>
                <a:srgbClr val="262626"/>
              </a:buClr>
              <a:buSzPts val="1800"/>
              <a:buChar char=" "/>
              <a:defRPr/>
            </a:lvl9pPr>
          </a:lstStyle>
          <a:p>
            <a:endParaRPr/>
          </a:p>
        </p:txBody>
      </p:sp>
      <p:sp>
        <p:nvSpPr>
          <p:cNvPr id="41" name="Google Shape;41;p69"/>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lvl1pPr marL="457200" lvl="0" indent="-381000" algn="l">
              <a:lnSpc>
                <a:spcPct val="85000"/>
              </a:lnSpc>
              <a:spcBef>
                <a:spcPts val="1300"/>
              </a:spcBef>
              <a:spcAft>
                <a:spcPts val="0"/>
              </a:spcAft>
              <a:buClr>
                <a:srgbClr val="C00000"/>
              </a:buClr>
              <a:buSzPts val="2400"/>
              <a:buFont typeface="Arial"/>
              <a:buChar char="»"/>
              <a:defRPr/>
            </a:lvl1pPr>
            <a:lvl2pPr marL="914400" lvl="1" indent="-381000" algn="l">
              <a:lnSpc>
                <a:spcPct val="85000"/>
              </a:lnSpc>
              <a:spcBef>
                <a:spcPts val="600"/>
              </a:spcBef>
              <a:spcAft>
                <a:spcPts val="0"/>
              </a:spcAft>
              <a:buClr>
                <a:srgbClr val="262626"/>
              </a:buClr>
              <a:buSzPts val="2400"/>
              <a:buChar char=" "/>
              <a:defRPr/>
            </a:lvl2pPr>
            <a:lvl3pPr marL="1371600" lvl="2" indent="-355600" algn="l">
              <a:lnSpc>
                <a:spcPct val="85000"/>
              </a:lnSpc>
              <a:spcBef>
                <a:spcPts val="600"/>
              </a:spcBef>
              <a:spcAft>
                <a:spcPts val="0"/>
              </a:spcAft>
              <a:buClr>
                <a:srgbClr val="262626"/>
              </a:buClr>
              <a:buSzPts val="2000"/>
              <a:buChar char=" "/>
              <a:defRPr/>
            </a:lvl3pPr>
            <a:lvl4pPr marL="1828800" lvl="3" indent="-342900" algn="l">
              <a:lnSpc>
                <a:spcPct val="85000"/>
              </a:lnSpc>
              <a:spcBef>
                <a:spcPts val="600"/>
              </a:spcBef>
              <a:spcAft>
                <a:spcPts val="0"/>
              </a:spcAft>
              <a:buClr>
                <a:srgbClr val="262626"/>
              </a:buClr>
              <a:buSzPts val="1800"/>
              <a:buChar char=" "/>
              <a:defRPr/>
            </a:lvl4pPr>
            <a:lvl5pPr marL="2286000" lvl="4" indent="-342900" algn="l">
              <a:lnSpc>
                <a:spcPct val="85000"/>
              </a:lnSpc>
              <a:spcBef>
                <a:spcPts val="600"/>
              </a:spcBef>
              <a:spcAft>
                <a:spcPts val="0"/>
              </a:spcAft>
              <a:buClr>
                <a:srgbClr val="262626"/>
              </a:buClr>
              <a:buSzPts val="1800"/>
              <a:buChar char=" "/>
              <a:defRPr/>
            </a:lvl5pPr>
            <a:lvl6pPr marL="2743200" lvl="5" indent="-342900" algn="l">
              <a:lnSpc>
                <a:spcPct val="85000"/>
              </a:lnSpc>
              <a:spcBef>
                <a:spcPts val="600"/>
              </a:spcBef>
              <a:spcAft>
                <a:spcPts val="0"/>
              </a:spcAft>
              <a:buClr>
                <a:srgbClr val="262626"/>
              </a:buClr>
              <a:buSzPts val="1800"/>
              <a:buChar char=" "/>
              <a:defRPr/>
            </a:lvl6pPr>
            <a:lvl7pPr marL="3200400" lvl="6" indent="-342900" algn="l">
              <a:lnSpc>
                <a:spcPct val="85000"/>
              </a:lnSpc>
              <a:spcBef>
                <a:spcPts val="600"/>
              </a:spcBef>
              <a:spcAft>
                <a:spcPts val="0"/>
              </a:spcAft>
              <a:buClr>
                <a:srgbClr val="262626"/>
              </a:buClr>
              <a:buSzPts val="1800"/>
              <a:buChar char=" "/>
              <a:defRPr/>
            </a:lvl7pPr>
            <a:lvl8pPr marL="3657600" lvl="7" indent="-342900" algn="l">
              <a:lnSpc>
                <a:spcPct val="85000"/>
              </a:lnSpc>
              <a:spcBef>
                <a:spcPts val="600"/>
              </a:spcBef>
              <a:spcAft>
                <a:spcPts val="0"/>
              </a:spcAft>
              <a:buClr>
                <a:srgbClr val="262626"/>
              </a:buClr>
              <a:buSzPts val="1800"/>
              <a:buChar char=" "/>
              <a:defRPr/>
            </a:lvl8pPr>
            <a:lvl9pPr marL="4114800" lvl="8" indent="-342900" algn="l">
              <a:lnSpc>
                <a:spcPct val="85000"/>
              </a:lnSpc>
              <a:spcBef>
                <a:spcPts val="600"/>
              </a:spcBef>
              <a:spcAft>
                <a:spcPts val="0"/>
              </a:spcAft>
              <a:buClr>
                <a:srgbClr val="262626"/>
              </a:buClr>
              <a:buSzPts val="1800"/>
              <a:buChar char=" "/>
              <a:defRPr/>
            </a:lvl9pPr>
          </a:lstStyle>
          <a:p>
            <a:endParaRPr/>
          </a:p>
        </p:txBody>
      </p:sp>
      <p:sp>
        <p:nvSpPr>
          <p:cNvPr id="42" name="Google Shape;42;p69"/>
          <p:cNvSpPr txBox="1">
            <a:spLocks noGrp="1"/>
          </p:cNvSpPr>
          <p:nvPr>
            <p:ph type="dt" idx="10"/>
          </p:nvPr>
        </p:nvSpPr>
        <p:spPr>
          <a:xfrm>
            <a:off x="2567608" y="6543219"/>
            <a:ext cx="825989" cy="25608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1400">
                <a:solidFill>
                  <a:srgbClr val="BFBFBF"/>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9"/>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1400">
                <a:solidFill>
                  <a:srgbClr val="BFBFBF"/>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9"/>
          <p:cNvSpPr txBox="1"/>
          <p:nvPr/>
        </p:nvSpPr>
        <p:spPr>
          <a:xfrm>
            <a:off x="5176313" y="6484425"/>
            <a:ext cx="662361"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b="0" i="0">
                <a:solidFill>
                  <a:srgbClr val="888888"/>
                </a:solidFill>
                <a:latin typeface="Calibri"/>
                <a:ea typeface="Calibri"/>
                <a:cs typeface="Calibri"/>
                <a:sym typeface="Calibri"/>
              </a:rPr>
              <a:t>Fuente:</a:t>
            </a:r>
            <a:endParaRPr sz="1100">
              <a:solidFill>
                <a:schemeClr val="lt2"/>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5"/>
          <p:cNvSpPr txBox="1">
            <a:spLocks noGrp="1"/>
          </p:cNvSpPr>
          <p:nvPr>
            <p:ph type="title"/>
          </p:nvPr>
        </p:nvSpPr>
        <p:spPr>
          <a:xfrm>
            <a:off x="623393" y="499533"/>
            <a:ext cx="10235108" cy="841235"/>
          </a:xfrm>
          <a:prstGeom prst="rect">
            <a:avLst/>
          </a:prstGeom>
          <a:noFill/>
          <a:ln>
            <a:noFill/>
          </a:ln>
        </p:spPr>
        <p:txBody>
          <a:bodyPr spcFirstLastPara="1" wrap="square" lIns="91425" tIns="45700" rIns="91425" bIns="45700" anchor="ctr" anchorCtr="0">
            <a:noAutofit/>
          </a:bodyPr>
          <a:lstStyle>
            <a:lvl1pPr marR="0" lvl="0" algn="l" rtl="0">
              <a:lnSpc>
                <a:spcPct val="85000"/>
              </a:lnSpc>
              <a:spcBef>
                <a:spcPts val="0"/>
              </a:spcBef>
              <a:spcAft>
                <a:spcPts val="0"/>
              </a:spcAft>
              <a:buClr>
                <a:srgbClr val="4A6617"/>
              </a:buClr>
              <a:buSzPts val="4800"/>
              <a:buFont typeface="Calibri"/>
              <a:buNone/>
              <a:defRPr sz="4800" b="1" i="0" u="none" strike="noStrike" cap="none">
                <a:solidFill>
                  <a:srgbClr val="4A6617"/>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5"/>
          <p:cNvSpPr txBox="1">
            <a:spLocks noGrp="1"/>
          </p:cNvSpPr>
          <p:nvPr>
            <p:ph type="body" idx="1"/>
          </p:nvPr>
        </p:nvSpPr>
        <p:spPr>
          <a:xfrm>
            <a:off x="676656" y="2011680"/>
            <a:ext cx="10753725" cy="3766185"/>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85000"/>
              </a:lnSpc>
              <a:spcBef>
                <a:spcPts val="1300"/>
              </a:spcBef>
              <a:spcAft>
                <a:spcPts val="0"/>
              </a:spcAft>
              <a:buClr>
                <a:srgbClr val="C00000"/>
              </a:buClr>
              <a:buSzPts val="2400"/>
              <a:buFont typeface="Arial"/>
              <a:buChar char="»"/>
              <a:defRPr sz="2400" b="0" i="0" u="none" strike="noStrike" cap="none">
                <a:solidFill>
                  <a:srgbClr val="262626"/>
                </a:solidFill>
                <a:latin typeface="Calibri"/>
                <a:ea typeface="Calibri"/>
                <a:cs typeface="Calibri"/>
                <a:sym typeface="Calibri"/>
              </a:defRPr>
            </a:lvl1pPr>
            <a:lvl2pPr marL="914400" marR="0" lvl="1" indent="-381000" algn="l" rtl="0">
              <a:lnSpc>
                <a:spcPct val="85000"/>
              </a:lnSpc>
              <a:spcBef>
                <a:spcPts val="600"/>
              </a:spcBef>
              <a:spcAft>
                <a:spcPts val="0"/>
              </a:spcAft>
              <a:buClr>
                <a:srgbClr val="262626"/>
              </a:buClr>
              <a:buSzPts val="2400"/>
              <a:buFont typeface="Arial"/>
              <a:buChar char=" "/>
              <a:defRPr sz="2400" b="0" i="0" u="none" strike="noStrike" cap="none">
                <a:solidFill>
                  <a:srgbClr val="262626"/>
                </a:solidFill>
                <a:latin typeface="Calibri"/>
                <a:ea typeface="Calibri"/>
                <a:cs typeface="Calibri"/>
                <a:sym typeface="Calibri"/>
              </a:defRPr>
            </a:lvl2pPr>
            <a:lvl3pPr marL="1371600" marR="0" lvl="2" indent="-355600" algn="l" rtl="0">
              <a:lnSpc>
                <a:spcPct val="85000"/>
              </a:lnSpc>
              <a:spcBef>
                <a:spcPts val="600"/>
              </a:spcBef>
              <a:spcAft>
                <a:spcPts val="0"/>
              </a:spcAft>
              <a:buClr>
                <a:srgbClr val="262626"/>
              </a:buClr>
              <a:buSzPts val="2000"/>
              <a:buFont typeface="Arial"/>
              <a:buChar char=" "/>
              <a:defRPr sz="2000" b="0" i="1" u="none" strike="noStrike" cap="none">
                <a:solidFill>
                  <a:srgbClr val="262626"/>
                </a:solidFill>
                <a:latin typeface="Calibri"/>
                <a:ea typeface="Calibri"/>
                <a:cs typeface="Calibri"/>
                <a:sym typeface="Calibri"/>
              </a:defRPr>
            </a:lvl3pPr>
            <a:lvl4pPr marL="1828800" marR="0" lvl="3"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4pPr>
            <a:lvl5pPr marL="2286000" marR="0" lvl="4"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5pPr>
            <a:lvl6pPr marL="2743200" marR="0" lvl="5"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6pPr>
            <a:lvl7pPr marL="3200400" marR="0" lvl="6"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7pPr>
            <a:lvl8pPr marL="3657600" marR="0" lvl="7"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8pPr>
            <a:lvl9pPr marL="4114800" marR="0" lvl="8"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9pPr>
          </a:lstStyle>
          <a:p>
            <a:endParaRPr/>
          </a:p>
        </p:txBody>
      </p:sp>
      <p:sp>
        <p:nvSpPr>
          <p:cNvPr id="12" name="Google Shape;12;p65"/>
          <p:cNvSpPr txBox="1">
            <a:spLocks noGrp="1"/>
          </p:cNvSpPr>
          <p:nvPr>
            <p:ph type="sldNum" idx="12"/>
          </p:nvPr>
        </p:nvSpPr>
        <p:spPr>
          <a:xfrm>
            <a:off x="9265920" y="2780928"/>
            <a:ext cx="2926080" cy="1397039"/>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0300" b="0" i="0" u="none" strike="noStrike" cap="none">
                <a:solidFill>
                  <a:schemeClr val="accent6"/>
                </a:solidFill>
                <a:latin typeface="Calibri"/>
                <a:ea typeface="Calibri"/>
                <a:cs typeface="Calibri"/>
                <a:sym typeface="Calibri"/>
              </a:defRPr>
            </a:lvl1pPr>
            <a:lvl2pPr marL="0" marR="0" lvl="1" indent="0" algn="r" rtl="0">
              <a:spcBef>
                <a:spcPts val="0"/>
              </a:spcBef>
              <a:buNone/>
              <a:defRPr sz="10300" b="0" i="0" u="none" strike="noStrike" cap="none">
                <a:solidFill>
                  <a:schemeClr val="accent6"/>
                </a:solidFill>
                <a:latin typeface="Calibri"/>
                <a:ea typeface="Calibri"/>
                <a:cs typeface="Calibri"/>
                <a:sym typeface="Calibri"/>
              </a:defRPr>
            </a:lvl2pPr>
            <a:lvl3pPr marL="0" marR="0" lvl="2" indent="0" algn="r" rtl="0">
              <a:spcBef>
                <a:spcPts val="0"/>
              </a:spcBef>
              <a:buNone/>
              <a:defRPr sz="10300" b="0" i="0" u="none" strike="noStrike" cap="none">
                <a:solidFill>
                  <a:schemeClr val="accent6"/>
                </a:solidFill>
                <a:latin typeface="Calibri"/>
                <a:ea typeface="Calibri"/>
                <a:cs typeface="Calibri"/>
                <a:sym typeface="Calibri"/>
              </a:defRPr>
            </a:lvl3pPr>
            <a:lvl4pPr marL="0" marR="0" lvl="3" indent="0" algn="r" rtl="0">
              <a:spcBef>
                <a:spcPts val="0"/>
              </a:spcBef>
              <a:buNone/>
              <a:defRPr sz="10300" b="0" i="0" u="none" strike="noStrike" cap="none">
                <a:solidFill>
                  <a:schemeClr val="accent6"/>
                </a:solidFill>
                <a:latin typeface="Calibri"/>
                <a:ea typeface="Calibri"/>
                <a:cs typeface="Calibri"/>
                <a:sym typeface="Calibri"/>
              </a:defRPr>
            </a:lvl4pPr>
            <a:lvl5pPr marL="0" marR="0" lvl="4" indent="0" algn="r" rtl="0">
              <a:spcBef>
                <a:spcPts val="0"/>
              </a:spcBef>
              <a:buNone/>
              <a:defRPr sz="10300" b="0" i="0" u="none" strike="noStrike" cap="none">
                <a:solidFill>
                  <a:schemeClr val="accent6"/>
                </a:solidFill>
                <a:latin typeface="Calibri"/>
                <a:ea typeface="Calibri"/>
                <a:cs typeface="Calibri"/>
                <a:sym typeface="Calibri"/>
              </a:defRPr>
            </a:lvl5pPr>
            <a:lvl6pPr marL="0" marR="0" lvl="5" indent="0" algn="r" rtl="0">
              <a:spcBef>
                <a:spcPts val="0"/>
              </a:spcBef>
              <a:buNone/>
              <a:defRPr sz="10300" b="0" i="0" u="none" strike="noStrike" cap="none">
                <a:solidFill>
                  <a:schemeClr val="accent6"/>
                </a:solidFill>
                <a:latin typeface="Calibri"/>
                <a:ea typeface="Calibri"/>
                <a:cs typeface="Calibri"/>
                <a:sym typeface="Calibri"/>
              </a:defRPr>
            </a:lvl6pPr>
            <a:lvl7pPr marL="0" marR="0" lvl="6" indent="0" algn="r" rtl="0">
              <a:spcBef>
                <a:spcPts val="0"/>
              </a:spcBef>
              <a:buNone/>
              <a:defRPr sz="10300" b="0" i="0" u="none" strike="noStrike" cap="none">
                <a:solidFill>
                  <a:schemeClr val="accent6"/>
                </a:solidFill>
                <a:latin typeface="Calibri"/>
                <a:ea typeface="Calibri"/>
                <a:cs typeface="Calibri"/>
                <a:sym typeface="Calibri"/>
              </a:defRPr>
            </a:lvl7pPr>
            <a:lvl8pPr marL="0" marR="0" lvl="7" indent="0" algn="r" rtl="0">
              <a:spcBef>
                <a:spcPts val="0"/>
              </a:spcBef>
              <a:buNone/>
              <a:defRPr sz="10300" b="0" i="0" u="none" strike="noStrike" cap="none">
                <a:solidFill>
                  <a:schemeClr val="accent6"/>
                </a:solidFill>
                <a:latin typeface="Calibri"/>
                <a:ea typeface="Calibri"/>
                <a:cs typeface="Calibri"/>
                <a:sym typeface="Calibri"/>
              </a:defRPr>
            </a:lvl8pPr>
            <a:lvl9pPr marL="0" marR="0" lvl="8" indent="0" algn="r" rtl="0">
              <a:spcBef>
                <a:spcPts val="0"/>
              </a:spcBef>
              <a:buNone/>
              <a:defRPr sz="10300" b="0" i="0" u="none" strike="noStrike" cap="none">
                <a:solidFill>
                  <a:schemeClr val="accent6"/>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
        <p:nvSpPr>
          <p:cNvPr id="13" name="Google Shape;13;p65"/>
          <p:cNvSpPr txBox="1">
            <a:spLocks noGrp="1"/>
          </p:cNvSpPr>
          <p:nvPr>
            <p:ph type="dt" idx="10"/>
          </p:nvPr>
        </p:nvSpPr>
        <p:spPr>
          <a:xfrm>
            <a:off x="2567608" y="6543219"/>
            <a:ext cx="825989" cy="25608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400" b="0" i="0" u="none" strike="noStrike" cap="none">
                <a:solidFill>
                  <a:srgbClr val="BFBFB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5"/>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400" b="0" i="0" u="none" strike="noStrike" cap="none">
                <a:solidFill>
                  <a:srgbClr val="BFBFB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cxnSp>
        <p:nvCxnSpPr>
          <p:cNvPr id="15" name="Google Shape;15;p65"/>
          <p:cNvCxnSpPr/>
          <p:nvPr/>
        </p:nvCxnSpPr>
        <p:spPr>
          <a:xfrm>
            <a:off x="623390" y="1169122"/>
            <a:ext cx="10772775" cy="0"/>
          </a:xfrm>
          <a:prstGeom prst="straightConnector1">
            <a:avLst/>
          </a:prstGeom>
          <a:noFill/>
          <a:ln w="9525" cap="flat" cmpd="sng">
            <a:solidFill>
              <a:schemeClr val="accent1"/>
            </a:solidFill>
            <a:prstDash val="solid"/>
            <a:round/>
            <a:headEnd type="none" w="sm" len="sm"/>
            <a:tailEnd type="none" w="sm" len="sm"/>
          </a:ln>
        </p:spPr>
      </p:cxnSp>
      <p:pic>
        <p:nvPicPr>
          <p:cNvPr id="16" name="Google Shape;16;p65"/>
          <p:cNvPicPr preferRelativeResize="0"/>
          <p:nvPr/>
        </p:nvPicPr>
        <p:blipFill rotWithShape="1">
          <a:blip r:embed="rId6">
            <a:alphaModFix/>
          </a:blip>
          <a:srcRect/>
          <a:stretch/>
        </p:blipFill>
        <p:spPr>
          <a:xfrm>
            <a:off x="10981508" y="0"/>
            <a:ext cx="1210492" cy="118721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93SgXeu-SeY"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2b3xG_YjgvI"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uv357YzY7-k"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 Target="slide37.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slide" Target="slide56.xml"/><Relationship Id="rId7" Type="http://schemas.openxmlformats.org/officeDocument/2006/relationships/slide" Target="slide66.xml"/><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slide" Target="slide65.xml"/><Relationship Id="rId5" Type="http://schemas.openxmlformats.org/officeDocument/2006/relationships/slide" Target="slide61.xml"/><Relationship Id="rId4" Type="http://schemas.openxmlformats.org/officeDocument/2006/relationships/slide" Target="slide57.xml"/></Relationships>
</file>

<file path=ppt/slides/_rels/slide56.xml.rels><?xml version="1.0" encoding="UTF-8" standalone="yes"?>
<Relationships xmlns="http://schemas.openxmlformats.org/package/2006/relationships"><Relationship Id="rId3" Type="http://schemas.openxmlformats.org/officeDocument/2006/relationships/slide" Target="slide55.xml"/><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slide" Target="slide55.xml"/><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slide" Target="slide55.xml"/><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slide" Target="slide55.xml"/><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ideas.info.unlp.edu.ar/"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slide" Target="slide55.xml"/><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slide" Target="slide55.xml"/><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slide" Target="slide55.xml"/><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slide" Target="slide55.xml"/><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slide" Target="slide55.xml"/><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slide" Target="slide55.xml"/><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slide" Target="slide55.xml"/><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1"/>
          <p:cNvSpPr/>
          <p:nvPr/>
        </p:nvSpPr>
        <p:spPr>
          <a:xfrm>
            <a:off x="685800" y="6481763"/>
            <a:ext cx="2241550" cy="3016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AR" sz="1400" b="0" i="0" u="none" strike="noStrike" cap="none">
                <a:solidFill>
                  <a:srgbClr val="0070C0"/>
                </a:solidFill>
                <a:latin typeface="Calibri"/>
                <a:ea typeface="Calibri"/>
                <a:cs typeface="Calibri"/>
                <a:sym typeface="Calibri"/>
              </a:rPr>
              <a:t>Ingeniería de Software II</a:t>
            </a:r>
            <a:endParaRPr/>
          </a:p>
        </p:txBody>
      </p:sp>
      <p:sp>
        <p:nvSpPr>
          <p:cNvPr id="53" name="Google Shape;53;p1"/>
          <p:cNvSpPr/>
          <p:nvPr/>
        </p:nvSpPr>
        <p:spPr>
          <a:xfrm>
            <a:off x="9266238" y="2781300"/>
            <a:ext cx="2925762" cy="1397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 name="Google Shape;54;p1"/>
          <p:cNvSpPr txBox="1">
            <a:spLocks noGrp="1"/>
          </p:cNvSpPr>
          <p:nvPr>
            <p:ph type="title"/>
          </p:nvPr>
        </p:nvSpPr>
        <p:spPr>
          <a:xfrm>
            <a:off x="653976" y="4737542"/>
            <a:ext cx="10780776" cy="613283"/>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4A6617"/>
              </a:buClr>
              <a:buSzPts val="4400"/>
              <a:buFont typeface="Calibri"/>
              <a:buNone/>
            </a:pPr>
            <a:r>
              <a:rPr lang="es-AR"/>
              <a:t>INGENIERIA DE SOFTWARE II</a:t>
            </a:r>
            <a:endParaRPr/>
          </a:p>
        </p:txBody>
      </p:sp>
      <p:sp>
        <p:nvSpPr>
          <p:cNvPr id="55" name="Google Shape;55;p1"/>
          <p:cNvSpPr txBox="1">
            <a:spLocks noGrp="1"/>
          </p:cNvSpPr>
          <p:nvPr>
            <p:ph type="body" idx="1"/>
          </p:nvPr>
        </p:nvSpPr>
        <p:spPr>
          <a:xfrm>
            <a:off x="653976" y="5487888"/>
            <a:ext cx="9229344" cy="533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s-AR"/>
              <a:t>Clase 1</a:t>
            </a:r>
            <a:endParaRPr/>
          </a:p>
        </p:txBody>
      </p:sp>
      <p:sp>
        <p:nvSpPr>
          <p:cNvPr id="56" name="Google Shape;56;p1"/>
          <p:cNvSpPr txBox="1">
            <a:spLocks noGrp="1"/>
          </p:cNvSpPr>
          <p:nvPr>
            <p:ph type="dt" idx="10"/>
          </p:nvPr>
        </p:nvSpPr>
        <p:spPr>
          <a:xfrm>
            <a:off x="2711624" y="6503542"/>
            <a:ext cx="4114800" cy="228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AR"/>
              <a:t>2020</a:t>
            </a:r>
            <a:endParaRPr>
              <a:solidFill>
                <a:srgbClr val="0070C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0"/>
          <p:cNvSpPr/>
          <p:nvPr/>
        </p:nvSpPr>
        <p:spPr>
          <a:xfrm>
            <a:off x="565944" y="58754"/>
            <a:ext cx="10771187" cy="1128712"/>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s-AR" sz="4000">
                <a:solidFill>
                  <a:schemeClr val="accent5"/>
                </a:solidFill>
                <a:latin typeface="Calibri"/>
                <a:ea typeface="Calibri"/>
                <a:cs typeface="Calibri"/>
                <a:sym typeface="Calibri"/>
              </a:rPr>
              <a:t>El problema de la comunicación</a:t>
            </a:r>
            <a:endParaRPr/>
          </a:p>
        </p:txBody>
      </p:sp>
      <p:sp>
        <p:nvSpPr>
          <p:cNvPr id="156" name="Google Shape;156;p10"/>
          <p:cNvSpPr/>
          <p:nvPr/>
        </p:nvSpPr>
        <p:spPr>
          <a:xfrm>
            <a:off x="9248775" y="2852738"/>
            <a:ext cx="2925763" cy="10477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10"/>
          <p:cNvSpPr/>
          <p:nvPr/>
        </p:nvSpPr>
        <p:spPr>
          <a:xfrm>
            <a:off x="5951538" y="6508750"/>
            <a:ext cx="2162175" cy="304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10"/>
          <p:cNvSpPr/>
          <p:nvPr/>
        </p:nvSpPr>
        <p:spPr>
          <a:xfrm>
            <a:off x="623888" y="1901825"/>
            <a:ext cx="9791700" cy="4478338"/>
          </a:xfrm>
          <a:prstGeom prst="rect">
            <a:avLst/>
          </a:prstGeom>
          <a:noFill/>
          <a:ln>
            <a:noFill/>
          </a:ln>
        </p:spPr>
        <p:txBody>
          <a:bodyPr spcFirstLastPara="1" wrap="square" lIns="90000" tIns="45000" rIns="90000" bIns="45000" anchor="t" anchorCtr="0">
            <a:noAutofit/>
          </a:bodyPr>
          <a:lstStyle/>
          <a:p>
            <a:pPr marL="342900" marR="0" lvl="0" indent="-342900" algn="l" rtl="0">
              <a:lnSpc>
                <a:spcPct val="100000"/>
              </a:lnSpc>
              <a:spcBef>
                <a:spcPts val="0"/>
              </a:spcBef>
              <a:spcAft>
                <a:spcPts val="0"/>
              </a:spcAft>
              <a:buClr>
                <a:srgbClr val="C00000"/>
              </a:buClr>
              <a:buSzPts val="3200"/>
              <a:buFont typeface="Noto Sans Symbols"/>
              <a:buChar char="❖"/>
            </a:pPr>
            <a:r>
              <a:rPr lang="es-AR" sz="3200" dirty="0">
                <a:solidFill>
                  <a:srgbClr val="262626"/>
                </a:solidFill>
                <a:latin typeface="Calibri"/>
                <a:ea typeface="Calibri"/>
                <a:cs typeface="Calibri"/>
                <a:sym typeface="Calibri"/>
              </a:rPr>
              <a:t>Les proponemos ver el video y analizar los inconvenientes que se producen y qué sería necesario para poder resolverlo:</a:t>
            </a:r>
            <a:endParaRPr dirty="0"/>
          </a:p>
          <a:p>
            <a:pPr marL="90488" marR="0" lvl="0" indent="-90488" algn="l" rtl="0">
              <a:lnSpc>
                <a:spcPct val="100000"/>
              </a:lnSpc>
              <a:spcBef>
                <a:spcPts val="0"/>
              </a:spcBef>
              <a:spcAft>
                <a:spcPts val="0"/>
              </a:spcAft>
              <a:buClr>
                <a:srgbClr val="000000"/>
              </a:buClr>
              <a:buSzPts val="3200"/>
              <a:buFont typeface="Arial"/>
              <a:buNone/>
            </a:pPr>
            <a:endParaRPr sz="3200" dirty="0">
              <a:solidFill>
                <a:srgbClr val="262626"/>
              </a:solidFill>
              <a:latin typeface="Calibri"/>
              <a:ea typeface="Calibri"/>
              <a:cs typeface="Calibri"/>
              <a:sym typeface="Calibri"/>
            </a:endParaRPr>
          </a:p>
          <a:p>
            <a:pPr marL="342900" marR="0" lvl="0" indent="-342900" algn="l" rtl="0">
              <a:lnSpc>
                <a:spcPct val="100000"/>
              </a:lnSpc>
              <a:spcBef>
                <a:spcPts val="0"/>
              </a:spcBef>
              <a:spcAft>
                <a:spcPts val="0"/>
              </a:spcAft>
              <a:buClr>
                <a:srgbClr val="C00000"/>
              </a:buClr>
              <a:buSzPts val="3200"/>
              <a:buFont typeface="Noto Sans Symbols"/>
              <a:buChar char="❖"/>
            </a:pPr>
            <a:r>
              <a:rPr lang="es-AR" sz="3200" dirty="0">
                <a:solidFill>
                  <a:srgbClr val="7030A0"/>
                </a:solidFill>
                <a:latin typeface="Calibri"/>
                <a:ea typeface="Calibri"/>
                <a:cs typeface="Calibri"/>
                <a:sym typeface="Calibri"/>
              </a:rPr>
              <a:t>Requerimientos</a:t>
            </a:r>
            <a:endParaRPr dirty="0"/>
          </a:p>
          <a:p>
            <a:pPr marL="0" marR="0" lvl="0" indent="0" algn="l" rtl="0">
              <a:lnSpc>
                <a:spcPct val="100000"/>
              </a:lnSpc>
              <a:spcBef>
                <a:spcPts val="0"/>
              </a:spcBef>
              <a:spcAft>
                <a:spcPts val="0"/>
              </a:spcAft>
              <a:buNone/>
            </a:pPr>
            <a:r>
              <a:rPr lang="es-AR" sz="3200" dirty="0">
                <a:solidFill>
                  <a:srgbClr val="7030A0"/>
                </a:solidFill>
                <a:latin typeface="Calibri"/>
                <a:ea typeface="Calibri"/>
                <a:cs typeface="Calibri"/>
                <a:sym typeface="Calibri"/>
              </a:rPr>
              <a:t>	</a:t>
            </a:r>
            <a:r>
              <a:rPr lang="es-AR" sz="3200" dirty="0">
                <a:solidFill>
                  <a:srgbClr val="7030A0"/>
                </a:solidFill>
                <a:latin typeface="Calibri"/>
                <a:ea typeface="Calibri"/>
                <a:cs typeface="Calibri"/>
                <a:sym typeface="Calibri"/>
                <a:hlinkClick r:id="rId3"/>
              </a:rPr>
              <a:t>https://www.youtube.com/watch?v=93SgXeu-SeY</a:t>
            </a:r>
            <a:endParaRPr dirty="0"/>
          </a:p>
        </p:txBody>
      </p:sp>
      <p:sp>
        <p:nvSpPr>
          <p:cNvPr id="159" name="Google Shape;159;p10"/>
          <p:cNvSpPr/>
          <p:nvPr/>
        </p:nvSpPr>
        <p:spPr>
          <a:xfrm>
            <a:off x="168275" y="6554788"/>
            <a:ext cx="2154238" cy="2127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AR" sz="1400">
                <a:solidFill>
                  <a:srgbClr val="8F8F8F"/>
                </a:solidFill>
                <a:latin typeface="Calibri"/>
                <a:ea typeface="Calibri"/>
                <a:cs typeface="Calibri"/>
                <a:sym typeface="Calibri"/>
              </a:rPr>
              <a:t>Ingenieria de Software II</a:t>
            </a: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1"/>
          <p:cNvSpPr/>
          <p:nvPr/>
        </p:nvSpPr>
        <p:spPr>
          <a:xfrm>
            <a:off x="658240" y="12870"/>
            <a:ext cx="10771187" cy="1128712"/>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s-AR" sz="4000">
                <a:solidFill>
                  <a:schemeClr val="accent5"/>
                </a:solidFill>
                <a:latin typeface="Calibri"/>
                <a:ea typeface="Calibri"/>
                <a:cs typeface="Calibri"/>
                <a:sym typeface="Calibri"/>
              </a:rPr>
              <a:t>El problema de la comunicación y los requisitos </a:t>
            </a:r>
            <a:endParaRPr/>
          </a:p>
        </p:txBody>
      </p:sp>
      <p:sp>
        <p:nvSpPr>
          <p:cNvPr id="166" name="Google Shape;166;p11"/>
          <p:cNvSpPr/>
          <p:nvPr/>
        </p:nvSpPr>
        <p:spPr>
          <a:xfrm>
            <a:off x="9248775" y="2852738"/>
            <a:ext cx="2925763" cy="10477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 name="Google Shape;167;p11"/>
          <p:cNvSpPr/>
          <p:nvPr/>
        </p:nvSpPr>
        <p:spPr>
          <a:xfrm>
            <a:off x="5951538" y="6508750"/>
            <a:ext cx="2162175" cy="304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68" name="Google Shape;168;p11"/>
          <p:cNvPicPr preferRelativeResize="0"/>
          <p:nvPr/>
        </p:nvPicPr>
        <p:blipFill rotWithShape="1">
          <a:blip r:embed="rId3">
            <a:alphaModFix/>
          </a:blip>
          <a:srcRect/>
          <a:stretch/>
        </p:blipFill>
        <p:spPr>
          <a:xfrm>
            <a:off x="25200" y="879349"/>
            <a:ext cx="9150303" cy="6042278"/>
          </a:xfrm>
          <a:prstGeom prst="rect">
            <a:avLst/>
          </a:prstGeom>
          <a:noFill/>
          <a:ln>
            <a:noFill/>
          </a:ln>
        </p:spPr>
      </p:pic>
      <p:sp>
        <p:nvSpPr>
          <p:cNvPr id="169" name="Google Shape;169;p11"/>
          <p:cNvSpPr/>
          <p:nvPr/>
        </p:nvSpPr>
        <p:spPr>
          <a:xfrm>
            <a:off x="168275" y="6554788"/>
            <a:ext cx="2154238" cy="2127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AR" sz="1400">
                <a:solidFill>
                  <a:srgbClr val="8F8F8F"/>
                </a:solidFill>
                <a:latin typeface="Calibri"/>
                <a:ea typeface="Calibri"/>
                <a:cs typeface="Calibri"/>
                <a:sym typeface="Calibri"/>
              </a:rPr>
              <a:t>Ingenieria de Software II</a:t>
            </a: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2"/>
          <p:cNvSpPr txBox="1">
            <a:spLocks noGrp="1"/>
          </p:cNvSpPr>
          <p:nvPr>
            <p:ph type="title"/>
          </p:nvPr>
        </p:nvSpPr>
        <p:spPr>
          <a:xfrm>
            <a:off x="479376" y="11815"/>
            <a:ext cx="10806607" cy="1273283"/>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5"/>
              </a:buClr>
              <a:buSzPts val="4000"/>
              <a:buFont typeface="Calibri"/>
              <a:buNone/>
            </a:pPr>
            <a:r>
              <a:rPr lang="es-AR"/>
              <a:t>Comunicación</a:t>
            </a:r>
            <a:endParaRPr/>
          </a:p>
        </p:txBody>
      </p:sp>
      <p:sp>
        <p:nvSpPr>
          <p:cNvPr id="176" name="Google Shape;176;p12"/>
          <p:cNvSpPr/>
          <p:nvPr/>
        </p:nvSpPr>
        <p:spPr>
          <a:xfrm>
            <a:off x="758320" y="1124744"/>
            <a:ext cx="9791700" cy="4478338"/>
          </a:xfrm>
          <a:prstGeom prst="rect">
            <a:avLst/>
          </a:prstGeom>
          <a:noFill/>
          <a:ln>
            <a:noFill/>
          </a:ln>
        </p:spPr>
        <p:txBody>
          <a:bodyPr spcFirstLastPara="1" wrap="square" lIns="90000" tIns="45000" rIns="90000" bIns="45000" anchor="t" anchorCtr="0">
            <a:noAutofit/>
          </a:bodyPr>
          <a:lstStyle/>
          <a:p>
            <a:pPr marL="342900" marR="0" lvl="0" indent="-342900" algn="l" rtl="0">
              <a:lnSpc>
                <a:spcPct val="100000"/>
              </a:lnSpc>
              <a:spcBef>
                <a:spcPts val="0"/>
              </a:spcBef>
              <a:spcAft>
                <a:spcPts val="0"/>
              </a:spcAft>
              <a:buClr>
                <a:srgbClr val="C00000"/>
              </a:buClr>
              <a:buSzPts val="3200"/>
              <a:buFont typeface="Noto Sans Symbols"/>
              <a:buChar char="❖"/>
            </a:pPr>
            <a:r>
              <a:rPr lang="es-AR" sz="3200">
                <a:solidFill>
                  <a:srgbClr val="262626"/>
                </a:solidFill>
                <a:latin typeface="Calibri"/>
                <a:ea typeface="Calibri"/>
                <a:cs typeface="Calibri"/>
                <a:sym typeface="Calibri"/>
              </a:rPr>
              <a:t>¿Cómo comunicar?</a:t>
            </a:r>
            <a:endParaRPr sz="3200">
              <a:solidFill>
                <a:srgbClr val="7030A0"/>
              </a:solidFill>
              <a:latin typeface="Calibri"/>
              <a:ea typeface="Calibri"/>
              <a:cs typeface="Calibri"/>
              <a:sym typeface="Calibri"/>
            </a:endParaRPr>
          </a:p>
        </p:txBody>
      </p:sp>
      <p:sp>
        <p:nvSpPr>
          <p:cNvPr id="177" name="Google Shape;177;p12"/>
          <p:cNvSpPr/>
          <p:nvPr/>
        </p:nvSpPr>
        <p:spPr>
          <a:xfrm>
            <a:off x="2567608" y="1844824"/>
            <a:ext cx="9289032" cy="304698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AR" sz="3200">
                <a:solidFill>
                  <a:schemeClr val="dk1"/>
                </a:solidFill>
                <a:latin typeface="Calibri"/>
                <a:ea typeface="Calibri"/>
                <a:cs typeface="Calibri"/>
                <a:sym typeface="Calibri"/>
              </a:rPr>
              <a:t>La </a:t>
            </a:r>
            <a:r>
              <a:rPr lang="es-AR" sz="3200" b="1">
                <a:solidFill>
                  <a:schemeClr val="dk1"/>
                </a:solidFill>
                <a:latin typeface="Calibri"/>
                <a:ea typeface="Calibri"/>
                <a:cs typeface="Calibri"/>
                <a:sym typeface="Calibri"/>
              </a:rPr>
              <a:t>comunicación</a:t>
            </a:r>
            <a:r>
              <a:rPr lang="es-AR" sz="3200">
                <a:solidFill>
                  <a:schemeClr val="dk1"/>
                </a:solidFill>
                <a:latin typeface="Calibri"/>
                <a:ea typeface="Calibri"/>
                <a:cs typeface="Calibri"/>
                <a:sym typeface="Calibri"/>
              </a:rPr>
              <a:t> es el proceso más importante de la interacción humana, una necesidad personal y la forma más completa de crear la realidad. Las personas comunicamos constantemente, tanto con las palabras (comunicación verbal) como con nuestra actitud y comportamiento (comunicación no verbal)</a:t>
            </a:r>
            <a:endParaRPr/>
          </a:p>
        </p:txBody>
      </p:sp>
      <p:sp>
        <p:nvSpPr>
          <p:cNvPr id="178" name="Google Shape;178;p12"/>
          <p:cNvSpPr/>
          <p:nvPr/>
        </p:nvSpPr>
        <p:spPr>
          <a:xfrm>
            <a:off x="119336" y="5013176"/>
            <a:ext cx="9279848" cy="138499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AR" sz="2800" b="1">
                <a:solidFill>
                  <a:schemeClr val="dk1"/>
                </a:solidFill>
                <a:latin typeface="Calibri"/>
                <a:ea typeface="Calibri"/>
                <a:cs typeface="Calibri"/>
                <a:sym typeface="Calibri"/>
              </a:rPr>
              <a:t>Peter Heinemann</a:t>
            </a:r>
            <a:r>
              <a:rPr lang="es-AR" sz="2800">
                <a:solidFill>
                  <a:schemeClr val="dk1"/>
                </a:solidFill>
                <a:latin typeface="Calibri"/>
                <a:ea typeface="Calibri"/>
                <a:cs typeface="Calibri"/>
                <a:sym typeface="Calibri"/>
              </a:rPr>
              <a:t>  dice que  la comunicación es un proceso de interacción social a través de símbolos y sistemas de mensajes que se producen como parte de la actividad humana.</a:t>
            </a: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3"/>
          <p:cNvSpPr txBox="1">
            <a:spLocks noGrp="1"/>
          </p:cNvSpPr>
          <p:nvPr>
            <p:ph type="title"/>
          </p:nvPr>
        </p:nvSpPr>
        <p:spPr>
          <a:xfrm>
            <a:off x="479376" y="11815"/>
            <a:ext cx="10806607" cy="1273283"/>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5"/>
              </a:buClr>
              <a:buSzPts val="4000"/>
              <a:buFont typeface="Calibri"/>
              <a:buNone/>
            </a:pPr>
            <a:r>
              <a:rPr lang="es-AR"/>
              <a:t>Comunicación</a:t>
            </a:r>
            <a:endParaRPr/>
          </a:p>
        </p:txBody>
      </p:sp>
      <p:sp>
        <p:nvSpPr>
          <p:cNvPr id="185" name="Google Shape;185;p13"/>
          <p:cNvSpPr/>
          <p:nvPr/>
        </p:nvSpPr>
        <p:spPr>
          <a:xfrm>
            <a:off x="623888" y="1901825"/>
            <a:ext cx="9791700" cy="4478338"/>
          </a:xfrm>
          <a:prstGeom prst="rect">
            <a:avLst/>
          </a:prstGeom>
          <a:noFill/>
          <a:ln>
            <a:noFill/>
          </a:ln>
        </p:spPr>
        <p:txBody>
          <a:bodyPr spcFirstLastPara="1" wrap="square" lIns="90000" tIns="45000" rIns="90000" bIns="45000" anchor="t" anchorCtr="0">
            <a:noAutofit/>
          </a:bodyPr>
          <a:lstStyle/>
          <a:p>
            <a:pPr marL="342900" marR="0" lvl="0" indent="-342900" algn="l" rtl="0">
              <a:lnSpc>
                <a:spcPct val="100000"/>
              </a:lnSpc>
              <a:spcBef>
                <a:spcPts val="0"/>
              </a:spcBef>
              <a:spcAft>
                <a:spcPts val="0"/>
              </a:spcAft>
              <a:buClr>
                <a:srgbClr val="C00000"/>
              </a:buClr>
              <a:buSzPts val="3200"/>
              <a:buFont typeface="Noto Sans Symbols"/>
              <a:buChar char="❖"/>
            </a:pPr>
            <a:r>
              <a:rPr lang="es-AR" sz="3200">
                <a:solidFill>
                  <a:srgbClr val="262626"/>
                </a:solidFill>
                <a:latin typeface="Calibri"/>
                <a:ea typeface="Calibri"/>
                <a:cs typeface="Calibri"/>
                <a:sym typeface="Calibri"/>
              </a:rPr>
              <a:t>¿Cómo comunicar un proyecto o idea?</a:t>
            </a:r>
            <a:endParaRPr sz="3200">
              <a:solidFill>
                <a:srgbClr val="7030A0"/>
              </a:solidFill>
              <a:latin typeface="Calibri"/>
              <a:ea typeface="Calibri"/>
              <a:cs typeface="Calibri"/>
              <a:sym typeface="Calibri"/>
            </a:endParaRPr>
          </a:p>
        </p:txBody>
      </p:sp>
      <p:sp>
        <p:nvSpPr>
          <p:cNvPr id="186" name="Google Shape;186;p13"/>
          <p:cNvSpPr/>
          <p:nvPr/>
        </p:nvSpPr>
        <p:spPr>
          <a:xfrm>
            <a:off x="767408" y="2690336"/>
            <a:ext cx="10153128" cy="304698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AR" sz="3200" dirty="0">
                <a:solidFill>
                  <a:schemeClr val="dk1"/>
                </a:solidFill>
                <a:latin typeface="Calibri"/>
                <a:ea typeface="Calibri"/>
                <a:cs typeface="Calibri"/>
                <a:sym typeface="Calibri"/>
              </a:rPr>
              <a:t>Les proponemos ver esta situación y luego realizaremos un análisis para ver las características y formas de comunicar</a:t>
            </a:r>
            <a:endParaRPr dirty="0"/>
          </a:p>
          <a:p>
            <a:pPr marL="0" marR="0" lvl="0" indent="0" algn="just" rtl="0">
              <a:spcBef>
                <a:spcPts val="0"/>
              </a:spcBef>
              <a:spcAft>
                <a:spcPts val="0"/>
              </a:spcAft>
              <a:buNone/>
            </a:pPr>
            <a:endParaRPr sz="32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s-AR" sz="3200" dirty="0" err="1">
                <a:solidFill>
                  <a:schemeClr val="dk1"/>
                </a:solidFill>
                <a:latin typeface="Calibri"/>
                <a:ea typeface="Calibri"/>
                <a:cs typeface="Calibri"/>
                <a:sym typeface="Calibri"/>
              </a:rPr>
              <a:t>Elevator</a:t>
            </a:r>
            <a:r>
              <a:rPr lang="es-AR" sz="3200" dirty="0">
                <a:solidFill>
                  <a:schemeClr val="dk1"/>
                </a:solidFill>
                <a:latin typeface="Calibri"/>
                <a:ea typeface="Calibri"/>
                <a:cs typeface="Calibri"/>
                <a:sym typeface="Calibri"/>
              </a:rPr>
              <a:t>  Pitch – 20 segundos!!</a:t>
            </a:r>
            <a:endParaRPr dirty="0"/>
          </a:p>
          <a:p>
            <a:pPr marL="0" marR="0" lvl="0" indent="0" algn="just" rtl="0">
              <a:spcBef>
                <a:spcPts val="0"/>
              </a:spcBef>
              <a:spcAft>
                <a:spcPts val="0"/>
              </a:spcAft>
              <a:buNone/>
            </a:pPr>
            <a:endParaRPr sz="3200" dirty="0">
              <a:solidFill>
                <a:schemeClr val="dk1"/>
              </a:solidFill>
              <a:latin typeface="Calibri"/>
              <a:ea typeface="Calibri"/>
              <a:cs typeface="Calibri"/>
              <a:sym typeface="Calibri"/>
            </a:endParaRPr>
          </a:p>
          <a:p>
            <a:pPr marL="0" marR="0" lvl="0" indent="0" algn="just" rtl="0">
              <a:spcBef>
                <a:spcPts val="0"/>
              </a:spcBef>
              <a:spcAft>
                <a:spcPts val="0"/>
              </a:spcAft>
              <a:buNone/>
            </a:pPr>
            <a:endParaRPr sz="3200" dirty="0">
              <a:solidFill>
                <a:schemeClr val="dk1"/>
              </a:solidFill>
              <a:latin typeface="Calibri"/>
              <a:ea typeface="Calibri"/>
              <a:cs typeface="Calibri"/>
              <a:sym typeface="Calibri"/>
            </a:endParaRPr>
          </a:p>
        </p:txBody>
      </p:sp>
      <p:sp>
        <p:nvSpPr>
          <p:cNvPr id="187" name="Google Shape;187;p13"/>
          <p:cNvSpPr/>
          <p:nvPr/>
        </p:nvSpPr>
        <p:spPr>
          <a:xfrm>
            <a:off x="3647728" y="5373216"/>
            <a:ext cx="5029928"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AR" sz="1800" b="1" u="sng" dirty="0">
                <a:solidFill>
                  <a:schemeClr val="dk1"/>
                </a:solidFill>
                <a:latin typeface="Calibri"/>
                <a:ea typeface="Calibri"/>
                <a:cs typeface="Calibri"/>
                <a:sym typeface="Calibri"/>
                <a:hlinkClick r:id="rId3"/>
              </a:rPr>
              <a:t>https://www.youtube.com/watch?v=2b3xG_YjgvI</a:t>
            </a:r>
            <a:endParaRPr sz="1800" b="1" dirty="0">
              <a:solidFill>
                <a:schemeClr val="dk1"/>
              </a:solidFill>
              <a:latin typeface="Calibri"/>
              <a:ea typeface="Calibri"/>
              <a:cs typeface="Calibri"/>
              <a:sym typeface="Calibri"/>
            </a:endParaRPr>
          </a:p>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4"/>
          <p:cNvSpPr txBox="1">
            <a:spLocks noGrp="1"/>
          </p:cNvSpPr>
          <p:nvPr>
            <p:ph type="title"/>
          </p:nvPr>
        </p:nvSpPr>
        <p:spPr>
          <a:xfrm>
            <a:off x="479376" y="11815"/>
            <a:ext cx="10806607" cy="1273283"/>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5"/>
              </a:buClr>
              <a:buSzPts val="4000"/>
              <a:buFont typeface="Calibri"/>
              <a:buNone/>
            </a:pPr>
            <a:r>
              <a:rPr lang="es-AR"/>
              <a:t>Comunicación</a:t>
            </a:r>
            <a:endParaRPr/>
          </a:p>
        </p:txBody>
      </p:sp>
      <p:sp>
        <p:nvSpPr>
          <p:cNvPr id="194" name="Google Shape;194;p14"/>
          <p:cNvSpPr/>
          <p:nvPr/>
        </p:nvSpPr>
        <p:spPr>
          <a:xfrm>
            <a:off x="623888" y="1196752"/>
            <a:ext cx="9791700" cy="4478338"/>
          </a:xfrm>
          <a:prstGeom prst="rect">
            <a:avLst/>
          </a:prstGeom>
          <a:noFill/>
          <a:ln>
            <a:noFill/>
          </a:ln>
        </p:spPr>
        <p:txBody>
          <a:bodyPr spcFirstLastPara="1" wrap="square" lIns="90000" tIns="45000" rIns="90000" bIns="45000" anchor="t" anchorCtr="0">
            <a:noAutofit/>
          </a:bodyPr>
          <a:lstStyle/>
          <a:p>
            <a:pPr marL="342900" marR="0" lvl="0" indent="-342900" algn="l" rtl="0">
              <a:lnSpc>
                <a:spcPct val="100000"/>
              </a:lnSpc>
              <a:spcBef>
                <a:spcPts val="0"/>
              </a:spcBef>
              <a:spcAft>
                <a:spcPts val="0"/>
              </a:spcAft>
              <a:buClr>
                <a:srgbClr val="C00000"/>
              </a:buClr>
              <a:buSzPts val="3200"/>
              <a:buFont typeface="Noto Sans Symbols"/>
              <a:buChar char="❖"/>
            </a:pPr>
            <a:r>
              <a:rPr lang="es-AR" sz="3200">
                <a:solidFill>
                  <a:srgbClr val="262626"/>
                </a:solidFill>
                <a:latin typeface="Calibri"/>
                <a:ea typeface="Calibri"/>
                <a:cs typeface="Calibri"/>
                <a:sym typeface="Calibri"/>
              </a:rPr>
              <a:t>¿Cómo comunicar un proyecto o idea?</a:t>
            </a:r>
            <a:endParaRPr sz="3200">
              <a:solidFill>
                <a:srgbClr val="7030A0"/>
              </a:solidFill>
              <a:latin typeface="Calibri"/>
              <a:ea typeface="Calibri"/>
              <a:cs typeface="Calibri"/>
              <a:sym typeface="Calibri"/>
            </a:endParaRPr>
          </a:p>
        </p:txBody>
      </p:sp>
      <p:sp>
        <p:nvSpPr>
          <p:cNvPr id="195" name="Google Shape;195;p14"/>
          <p:cNvSpPr/>
          <p:nvPr/>
        </p:nvSpPr>
        <p:spPr>
          <a:xfrm>
            <a:off x="2927648" y="1844824"/>
            <a:ext cx="6096000" cy="6124754"/>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2800"/>
              <a:buFont typeface="Noto Sans Symbols"/>
              <a:buChar char="✔"/>
            </a:pPr>
            <a:r>
              <a:rPr lang="es-AR" sz="2800">
                <a:solidFill>
                  <a:schemeClr val="dk1"/>
                </a:solidFill>
                <a:latin typeface="Calibri"/>
                <a:ea typeface="Calibri"/>
                <a:cs typeface="Calibri"/>
                <a:sym typeface="Calibri"/>
              </a:rPr>
              <a:t>¿Qué es lo primero que debe hacerse para arrancar la presentación de la idea/proyecto?</a:t>
            </a:r>
            <a:endParaRPr/>
          </a:p>
          <a:p>
            <a:pPr marL="285750" marR="0" lvl="0" indent="-107950" algn="just" rtl="0">
              <a:spcBef>
                <a:spcPts val="0"/>
              </a:spcBef>
              <a:spcAft>
                <a:spcPts val="0"/>
              </a:spcAft>
              <a:buClr>
                <a:schemeClr val="dk1"/>
              </a:buClr>
              <a:buSzPts val="2800"/>
              <a:buFont typeface="Noto Sans Symbols"/>
              <a:buNone/>
            </a:pPr>
            <a:endParaRPr sz="280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2800"/>
              <a:buFont typeface="Noto Sans Symbols"/>
              <a:buChar char="✔"/>
            </a:pPr>
            <a:r>
              <a:rPr lang="es-AR" sz="2800">
                <a:solidFill>
                  <a:schemeClr val="dk1"/>
                </a:solidFill>
                <a:latin typeface="Calibri"/>
                <a:ea typeface="Calibri"/>
                <a:cs typeface="Calibri"/>
                <a:sym typeface="Calibri"/>
              </a:rPr>
              <a:t>¿Cómo se ofrece el proyecto?</a:t>
            </a:r>
            <a:endParaRPr/>
          </a:p>
          <a:p>
            <a:pPr marL="285750" marR="0" lvl="0" indent="-107950" algn="just" rtl="0">
              <a:spcBef>
                <a:spcPts val="0"/>
              </a:spcBef>
              <a:spcAft>
                <a:spcPts val="0"/>
              </a:spcAft>
              <a:buClr>
                <a:schemeClr val="dk1"/>
              </a:buClr>
              <a:buSzPts val="2800"/>
              <a:buFont typeface="Noto Sans Symbols"/>
              <a:buNone/>
            </a:pPr>
            <a:endParaRPr sz="280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2800"/>
              <a:buFont typeface="Noto Sans Symbols"/>
              <a:buChar char="✔"/>
            </a:pPr>
            <a:r>
              <a:rPr lang="es-AR" sz="2800">
                <a:solidFill>
                  <a:schemeClr val="dk1"/>
                </a:solidFill>
                <a:latin typeface="Calibri"/>
                <a:ea typeface="Calibri"/>
                <a:cs typeface="Calibri"/>
                <a:sym typeface="Calibri"/>
              </a:rPr>
              <a:t>¿Cómo sugiere el video que se consiga el financiamiento?</a:t>
            </a:r>
            <a:endParaRPr/>
          </a:p>
          <a:p>
            <a:pPr marL="285750" marR="0" lvl="0" indent="-107950" algn="just" rtl="0">
              <a:spcBef>
                <a:spcPts val="0"/>
              </a:spcBef>
              <a:spcAft>
                <a:spcPts val="0"/>
              </a:spcAft>
              <a:buClr>
                <a:schemeClr val="dk1"/>
              </a:buClr>
              <a:buSzPts val="2800"/>
              <a:buFont typeface="Noto Sans Symbols"/>
              <a:buNone/>
            </a:pPr>
            <a:endParaRPr sz="280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2800"/>
              <a:buFont typeface="Noto Sans Symbols"/>
              <a:buChar char="✔"/>
            </a:pPr>
            <a:r>
              <a:rPr lang="es-AR" sz="2800">
                <a:solidFill>
                  <a:schemeClr val="dk1"/>
                </a:solidFill>
                <a:latin typeface="Calibri"/>
                <a:ea typeface="Calibri"/>
                <a:cs typeface="Calibri"/>
                <a:sym typeface="Calibri"/>
              </a:rPr>
              <a:t>¿Cómo se sugiere continuar la presentación del proyecto?</a:t>
            </a:r>
            <a:endParaRPr/>
          </a:p>
          <a:p>
            <a:pPr marL="0" marR="0" lvl="0" indent="0" algn="just" rtl="0">
              <a:spcBef>
                <a:spcPts val="0"/>
              </a:spcBef>
              <a:spcAft>
                <a:spcPts val="0"/>
              </a:spcAft>
              <a:buNone/>
            </a:pPr>
            <a:r>
              <a:rPr lang="es-AR" sz="2800">
                <a:solidFill>
                  <a:schemeClr val="dk1"/>
                </a:solidFill>
                <a:latin typeface="Calibri"/>
                <a:ea typeface="Calibri"/>
                <a:cs typeface="Calibri"/>
                <a:sym typeface="Calibri"/>
              </a:rPr>
              <a:t> </a:t>
            </a:r>
            <a:endParaRPr/>
          </a:p>
          <a:p>
            <a:pPr marL="0" marR="0" lvl="0" indent="0" algn="just" rtl="0">
              <a:spcBef>
                <a:spcPts val="0"/>
              </a:spcBef>
              <a:spcAft>
                <a:spcPts val="0"/>
              </a:spcAft>
              <a:buNone/>
            </a:pPr>
            <a:endParaRPr sz="2800">
              <a:solidFill>
                <a:schemeClr val="dk1"/>
              </a:solidFill>
              <a:latin typeface="Calibri"/>
              <a:ea typeface="Calibri"/>
              <a:cs typeface="Calibri"/>
              <a:sym typeface="Calibri"/>
            </a:endParaRPr>
          </a:p>
          <a:p>
            <a:pPr marL="0" marR="0" lvl="0" indent="0" algn="just" rtl="0">
              <a:spcBef>
                <a:spcPts val="0"/>
              </a:spcBef>
              <a:spcAft>
                <a:spcPts val="0"/>
              </a:spcAft>
              <a:buNone/>
            </a:pPr>
            <a:endParaRPr sz="2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5"/>
          <p:cNvSpPr txBox="1">
            <a:spLocks noGrp="1"/>
          </p:cNvSpPr>
          <p:nvPr>
            <p:ph type="title"/>
          </p:nvPr>
        </p:nvSpPr>
        <p:spPr>
          <a:xfrm>
            <a:off x="479376" y="11815"/>
            <a:ext cx="10806607" cy="1273283"/>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5"/>
              </a:buClr>
              <a:buSzPts val="4000"/>
              <a:buFont typeface="Calibri"/>
              <a:buNone/>
            </a:pPr>
            <a:r>
              <a:rPr lang="es-AR"/>
              <a:t>Comunicación</a:t>
            </a:r>
            <a:endParaRPr/>
          </a:p>
        </p:txBody>
      </p:sp>
      <p:sp>
        <p:nvSpPr>
          <p:cNvPr id="202" name="Google Shape;202;p15"/>
          <p:cNvSpPr/>
          <p:nvPr/>
        </p:nvSpPr>
        <p:spPr>
          <a:xfrm>
            <a:off x="623888" y="1901825"/>
            <a:ext cx="9791700" cy="4478338"/>
          </a:xfrm>
          <a:prstGeom prst="rect">
            <a:avLst/>
          </a:prstGeom>
          <a:noFill/>
          <a:ln>
            <a:noFill/>
          </a:ln>
        </p:spPr>
        <p:txBody>
          <a:bodyPr spcFirstLastPara="1" wrap="square" lIns="90000" tIns="45000" rIns="90000" bIns="45000" anchor="t" anchorCtr="0">
            <a:noAutofit/>
          </a:bodyPr>
          <a:lstStyle/>
          <a:p>
            <a:pPr marL="342900" marR="0" lvl="0" indent="-342900" algn="l" rtl="0">
              <a:lnSpc>
                <a:spcPct val="100000"/>
              </a:lnSpc>
              <a:spcBef>
                <a:spcPts val="0"/>
              </a:spcBef>
              <a:spcAft>
                <a:spcPts val="0"/>
              </a:spcAft>
              <a:buClr>
                <a:srgbClr val="C00000"/>
              </a:buClr>
              <a:buSzPts val="3200"/>
              <a:buFont typeface="Noto Sans Symbols"/>
              <a:buChar char="❖"/>
            </a:pPr>
            <a:r>
              <a:rPr lang="es-AR" sz="3200">
                <a:solidFill>
                  <a:srgbClr val="262626"/>
                </a:solidFill>
                <a:latin typeface="Calibri"/>
                <a:ea typeface="Calibri"/>
                <a:cs typeface="Calibri"/>
                <a:sym typeface="Calibri"/>
              </a:rPr>
              <a:t>¿Cómo hacer un Elevator pitch?</a:t>
            </a:r>
            <a:endParaRPr sz="3200">
              <a:solidFill>
                <a:srgbClr val="7030A0"/>
              </a:solidFill>
              <a:latin typeface="Calibri"/>
              <a:ea typeface="Calibri"/>
              <a:cs typeface="Calibri"/>
              <a:sym typeface="Calibri"/>
            </a:endParaRPr>
          </a:p>
        </p:txBody>
      </p:sp>
      <p:sp>
        <p:nvSpPr>
          <p:cNvPr id="203" name="Google Shape;203;p15"/>
          <p:cNvSpPr/>
          <p:nvPr/>
        </p:nvSpPr>
        <p:spPr>
          <a:xfrm>
            <a:off x="3306632" y="2996952"/>
            <a:ext cx="60960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800" u="sng">
                <a:solidFill>
                  <a:schemeClr val="dk1"/>
                </a:solidFill>
                <a:latin typeface="Calibri"/>
                <a:ea typeface="Calibri"/>
                <a:cs typeface="Calibri"/>
                <a:sym typeface="Calibri"/>
                <a:hlinkClick r:id="rId3"/>
              </a:rPr>
              <a:t>https://www.youtube.com/watch?v=uv357YzY7-k</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4" name="Google Shape;204;p15"/>
          <p:cNvSpPr txBox="1"/>
          <p:nvPr/>
        </p:nvSpPr>
        <p:spPr>
          <a:xfrm>
            <a:off x="1146838" y="3933056"/>
            <a:ext cx="10415588" cy="156966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AR" sz="3200">
                <a:solidFill>
                  <a:schemeClr val="dk1"/>
                </a:solidFill>
                <a:latin typeface="Calibri"/>
                <a:ea typeface="Calibri"/>
                <a:cs typeface="Calibri"/>
                <a:sym typeface="Calibri"/>
              </a:rPr>
              <a:t>Un “elevator pitch” es un mensaje corto de aproximadamente un minuto de duración para contar tu proyecto de manera diferenciadora</a:t>
            </a:r>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6"/>
          <p:cNvSpPr txBox="1">
            <a:spLocks noGrp="1"/>
          </p:cNvSpPr>
          <p:nvPr>
            <p:ph type="title"/>
          </p:nvPr>
        </p:nvSpPr>
        <p:spPr>
          <a:xfrm>
            <a:off x="479376" y="11815"/>
            <a:ext cx="10806607" cy="1273283"/>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5"/>
              </a:buClr>
              <a:buSzPts val="4000"/>
              <a:buFont typeface="Calibri"/>
              <a:buNone/>
            </a:pPr>
            <a:r>
              <a:rPr lang="es-AR"/>
              <a:t>Comunicación</a:t>
            </a:r>
            <a:endParaRPr/>
          </a:p>
        </p:txBody>
      </p:sp>
      <p:sp>
        <p:nvSpPr>
          <p:cNvPr id="211" name="Google Shape;211;p16"/>
          <p:cNvSpPr/>
          <p:nvPr/>
        </p:nvSpPr>
        <p:spPr>
          <a:xfrm>
            <a:off x="636896" y="1196752"/>
            <a:ext cx="9791700" cy="4478338"/>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AR" sz="3200">
                <a:solidFill>
                  <a:srgbClr val="262626"/>
                </a:solidFill>
                <a:latin typeface="Calibri"/>
                <a:ea typeface="Calibri"/>
                <a:cs typeface="Calibri"/>
                <a:sym typeface="Calibri"/>
              </a:rPr>
              <a:t>Pasos del video del Elevator pitch</a:t>
            </a:r>
            <a:endParaRPr sz="3200">
              <a:solidFill>
                <a:srgbClr val="7030A0"/>
              </a:solidFill>
              <a:latin typeface="Calibri"/>
              <a:ea typeface="Calibri"/>
              <a:cs typeface="Calibri"/>
              <a:sym typeface="Calibri"/>
            </a:endParaRPr>
          </a:p>
        </p:txBody>
      </p:sp>
      <p:grpSp>
        <p:nvGrpSpPr>
          <p:cNvPr id="212" name="Google Shape;212;p16"/>
          <p:cNvGrpSpPr/>
          <p:nvPr/>
        </p:nvGrpSpPr>
        <p:grpSpPr>
          <a:xfrm>
            <a:off x="983433" y="1772817"/>
            <a:ext cx="9432154" cy="4749882"/>
            <a:chOff x="1" y="0"/>
            <a:chExt cx="9432154" cy="4749882"/>
          </a:xfrm>
        </p:grpSpPr>
        <p:sp>
          <p:nvSpPr>
            <p:cNvPr id="213" name="Google Shape;213;p16"/>
            <p:cNvSpPr/>
            <p:nvPr/>
          </p:nvSpPr>
          <p:spPr>
            <a:xfrm rot="5400000">
              <a:off x="-112605" y="115250"/>
              <a:ext cx="750704" cy="525493"/>
            </a:xfrm>
            <a:prstGeom prst="chevron">
              <a:avLst>
                <a:gd name="adj" fmla="val 50000"/>
              </a:avLst>
            </a:prstGeom>
            <a:solidFill>
              <a:srgbClr val="62891C"/>
            </a:solidFill>
            <a:ln w="12700" cap="flat" cmpd="sng">
              <a:solidFill>
                <a:srgbClr val="6289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6"/>
            <p:cNvSpPr txBox="1"/>
            <p:nvPr/>
          </p:nvSpPr>
          <p:spPr>
            <a:xfrm>
              <a:off x="1" y="265392"/>
              <a:ext cx="525493" cy="225211"/>
            </a:xfrm>
            <a:prstGeom prst="rect">
              <a:avLst/>
            </a:prstGeom>
            <a:noFill/>
            <a:ln>
              <a:noFill/>
            </a:ln>
          </p:spPr>
          <p:txBody>
            <a:bodyPr spcFirstLastPara="1" wrap="square" lIns="8875" tIns="8875" rIns="8875" bIns="8875" anchor="ctr" anchorCtr="0">
              <a:noAutofit/>
            </a:bodyPr>
            <a:lstStyle/>
            <a:p>
              <a:pPr marL="0" marR="0" lvl="0" indent="0" algn="ctr" rtl="0">
                <a:lnSpc>
                  <a:spcPct val="90000"/>
                </a:lnSpc>
                <a:spcBef>
                  <a:spcPts val="0"/>
                </a:spcBef>
                <a:spcAft>
                  <a:spcPts val="0"/>
                </a:spcAft>
                <a:buNone/>
              </a:pPr>
              <a:r>
                <a:rPr lang="es-AR" sz="1400">
                  <a:solidFill>
                    <a:schemeClr val="lt1"/>
                  </a:solidFill>
                  <a:latin typeface="Calibri"/>
                  <a:ea typeface="Calibri"/>
                  <a:cs typeface="Calibri"/>
                  <a:sym typeface="Calibri"/>
                </a:rPr>
                <a:t>1</a:t>
              </a:r>
              <a:endParaRPr/>
            </a:p>
          </p:txBody>
        </p:sp>
        <p:sp>
          <p:nvSpPr>
            <p:cNvPr id="215" name="Google Shape;215;p16"/>
            <p:cNvSpPr/>
            <p:nvPr/>
          </p:nvSpPr>
          <p:spPr>
            <a:xfrm rot="5400000">
              <a:off x="4734845" y="-4209352"/>
              <a:ext cx="487957" cy="8906662"/>
            </a:xfrm>
            <a:prstGeom prst="round2SameRect">
              <a:avLst>
                <a:gd name="adj1" fmla="val 16667"/>
                <a:gd name="adj2" fmla="val 0"/>
              </a:avLst>
            </a:prstGeom>
            <a:solidFill>
              <a:schemeClr val="lt1">
                <a:alpha val="89803"/>
              </a:schemeClr>
            </a:solidFill>
            <a:ln w="12700" cap="flat" cmpd="sng">
              <a:solidFill>
                <a:srgbClr val="6289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6"/>
            <p:cNvSpPr txBox="1"/>
            <p:nvPr/>
          </p:nvSpPr>
          <p:spPr>
            <a:xfrm>
              <a:off x="525493" y="23820"/>
              <a:ext cx="8882842" cy="440317"/>
            </a:xfrm>
            <a:prstGeom prst="rect">
              <a:avLst/>
            </a:prstGeom>
            <a:noFill/>
            <a:ln>
              <a:noFill/>
            </a:ln>
          </p:spPr>
          <p:txBody>
            <a:bodyPr spcFirstLastPara="1" wrap="square" lIns="192000" tIns="17125" rIns="17125" bIns="17125" anchor="ctr" anchorCtr="0">
              <a:noAutofit/>
            </a:bodyPr>
            <a:lstStyle/>
            <a:p>
              <a:pPr marL="228600" marR="0" lvl="1" indent="-228600" algn="l" rtl="0">
                <a:lnSpc>
                  <a:spcPct val="90000"/>
                </a:lnSpc>
                <a:spcBef>
                  <a:spcPts val="0"/>
                </a:spcBef>
                <a:spcAft>
                  <a:spcPts val="0"/>
                </a:spcAft>
                <a:buClr>
                  <a:schemeClr val="dk1"/>
                </a:buClr>
                <a:buSzPts val="2700"/>
                <a:buFont typeface="Calibri"/>
                <a:buChar char="•"/>
              </a:pPr>
              <a:r>
                <a:rPr lang="es-AR" sz="2700" b="0" i="0" u="none" strike="noStrike" cap="none">
                  <a:solidFill>
                    <a:schemeClr val="dk1"/>
                  </a:solidFill>
                  <a:latin typeface="Calibri"/>
                  <a:ea typeface="Calibri"/>
                  <a:cs typeface="Calibri"/>
                  <a:sym typeface="Calibri"/>
                </a:rPr>
                <a:t>Afirmación o pregunta sorprendente para llamar la atención</a:t>
              </a:r>
              <a:endParaRPr/>
            </a:p>
          </p:txBody>
        </p:sp>
        <p:sp>
          <p:nvSpPr>
            <p:cNvPr id="217" name="Google Shape;217;p16"/>
            <p:cNvSpPr/>
            <p:nvPr/>
          </p:nvSpPr>
          <p:spPr>
            <a:xfrm rot="5400000">
              <a:off x="-112605" y="781339"/>
              <a:ext cx="750704" cy="525493"/>
            </a:xfrm>
            <a:prstGeom prst="chevron">
              <a:avLst>
                <a:gd name="adj" fmla="val 50000"/>
              </a:avLst>
            </a:prstGeom>
            <a:solidFill>
              <a:srgbClr val="478B28"/>
            </a:solidFill>
            <a:ln w="12700" cap="flat" cmpd="sng">
              <a:solidFill>
                <a:srgbClr val="478B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6"/>
            <p:cNvSpPr txBox="1"/>
            <p:nvPr/>
          </p:nvSpPr>
          <p:spPr>
            <a:xfrm>
              <a:off x="1" y="931481"/>
              <a:ext cx="525493" cy="225211"/>
            </a:xfrm>
            <a:prstGeom prst="rect">
              <a:avLst/>
            </a:prstGeom>
            <a:noFill/>
            <a:ln>
              <a:noFill/>
            </a:ln>
          </p:spPr>
          <p:txBody>
            <a:bodyPr spcFirstLastPara="1" wrap="square" lIns="8875" tIns="8875" rIns="8875" bIns="8875" anchor="ctr" anchorCtr="0">
              <a:noAutofit/>
            </a:bodyPr>
            <a:lstStyle/>
            <a:p>
              <a:pPr marL="0" marR="0" lvl="0" indent="0" algn="ctr" rtl="0">
                <a:lnSpc>
                  <a:spcPct val="90000"/>
                </a:lnSpc>
                <a:spcBef>
                  <a:spcPts val="0"/>
                </a:spcBef>
                <a:spcAft>
                  <a:spcPts val="0"/>
                </a:spcAft>
                <a:buNone/>
              </a:pPr>
              <a:r>
                <a:rPr lang="es-AR" sz="1400">
                  <a:solidFill>
                    <a:schemeClr val="lt1"/>
                  </a:solidFill>
                  <a:latin typeface="Calibri"/>
                  <a:ea typeface="Calibri"/>
                  <a:cs typeface="Calibri"/>
                  <a:sym typeface="Calibri"/>
                </a:rPr>
                <a:t>2</a:t>
              </a:r>
              <a:endParaRPr/>
            </a:p>
          </p:txBody>
        </p:sp>
        <p:sp>
          <p:nvSpPr>
            <p:cNvPr id="219" name="Google Shape;219;p16"/>
            <p:cNvSpPr/>
            <p:nvPr/>
          </p:nvSpPr>
          <p:spPr>
            <a:xfrm rot="5400000">
              <a:off x="4734845" y="-3540618"/>
              <a:ext cx="487957" cy="8906662"/>
            </a:xfrm>
            <a:prstGeom prst="round2SameRect">
              <a:avLst>
                <a:gd name="adj1" fmla="val 16667"/>
                <a:gd name="adj2" fmla="val 0"/>
              </a:avLst>
            </a:prstGeom>
            <a:solidFill>
              <a:schemeClr val="lt1">
                <a:alpha val="89803"/>
              </a:schemeClr>
            </a:solidFill>
            <a:ln w="12700" cap="flat" cmpd="sng">
              <a:solidFill>
                <a:srgbClr val="478B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6"/>
            <p:cNvSpPr txBox="1"/>
            <p:nvPr/>
          </p:nvSpPr>
          <p:spPr>
            <a:xfrm>
              <a:off x="525493" y="692554"/>
              <a:ext cx="8882842" cy="440317"/>
            </a:xfrm>
            <a:prstGeom prst="rect">
              <a:avLst/>
            </a:prstGeom>
            <a:noFill/>
            <a:ln>
              <a:noFill/>
            </a:ln>
          </p:spPr>
          <p:txBody>
            <a:bodyPr spcFirstLastPara="1" wrap="square" lIns="192000" tIns="17125" rIns="17125" bIns="17125" anchor="ctr" anchorCtr="0">
              <a:noAutofit/>
            </a:bodyPr>
            <a:lstStyle/>
            <a:p>
              <a:pPr marL="228600" marR="0" lvl="1" indent="-228600" algn="l" rtl="0">
                <a:lnSpc>
                  <a:spcPct val="90000"/>
                </a:lnSpc>
                <a:spcBef>
                  <a:spcPts val="0"/>
                </a:spcBef>
                <a:spcAft>
                  <a:spcPts val="0"/>
                </a:spcAft>
                <a:buClr>
                  <a:schemeClr val="dk1"/>
                </a:buClr>
                <a:buSzPts val="2700"/>
                <a:buFont typeface="Calibri"/>
                <a:buChar char="•"/>
              </a:pPr>
              <a:r>
                <a:rPr lang="es-AR" sz="2700" b="0" i="0" u="none" strike="noStrike" cap="none">
                  <a:solidFill>
                    <a:schemeClr val="dk1"/>
                  </a:solidFill>
                  <a:latin typeface="Calibri"/>
                  <a:ea typeface="Calibri"/>
                  <a:cs typeface="Calibri"/>
                  <a:sym typeface="Calibri"/>
                </a:rPr>
                <a:t>Presentación: contar </a:t>
              </a:r>
              <a:r>
                <a:rPr lang="es-AR" sz="2700">
                  <a:solidFill>
                    <a:schemeClr val="dk1"/>
                  </a:solidFill>
                  <a:latin typeface="Calibri"/>
                  <a:ea typeface="Calibri"/>
                  <a:cs typeface="Calibri"/>
                  <a:sym typeface="Calibri"/>
                </a:rPr>
                <a:t>quién</a:t>
              </a:r>
              <a:r>
                <a:rPr lang="es-AR" sz="2700" b="0" i="0" u="none" strike="noStrike" cap="none">
                  <a:solidFill>
                    <a:schemeClr val="dk1"/>
                  </a:solidFill>
                  <a:latin typeface="Calibri"/>
                  <a:ea typeface="Calibri"/>
                  <a:cs typeface="Calibri"/>
                  <a:sym typeface="Calibri"/>
                </a:rPr>
                <a:t> eres</a:t>
              </a:r>
              <a:endParaRPr/>
            </a:p>
          </p:txBody>
        </p:sp>
        <p:sp>
          <p:nvSpPr>
            <p:cNvPr id="221" name="Google Shape;221;p16"/>
            <p:cNvSpPr/>
            <p:nvPr/>
          </p:nvSpPr>
          <p:spPr>
            <a:xfrm rot="5400000">
              <a:off x="-112605" y="1447428"/>
              <a:ext cx="750704" cy="525493"/>
            </a:xfrm>
            <a:prstGeom prst="chevron">
              <a:avLst>
                <a:gd name="adj" fmla="val 50000"/>
              </a:avLst>
            </a:prstGeom>
            <a:solidFill>
              <a:srgbClr val="348C36"/>
            </a:solidFill>
            <a:ln w="12700" cap="flat" cmpd="sng">
              <a:solidFill>
                <a:srgbClr val="348C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6"/>
            <p:cNvSpPr txBox="1"/>
            <p:nvPr/>
          </p:nvSpPr>
          <p:spPr>
            <a:xfrm>
              <a:off x="1" y="1597570"/>
              <a:ext cx="525493" cy="225211"/>
            </a:xfrm>
            <a:prstGeom prst="rect">
              <a:avLst/>
            </a:prstGeom>
            <a:noFill/>
            <a:ln>
              <a:noFill/>
            </a:ln>
          </p:spPr>
          <p:txBody>
            <a:bodyPr spcFirstLastPara="1" wrap="square" lIns="8875" tIns="8875" rIns="8875" bIns="8875" anchor="ctr" anchorCtr="0">
              <a:noAutofit/>
            </a:bodyPr>
            <a:lstStyle/>
            <a:p>
              <a:pPr marL="0" marR="0" lvl="0" indent="0" algn="ctr" rtl="0">
                <a:lnSpc>
                  <a:spcPct val="90000"/>
                </a:lnSpc>
                <a:spcBef>
                  <a:spcPts val="0"/>
                </a:spcBef>
                <a:spcAft>
                  <a:spcPts val="0"/>
                </a:spcAft>
                <a:buNone/>
              </a:pPr>
              <a:r>
                <a:rPr lang="es-AR" sz="1400">
                  <a:solidFill>
                    <a:schemeClr val="lt1"/>
                  </a:solidFill>
                  <a:latin typeface="Calibri"/>
                  <a:ea typeface="Calibri"/>
                  <a:cs typeface="Calibri"/>
                  <a:sym typeface="Calibri"/>
                </a:rPr>
                <a:t>3</a:t>
              </a:r>
              <a:endParaRPr/>
            </a:p>
          </p:txBody>
        </p:sp>
        <p:sp>
          <p:nvSpPr>
            <p:cNvPr id="223" name="Google Shape;223;p16"/>
            <p:cNvSpPr/>
            <p:nvPr/>
          </p:nvSpPr>
          <p:spPr>
            <a:xfrm rot="5400000">
              <a:off x="4734845" y="-2874529"/>
              <a:ext cx="487957" cy="8906662"/>
            </a:xfrm>
            <a:prstGeom prst="round2SameRect">
              <a:avLst>
                <a:gd name="adj1" fmla="val 16667"/>
                <a:gd name="adj2" fmla="val 0"/>
              </a:avLst>
            </a:prstGeom>
            <a:solidFill>
              <a:schemeClr val="lt1">
                <a:alpha val="89803"/>
              </a:schemeClr>
            </a:solidFill>
            <a:ln w="12700" cap="flat" cmpd="sng">
              <a:solidFill>
                <a:srgbClr val="348C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6"/>
            <p:cNvSpPr txBox="1"/>
            <p:nvPr/>
          </p:nvSpPr>
          <p:spPr>
            <a:xfrm>
              <a:off x="525493" y="1358643"/>
              <a:ext cx="8882842" cy="440317"/>
            </a:xfrm>
            <a:prstGeom prst="rect">
              <a:avLst/>
            </a:prstGeom>
            <a:noFill/>
            <a:ln>
              <a:noFill/>
            </a:ln>
          </p:spPr>
          <p:txBody>
            <a:bodyPr spcFirstLastPara="1" wrap="square" lIns="192000" tIns="17125" rIns="17125" bIns="17125" anchor="ctr" anchorCtr="0">
              <a:noAutofit/>
            </a:bodyPr>
            <a:lstStyle/>
            <a:p>
              <a:pPr marL="228600" marR="0" lvl="1" indent="-228600" algn="l" rtl="0">
                <a:lnSpc>
                  <a:spcPct val="90000"/>
                </a:lnSpc>
                <a:spcBef>
                  <a:spcPts val="0"/>
                </a:spcBef>
                <a:spcAft>
                  <a:spcPts val="0"/>
                </a:spcAft>
                <a:buClr>
                  <a:schemeClr val="dk1"/>
                </a:buClr>
                <a:buSzPts val="2700"/>
                <a:buFont typeface="Calibri"/>
                <a:buChar char="•"/>
              </a:pPr>
              <a:r>
                <a:rPr lang="es-AR" sz="2700" b="0" i="0" u="none" strike="noStrike" cap="none">
                  <a:solidFill>
                    <a:schemeClr val="dk1"/>
                  </a:solidFill>
                  <a:latin typeface="Calibri"/>
                  <a:ea typeface="Calibri"/>
                  <a:cs typeface="Calibri"/>
                  <a:sym typeface="Calibri"/>
                </a:rPr>
                <a:t>Problemas o necesidades que cubres</a:t>
              </a:r>
              <a:endParaRPr/>
            </a:p>
          </p:txBody>
        </p:sp>
        <p:sp>
          <p:nvSpPr>
            <p:cNvPr id="225" name="Google Shape;225;p16"/>
            <p:cNvSpPr/>
            <p:nvPr/>
          </p:nvSpPr>
          <p:spPr>
            <a:xfrm rot="5400000">
              <a:off x="-112605" y="2113517"/>
              <a:ext cx="750704" cy="525493"/>
            </a:xfrm>
            <a:prstGeom prst="chevron">
              <a:avLst>
                <a:gd name="adj" fmla="val 50000"/>
              </a:avLst>
            </a:prstGeom>
            <a:solidFill>
              <a:srgbClr val="428C5B"/>
            </a:solidFill>
            <a:ln w="12700" cap="flat" cmpd="sng">
              <a:solidFill>
                <a:srgbClr val="428C5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6"/>
            <p:cNvSpPr txBox="1"/>
            <p:nvPr/>
          </p:nvSpPr>
          <p:spPr>
            <a:xfrm>
              <a:off x="1" y="2263659"/>
              <a:ext cx="525493" cy="225211"/>
            </a:xfrm>
            <a:prstGeom prst="rect">
              <a:avLst/>
            </a:prstGeom>
            <a:noFill/>
            <a:ln>
              <a:noFill/>
            </a:ln>
          </p:spPr>
          <p:txBody>
            <a:bodyPr spcFirstLastPara="1" wrap="square" lIns="8875" tIns="8875" rIns="8875" bIns="8875" anchor="ctr" anchorCtr="0">
              <a:noAutofit/>
            </a:bodyPr>
            <a:lstStyle/>
            <a:p>
              <a:pPr marL="0" marR="0" lvl="0" indent="0" algn="ctr" rtl="0">
                <a:lnSpc>
                  <a:spcPct val="90000"/>
                </a:lnSpc>
                <a:spcBef>
                  <a:spcPts val="0"/>
                </a:spcBef>
                <a:spcAft>
                  <a:spcPts val="0"/>
                </a:spcAft>
                <a:buNone/>
              </a:pPr>
              <a:r>
                <a:rPr lang="es-AR" sz="1400">
                  <a:solidFill>
                    <a:schemeClr val="lt1"/>
                  </a:solidFill>
                  <a:latin typeface="Calibri"/>
                  <a:ea typeface="Calibri"/>
                  <a:cs typeface="Calibri"/>
                  <a:sym typeface="Calibri"/>
                </a:rPr>
                <a:t>4</a:t>
              </a:r>
              <a:endParaRPr/>
            </a:p>
          </p:txBody>
        </p:sp>
        <p:sp>
          <p:nvSpPr>
            <p:cNvPr id="227" name="Google Shape;227;p16"/>
            <p:cNvSpPr/>
            <p:nvPr/>
          </p:nvSpPr>
          <p:spPr>
            <a:xfrm rot="5400000">
              <a:off x="4734845" y="-2208440"/>
              <a:ext cx="487957" cy="8906662"/>
            </a:xfrm>
            <a:prstGeom prst="round2SameRect">
              <a:avLst>
                <a:gd name="adj1" fmla="val 16667"/>
                <a:gd name="adj2" fmla="val 0"/>
              </a:avLst>
            </a:prstGeom>
            <a:solidFill>
              <a:schemeClr val="lt1">
                <a:alpha val="89803"/>
              </a:schemeClr>
            </a:solidFill>
            <a:ln w="12700" cap="flat" cmpd="sng">
              <a:solidFill>
                <a:srgbClr val="428C5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6"/>
            <p:cNvSpPr txBox="1"/>
            <p:nvPr/>
          </p:nvSpPr>
          <p:spPr>
            <a:xfrm>
              <a:off x="525493" y="2024732"/>
              <a:ext cx="8882842" cy="440317"/>
            </a:xfrm>
            <a:prstGeom prst="rect">
              <a:avLst/>
            </a:prstGeom>
            <a:noFill/>
            <a:ln>
              <a:noFill/>
            </a:ln>
          </p:spPr>
          <p:txBody>
            <a:bodyPr spcFirstLastPara="1" wrap="square" lIns="192000" tIns="17125" rIns="17125" bIns="17125" anchor="ctr" anchorCtr="0">
              <a:noAutofit/>
            </a:bodyPr>
            <a:lstStyle/>
            <a:p>
              <a:pPr marL="228600" marR="0" lvl="1" indent="-228600" algn="l" rtl="0">
                <a:lnSpc>
                  <a:spcPct val="90000"/>
                </a:lnSpc>
                <a:spcBef>
                  <a:spcPts val="0"/>
                </a:spcBef>
                <a:spcAft>
                  <a:spcPts val="0"/>
                </a:spcAft>
                <a:buClr>
                  <a:schemeClr val="dk1"/>
                </a:buClr>
                <a:buSzPts val="2700"/>
                <a:buFont typeface="Calibri"/>
                <a:buChar char="•"/>
              </a:pPr>
              <a:r>
                <a:rPr lang="es-AR" sz="2700" b="0" i="0" u="none" strike="noStrike" cap="none">
                  <a:solidFill>
                    <a:schemeClr val="dk1"/>
                  </a:solidFill>
                  <a:latin typeface="Calibri"/>
                  <a:ea typeface="Calibri"/>
                  <a:cs typeface="Calibri"/>
                  <a:sym typeface="Calibri"/>
                </a:rPr>
                <a:t>¿Qué soluciones aportas?</a:t>
              </a:r>
              <a:endParaRPr/>
            </a:p>
          </p:txBody>
        </p:sp>
        <p:sp>
          <p:nvSpPr>
            <p:cNvPr id="229" name="Google Shape;229;p16"/>
            <p:cNvSpPr/>
            <p:nvPr/>
          </p:nvSpPr>
          <p:spPr>
            <a:xfrm rot="5400000">
              <a:off x="-112605" y="2779606"/>
              <a:ext cx="750704" cy="525493"/>
            </a:xfrm>
            <a:prstGeom prst="chevron">
              <a:avLst>
                <a:gd name="adj" fmla="val 50000"/>
              </a:avLst>
            </a:prstGeom>
            <a:solidFill>
              <a:srgbClr val="518B77"/>
            </a:solidFill>
            <a:ln w="12700" cap="flat" cmpd="sng">
              <a:solidFill>
                <a:srgbClr val="518B7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6"/>
            <p:cNvSpPr txBox="1"/>
            <p:nvPr/>
          </p:nvSpPr>
          <p:spPr>
            <a:xfrm>
              <a:off x="1" y="2929748"/>
              <a:ext cx="525493" cy="225211"/>
            </a:xfrm>
            <a:prstGeom prst="rect">
              <a:avLst/>
            </a:prstGeom>
            <a:noFill/>
            <a:ln>
              <a:noFill/>
            </a:ln>
          </p:spPr>
          <p:txBody>
            <a:bodyPr spcFirstLastPara="1" wrap="square" lIns="8875" tIns="8875" rIns="8875" bIns="8875" anchor="ctr" anchorCtr="0">
              <a:noAutofit/>
            </a:bodyPr>
            <a:lstStyle/>
            <a:p>
              <a:pPr marL="0" marR="0" lvl="0" indent="0" algn="ctr" rtl="0">
                <a:lnSpc>
                  <a:spcPct val="90000"/>
                </a:lnSpc>
                <a:spcBef>
                  <a:spcPts val="0"/>
                </a:spcBef>
                <a:spcAft>
                  <a:spcPts val="0"/>
                </a:spcAft>
                <a:buNone/>
              </a:pPr>
              <a:r>
                <a:rPr lang="es-AR" sz="1400">
                  <a:solidFill>
                    <a:schemeClr val="lt1"/>
                  </a:solidFill>
                  <a:latin typeface="Calibri"/>
                  <a:ea typeface="Calibri"/>
                  <a:cs typeface="Calibri"/>
                  <a:sym typeface="Calibri"/>
                </a:rPr>
                <a:t>5</a:t>
              </a:r>
              <a:endParaRPr/>
            </a:p>
          </p:txBody>
        </p:sp>
        <p:sp>
          <p:nvSpPr>
            <p:cNvPr id="231" name="Google Shape;231;p16"/>
            <p:cNvSpPr/>
            <p:nvPr/>
          </p:nvSpPr>
          <p:spPr>
            <a:xfrm rot="5400000">
              <a:off x="4734845" y="-1542351"/>
              <a:ext cx="487957" cy="8906662"/>
            </a:xfrm>
            <a:prstGeom prst="round2SameRect">
              <a:avLst>
                <a:gd name="adj1" fmla="val 16667"/>
                <a:gd name="adj2" fmla="val 0"/>
              </a:avLst>
            </a:prstGeom>
            <a:solidFill>
              <a:schemeClr val="lt1">
                <a:alpha val="89803"/>
              </a:schemeClr>
            </a:solidFill>
            <a:ln w="12700" cap="flat" cmpd="sng">
              <a:solidFill>
                <a:srgbClr val="518B7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6"/>
            <p:cNvSpPr txBox="1"/>
            <p:nvPr/>
          </p:nvSpPr>
          <p:spPr>
            <a:xfrm>
              <a:off x="525493" y="2690821"/>
              <a:ext cx="8882842" cy="440317"/>
            </a:xfrm>
            <a:prstGeom prst="rect">
              <a:avLst/>
            </a:prstGeom>
            <a:noFill/>
            <a:ln>
              <a:noFill/>
            </a:ln>
          </p:spPr>
          <p:txBody>
            <a:bodyPr spcFirstLastPara="1" wrap="square" lIns="192000" tIns="17125" rIns="17125" bIns="17125" anchor="ctr" anchorCtr="0">
              <a:noAutofit/>
            </a:bodyPr>
            <a:lstStyle/>
            <a:p>
              <a:pPr marL="228600" marR="0" lvl="1" indent="-228600" algn="l" rtl="0">
                <a:lnSpc>
                  <a:spcPct val="90000"/>
                </a:lnSpc>
                <a:spcBef>
                  <a:spcPts val="0"/>
                </a:spcBef>
                <a:spcAft>
                  <a:spcPts val="0"/>
                </a:spcAft>
                <a:buClr>
                  <a:schemeClr val="dk1"/>
                </a:buClr>
                <a:buSzPts val="2700"/>
                <a:buFont typeface="Calibri"/>
                <a:buChar char="•"/>
              </a:pPr>
              <a:r>
                <a:rPr lang="es-AR" sz="2700" b="0" i="0" u="none" strike="noStrike" cap="none">
                  <a:solidFill>
                    <a:schemeClr val="dk1"/>
                  </a:solidFill>
                  <a:latin typeface="Calibri"/>
                  <a:ea typeface="Calibri"/>
                  <a:cs typeface="Calibri"/>
                  <a:sym typeface="Calibri"/>
                </a:rPr>
                <a:t>¿Qué beneficio principal obtiene la gente contigo?</a:t>
              </a:r>
              <a:endParaRPr/>
            </a:p>
          </p:txBody>
        </p:sp>
        <p:sp>
          <p:nvSpPr>
            <p:cNvPr id="233" name="Google Shape;233;p16"/>
            <p:cNvSpPr/>
            <p:nvPr/>
          </p:nvSpPr>
          <p:spPr>
            <a:xfrm rot="5400000">
              <a:off x="-112605" y="3445695"/>
              <a:ext cx="750704" cy="525493"/>
            </a:xfrm>
            <a:prstGeom prst="chevron">
              <a:avLst>
                <a:gd name="adj" fmla="val 50000"/>
              </a:avLst>
            </a:prstGeom>
            <a:solidFill>
              <a:srgbClr val="618888"/>
            </a:solidFill>
            <a:ln w="12700" cap="flat" cmpd="sng">
              <a:solidFill>
                <a:srgbClr val="61888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6"/>
            <p:cNvSpPr txBox="1"/>
            <p:nvPr/>
          </p:nvSpPr>
          <p:spPr>
            <a:xfrm>
              <a:off x="1" y="3595837"/>
              <a:ext cx="525493" cy="225211"/>
            </a:xfrm>
            <a:prstGeom prst="rect">
              <a:avLst/>
            </a:prstGeom>
            <a:noFill/>
            <a:ln>
              <a:noFill/>
            </a:ln>
          </p:spPr>
          <p:txBody>
            <a:bodyPr spcFirstLastPara="1" wrap="square" lIns="8875" tIns="8875" rIns="8875" bIns="8875" anchor="ctr" anchorCtr="0">
              <a:noAutofit/>
            </a:bodyPr>
            <a:lstStyle/>
            <a:p>
              <a:pPr marL="0" marR="0" lvl="0" indent="0" algn="ctr" rtl="0">
                <a:lnSpc>
                  <a:spcPct val="90000"/>
                </a:lnSpc>
                <a:spcBef>
                  <a:spcPts val="0"/>
                </a:spcBef>
                <a:spcAft>
                  <a:spcPts val="0"/>
                </a:spcAft>
                <a:buNone/>
              </a:pPr>
              <a:r>
                <a:rPr lang="es-AR" sz="1400">
                  <a:solidFill>
                    <a:schemeClr val="lt1"/>
                  </a:solidFill>
                  <a:latin typeface="Calibri"/>
                  <a:ea typeface="Calibri"/>
                  <a:cs typeface="Calibri"/>
                  <a:sym typeface="Calibri"/>
                </a:rPr>
                <a:t>6</a:t>
              </a:r>
              <a:endParaRPr/>
            </a:p>
          </p:txBody>
        </p:sp>
        <p:sp>
          <p:nvSpPr>
            <p:cNvPr id="235" name="Google Shape;235;p16"/>
            <p:cNvSpPr/>
            <p:nvPr/>
          </p:nvSpPr>
          <p:spPr>
            <a:xfrm rot="5400000">
              <a:off x="4734845" y="-876262"/>
              <a:ext cx="487957" cy="8906662"/>
            </a:xfrm>
            <a:prstGeom prst="round2SameRect">
              <a:avLst>
                <a:gd name="adj1" fmla="val 16667"/>
                <a:gd name="adj2" fmla="val 0"/>
              </a:avLst>
            </a:prstGeom>
            <a:solidFill>
              <a:schemeClr val="lt1">
                <a:alpha val="89803"/>
              </a:schemeClr>
            </a:solidFill>
            <a:ln w="12700" cap="flat" cmpd="sng">
              <a:solidFill>
                <a:srgbClr val="61888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6"/>
            <p:cNvSpPr txBox="1"/>
            <p:nvPr/>
          </p:nvSpPr>
          <p:spPr>
            <a:xfrm>
              <a:off x="525493" y="3356910"/>
              <a:ext cx="8882842" cy="440317"/>
            </a:xfrm>
            <a:prstGeom prst="rect">
              <a:avLst/>
            </a:prstGeom>
            <a:noFill/>
            <a:ln>
              <a:noFill/>
            </a:ln>
          </p:spPr>
          <p:txBody>
            <a:bodyPr spcFirstLastPara="1" wrap="square" lIns="192000" tIns="17125" rIns="17125" bIns="17125" anchor="ctr" anchorCtr="0">
              <a:noAutofit/>
            </a:bodyPr>
            <a:lstStyle/>
            <a:p>
              <a:pPr marL="228600" marR="0" lvl="1" indent="-228600" algn="l" rtl="0">
                <a:lnSpc>
                  <a:spcPct val="90000"/>
                </a:lnSpc>
                <a:spcBef>
                  <a:spcPts val="0"/>
                </a:spcBef>
                <a:spcAft>
                  <a:spcPts val="0"/>
                </a:spcAft>
                <a:buClr>
                  <a:schemeClr val="dk1"/>
                </a:buClr>
                <a:buSzPts val="2700"/>
                <a:buFont typeface="Calibri"/>
                <a:buChar char="•"/>
              </a:pPr>
              <a:r>
                <a:rPr lang="es-AR" sz="2700" b="0" i="0" u="none" strike="noStrike" cap="none">
                  <a:solidFill>
                    <a:schemeClr val="dk1"/>
                  </a:solidFill>
                  <a:latin typeface="Calibri"/>
                  <a:ea typeface="Calibri"/>
                  <a:cs typeface="Calibri"/>
                  <a:sym typeface="Calibri"/>
                </a:rPr>
                <a:t>¿Por qué tu proyecto es el idóneo?</a:t>
              </a:r>
              <a:endParaRPr/>
            </a:p>
          </p:txBody>
        </p:sp>
        <p:sp>
          <p:nvSpPr>
            <p:cNvPr id="237" name="Google Shape;237;p16"/>
            <p:cNvSpPr/>
            <p:nvPr/>
          </p:nvSpPr>
          <p:spPr>
            <a:xfrm rot="5400000">
              <a:off x="-112605" y="4111784"/>
              <a:ext cx="750704" cy="525493"/>
            </a:xfrm>
            <a:prstGeom prst="chevron">
              <a:avLst>
                <a:gd name="adj" fmla="val 50000"/>
              </a:avLst>
            </a:prstGeom>
            <a:solidFill>
              <a:srgbClr val="737E84"/>
            </a:solidFill>
            <a:ln w="12700" cap="flat" cmpd="sng">
              <a:solidFill>
                <a:srgbClr val="737E8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6"/>
            <p:cNvSpPr txBox="1"/>
            <p:nvPr/>
          </p:nvSpPr>
          <p:spPr>
            <a:xfrm>
              <a:off x="1" y="4261926"/>
              <a:ext cx="525493" cy="225211"/>
            </a:xfrm>
            <a:prstGeom prst="rect">
              <a:avLst/>
            </a:prstGeom>
            <a:noFill/>
            <a:ln>
              <a:noFill/>
            </a:ln>
          </p:spPr>
          <p:txBody>
            <a:bodyPr spcFirstLastPara="1" wrap="square" lIns="8875" tIns="8875" rIns="8875" bIns="8875" anchor="ctr" anchorCtr="0">
              <a:noAutofit/>
            </a:bodyPr>
            <a:lstStyle/>
            <a:p>
              <a:pPr marL="0" marR="0" lvl="0" indent="0" algn="ctr" rtl="0">
                <a:lnSpc>
                  <a:spcPct val="90000"/>
                </a:lnSpc>
                <a:spcBef>
                  <a:spcPts val="0"/>
                </a:spcBef>
                <a:spcAft>
                  <a:spcPts val="0"/>
                </a:spcAft>
                <a:buNone/>
              </a:pPr>
              <a:r>
                <a:rPr lang="es-AR" sz="1400">
                  <a:solidFill>
                    <a:schemeClr val="lt1"/>
                  </a:solidFill>
                  <a:latin typeface="Calibri"/>
                  <a:ea typeface="Calibri"/>
                  <a:cs typeface="Calibri"/>
                  <a:sym typeface="Calibri"/>
                </a:rPr>
                <a:t>7</a:t>
              </a:r>
              <a:endParaRPr/>
            </a:p>
          </p:txBody>
        </p:sp>
        <p:sp>
          <p:nvSpPr>
            <p:cNvPr id="239" name="Google Shape;239;p16"/>
            <p:cNvSpPr/>
            <p:nvPr/>
          </p:nvSpPr>
          <p:spPr>
            <a:xfrm rot="5400000">
              <a:off x="4734845" y="-210173"/>
              <a:ext cx="487957" cy="8906662"/>
            </a:xfrm>
            <a:prstGeom prst="round2SameRect">
              <a:avLst>
                <a:gd name="adj1" fmla="val 16667"/>
                <a:gd name="adj2" fmla="val 0"/>
              </a:avLst>
            </a:prstGeom>
            <a:solidFill>
              <a:schemeClr val="lt1">
                <a:alpha val="89803"/>
              </a:schemeClr>
            </a:solidFill>
            <a:ln w="12700" cap="flat" cmpd="sng">
              <a:solidFill>
                <a:srgbClr val="737E8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6"/>
            <p:cNvSpPr txBox="1"/>
            <p:nvPr/>
          </p:nvSpPr>
          <p:spPr>
            <a:xfrm>
              <a:off x="525493" y="4022999"/>
              <a:ext cx="8882842" cy="440317"/>
            </a:xfrm>
            <a:prstGeom prst="rect">
              <a:avLst/>
            </a:prstGeom>
            <a:noFill/>
            <a:ln>
              <a:noFill/>
            </a:ln>
          </p:spPr>
          <p:txBody>
            <a:bodyPr spcFirstLastPara="1" wrap="square" lIns="192000" tIns="17125" rIns="17125" bIns="17125" anchor="ctr" anchorCtr="0">
              <a:noAutofit/>
            </a:bodyPr>
            <a:lstStyle/>
            <a:p>
              <a:pPr marL="228600" marR="0" lvl="1" indent="-228600" algn="l" rtl="0">
                <a:lnSpc>
                  <a:spcPct val="90000"/>
                </a:lnSpc>
                <a:spcBef>
                  <a:spcPts val="0"/>
                </a:spcBef>
                <a:spcAft>
                  <a:spcPts val="0"/>
                </a:spcAft>
                <a:buClr>
                  <a:schemeClr val="dk1"/>
                </a:buClr>
                <a:buSzPts val="2700"/>
                <a:buFont typeface="Calibri"/>
                <a:buChar char="•"/>
              </a:pPr>
              <a:r>
                <a:rPr lang="es-AR" sz="2700" b="0" i="0" u="none" strike="noStrike" cap="none">
                  <a:solidFill>
                    <a:schemeClr val="dk1"/>
                  </a:solidFill>
                  <a:latin typeface="Calibri"/>
                  <a:ea typeface="Calibri"/>
                  <a:cs typeface="Calibri"/>
                  <a:sym typeface="Calibri"/>
                </a:rPr>
                <a:t>Termina con una llamada a la acción final</a:t>
              </a:r>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7"/>
          <p:cNvSpPr txBox="1">
            <a:spLocks noGrp="1"/>
          </p:cNvSpPr>
          <p:nvPr>
            <p:ph type="title"/>
          </p:nvPr>
        </p:nvSpPr>
        <p:spPr>
          <a:xfrm>
            <a:off x="479376" y="11815"/>
            <a:ext cx="10806607" cy="1273283"/>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5"/>
              </a:buClr>
              <a:buSzPts val="4000"/>
              <a:buFont typeface="Calibri"/>
              <a:buNone/>
            </a:pPr>
            <a:r>
              <a:rPr lang="es-AR"/>
              <a:t>Esquema del Elevator Pitch</a:t>
            </a:r>
            <a:endParaRPr/>
          </a:p>
        </p:txBody>
      </p:sp>
      <p:pic>
        <p:nvPicPr>
          <p:cNvPr id="246" name="Google Shape;246;p17"/>
          <p:cNvPicPr preferRelativeResize="0"/>
          <p:nvPr/>
        </p:nvPicPr>
        <p:blipFill rotWithShape="1">
          <a:blip r:embed="rId3">
            <a:alphaModFix/>
          </a:blip>
          <a:srcRect/>
          <a:stretch/>
        </p:blipFill>
        <p:spPr>
          <a:xfrm>
            <a:off x="2207568" y="2168667"/>
            <a:ext cx="6898243" cy="2987774"/>
          </a:xfrm>
          <a:prstGeom prst="rect">
            <a:avLst/>
          </a:prstGeom>
          <a:noFill/>
          <a:ln>
            <a:noFill/>
          </a:ln>
        </p:spPr>
      </p:pic>
      <p:sp>
        <p:nvSpPr>
          <p:cNvPr id="247" name="Google Shape;247;p17"/>
          <p:cNvSpPr/>
          <p:nvPr/>
        </p:nvSpPr>
        <p:spPr>
          <a:xfrm>
            <a:off x="4024266" y="6461808"/>
            <a:ext cx="6096000"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a:solidFill>
                  <a:schemeClr val="dk1"/>
                </a:solidFill>
                <a:latin typeface="Calibri"/>
                <a:ea typeface="Calibri"/>
                <a:cs typeface="Calibri"/>
                <a:sym typeface="Calibri"/>
              </a:rPr>
              <a:t>Rasmusson, J (2010). The Agile Samurai. Recuperado de: www.wowebook.com </a:t>
            </a:r>
            <a:endParaRPr/>
          </a:p>
        </p:txBody>
      </p:sp>
      <p:sp>
        <p:nvSpPr>
          <p:cNvPr id="248" name="Google Shape;248;p17"/>
          <p:cNvSpPr txBox="1"/>
          <p:nvPr/>
        </p:nvSpPr>
        <p:spPr>
          <a:xfrm>
            <a:off x="2495600" y="1597442"/>
            <a:ext cx="6798079" cy="369332"/>
          </a:xfrm>
          <a:prstGeom prst="rect">
            <a:avLst/>
          </a:prstGeom>
          <a:gradFill>
            <a:gsLst>
              <a:gs pos="0">
                <a:srgbClr val="E78D40"/>
              </a:gs>
              <a:gs pos="50000">
                <a:srgbClr val="E68420"/>
              </a:gs>
              <a:gs pos="100000">
                <a:srgbClr val="CC751C"/>
              </a:gs>
            </a:gsLst>
            <a:lin ang="2700000" scaled="0"/>
          </a:gradFill>
          <a:ln w="9525" cap="flat" cmpd="sng">
            <a:solidFill>
              <a:schemeClr val="accent3"/>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s-AR" sz="1800" b="1">
                <a:solidFill>
                  <a:schemeClr val="lt1"/>
                </a:solidFill>
                <a:latin typeface="Calibri"/>
                <a:ea typeface="Calibri"/>
                <a:cs typeface="Calibri"/>
                <a:sym typeface="Calibri"/>
              </a:rPr>
              <a:t>Para: </a:t>
            </a:r>
            <a:r>
              <a:rPr lang="es-AR" sz="1800">
                <a:solidFill>
                  <a:schemeClr val="lt1"/>
                </a:solidFill>
                <a:latin typeface="Calibri"/>
                <a:ea typeface="Calibri"/>
                <a:cs typeface="Calibri"/>
                <a:sym typeface="Calibri"/>
              </a:rPr>
              <a:t>explica para quién es el proyecto o quién se beneficiaría de su uso</a:t>
            </a:r>
            <a:endParaRPr/>
          </a:p>
        </p:txBody>
      </p:sp>
      <p:sp>
        <p:nvSpPr>
          <p:cNvPr id="249" name="Google Shape;249;p17"/>
          <p:cNvSpPr/>
          <p:nvPr/>
        </p:nvSpPr>
        <p:spPr>
          <a:xfrm>
            <a:off x="191344" y="2589760"/>
            <a:ext cx="2016224" cy="1754326"/>
          </a:xfrm>
          <a:prstGeom prst="rect">
            <a:avLst/>
          </a:prstGeom>
          <a:gradFill>
            <a:gsLst>
              <a:gs pos="0">
                <a:srgbClr val="E78D40"/>
              </a:gs>
              <a:gs pos="50000">
                <a:srgbClr val="E68420"/>
              </a:gs>
              <a:gs pos="100000">
                <a:srgbClr val="CC751C"/>
              </a:gs>
            </a:gsLst>
            <a:lin ang="2700000" scaled="0"/>
          </a:gradFill>
          <a:ln w="9525" cap="flat" cmpd="sng">
            <a:solidFill>
              <a:schemeClr val="accent3"/>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s-AR" sz="1800" b="1">
                <a:solidFill>
                  <a:schemeClr val="lt1"/>
                </a:solidFill>
                <a:latin typeface="Calibri"/>
                <a:ea typeface="Calibri"/>
                <a:cs typeface="Calibri"/>
                <a:sym typeface="Calibri"/>
              </a:rPr>
              <a:t>Quién: </a:t>
            </a:r>
            <a:r>
              <a:rPr lang="es-AR" sz="1800">
                <a:solidFill>
                  <a:schemeClr val="lt1"/>
                </a:solidFill>
                <a:latin typeface="Calibri"/>
                <a:ea typeface="Calibri"/>
                <a:cs typeface="Calibri"/>
                <a:sym typeface="Calibri"/>
              </a:rPr>
              <a:t>amplía el problema o la necesidad que tiene el cliente para adquirir este producto</a:t>
            </a:r>
            <a:endParaRPr sz="1800">
              <a:solidFill>
                <a:schemeClr val="lt1"/>
              </a:solidFill>
              <a:latin typeface="Calibri"/>
              <a:ea typeface="Calibri"/>
              <a:cs typeface="Calibri"/>
              <a:sym typeface="Calibri"/>
            </a:endParaRPr>
          </a:p>
        </p:txBody>
      </p:sp>
      <p:sp>
        <p:nvSpPr>
          <p:cNvPr id="250" name="Google Shape;250;p17"/>
          <p:cNvSpPr/>
          <p:nvPr/>
        </p:nvSpPr>
        <p:spPr>
          <a:xfrm>
            <a:off x="9048328" y="2564904"/>
            <a:ext cx="3029745" cy="1200329"/>
          </a:xfrm>
          <a:prstGeom prst="rect">
            <a:avLst/>
          </a:prstGeom>
          <a:gradFill>
            <a:gsLst>
              <a:gs pos="0">
                <a:srgbClr val="E78D40"/>
              </a:gs>
              <a:gs pos="50000">
                <a:srgbClr val="E68420"/>
              </a:gs>
              <a:gs pos="100000">
                <a:srgbClr val="CC751C"/>
              </a:gs>
            </a:gsLst>
            <a:lin ang="2700000" scaled="0"/>
          </a:gradFill>
          <a:ln w="9525" cap="flat" cmpd="sng">
            <a:solidFill>
              <a:schemeClr val="accent3"/>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s-AR" sz="1800" b="1">
                <a:solidFill>
                  <a:schemeClr val="lt1"/>
                </a:solidFill>
                <a:latin typeface="Calibri"/>
                <a:ea typeface="Calibri"/>
                <a:cs typeface="Calibri"/>
                <a:sym typeface="Calibri"/>
              </a:rPr>
              <a:t>El</a:t>
            </a:r>
            <a:r>
              <a:rPr lang="es-AR" sz="1800">
                <a:solidFill>
                  <a:schemeClr val="lt1"/>
                </a:solidFill>
                <a:latin typeface="Calibri"/>
                <a:ea typeface="Calibri"/>
                <a:cs typeface="Calibri"/>
                <a:sym typeface="Calibri"/>
              </a:rPr>
              <a:t>: es el nombre que se le da al producto. Los nombres son importantes porque comunican la intención</a:t>
            </a:r>
            <a:endParaRPr/>
          </a:p>
        </p:txBody>
      </p:sp>
      <p:sp>
        <p:nvSpPr>
          <p:cNvPr id="251" name="Google Shape;251;p17"/>
          <p:cNvSpPr/>
          <p:nvPr/>
        </p:nvSpPr>
        <p:spPr>
          <a:xfrm>
            <a:off x="307917" y="5733256"/>
            <a:ext cx="5348772" cy="369332"/>
          </a:xfrm>
          <a:prstGeom prst="rect">
            <a:avLst/>
          </a:prstGeom>
          <a:gradFill>
            <a:gsLst>
              <a:gs pos="0">
                <a:srgbClr val="E78D40"/>
              </a:gs>
              <a:gs pos="50000">
                <a:srgbClr val="E68420"/>
              </a:gs>
              <a:gs pos="100000">
                <a:srgbClr val="CC751C"/>
              </a:gs>
            </a:gsLst>
            <a:lin ang="2700000" scaled="0"/>
          </a:gradFill>
          <a:ln w="9525" cap="flat" cmpd="sng">
            <a:solidFill>
              <a:schemeClr val="accent3"/>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s-AR" sz="1800" b="1">
                <a:solidFill>
                  <a:schemeClr val="lt1"/>
                </a:solidFill>
                <a:latin typeface="Calibri"/>
                <a:ea typeface="Calibri"/>
                <a:cs typeface="Calibri"/>
                <a:sym typeface="Calibri"/>
              </a:rPr>
              <a:t>Es</a:t>
            </a:r>
            <a:r>
              <a:rPr lang="es-AR" sz="1800">
                <a:solidFill>
                  <a:schemeClr val="lt1"/>
                </a:solidFill>
                <a:latin typeface="Calibri"/>
                <a:ea typeface="Calibri"/>
                <a:cs typeface="Calibri"/>
                <a:sym typeface="Calibri"/>
              </a:rPr>
              <a:t>: explica qué es este servicio o producto y lo que hace</a:t>
            </a:r>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8"/>
                                        </p:tgtEl>
                                        <p:attrNameLst>
                                          <p:attrName>style.visibility</p:attrName>
                                        </p:attrNameLst>
                                      </p:cBhvr>
                                      <p:to>
                                        <p:strVal val="visible"/>
                                      </p:to>
                                    </p:set>
                                    <p:animEffect transition="in" filter="fade">
                                      <p:cBhvr>
                                        <p:cTn id="7" dur="2000"/>
                                        <p:tgtEl>
                                          <p:spTgt spid="2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9"/>
                                        </p:tgtEl>
                                        <p:attrNameLst>
                                          <p:attrName>style.visibility</p:attrName>
                                        </p:attrNameLst>
                                      </p:cBhvr>
                                      <p:to>
                                        <p:strVal val="visible"/>
                                      </p:to>
                                    </p:set>
                                    <p:animEffect transition="in" filter="fade">
                                      <p:cBhvr>
                                        <p:cTn id="12" dur="2000"/>
                                        <p:tgtEl>
                                          <p:spTgt spid="24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0"/>
                                        </p:tgtEl>
                                        <p:attrNameLst>
                                          <p:attrName>style.visibility</p:attrName>
                                        </p:attrNameLst>
                                      </p:cBhvr>
                                      <p:to>
                                        <p:strVal val="visible"/>
                                      </p:to>
                                    </p:set>
                                    <p:animEffect transition="in" filter="fade">
                                      <p:cBhvr>
                                        <p:cTn id="17" dur="2000"/>
                                        <p:tgtEl>
                                          <p:spTgt spid="25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1"/>
                                        </p:tgtEl>
                                        <p:attrNameLst>
                                          <p:attrName>style.visibility</p:attrName>
                                        </p:attrNameLst>
                                      </p:cBhvr>
                                      <p:to>
                                        <p:strVal val="visible"/>
                                      </p:to>
                                    </p:set>
                                    <p:animEffect transition="in" filter="fade">
                                      <p:cBhvr>
                                        <p:cTn id="22" dur="2000"/>
                                        <p:tgtEl>
                                          <p:spTgt spid="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g70e62d47d2_0_0"/>
          <p:cNvSpPr txBox="1">
            <a:spLocks noGrp="1"/>
          </p:cNvSpPr>
          <p:nvPr>
            <p:ph type="title"/>
          </p:nvPr>
        </p:nvSpPr>
        <p:spPr>
          <a:xfrm>
            <a:off x="479376" y="11815"/>
            <a:ext cx="10806600" cy="1273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s-AR"/>
              <a:t>Algunos tips más para el video</a:t>
            </a:r>
            <a:endParaRPr/>
          </a:p>
        </p:txBody>
      </p:sp>
      <p:sp>
        <p:nvSpPr>
          <p:cNvPr id="258" name="Google Shape;258;g70e62d47d2_0_0"/>
          <p:cNvSpPr txBox="1"/>
          <p:nvPr/>
        </p:nvSpPr>
        <p:spPr>
          <a:xfrm>
            <a:off x="1416100" y="1618400"/>
            <a:ext cx="8931600" cy="432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AR" sz="2400" u="sng">
                <a:latin typeface="Calibri"/>
                <a:ea typeface="Calibri"/>
                <a:cs typeface="Calibri"/>
                <a:sym typeface="Calibri"/>
              </a:rPr>
              <a:t>Deben prestar atención a la comunicación NO verbal:</a:t>
            </a:r>
            <a:endParaRPr sz="2400" u="sng">
              <a:latin typeface="Calibri"/>
              <a:ea typeface="Calibri"/>
              <a:cs typeface="Calibri"/>
              <a:sym typeface="Calibri"/>
            </a:endParaRPr>
          </a:p>
          <a:p>
            <a:pPr marL="457200" lvl="0" indent="-381000" algn="l" rtl="0">
              <a:spcBef>
                <a:spcPts val="0"/>
              </a:spcBef>
              <a:spcAft>
                <a:spcPts val="0"/>
              </a:spcAft>
              <a:buSzPts val="2400"/>
              <a:buFont typeface="Calibri"/>
              <a:buChar char="●"/>
            </a:pPr>
            <a:r>
              <a:rPr lang="es-AR" sz="2400">
                <a:latin typeface="Calibri"/>
                <a:ea typeface="Calibri"/>
                <a:cs typeface="Calibri"/>
                <a:sym typeface="Calibri"/>
              </a:rPr>
              <a:t>La / las personas que aparecen en el video deben sonreir</a:t>
            </a:r>
            <a:endParaRPr sz="2400">
              <a:latin typeface="Calibri"/>
              <a:ea typeface="Calibri"/>
              <a:cs typeface="Calibri"/>
              <a:sym typeface="Calibri"/>
            </a:endParaRPr>
          </a:p>
          <a:p>
            <a:pPr marL="457200" lvl="0" indent="-381000" algn="l" rtl="0">
              <a:spcBef>
                <a:spcPts val="0"/>
              </a:spcBef>
              <a:spcAft>
                <a:spcPts val="0"/>
              </a:spcAft>
              <a:buSzPts val="2400"/>
              <a:buFont typeface="Calibri"/>
              <a:buChar char="●"/>
            </a:pPr>
            <a:r>
              <a:rPr lang="es-AR" sz="2400">
                <a:latin typeface="Calibri"/>
                <a:ea typeface="Calibri"/>
                <a:cs typeface="Calibri"/>
                <a:sym typeface="Calibri"/>
              </a:rPr>
              <a:t>Utilizar los dedos para contar ideas o puntos importantes</a:t>
            </a:r>
            <a:endParaRPr sz="2400">
              <a:latin typeface="Calibri"/>
              <a:ea typeface="Calibri"/>
              <a:cs typeface="Calibri"/>
              <a:sym typeface="Calibri"/>
            </a:endParaRPr>
          </a:p>
          <a:p>
            <a:pPr marL="457200" lvl="0" indent="-381000" algn="l" rtl="0">
              <a:spcBef>
                <a:spcPts val="0"/>
              </a:spcBef>
              <a:spcAft>
                <a:spcPts val="0"/>
              </a:spcAft>
              <a:buSzPts val="2400"/>
              <a:buFont typeface="Calibri"/>
              <a:buChar char="●"/>
            </a:pPr>
            <a:r>
              <a:rPr lang="es-AR" sz="2400">
                <a:latin typeface="Calibri"/>
                <a:ea typeface="Calibri"/>
                <a:cs typeface="Calibri"/>
                <a:sym typeface="Calibri"/>
              </a:rPr>
              <a:t>Mostrar y/o mover las manos en  referencia a lo que se está contando</a:t>
            </a:r>
            <a:endParaRPr sz="2400">
              <a:latin typeface="Calibri"/>
              <a:ea typeface="Calibri"/>
              <a:cs typeface="Calibri"/>
              <a:sym typeface="Calibri"/>
            </a:endParaRPr>
          </a:p>
          <a:p>
            <a:pPr marL="0" lvl="0" indent="0" algn="l" rtl="0">
              <a:spcBef>
                <a:spcPts val="0"/>
              </a:spcBef>
              <a:spcAft>
                <a:spcPts val="0"/>
              </a:spcAft>
              <a:buNone/>
            </a:pPr>
            <a:endParaRPr sz="2400">
              <a:latin typeface="Calibri"/>
              <a:ea typeface="Calibri"/>
              <a:cs typeface="Calibri"/>
              <a:sym typeface="Calibri"/>
            </a:endParaRPr>
          </a:p>
          <a:p>
            <a:pPr marL="0" lvl="0" indent="0" algn="l" rtl="0">
              <a:spcBef>
                <a:spcPts val="0"/>
              </a:spcBef>
              <a:spcAft>
                <a:spcPts val="0"/>
              </a:spcAft>
              <a:buNone/>
            </a:pPr>
            <a:r>
              <a:rPr lang="es-AR" sz="2400" u="sng">
                <a:latin typeface="Calibri"/>
                <a:ea typeface="Calibri"/>
                <a:cs typeface="Calibri"/>
                <a:sym typeface="Calibri"/>
              </a:rPr>
              <a:t>Referido a lo verbal:</a:t>
            </a:r>
            <a:endParaRPr sz="2400" u="sng">
              <a:latin typeface="Calibri"/>
              <a:ea typeface="Calibri"/>
              <a:cs typeface="Calibri"/>
              <a:sym typeface="Calibri"/>
            </a:endParaRPr>
          </a:p>
          <a:p>
            <a:pPr marL="457200" lvl="0" indent="-381000" algn="l" rtl="0">
              <a:spcBef>
                <a:spcPts val="0"/>
              </a:spcBef>
              <a:spcAft>
                <a:spcPts val="0"/>
              </a:spcAft>
              <a:buSzPts val="2400"/>
              <a:buFont typeface="Calibri"/>
              <a:buChar char="●"/>
            </a:pPr>
            <a:r>
              <a:rPr lang="es-AR" sz="2400">
                <a:latin typeface="Calibri"/>
                <a:ea typeface="Calibri"/>
                <a:cs typeface="Calibri"/>
                <a:sym typeface="Calibri"/>
              </a:rPr>
              <a:t>Deben poner diferentes énfasis en la voz para lograr comunicar efectivamente y resaltar cosas.</a:t>
            </a:r>
            <a:endParaRPr sz="2400">
              <a:latin typeface="Calibri"/>
              <a:ea typeface="Calibri"/>
              <a:cs typeface="Calibri"/>
              <a:sym typeface="Calibri"/>
            </a:endParaRPr>
          </a:p>
          <a:p>
            <a:pPr marL="457200" lvl="0" indent="-381000" algn="l" rtl="0">
              <a:spcBef>
                <a:spcPts val="0"/>
              </a:spcBef>
              <a:spcAft>
                <a:spcPts val="0"/>
              </a:spcAft>
              <a:buSzPts val="2400"/>
              <a:buFont typeface="Calibri"/>
              <a:buChar char="●"/>
            </a:pPr>
            <a:r>
              <a:rPr lang="es-AR" sz="2400">
                <a:latin typeface="Calibri"/>
                <a:ea typeface="Calibri"/>
                <a:cs typeface="Calibri"/>
                <a:sym typeface="Calibri"/>
              </a:rPr>
              <a:t>Analizar cuándo modificar la voz y cuando utilizar gestos no verbales</a:t>
            </a:r>
            <a:endParaRPr sz="2400">
              <a:latin typeface="Calibri"/>
              <a:ea typeface="Calibri"/>
              <a:cs typeface="Calibri"/>
              <a:sym typeface="Calibri"/>
            </a:endParaRPr>
          </a:p>
          <a:p>
            <a:pPr marL="0" lvl="0" indent="0" algn="l" rtl="0">
              <a:spcBef>
                <a:spcPts val="0"/>
              </a:spcBef>
              <a:spcAft>
                <a:spcPts val="0"/>
              </a:spcAft>
              <a:buNone/>
            </a:pPr>
            <a:endParaRPr sz="2400">
              <a:latin typeface="Calibri"/>
              <a:ea typeface="Calibri"/>
              <a:cs typeface="Calibri"/>
              <a:sym typeface="Calibri"/>
            </a:endParaRPr>
          </a:p>
          <a:p>
            <a:pPr marL="0" lvl="0" indent="0" algn="l" rtl="0">
              <a:spcBef>
                <a:spcPts val="0"/>
              </a:spcBef>
              <a:spcAft>
                <a:spcPts val="0"/>
              </a:spcAft>
              <a:buNone/>
            </a:pPr>
            <a:endParaRPr sz="2400">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8"/>
          <p:cNvSpPr txBox="1">
            <a:spLocks noGrp="1"/>
          </p:cNvSpPr>
          <p:nvPr>
            <p:ph type="title"/>
          </p:nvPr>
        </p:nvSpPr>
        <p:spPr>
          <a:xfrm>
            <a:off x="479376" y="11815"/>
            <a:ext cx="10806607" cy="1273283"/>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5"/>
              </a:buClr>
              <a:buSzPts val="4000"/>
              <a:buFont typeface="Calibri"/>
              <a:buNone/>
            </a:pPr>
            <a:r>
              <a:rPr lang="es-AR"/>
              <a:t>Comunicación</a:t>
            </a:r>
            <a:endParaRPr/>
          </a:p>
        </p:txBody>
      </p:sp>
      <p:sp>
        <p:nvSpPr>
          <p:cNvPr id="265" name="Google Shape;265;p18"/>
          <p:cNvSpPr/>
          <p:nvPr/>
        </p:nvSpPr>
        <p:spPr>
          <a:xfrm>
            <a:off x="154936" y="1765600"/>
            <a:ext cx="10981624" cy="4478338"/>
          </a:xfrm>
          <a:prstGeom prst="rect">
            <a:avLst/>
          </a:prstGeom>
          <a:noFill/>
          <a:ln>
            <a:noFill/>
          </a:ln>
        </p:spPr>
        <p:txBody>
          <a:bodyPr spcFirstLastPara="1" wrap="square" lIns="90000" tIns="45000" rIns="90000" bIns="45000" anchor="t" anchorCtr="0">
            <a:noAutofit/>
          </a:bodyPr>
          <a:lstStyle/>
          <a:p>
            <a:pPr marL="342900" marR="0" lvl="0" indent="-342900" algn="l" rtl="0">
              <a:lnSpc>
                <a:spcPct val="100000"/>
              </a:lnSpc>
              <a:spcBef>
                <a:spcPts val="0"/>
              </a:spcBef>
              <a:spcAft>
                <a:spcPts val="0"/>
              </a:spcAft>
              <a:buClr>
                <a:srgbClr val="C00000"/>
              </a:buClr>
              <a:buSzPts val="3200"/>
              <a:buFont typeface="Noto Sans Symbols"/>
              <a:buChar char="❖"/>
            </a:pPr>
            <a:r>
              <a:rPr lang="es-AR" sz="3200">
                <a:solidFill>
                  <a:srgbClr val="262626"/>
                </a:solidFill>
                <a:latin typeface="Calibri"/>
                <a:ea typeface="Calibri"/>
                <a:cs typeface="Calibri"/>
                <a:sym typeface="Calibri"/>
              </a:rPr>
              <a:t>¿Qué pasa cuando realizamos presentaciones acompañadas de un software tipo power point?</a:t>
            </a:r>
            <a:endParaRPr/>
          </a:p>
          <a:p>
            <a:pPr marL="342900" marR="0" lvl="0" indent="-139700" algn="l" rtl="0">
              <a:lnSpc>
                <a:spcPct val="100000"/>
              </a:lnSpc>
              <a:spcBef>
                <a:spcPts val="0"/>
              </a:spcBef>
              <a:spcAft>
                <a:spcPts val="0"/>
              </a:spcAft>
              <a:buClr>
                <a:srgbClr val="C00000"/>
              </a:buClr>
              <a:buSzPts val="3200"/>
              <a:buFont typeface="Noto Sans Symbols"/>
              <a:buNone/>
            </a:pPr>
            <a:endParaRPr sz="3200">
              <a:solidFill>
                <a:srgbClr val="262626"/>
              </a:solidFill>
              <a:latin typeface="Calibri"/>
              <a:ea typeface="Calibri"/>
              <a:cs typeface="Calibri"/>
              <a:sym typeface="Calibri"/>
            </a:endParaRPr>
          </a:p>
          <a:p>
            <a:pPr marL="0" marR="0" lvl="0" indent="0" algn="l" rtl="0">
              <a:lnSpc>
                <a:spcPct val="100000"/>
              </a:lnSpc>
              <a:spcBef>
                <a:spcPts val="0"/>
              </a:spcBef>
              <a:spcAft>
                <a:spcPts val="0"/>
              </a:spcAft>
              <a:buNone/>
            </a:pPr>
            <a:endParaRPr sz="6000" b="1">
              <a:solidFill>
                <a:srgbClr val="262626"/>
              </a:solidFill>
              <a:latin typeface="Calibri"/>
              <a:ea typeface="Calibri"/>
              <a:cs typeface="Calibri"/>
              <a:sym typeface="Calibri"/>
            </a:endParaRPr>
          </a:p>
          <a:p>
            <a:pPr marL="0" marR="0" lvl="0" indent="0" algn="l" rtl="0">
              <a:lnSpc>
                <a:spcPct val="100000"/>
              </a:lnSpc>
              <a:spcBef>
                <a:spcPts val="0"/>
              </a:spcBef>
              <a:spcAft>
                <a:spcPts val="0"/>
              </a:spcAft>
              <a:buNone/>
            </a:pPr>
            <a:r>
              <a:rPr lang="es-AR" sz="6000" b="1">
                <a:solidFill>
                  <a:srgbClr val="262626"/>
                </a:solidFill>
                <a:latin typeface="Calibri"/>
                <a:ea typeface="Calibri"/>
                <a:cs typeface="Calibri"/>
                <a:sym typeface="Calibri"/>
              </a:rPr>
              <a:t>Menos es Más</a:t>
            </a:r>
            <a:endParaRPr/>
          </a:p>
          <a:p>
            <a:pPr marL="342900" marR="0" lvl="0" indent="-139700" algn="l" rtl="0">
              <a:lnSpc>
                <a:spcPct val="100000"/>
              </a:lnSpc>
              <a:spcBef>
                <a:spcPts val="0"/>
              </a:spcBef>
              <a:spcAft>
                <a:spcPts val="0"/>
              </a:spcAft>
              <a:buClr>
                <a:srgbClr val="C00000"/>
              </a:buClr>
              <a:buSzPts val="3200"/>
              <a:buFont typeface="Noto Sans Symbols"/>
              <a:buNone/>
            </a:pPr>
            <a:endParaRPr sz="3200">
              <a:solidFill>
                <a:srgbClr val="7030A0"/>
              </a:solidFill>
              <a:latin typeface="Calibri"/>
              <a:ea typeface="Calibri"/>
              <a:cs typeface="Calibri"/>
              <a:sym typeface="Calibri"/>
            </a:endParaRPr>
          </a:p>
        </p:txBody>
      </p:sp>
      <p:sp>
        <p:nvSpPr>
          <p:cNvPr id="266" name="Google Shape;266;p18"/>
          <p:cNvSpPr/>
          <p:nvPr/>
        </p:nvSpPr>
        <p:spPr>
          <a:xfrm>
            <a:off x="5735960" y="2420888"/>
            <a:ext cx="6430480" cy="4437112"/>
          </a:xfrm>
          <a:prstGeom prst="roundRect">
            <a:avLst>
              <a:gd name="adj" fmla="val 16667"/>
            </a:avLst>
          </a:prstGeom>
          <a:gradFill>
            <a:gsLst>
              <a:gs pos="0">
                <a:srgbClr val="C53435"/>
              </a:gs>
              <a:gs pos="50000">
                <a:schemeClr val="accent1"/>
              </a:gs>
              <a:gs pos="100000">
                <a:srgbClr val="AB0000"/>
              </a:gs>
            </a:gsLst>
            <a:lin ang="27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AR" sz="2800">
                <a:solidFill>
                  <a:schemeClr val="lt1"/>
                </a:solidFill>
                <a:latin typeface="Calibri"/>
                <a:ea typeface="Calibri"/>
                <a:cs typeface="Calibri"/>
                <a:sym typeface="Calibri"/>
              </a:rPr>
              <a:t>Guy Kawasaki, experto en marketing y publicidad, recomienda atenerse a la regla del </a:t>
            </a:r>
            <a:r>
              <a:rPr lang="es-AR" sz="2800" b="1">
                <a:solidFill>
                  <a:schemeClr val="lt1"/>
                </a:solidFill>
                <a:latin typeface="Calibri"/>
                <a:ea typeface="Calibri"/>
                <a:cs typeface="Calibri"/>
                <a:sym typeface="Calibri"/>
              </a:rPr>
              <a:t>“10/20/30”</a:t>
            </a:r>
            <a:r>
              <a:rPr lang="es-AR" sz="2800">
                <a:solidFill>
                  <a:schemeClr val="lt1"/>
                </a:solidFill>
                <a:latin typeface="Calibri"/>
                <a:ea typeface="Calibri"/>
                <a:cs typeface="Calibri"/>
                <a:sym typeface="Calibri"/>
              </a:rPr>
              <a:t>: la presentación debe contar con no más de 10 diapositivas, no sobrepasar los 20 minutos de duración y no contener tipografías con cuerpo menor a 30. Busca en todo momento cómo simplificar la información y aliviar la diapositiva de elementos innecesarios.</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p:nvPr/>
        </p:nvSpPr>
        <p:spPr>
          <a:xfrm>
            <a:off x="9248775" y="2852738"/>
            <a:ext cx="2925763" cy="10477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64;p2"/>
          <p:cNvSpPr/>
          <p:nvPr/>
        </p:nvSpPr>
        <p:spPr>
          <a:xfrm>
            <a:off x="5951538" y="6508750"/>
            <a:ext cx="2162175" cy="304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 name="Google Shape;65;p2"/>
          <p:cNvSpPr/>
          <p:nvPr/>
        </p:nvSpPr>
        <p:spPr>
          <a:xfrm>
            <a:off x="263352" y="1772816"/>
            <a:ext cx="10800704" cy="4478338"/>
          </a:xfrm>
          <a:prstGeom prst="rect">
            <a:avLst/>
          </a:prstGeom>
          <a:noFill/>
          <a:ln>
            <a:noFill/>
          </a:ln>
        </p:spPr>
        <p:txBody>
          <a:bodyPr spcFirstLastPara="1" wrap="square" lIns="90000" tIns="45000" rIns="90000" bIns="45000" anchor="t" anchorCtr="0">
            <a:noAutofit/>
          </a:bodyPr>
          <a:lstStyle/>
          <a:p>
            <a:pPr marL="342900" marR="0" lvl="0" indent="-342900" algn="l" rtl="0">
              <a:lnSpc>
                <a:spcPct val="100000"/>
              </a:lnSpc>
              <a:spcBef>
                <a:spcPts val="0"/>
              </a:spcBef>
              <a:spcAft>
                <a:spcPts val="0"/>
              </a:spcAft>
              <a:buClr>
                <a:srgbClr val="C00000"/>
              </a:buClr>
              <a:buSzPts val="3200"/>
              <a:buFont typeface="Noto Sans Symbols"/>
              <a:buChar char="❖"/>
            </a:pPr>
            <a:r>
              <a:rPr lang="es-AR" sz="3200">
                <a:solidFill>
                  <a:srgbClr val="262626"/>
                </a:solidFill>
                <a:latin typeface="Calibri"/>
                <a:ea typeface="Calibri"/>
                <a:cs typeface="Calibri"/>
                <a:sym typeface="Calibri"/>
              </a:rPr>
              <a:t>Planes 2015, 2011, 2007 y 2003 Lic. en Sistemas</a:t>
            </a:r>
            <a:endParaRPr/>
          </a:p>
          <a:p>
            <a:pPr marL="342900" marR="0" lvl="0" indent="-342900" algn="l" rtl="0">
              <a:lnSpc>
                <a:spcPct val="100000"/>
              </a:lnSpc>
              <a:spcBef>
                <a:spcPts val="0"/>
              </a:spcBef>
              <a:spcAft>
                <a:spcPts val="0"/>
              </a:spcAft>
              <a:buClr>
                <a:srgbClr val="C00000"/>
              </a:buClr>
              <a:buSzPts val="3200"/>
              <a:buFont typeface="Noto Sans Symbols"/>
              <a:buChar char="❖"/>
            </a:pPr>
            <a:r>
              <a:rPr lang="es-AR" sz="3200">
                <a:solidFill>
                  <a:srgbClr val="262626"/>
                </a:solidFill>
                <a:latin typeface="Calibri"/>
                <a:ea typeface="Calibri"/>
                <a:cs typeface="Calibri"/>
                <a:sym typeface="Calibri"/>
              </a:rPr>
              <a:t>Planes 2015, 2011, 2007 y 2003 Lic. en Informática</a:t>
            </a:r>
            <a:endParaRPr/>
          </a:p>
          <a:p>
            <a:pPr marL="342900" marR="0" lvl="0" indent="-342900" algn="l" rtl="0">
              <a:lnSpc>
                <a:spcPct val="100000"/>
              </a:lnSpc>
              <a:spcBef>
                <a:spcPts val="0"/>
              </a:spcBef>
              <a:spcAft>
                <a:spcPts val="0"/>
              </a:spcAft>
              <a:buClr>
                <a:srgbClr val="C00000"/>
              </a:buClr>
              <a:buSzPts val="3200"/>
              <a:buFont typeface="Noto Sans Symbols"/>
              <a:buChar char="❖"/>
            </a:pPr>
            <a:r>
              <a:rPr lang="es-AR" sz="3200">
                <a:solidFill>
                  <a:srgbClr val="262626"/>
                </a:solidFill>
                <a:latin typeface="Calibri"/>
                <a:ea typeface="Calibri"/>
                <a:cs typeface="Calibri"/>
                <a:sym typeface="Calibri"/>
              </a:rPr>
              <a:t>Planes 2015, 2007 Analista Programador Universitario</a:t>
            </a:r>
            <a:endParaRPr/>
          </a:p>
          <a:p>
            <a:pPr marL="342900" marR="0" lvl="0" indent="-342900" algn="l" rtl="0">
              <a:spcBef>
                <a:spcPts val="0"/>
              </a:spcBef>
              <a:spcAft>
                <a:spcPts val="0"/>
              </a:spcAft>
              <a:buClr>
                <a:srgbClr val="C00000"/>
              </a:buClr>
              <a:buSzPts val="3200"/>
              <a:buFont typeface="Noto Sans Symbols"/>
              <a:buChar char="❖"/>
            </a:pPr>
            <a:r>
              <a:rPr lang="es-AR" sz="3200">
                <a:solidFill>
                  <a:srgbClr val="262626"/>
                </a:solidFill>
                <a:latin typeface="Calibri"/>
                <a:ea typeface="Calibri"/>
                <a:cs typeface="Calibri"/>
                <a:sym typeface="Calibri"/>
              </a:rPr>
              <a:t>Plan 2017 Analista en TIC</a:t>
            </a:r>
            <a:endParaRPr/>
          </a:p>
          <a:p>
            <a:pPr marL="90488" marR="0" lvl="0" indent="-90488" algn="l" rtl="0">
              <a:lnSpc>
                <a:spcPct val="100000"/>
              </a:lnSpc>
              <a:spcBef>
                <a:spcPts val="0"/>
              </a:spcBef>
              <a:spcAft>
                <a:spcPts val="0"/>
              </a:spcAft>
              <a:buClr>
                <a:srgbClr val="000000"/>
              </a:buClr>
              <a:buSzPts val="3200"/>
              <a:buFont typeface="Arial"/>
              <a:buNone/>
            </a:pPr>
            <a:endParaRPr sz="3200">
              <a:solidFill>
                <a:srgbClr val="262626"/>
              </a:solidFill>
              <a:latin typeface="Calibri"/>
              <a:ea typeface="Calibri"/>
              <a:cs typeface="Calibri"/>
              <a:sym typeface="Calibri"/>
            </a:endParaRPr>
          </a:p>
          <a:p>
            <a:pPr marL="90488" marR="0" lvl="0" indent="-90488" algn="l" rtl="0">
              <a:lnSpc>
                <a:spcPct val="100000"/>
              </a:lnSpc>
              <a:spcBef>
                <a:spcPts val="0"/>
              </a:spcBef>
              <a:spcAft>
                <a:spcPts val="0"/>
              </a:spcAft>
              <a:buClr>
                <a:srgbClr val="000000"/>
              </a:buClr>
              <a:buSzPts val="3200"/>
              <a:buFont typeface="Arial"/>
              <a:buNone/>
            </a:pPr>
            <a:endParaRPr sz="3200">
              <a:solidFill>
                <a:srgbClr val="262626"/>
              </a:solidFill>
              <a:latin typeface="Calibri"/>
              <a:ea typeface="Calibri"/>
              <a:cs typeface="Calibri"/>
              <a:sym typeface="Calibri"/>
            </a:endParaRPr>
          </a:p>
          <a:p>
            <a:pPr marL="342900" marR="0" lvl="0" indent="-342900" algn="l" rtl="0">
              <a:lnSpc>
                <a:spcPct val="100000"/>
              </a:lnSpc>
              <a:spcBef>
                <a:spcPts val="0"/>
              </a:spcBef>
              <a:spcAft>
                <a:spcPts val="0"/>
              </a:spcAft>
              <a:buClr>
                <a:srgbClr val="C00000"/>
              </a:buClr>
              <a:buSzPts val="3200"/>
              <a:buFont typeface="Noto Sans Symbols"/>
              <a:buChar char="❖"/>
            </a:pPr>
            <a:r>
              <a:rPr lang="es-AR" sz="3200">
                <a:solidFill>
                  <a:srgbClr val="262626"/>
                </a:solidFill>
                <a:latin typeface="Calibri"/>
                <a:ea typeface="Calibri"/>
                <a:cs typeface="Calibri"/>
                <a:sym typeface="Calibri"/>
              </a:rPr>
              <a:t>Correlativas:</a:t>
            </a:r>
            <a:endParaRPr/>
          </a:p>
          <a:p>
            <a:pPr marL="346075" marR="0" lvl="1" indent="-341313" algn="l" rtl="0">
              <a:lnSpc>
                <a:spcPct val="100000"/>
              </a:lnSpc>
              <a:spcBef>
                <a:spcPts val="0"/>
              </a:spcBef>
              <a:spcAft>
                <a:spcPts val="0"/>
              </a:spcAft>
              <a:buClr>
                <a:srgbClr val="262626"/>
              </a:buClr>
              <a:buSzPts val="3200"/>
              <a:buFont typeface="Arial"/>
              <a:buChar char=" "/>
            </a:pPr>
            <a:r>
              <a:rPr lang="es-AR" sz="3200" b="0" i="0" u="none" strike="noStrike" cap="none">
                <a:solidFill>
                  <a:srgbClr val="262626"/>
                </a:solidFill>
                <a:latin typeface="Calibri"/>
                <a:ea typeface="Calibri"/>
                <a:cs typeface="Calibri"/>
                <a:sym typeface="Calibri"/>
              </a:rPr>
              <a:t>Ingeniería de Software I</a:t>
            </a:r>
            <a:endParaRPr/>
          </a:p>
          <a:p>
            <a:pPr marL="346075" marR="0" lvl="1" indent="-341313" algn="l" rtl="0">
              <a:lnSpc>
                <a:spcPct val="100000"/>
              </a:lnSpc>
              <a:spcBef>
                <a:spcPts val="0"/>
              </a:spcBef>
              <a:spcAft>
                <a:spcPts val="0"/>
              </a:spcAft>
              <a:buClr>
                <a:srgbClr val="262626"/>
              </a:buClr>
              <a:buSzPts val="3200"/>
              <a:buFont typeface="Arial"/>
              <a:buChar char=" "/>
            </a:pPr>
            <a:r>
              <a:rPr lang="es-AR" sz="3200" b="0" i="0" u="none" strike="noStrike" cap="none">
                <a:solidFill>
                  <a:srgbClr val="262626"/>
                </a:solidFill>
                <a:latin typeface="Calibri"/>
                <a:ea typeface="Calibri"/>
                <a:cs typeface="Calibri"/>
                <a:sym typeface="Calibri"/>
              </a:rPr>
              <a:t>Prueba de Lecto-Comprensión y Traducción de Inglés (final)</a:t>
            </a:r>
            <a:endParaRPr/>
          </a:p>
          <a:p>
            <a:pPr marL="90488" marR="0" lvl="0" indent="-90488" algn="l" rtl="0">
              <a:lnSpc>
                <a:spcPct val="100000"/>
              </a:lnSpc>
              <a:spcBef>
                <a:spcPts val="0"/>
              </a:spcBef>
              <a:spcAft>
                <a:spcPts val="0"/>
              </a:spcAft>
              <a:buClr>
                <a:srgbClr val="000000"/>
              </a:buClr>
              <a:buSzPts val="3200"/>
              <a:buFont typeface="Arial"/>
              <a:buNone/>
            </a:pPr>
            <a:endParaRPr sz="3200">
              <a:solidFill>
                <a:srgbClr val="262626"/>
              </a:solidFill>
              <a:latin typeface="Calibri"/>
              <a:ea typeface="Calibri"/>
              <a:cs typeface="Calibri"/>
              <a:sym typeface="Calibri"/>
            </a:endParaRPr>
          </a:p>
        </p:txBody>
      </p:sp>
      <p:sp>
        <p:nvSpPr>
          <p:cNvPr id="66" name="Google Shape;66;p2"/>
          <p:cNvSpPr txBox="1">
            <a:spLocks noGrp="1"/>
          </p:cNvSpPr>
          <p:nvPr>
            <p:ph type="title"/>
          </p:nvPr>
        </p:nvSpPr>
        <p:spPr>
          <a:xfrm>
            <a:off x="479376" y="11815"/>
            <a:ext cx="10806607" cy="1273283"/>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5"/>
              </a:buClr>
              <a:buSzPts val="4000"/>
              <a:buFont typeface="Calibri"/>
              <a:buNone/>
            </a:pPr>
            <a:r>
              <a:rPr lang="es-AR">
                <a:latin typeface="Calibri"/>
                <a:ea typeface="Calibri"/>
                <a:cs typeface="Calibri"/>
                <a:sym typeface="Calibri"/>
              </a:rPr>
              <a:t>Ingeniería de Software II</a:t>
            </a:r>
            <a:br>
              <a:rPr lang="es-AR">
                <a:latin typeface="Calibri"/>
                <a:ea typeface="Calibri"/>
                <a:cs typeface="Calibri"/>
                <a:sym typeface="Calibri"/>
              </a:rPr>
            </a:b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19"/>
          <p:cNvSpPr txBox="1">
            <a:spLocks noGrp="1"/>
          </p:cNvSpPr>
          <p:nvPr>
            <p:ph type="title"/>
          </p:nvPr>
        </p:nvSpPr>
        <p:spPr>
          <a:xfrm>
            <a:off x="479376" y="11815"/>
            <a:ext cx="10806607" cy="1273283"/>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5"/>
              </a:buClr>
              <a:buSzPts val="4000"/>
              <a:buFont typeface="Calibri"/>
              <a:buNone/>
            </a:pPr>
            <a:r>
              <a:rPr lang="es-AR"/>
              <a:t>Comunicación - Consejos</a:t>
            </a:r>
            <a:endParaRPr/>
          </a:p>
        </p:txBody>
      </p:sp>
      <p:sp>
        <p:nvSpPr>
          <p:cNvPr id="273" name="Google Shape;273;p19"/>
          <p:cNvSpPr/>
          <p:nvPr/>
        </p:nvSpPr>
        <p:spPr>
          <a:xfrm>
            <a:off x="658992" y="1196752"/>
            <a:ext cx="10981624" cy="4478338"/>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3200">
              <a:solidFill>
                <a:srgbClr val="262626"/>
              </a:solidFill>
              <a:latin typeface="Calibri"/>
              <a:ea typeface="Calibri"/>
              <a:cs typeface="Calibri"/>
              <a:sym typeface="Calibri"/>
            </a:endParaRPr>
          </a:p>
          <a:p>
            <a:pPr marL="342900" marR="0" lvl="0" indent="-139700" algn="l" rtl="0">
              <a:lnSpc>
                <a:spcPct val="100000"/>
              </a:lnSpc>
              <a:spcBef>
                <a:spcPts val="0"/>
              </a:spcBef>
              <a:spcAft>
                <a:spcPts val="0"/>
              </a:spcAft>
              <a:buClr>
                <a:srgbClr val="C00000"/>
              </a:buClr>
              <a:buSzPts val="3200"/>
              <a:buFont typeface="Noto Sans Symbols"/>
              <a:buNone/>
            </a:pPr>
            <a:endParaRPr sz="3200">
              <a:solidFill>
                <a:srgbClr val="7030A0"/>
              </a:solidFill>
              <a:latin typeface="Calibri"/>
              <a:ea typeface="Calibri"/>
              <a:cs typeface="Calibri"/>
              <a:sym typeface="Calibri"/>
            </a:endParaRPr>
          </a:p>
        </p:txBody>
      </p:sp>
      <p:sp>
        <p:nvSpPr>
          <p:cNvPr id="274" name="Google Shape;274;p19"/>
          <p:cNvSpPr txBox="1"/>
          <p:nvPr/>
        </p:nvSpPr>
        <p:spPr>
          <a:xfrm>
            <a:off x="3719736" y="6551766"/>
            <a:ext cx="5189241"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a:solidFill>
                  <a:srgbClr val="7F7F7F"/>
                </a:solidFill>
                <a:latin typeface="Calibri"/>
                <a:ea typeface="Calibri"/>
                <a:cs typeface="Calibri"/>
                <a:sym typeface="Calibri"/>
              </a:rPr>
              <a:t>Fuente: https://www.foromarketing.com/consejos-para-hacer-una-buena-presentacion/</a:t>
            </a:r>
            <a:endParaRPr/>
          </a:p>
        </p:txBody>
      </p:sp>
      <p:pic>
        <p:nvPicPr>
          <p:cNvPr id="275" name="Google Shape;275;p19"/>
          <p:cNvPicPr preferRelativeResize="0"/>
          <p:nvPr/>
        </p:nvPicPr>
        <p:blipFill rotWithShape="1">
          <a:blip r:embed="rId3">
            <a:alphaModFix/>
          </a:blip>
          <a:srcRect/>
          <a:stretch/>
        </p:blipFill>
        <p:spPr>
          <a:xfrm>
            <a:off x="0" y="1916832"/>
            <a:ext cx="12192000" cy="4941168"/>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0"/>
          <p:cNvSpPr txBox="1">
            <a:spLocks noGrp="1"/>
          </p:cNvSpPr>
          <p:nvPr>
            <p:ph type="title"/>
          </p:nvPr>
        </p:nvSpPr>
        <p:spPr>
          <a:xfrm>
            <a:off x="479376" y="11815"/>
            <a:ext cx="10806607" cy="1273283"/>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5"/>
              </a:buClr>
              <a:buSzPts val="4000"/>
              <a:buFont typeface="Calibri"/>
              <a:buNone/>
            </a:pPr>
            <a:r>
              <a:rPr lang="es-AR"/>
              <a:t>Comunicación - Consejos</a:t>
            </a:r>
            <a:endParaRPr/>
          </a:p>
        </p:txBody>
      </p:sp>
      <p:sp>
        <p:nvSpPr>
          <p:cNvPr id="282" name="Google Shape;282;p20"/>
          <p:cNvSpPr/>
          <p:nvPr/>
        </p:nvSpPr>
        <p:spPr>
          <a:xfrm>
            <a:off x="623888" y="1196752"/>
            <a:ext cx="9791700" cy="4478338"/>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3200">
              <a:solidFill>
                <a:srgbClr val="7030A0"/>
              </a:solidFill>
              <a:latin typeface="Calibri"/>
              <a:ea typeface="Calibri"/>
              <a:cs typeface="Calibri"/>
              <a:sym typeface="Calibri"/>
            </a:endParaRPr>
          </a:p>
        </p:txBody>
      </p:sp>
      <p:sp>
        <p:nvSpPr>
          <p:cNvPr id="283" name="Google Shape;283;p20"/>
          <p:cNvSpPr txBox="1"/>
          <p:nvPr/>
        </p:nvSpPr>
        <p:spPr>
          <a:xfrm>
            <a:off x="3719736" y="6551766"/>
            <a:ext cx="5189241"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a:solidFill>
                  <a:srgbClr val="7F7F7F"/>
                </a:solidFill>
                <a:latin typeface="Calibri"/>
                <a:ea typeface="Calibri"/>
                <a:cs typeface="Calibri"/>
                <a:sym typeface="Calibri"/>
              </a:rPr>
              <a:t>Fuente: https://www.foromarketing.com/consejos-para-hacer-una-buena-presentacion/</a:t>
            </a:r>
            <a:endParaRPr/>
          </a:p>
        </p:txBody>
      </p:sp>
      <p:pic>
        <p:nvPicPr>
          <p:cNvPr id="284" name="Google Shape;284;p20"/>
          <p:cNvPicPr preferRelativeResize="0"/>
          <p:nvPr/>
        </p:nvPicPr>
        <p:blipFill rotWithShape="1">
          <a:blip r:embed="rId3">
            <a:alphaModFix/>
          </a:blip>
          <a:srcRect/>
          <a:stretch/>
        </p:blipFill>
        <p:spPr>
          <a:xfrm>
            <a:off x="244098" y="1302708"/>
            <a:ext cx="10513168" cy="5249057"/>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21"/>
          <p:cNvSpPr txBox="1">
            <a:spLocks noGrp="1"/>
          </p:cNvSpPr>
          <p:nvPr>
            <p:ph type="title"/>
          </p:nvPr>
        </p:nvSpPr>
        <p:spPr>
          <a:xfrm>
            <a:off x="479376" y="11815"/>
            <a:ext cx="10806607" cy="1273283"/>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5"/>
              </a:buClr>
              <a:buSzPts val="4000"/>
              <a:buFont typeface="Calibri"/>
              <a:buNone/>
            </a:pPr>
            <a:r>
              <a:rPr lang="es-AR" dirty="0"/>
              <a:t>Comunicación - </a:t>
            </a:r>
            <a:r>
              <a:rPr lang="es-AR" dirty="0" smtClean="0"/>
              <a:t>Consejos</a:t>
            </a:r>
            <a:endParaRPr dirty="0"/>
          </a:p>
        </p:txBody>
      </p:sp>
      <p:sp>
        <p:nvSpPr>
          <p:cNvPr id="291" name="Google Shape;291;p21"/>
          <p:cNvSpPr/>
          <p:nvPr/>
        </p:nvSpPr>
        <p:spPr>
          <a:xfrm>
            <a:off x="623888" y="1196752"/>
            <a:ext cx="9791700" cy="4478338"/>
          </a:xfrm>
          <a:prstGeom prst="rect">
            <a:avLst/>
          </a:prstGeom>
          <a:noFill/>
          <a:ln>
            <a:noFill/>
          </a:ln>
        </p:spPr>
        <p:txBody>
          <a:bodyPr spcFirstLastPara="1" wrap="square" lIns="90000" tIns="45000" rIns="90000" bIns="45000" anchor="t" anchorCtr="0">
            <a:noAutofit/>
          </a:bodyPr>
          <a:lstStyle/>
          <a:p>
            <a:pPr marL="342900" marR="0" lvl="0" indent="-139700" algn="l" rtl="0">
              <a:lnSpc>
                <a:spcPct val="100000"/>
              </a:lnSpc>
              <a:spcBef>
                <a:spcPts val="0"/>
              </a:spcBef>
              <a:spcAft>
                <a:spcPts val="0"/>
              </a:spcAft>
              <a:buClr>
                <a:srgbClr val="C00000"/>
              </a:buClr>
              <a:buSzPts val="3200"/>
              <a:buFont typeface="Noto Sans Symbols"/>
              <a:buNone/>
            </a:pPr>
            <a:endParaRPr sz="3200">
              <a:solidFill>
                <a:srgbClr val="7030A0"/>
              </a:solidFill>
              <a:latin typeface="Calibri"/>
              <a:ea typeface="Calibri"/>
              <a:cs typeface="Calibri"/>
              <a:sym typeface="Calibri"/>
            </a:endParaRPr>
          </a:p>
        </p:txBody>
      </p:sp>
      <p:sp>
        <p:nvSpPr>
          <p:cNvPr id="292" name="Google Shape;292;p21"/>
          <p:cNvSpPr txBox="1"/>
          <p:nvPr/>
        </p:nvSpPr>
        <p:spPr>
          <a:xfrm>
            <a:off x="3719736" y="6551766"/>
            <a:ext cx="5189241"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a:solidFill>
                  <a:srgbClr val="7F7F7F"/>
                </a:solidFill>
                <a:latin typeface="Calibri"/>
                <a:ea typeface="Calibri"/>
                <a:cs typeface="Calibri"/>
                <a:sym typeface="Calibri"/>
              </a:rPr>
              <a:t>Fuente: https://www.foromarketing.com/consejos-para-hacer-una-buena-presentacion/</a:t>
            </a:r>
            <a:endParaRPr/>
          </a:p>
        </p:txBody>
      </p:sp>
      <p:pic>
        <p:nvPicPr>
          <p:cNvPr id="293" name="Google Shape;293;p21"/>
          <p:cNvPicPr preferRelativeResize="0"/>
          <p:nvPr/>
        </p:nvPicPr>
        <p:blipFill rotWithShape="1">
          <a:blip r:embed="rId3">
            <a:alphaModFix/>
          </a:blip>
          <a:srcRect/>
          <a:stretch/>
        </p:blipFill>
        <p:spPr>
          <a:xfrm>
            <a:off x="34712" y="1916832"/>
            <a:ext cx="10470600" cy="4896545"/>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2"/>
          <p:cNvSpPr txBox="1">
            <a:spLocks noGrp="1"/>
          </p:cNvSpPr>
          <p:nvPr>
            <p:ph type="title"/>
          </p:nvPr>
        </p:nvSpPr>
        <p:spPr>
          <a:xfrm>
            <a:off x="479376" y="11815"/>
            <a:ext cx="10806607" cy="1273283"/>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5"/>
              </a:buClr>
              <a:buSzPts val="4000"/>
              <a:buFont typeface="Calibri"/>
              <a:buNone/>
            </a:pPr>
            <a:r>
              <a:rPr lang="es-AR" dirty="0" smtClean="0"/>
              <a:t>Comunicación </a:t>
            </a:r>
            <a:r>
              <a:rPr lang="es-AR" dirty="0"/>
              <a:t>- Consejos</a:t>
            </a:r>
            <a:endParaRPr dirty="0"/>
          </a:p>
        </p:txBody>
      </p:sp>
      <p:sp>
        <p:nvSpPr>
          <p:cNvPr id="300" name="Google Shape;300;p22"/>
          <p:cNvSpPr/>
          <p:nvPr/>
        </p:nvSpPr>
        <p:spPr>
          <a:xfrm>
            <a:off x="623888" y="1196752"/>
            <a:ext cx="9791700" cy="4478338"/>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3200">
              <a:solidFill>
                <a:srgbClr val="262626"/>
              </a:solidFill>
              <a:latin typeface="Calibri"/>
              <a:ea typeface="Calibri"/>
              <a:cs typeface="Calibri"/>
              <a:sym typeface="Calibri"/>
            </a:endParaRPr>
          </a:p>
          <a:p>
            <a:pPr marL="342900" marR="0" lvl="0" indent="-139700" algn="l" rtl="0">
              <a:lnSpc>
                <a:spcPct val="100000"/>
              </a:lnSpc>
              <a:spcBef>
                <a:spcPts val="0"/>
              </a:spcBef>
              <a:spcAft>
                <a:spcPts val="0"/>
              </a:spcAft>
              <a:buClr>
                <a:srgbClr val="C00000"/>
              </a:buClr>
              <a:buSzPts val="3200"/>
              <a:buFont typeface="Noto Sans Symbols"/>
              <a:buNone/>
            </a:pPr>
            <a:endParaRPr sz="3200">
              <a:solidFill>
                <a:srgbClr val="7030A0"/>
              </a:solidFill>
              <a:latin typeface="Calibri"/>
              <a:ea typeface="Calibri"/>
              <a:cs typeface="Calibri"/>
              <a:sym typeface="Calibri"/>
            </a:endParaRPr>
          </a:p>
        </p:txBody>
      </p:sp>
      <p:sp>
        <p:nvSpPr>
          <p:cNvPr id="301" name="Google Shape;301;p22"/>
          <p:cNvSpPr txBox="1"/>
          <p:nvPr/>
        </p:nvSpPr>
        <p:spPr>
          <a:xfrm>
            <a:off x="3719736" y="6551766"/>
            <a:ext cx="5189241"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a:solidFill>
                  <a:srgbClr val="7F7F7F"/>
                </a:solidFill>
                <a:latin typeface="Calibri"/>
                <a:ea typeface="Calibri"/>
                <a:cs typeface="Calibri"/>
                <a:sym typeface="Calibri"/>
              </a:rPr>
              <a:t>Fuente: https://www.foromarketing.com/consejos-para-hacer-una-buena-presentacion/</a:t>
            </a:r>
            <a:endParaRPr/>
          </a:p>
        </p:txBody>
      </p:sp>
      <p:sp>
        <p:nvSpPr>
          <p:cNvPr id="302" name="Google Shape;302;p22"/>
          <p:cNvSpPr txBox="1"/>
          <p:nvPr/>
        </p:nvSpPr>
        <p:spPr>
          <a:xfrm>
            <a:off x="989904" y="1700808"/>
            <a:ext cx="9561042" cy="304698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3200" b="1" dirty="0">
              <a:solidFill>
                <a:schemeClr val="dk1"/>
              </a:solidFill>
              <a:latin typeface="Calibri"/>
              <a:ea typeface="Calibri"/>
              <a:cs typeface="Calibri"/>
              <a:sym typeface="Calibri"/>
            </a:endParaRPr>
          </a:p>
          <a:p>
            <a:pPr marL="0" marR="0" lvl="0" indent="0" algn="just" rtl="0">
              <a:spcBef>
                <a:spcPts val="0"/>
              </a:spcBef>
              <a:spcAft>
                <a:spcPts val="0"/>
              </a:spcAft>
              <a:buNone/>
            </a:pPr>
            <a:r>
              <a:rPr lang="es-AR" sz="3200" b="1" dirty="0">
                <a:solidFill>
                  <a:schemeClr val="dk1"/>
                </a:solidFill>
                <a:latin typeface="Calibri"/>
                <a:ea typeface="Calibri"/>
                <a:cs typeface="Calibri"/>
                <a:sym typeface="Calibri"/>
              </a:rPr>
              <a:t>Se aconseja cerrar la presentación con una sesión de preguntas que pueda tener el público sobre tu exposición. </a:t>
            </a:r>
            <a:endParaRPr dirty="0"/>
          </a:p>
          <a:p>
            <a:pPr marL="0" marR="0" lvl="0" indent="0" algn="just" rtl="0">
              <a:spcBef>
                <a:spcPts val="0"/>
              </a:spcBef>
              <a:spcAft>
                <a:spcPts val="0"/>
              </a:spcAft>
              <a:buNone/>
            </a:pPr>
            <a:endParaRPr sz="3200" b="1" dirty="0">
              <a:solidFill>
                <a:schemeClr val="dk1"/>
              </a:solidFill>
              <a:latin typeface="Calibri"/>
              <a:ea typeface="Calibri"/>
              <a:cs typeface="Calibri"/>
              <a:sym typeface="Calibri"/>
            </a:endParaRPr>
          </a:p>
          <a:p>
            <a:pPr marL="0" marR="0" lvl="0" indent="0" algn="just" rtl="0">
              <a:spcBef>
                <a:spcPts val="0"/>
              </a:spcBef>
              <a:spcAft>
                <a:spcPts val="0"/>
              </a:spcAft>
              <a:buNone/>
            </a:pPr>
            <a:r>
              <a:rPr lang="es-AR" sz="3200" b="1" dirty="0">
                <a:solidFill>
                  <a:schemeClr val="dk1"/>
                </a:solidFill>
                <a:latin typeface="Calibri"/>
                <a:ea typeface="Calibri"/>
                <a:cs typeface="Calibri"/>
                <a:sym typeface="Calibri"/>
              </a:rPr>
              <a:t>Y después de la sesión de dudas, cerrar con un resumen de lo expuesto.</a:t>
            </a:r>
            <a:endParaRPr dirty="0"/>
          </a:p>
        </p:txBody>
      </p:sp>
      <p:pic>
        <p:nvPicPr>
          <p:cNvPr id="303" name="Google Shape;303;p22"/>
          <p:cNvPicPr preferRelativeResize="0"/>
          <p:nvPr/>
        </p:nvPicPr>
        <p:blipFill rotWithShape="1">
          <a:blip r:embed="rId3">
            <a:alphaModFix/>
          </a:blip>
          <a:srcRect/>
          <a:stretch/>
        </p:blipFill>
        <p:spPr>
          <a:xfrm>
            <a:off x="8454418" y="4663924"/>
            <a:ext cx="3737582" cy="2194076"/>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3"/>
          <p:cNvSpPr txBox="1">
            <a:spLocks noGrp="1"/>
          </p:cNvSpPr>
          <p:nvPr>
            <p:ph type="title"/>
          </p:nvPr>
        </p:nvSpPr>
        <p:spPr>
          <a:xfrm>
            <a:off x="608871" y="0"/>
            <a:ext cx="10806607" cy="1273283"/>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5"/>
              </a:buClr>
              <a:buSzPts val="4000"/>
              <a:buFont typeface="Calibri"/>
              <a:buNone/>
            </a:pPr>
            <a:r>
              <a:rPr lang="es-AR" dirty="0"/>
              <a:t>Comunicación</a:t>
            </a:r>
            <a:endParaRPr dirty="0"/>
          </a:p>
        </p:txBody>
      </p:sp>
      <p:sp>
        <p:nvSpPr>
          <p:cNvPr id="310" name="Google Shape;310;p23"/>
          <p:cNvSpPr/>
          <p:nvPr/>
        </p:nvSpPr>
        <p:spPr>
          <a:xfrm>
            <a:off x="608871" y="1219076"/>
            <a:ext cx="5688136" cy="1368152"/>
          </a:xfrm>
          <a:prstGeom prst="rect">
            <a:avLst/>
          </a:prstGeom>
          <a:noFill/>
          <a:ln>
            <a:noFill/>
          </a:ln>
        </p:spPr>
        <p:txBody>
          <a:bodyPr spcFirstLastPara="1" wrap="square" lIns="90000" tIns="45000" rIns="90000" bIns="45000" anchor="t" anchorCtr="0">
            <a:noAutofit/>
          </a:bodyPr>
          <a:lstStyle/>
          <a:p>
            <a:pPr marL="342900" lvl="6" indent="-342900">
              <a:buClr>
                <a:srgbClr val="C00000"/>
              </a:buClr>
              <a:buSzPts val="3200"/>
              <a:buFont typeface="Noto Sans Symbols"/>
              <a:buChar char="❖"/>
            </a:pPr>
            <a:r>
              <a:rPr lang="es-AR" sz="3200" dirty="0">
                <a:solidFill>
                  <a:srgbClr val="262626"/>
                </a:solidFill>
                <a:latin typeface="Calibri"/>
                <a:ea typeface="Calibri"/>
                <a:cs typeface="Calibri"/>
                <a:sym typeface="Calibri"/>
              </a:rPr>
              <a:t>Presentaciones detalles estéticos</a:t>
            </a:r>
            <a:endParaRPr dirty="0"/>
          </a:p>
          <a:p>
            <a:pPr marL="342900" marR="0" lvl="0" indent="-139700" algn="l" rtl="0">
              <a:lnSpc>
                <a:spcPct val="100000"/>
              </a:lnSpc>
              <a:spcBef>
                <a:spcPts val="0"/>
              </a:spcBef>
              <a:spcAft>
                <a:spcPts val="0"/>
              </a:spcAft>
              <a:buClr>
                <a:srgbClr val="C00000"/>
              </a:buClr>
              <a:buSzPts val="3200"/>
              <a:buFont typeface="Noto Sans Symbols"/>
              <a:buNone/>
            </a:pPr>
            <a:endParaRPr sz="3200" dirty="0">
              <a:solidFill>
                <a:srgbClr val="7030A0"/>
              </a:solidFill>
              <a:latin typeface="Calibri"/>
              <a:ea typeface="Calibri"/>
              <a:cs typeface="Calibri"/>
              <a:sym typeface="Calibri"/>
            </a:endParaRPr>
          </a:p>
        </p:txBody>
      </p:sp>
      <p:grpSp>
        <p:nvGrpSpPr>
          <p:cNvPr id="311" name="Google Shape;311;p23"/>
          <p:cNvGrpSpPr/>
          <p:nvPr/>
        </p:nvGrpSpPr>
        <p:grpSpPr>
          <a:xfrm>
            <a:off x="984697" y="2474833"/>
            <a:ext cx="10366620" cy="2611302"/>
            <a:chOff x="1265" y="1512172"/>
            <a:chExt cx="10366620" cy="2611302"/>
          </a:xfrm>
        </p:grpSpPr>
        <p:sp>
          <p:nvSpPr>
            <p:cNvPr id="312" name="Google Shape;312;p23"/>
            <p:cNvSpPr/>
            <p:nvPr/>
          </p:nvSpPr>
          <p:spPr>
            <a:xfrm>
              <a:off x="1265" y="1655232"/>
              <a:ext cx="2468242" cy="2468242"/>
            </a:xfrm>
            <a:prstGeom prst="ellipse">
              <a:avLst/>
            </a:prstGeom>
            <a:solidFill>
              <a:schemeClr val="accent2">
                <a:alpha val="4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3"/>
            <p:cNvSpPr txBox="1"/>
            <p:nvPr/>
          </p:nvSpPr>
          <p:spPr>
            <a:xfrm>
              <a:off x="362731" y="2016698"/>
              <a:ext cx="1745310" cy="1745310"/>
            </a:xfrm>
            <a:prstGeom prst="rect">
              <a:avLst/>
            </a:prstGeom>
            <a:noFill/>
            <a:ln>
              <a:noFill/>
            </a:ln>
          </p:spPr>
          <p:txBody>
            <a:bodyPr spcFirstLastPara="1" wrap="square" lIns="135825" tIns="29200" rIns="135825" bIns="29200" anchor="ctr" anchorCtr="0">
              <a:noAutofit/>
            </a:bodyPr>
            <a:lstStyle/>
            <a:p>
              <a:pPr marL="0" marR="0" lvl="0" indent="0" algn="ctr" rtl="0">
                <a:lnSpc>
                  <a:spcPct val="90000"/>
                </a:lnSpc>
                <a:spcBef>
                  <a:spcPts val="0"/>
                </a:spcBef>
                <a:spcAft>
                  <a:spcPts val="0"/>
                </a:spcAft>
                <a:buNone/>
              </a:pPr>
              <a:r>
                <a:rPr lang="es-AR" sz="2300">
                  <a:solidFill>
                    <a:schemeClr val="dk1"/>
                  </a:solidFill>
                  <a:latin typeface="Calibri"/>
                  <a:ea typeface="Calibri"/>
                  <a:cs typeface="Calibri"/>
                  <a:sym typeface="Calibri"/>
                </a:rPr>
                <a:t>Colores</a:t>
              </a:r>
              <a:endParaRPr/>
            </a:p>
          </p:txBody>
        </p:sp>
        <p:sp>
          <p:nvSpPr>
            <p:cNvPr id="314" name="Google Shape;314;p23"/>
            <p:cNvSpPr/>
            <p:nvPr/>
          </p:nvSpPr>
          <p:spPr>
            <a:xfrm>
              <a:off x="1982721" y="1512172"/>
              <a:ext cx="2468242" cy="2468242"/>
            </a:xfrm>
            <a:prstGeom prst="ellipse">
              <a:avLst/>
            </a:prstGeom>
            <a:solidFill>
              <a:srgbClr val="E6841F">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3"/>
            <p:cNvSpPr txBox="1"/>
            <p:nvPr/>
          </p:nvSpPr>
          <p:spPr>
            <a:xfrm>
              <a:off x="2344187" y="1873638"/>
              <a:ext cx="1745310" cy="1745310"/>
            </a:xfrm>
            <a:prstGeom prst="rect">
              <a:avLst/>
            </a:prstGeom>
            <a:noFill/>
            <a:ln>
              <a:noFill/>
            </a:ln>
          </p:spPr>
          <p:txBody>
            <a:bodyPr spcFirstLastPara="1" wrap="square" lIns="135825" tIns="29200" rIns="135825" bIns="29200" anchor="ctr" anchorCtr="0">
              <a:noAutofit/>
            </a:bodyPr>
            <a:lstStyle/>
            <a:p>
              <a:pPr marL="0" marR="0" lvl="0" indent="0" algn="ctr" rtl="0">
                <a:lnSpc>
                  <a:spcPct val="90000"/>
                </a:lnSpc>
                <a:spcBef>
                  <a:spcPts val="0"/>
                </a:spcBef>
                <a:spcAft>
                  <a:spcPts val="0"/>
                </a:spcAft>
                <a:buNone/>
              </a:pPr>
              <a:r>
                <a:rPr lang="es-AR" sz="2300">
                  <a:solidFill>
                    <a:schemeClr val="dk1"/>
                  </a:solidFill>
                  <a:latin typeface="Calibri"/>
                  <a:ea typeface="Calibri"/>
                  <a:cs typeface="Calibri"/>
                  <a:sym typeface="Calibri"/>
                </a:rPr>
                <a:t>Textos</a:t>
              </a:r>
              <a:endParaRPr/>
            </a:p>
          </p:txBody>
        </p:sp>
        <p:sp>
          <p:nvSpPr>
            <p:cNvPr id="316" name="Google Shape;316;p23"/>
            <p:cNvSpPr/>
            <p:nvPr/>
          </p:nvSpPr>
          <p:spPr>
            <a:xfrm>
              <a:off x="3950454" y="1655232"/>
              <a:ext cx="2468242" cy="2468242"/>
            </a:xfrm>
            <a:prstGeom prst="ellipse">
              <a:avLst/>
            </a:prstGeom>
            <a:solidFill>
              <a:srgbClr val="846546">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3"/>
            <p:cNvSpPr txBox="1"/>
            <p:nvPr/>
          </p:nvSpPr>
          <p:spPr>
            <a:xfrm>
              <a:off x="4311920" y="2016698"/>
              <a:ext cx="1745310" cy="1745310"/>
            </a:xfrm>
            <a:prstGeom prst="rect">
              <a:avLst/>
            </a:prstGeom>
            <a:noFill/>
            <a:ln>
              <a:noFill/>
            </a:ln>
          </p:spPr>
          <p:txBody>
            <a:bodyPr spcFirstLastPara="1" wrap="square" lIns="135825" tIns="29200" rIns="135825" bIns="29200" anchor="ctr" anchorCtr="0">
              <a:noAutofit/>
            </a:bodyPr>
            <a:lstStyle/>
            <a:p>
              <a:pPr marL="0" marR="0" lvl="0" indent="0" algn="ctr" rtl="0">
                <a:lnSpc>
                  <a:spcPct val="90000"/>
                </a:lnSpc>
                <a:spcBef>
                  <a:spcPts val="0"/>
                </a:spcBef>
                <a:spcAft>
                  <a:spcPts val="0"/>
                </a:spcAft>
                <a:buNone/>
              </a:pPr>
              <a:r>
                <a:rPr lang="es-AR" sz="2300">
                  <a:solidFill>
                    <a:schemeClr val="dk1"/>
                  </a:solidFill>
                  <a:latin typeface="Calibri"/>
                  <a:ea typeface="Calibri"/>
                  <a:cs typeface="Calibri"/>
                  <a:sym typeface="Calibri"/>
                </a:rPr>
                <a:t>Imágenes</a:t>
              </a:r>
              <a:endParaRPr/>
            </a:p>
          </p:txBody>
        </p:sp>
        <p:sp>
          <p:nvSpPr>
            <p:cNvPr id="318" name="Google Shape;318;p23"/>
            <p:cNvSpPr/>
            <p:nvPr/>
          </p:nvSpPr>
          <p:spPr>
            <a:xfrm>
              <a:off x="5925048" y="1655232"/>
              <a:ext cx="2468242" cy="2468242"/>
            </a:xfrm>
            <a:prstGeom prst="ellipse">
              <a:avLst/>
            </a:prstGeom>
            <a:solidFill>
              <a:srgbClr val="62891C">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3"/>
            <p:cNvSpPr txBox="1"/>
            <p:nvPr/>
          </p:nvSpPr>
          <p:spPr>
            <a:xfrm>
              <a:off x="6178018" y="2016689"/>
              <a:ext cx="1853700" cy="1745400"/>
            </a:xfrm>
            <a:prstGeom prst="rect">
              <a:avLst/>
            </a:prstGeom>
            <a:noFill/>
            <a:ln>
              <a:noFill/>
            </a:ln>
          </p:spPr>
          <p:txBody>
            <a:bodyPr spcFirstLastPara="1" wrap="square" lIns="135825" tIns="29200" rIns="135825" bIns="29200" anchor="ctr" anchorCtr="0">
              <a:noAutofit/>
            </a:bodyPr>
            <a:lstStyle/>
            <a:p>
              <a:pPr marL="0" marR="0" lvl="0" indent="0" algn="ctr" rtl="0">
                <a:lnSpc>
                  <a:spcPct val="90000"/>
                </a:lnSpc>
                <a:spcBef>
                  <a:spcPts val="0"/>
                </a:spcBef>
                <a:spcAft>
                  <a:spcPts val="0"/>
                </a:spcAft>
                <a:buNone/>
              </a:pPr>
              <a:r>
                <a:rPr lang="es-AR" sz="2300">
                  <a:solidFill>
                    <a:schemeClr val="dk1"/>
                  </a:solidFill>
                  <a:latin typeface="Calibri"/>
                  <a:ea typeface="Calibri"/>
                  <a:cs typeface="Calibri"/>
                  <a:sym typeface="Calibri"/>
                </a:rPr>
                <a:t>Transiciones y animaciones</a:t>
              </a:r>
              <a:endParaRPr/>
            </a:p>
          </p:txBody>
        </p:sp>
        <p:sp>
          <p:nvSpPr>
            <p:cNvPr id="320" name="Google Shape;320;p23"/>
            <p:cNvSpPr/>
            <p:nvPr/>
          </p:nvSpPr>
          <p:spPr>
            <a:xfrm>
              <a:off x="7899643" y="1655232"/>
              <a:ext cx="2468242" cy="2468242"/>
            </a:xfrm>
            <a:prstGeom prst="ellipse">
              <a:avLst/>
            </a:prstGeom>
            <a:solidFill>
              <a:schemeClr val="accent6">
                <a:alpha val="4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3"/>
            <p:cNvSpPr txBox="1"/>
            <p:nvPr/>
          </p:nvSpPr>
          <p:spPr>
            <a:xfrm>
              <a:off x="8261109" y="2016698"/>
              <a:ext cx="1745310" cy="1745310"/>
            </a:xfrm>
            <a:prstGeom prst="rect">
              <a:avLst/>
            </a:prstGeom>
            <a:noFill/>
            <a:ln>
              <a:noFill/>
            </a:ln>
          </p:spPr>
          <p:txBody>
            <a:bodyPr spcFirstLastPara="1" wrap="square" lIns="135825" tIns="29200" rIns="135825" bIns="29200" anchor="ctr" anchorCtr="0">
              <a:noAutofit/>
            </a:bodyPr>
            <a:lstStyle/>
            <a:p>
              <a:pPr marL="0" marR="0" lvl="0" indent="0" algn="ctr" rtl="0">
                <a:lnSpc>
                  <a:spcPct val="90000"/>
                </a:lnSpc>
                <a:spcBef>
                  <a:spcPts val="0"/>
                </a:spcBef>
                <a:spcAft>
                  <a:spcPts val="0"/>
                </a:spcAft>
                <a:buNone/>
              </a:pPr>
              <a:r>
                <a:rPr lang="es-AR" sz="2300">
                  <a:solidFill>
                    <a:schemeClr val="dk1"/>
                  </a:solidFill>
                  <a:latin typeface="Calibri"/>
                  <a:ea typeface="Calibri"/>
                  <a:cs typeface="Calibri"/>
                  <a:sym typeface="Calibri"/>
                </a:rPr>
                <a:t>Formato de las diapositivas</a:t>
              </a:r>
              <a:endParaRPr/>
            </a:p>
          </p:txBody>
        </p:sp>
      </p:grpSp>
      <p:sp>
        <p:nvSpPr>
          <p:cNvPr id="322" name="Google Shape;322;p23"/>
          <p:cNvSpPr/>
          <p:nvPr/>
        </p:nvSpPr>
        <p:spPr>
          <a:xfrm>
            <a:off x="9048328" y="366592"/>
            <a:ext cx="3024336" cy="1152128"/>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48050" y="127898"/>
                </a:moveTo>
                <a:lnTo>
                  <a:pt x="37099" y="240398"/>
                </a:lnTo>
              </a:path>
            </a:pathLst>
          </a:custGeom>
          <a:gradFill>
            <a:gsLst>
              <a:gs pos="0">
                <a:srgbClr val="8C7055"/>
              </a:gs>
              <a:gs pos="50000">
                <a:srgbClr val="846546"/>
              </a:gs>
              <a:gs pos="100000">
                <a:srgbClr val="755B40"/>
              </a:gs>
            </a:gsLst>
            <a:lin ang="2700000" scaled="0"/>
          </a:gradFill>
          <a:ln w="9525" cap="flat" cmpd="sng">
            <a:solidFill>
              <a:schemeClr val="dk2"/>
            </a:solidFill>
            <a:prstDash val="solid"/>
            <a:round/>
            <a:headEnd type="none" w="sm" len="sm"/>
            <a:tailEnd type="none" w="sm" len="sm"/>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AR" sz="1800">
                <a:solidFill>
                  <a:schemeClr val="lt1"/>
                </a:solidFill>
                <a:latin typeface="Calibri"/>
                <a:ea typeface="Calibri"/>
                <a:cs typeface="Calibri"/>
                <a:sym typeface="Calibri"/>
              </a:rPr>
              <a:t>El formato de las diapositivas debe ser el de un esquema, en el que cada párrafo representará una idea.</a:t>
            </a:r>
            <a:endParaRPr/>
          </a:p>
        </p:txBody>
      </p:sp>
      <p:sp>
        <p:nvSpPr>
          <p:cNvPr id="323" name="Google Shape;323;p23"/>
          <p:cNvSpPr/>
          <p:nvPr/>
        </p:nvSpPr>
        <p:spPr>
          <a:xfrm>
            <a:off x="191344" y="5157192"/>
            <a:ext cx="2808312" cy="1656184"/>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26170" y="1576"/>
                </a:moveTo>
                <a:lnTo>
                  <a:pt x="51359" y="-41182"/>
                </a:lnTo>
              </a:path>
            </a:pathLst>
          </a:custGeom>
          <a:gradFill>
            <a:gsLst>
              <a:gs pos="0">
                <a:srgbClr val="8C7055"/>
              </a:gs>
              <a:gs pos="50000">
                <a:srgbClr val="846546"/>
              </a:gs>
              <a:gs pos="100000">
                <a:srgbClr val="755B40"/>
              </a:gs>
            </a:gsLst>
            <a:lin ang="2700000" scaled="0"/>
          </a:gradFill>
          <a:ln w="9525" cap="flat" cmpd="sng">
            <a:solidFill>
              <a:schemeClr val="dk2"/>
            </a:solidFill>
            <a:prstDash val="solid"/>
            <a:round/>
            <a:headEnd type="none" w="sm" len="sm"/>
            <a:tailEnd type="none" w="sm" len="sm"/>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AR" sz="1800">
                <a:solidFill>
                  <a:schemeClr val="lt1"/>
                </a:solidFill>
                <a:latin typeface="Calibri"/>
                <a:ea typeface="Calibri"/>
                <a:cs typeface="Calibri"/>
                <a:sym typeface="Calibri"/>
              </a:rPr>
              <a:t>Colores muy oscuros para el texto y pasteles pálidos para el fondo, como amarillo claro, aunque algunos prefieren texto claro sobre fondo oscuro.</a:t>
            </a:r>
            <a:endParaRPr/>
          </a:p>
        </p:txBody>
      </p:sp>
      <p:sp>
        <p:nvSpPr>
          <p:cNvPr id="324" name="Google Shape;324;p23"/>
          <p:cNvSpPr/>
          <p:nvPr/>
        </p:nvSpPr>
        <p:spPr>
          <a:xfrm>
            <a:off x="3488282" y="5157192"/>
            <a:ext cx="3024336" cy="1656184"/>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39827" y="-2375"/>
                </a:moveTo>
                <a:lnTo>
                  <a:pt x="30326" y="-39164"/>
                </a:lnTo>
              </a:path>
            </a:pathLst>
          </a:custGeom>
          <a:gradFill>
            <a:gsLst>
              <a:gs pos="0">
                <a:srgbClr val="8C7055"/>
              </a:gs>
              <a:gs pos="50000">
                <a:srgbClr val="846546"/>
              </a:gs>
              <a:gs pos="100000">
                <a:srgbClr val="755B40"/>
              </a:gs>
            </a:gsLst>
            <a:lin ang="2700000" scaled="0"/>
          </a:gradFill>
          <a:ln w="9525" cap="flat" cmpd="sng">
            <a:solidFill>
              <a:schemeClr val="dk2"/>
            </a:solidFill>
            <a:prstDash val="solid"/>
            <a:round/>
            <a:headEnd type="none" w="sm" len="sm"/>
            <a:tailEnd type="none" w="sm" len="sm"/>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AR" sz="1800">
                <a:solidFill>
                  <a:schemeClr val="lt1"/>
                </a:solidFill>
                <a:latin typeface="Calibri"/>
                <a:ea typeface="Calibri"/>
                <a:cs typeface="Calibri"/>
                <a:sym typeface="Calibri"/>
              </a:rPr>
              <a:t>Mantenga el formato de fuente (tipo de letra, tamaño, títulos, etc.). Se debe usar un tipo de letra claro y fácil de leer como Arial, Tahoma o Verdana</a:t>
            </a:r>
            <a:endParaRPr sz="1800">
              <a:solidFill>
                <a:schemeClr val="lt1"/>
              </a:solidFill>
              <a:latin typeface="Calibri"/>
              <a:ea typeface="Calibri"/>
              <a:cs typeface="Calibri"/>
              <a:sym typeface="Calibri"/>
            </a:endParaRPr>
          </a:p>
        </p:txBody>
      </p:sp>
      <p:sp>
        <p:nvSpPr>
          <p:cNvPr id="325" name="Google Shape;325;p23"/>
          <p:cNvSpPr/>
          <p:nvPr/>
        </p:nvSpPr>
        <p:spPr>
          <a:xfrm>
            <a:off x="5375920" y="116632"/>
            <a:ext cx="3024336" cy="2232248"/>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49018" y="118723"/>
                </a:moveTo>
                <a:lnTo>
                  <a:pt x="39035" y="160439"/>
                </a:lnTo>
              </a:path>
            </a:pathLst>
          </a:custGeom>
          <a:gradFill>
            <a:gsLst>
              <a:gs pos="0">
                <a:srgbClr val="8C7055"/>
              </a:gs>
              <a:gs pos="50000">
                <a:srgbClr val="846546"/>
              </a:gs>
              <a:gs pos="100000">
                <a:srgbClr val="755B40"/>
              </a:gs>
            </a:gsLst>
            <a:lin ang="2700000" scaled="0"/>
          </a:gradFill>
          <a:ln w="9525" cap="flat" cmpd="sng">
            <a:solidFill>
              <a:schemeClr val="dk2"/>
            </a:solidFill>
            <a:prstDash val="solid"/>
            <a:round/>
            <a:headEnd type="none" w="sm" len="sm"/>
            <a:tailEnd type="none" w="sm" len="sm"/>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AR" sz="1800">
                <a:solidFill>
                  <a:schemeClr val="lt1"/>
                </a:solidFill>
                <a:latin typeface="Calibri"/>
                <a:ea typeface="Calibri"/>
                <a:cs typeface="Calibri"/>
                <a:sym typeface="Calibri"/>
              </a:rPr>
              <a:t>Las ayudas visuales como gráficos, mapas, dibujos o fotografías, entre otras, se deben utilizar para permitir a la audiencia visualizar conceptos que de otra forma resultarían difíciles de entender</a:t>
            </a:r>
            <a:endParaRPr/>
          </a:p>
        </p:txBody>
      </p:sp>
      <p:sp>
        <p:nvSpPr>
          <p:cNvPr id="326" name="Google Shape;326;p23"/>
          <p:cNvSpPr/>
          <p:nvPr/>
        </p:nvSpPr>
        <p:spPr>
          <a:xfrm>
            <a:off x="6888088" y="5157192"/>
            <a:ext cx="3816424" cy="166224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39827" y="-1627"/>
                </a:moveTo>
                <a:lnTo>
                  <a:pt x="40184" y="-30336"/>
                </a:lnTo>
              </a:path>
            </a:pathLst>
          </a:custGeom>
          <a:gradFill>
            <a:gsLst>
              <a:gs pos="0">
                <a:srgbClr val="8C7055"/>
              </a:gs>
              <a:gs pos="50000">
                <a:srgbClr val="846546"/>
              </a:gs>
              <a:gs pos="100000">
                <a:srgbClr val="755B40"/>
              </a:gs>
            </a:gsLst>
            <a:lin ang="2700000" scaled="0"/>
          </a:gradFill>
          <a:ln w="9525" cap="flat" cmpd="sng">
            <a:solidFill>
              <a:schemeClr val="dk2"/>
            </a:solidFill>
            <a:prstDash val="solid"/>
            <a:round/>
            <a:headEnd type="none" w="sm" len="sm"/>
            <a:tailEnd type="none" w="sm" len="sm"/>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AR" sz="1800">
                <a:solidFill>
                  <a:schemeClr val="lt1"/>
                </a:solidFill>
                <a:latin typeface="Calibri"/>
                <a:ea typeface="Calibri"/>
                <a:cs typeface="Calibri"/>
                <a:sym typeface="Calibri"/>
              </a:rPr>
              <a:t>Use transiciones naturales, como el texto que cae o aparece desde la izquierda. No se exceda con las transiciones y animaciones de texto, pues no todas las diapositivas requieren efectos especiales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3"/>
                                        </p:tgtEl>
                                        <p:attrNameLst>
                                          <p:attrName>style.visibility</p:attrName>
                                        </p:attrNameLst>
                                      </p:cBhvr>
                                      <p:to>
                                        <p:strVal val="visible"/>
                                      </p:to>
                                    </p:set>
                                    <p:animEffect transition="in" filter="fade">
                                      <p:cBhvr>
                                        <p:cTn id="7" dur="1000"/>
                                        <p:tgtEl>
                                          <p:spTgt spid="3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4"/>
                                        </p:tgtEl>
                                        <p:attrNameLst>
                                          <p:attrName>style.visibility</p:attrName>
                                        </p:attrNameLst>
                                      </p:cBhvr>
                                      <p:to>
                                        <p:strVal val="visible"/>
                                      </p:to>
                                    </p:set>
                                    <p:animEffect transition="in" filter="fade">
                                      <p:cBhvr>
                                        <p:cTn id="12" dur="1000"/>
                                        <p:tgtEl>
                                          <p:spTgt spid="3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5"/>
                                        </p:tgtEl>
                                        <p:attrNameLst>
                                          <p:attrName>style.visibility</p:attrName>
                                        </p:attrNameLst>
                                      </p:cBhvr>
                                      <p:to>
                                        <p:strVal val="visible"/>
                                      </p:to>
                                    </p:set>
                                    <p:animEffect transition="in" filter="fade">
                                      <p:cBhvr>
                                        <p:cTn id="17" dur="1000"/>
                                        <p:tgtEl>
                                          <p:spTgt spid="3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26"/>
                                        </p:tgtEl>
                                        <p:attrNameLst>
                                          <p:attrName>style.visibility</p:attrName>
                                        </p:attrNameLst>
                                      </p:cBhvr>
                                      <p:to>
                                        <p:strVal val="visible"/>
                                      </p:to>
                                    </p:set>
                                    <p:animEffect transition="in" filter="fade">
                                      <p:cBhvr>
                                        <p:cTn id="22" dur="1000"/>
                                        <p:tgtEl>
                                          <p:spTgt spid="32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22"/>
                                        </p:tgtEl>
                                        <p:attrNameLst>
                                          <p:attrName>style.visibility</p:attrName>
                                        </p:attrNameLst>
                                      </p:cBhvr>
                                      <p:to>
                                        <p:strVal val="visible"/>
                                      </p:to>
                                    </p:set>
                                    <p:animEffect transition="in" filter="fade">
                                      <p:cBhvr>
                                        <p:cTn id="27" dur="1000"/>
                                        <p:tgtEl>
                                          <p:spTgt spid="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g70e62d47d2_0_6"/>
          <p:cNvSpPr txBox="1">
            <a:spLocks noGrp="1"/>
          </p:cNvSpPr>
          <p:nvPr>
            <p:ph type="title"/>
          </p:nvPr>
        </p:nvSpPr>
        <p:spPr>
          <a:xfrm>
            <a:off x="623392" y="59556"/>
            <a:ext cx="10022700" cy="1129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s-AR" sz="3600" dirty="0"/>
              <a:t>Algunos </a:t>
            </a:r>
            <a:r>
              <a:rPr lang="es-AR" sz="3600" dirty="0" err="1"/>
              <a:t>tips</a:t>
            </a:r>
            <a:r>
              <a:rPr lang="es-AR" sz="3600" dirty="0"/>
              <a:t> más en general para el </a:t>
            </a:r>
            <a:r>
              <a:rPr lang="es-AR" sz="3600" dirty="0" err="1"/>
              <a:t>ppt</a:t>
            </a:r>
            <a:r>
              <a:rPr lang="es-AR" sz="3600" dirty="0"/>
              <a:t> que se pide</a:t>
            </a:r>
            <a:endParaRPr sz="3600" dirty="0"/>
          </a:p>
        </p:txBody>
      </p:sp>
      <p:sp>
        <p:nvSpPr>
          <p:cNvPr id="333" name="Google Shape;333;g70e62d47d2_0_6"/>
          <p:cNvSpPr txBox="1">
            <a:spLocks noGrp="1"/>
          </p:cNvSpPr>
          <p:nvPr>
            <p:ph type="body" idx="1"/>
          </p:nvPr>
        </p:nvSpPr>
        <p:spPr>
          <a:xfrm>
            <a:off x="5951984" y="6509534"/>
            <a:ext cx="2162400" cy="305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g70e62d47d2_0_6"/>
          <p:cNvSpPr txBox="1">
            <a:spLocks noGrp="1"/>
          </p:cNvSpPr>
          <p:nvPr>
            <p:ph type="body" idx="2"/>
          </p:nvPr>
        </p:nvSpPr>
        <p:spPr>
          <a:xfrm>
            <a:off x="601629" y="1380900"/>
            <a:ext cx="9793200" cy="5477100"/>
          </a:xfrm>
          <a:prstGeom prst="rect">
            <a:avLst/>
          </a:prstGeom>
        </p:spPr>
        <p:txBody>
          <a:bodyPr spcFirstLastPara="1" wrap="square" lIns="91425" tIns="45700" rIns="91425" bIns="45700" anchor="t" anchorCtr="0">
            <a:noAutofit/>
          </a:bodyPr>
          <a:lstStyle/>
          <a:p>
            <a:pPr marL="0" lvl="0" indent="0" algn="l" rtl="0">
              <a:spcBef>
                <a:spcPts val="1300"/>
              </a:spcBef>
              <a:spcAft>
                <a:spcPts val="0"/>
              </a:spcAft>
              <a:buNone/>
            </a:pPr>
            <a:r>
              <a:rPr lang="es-AR" dirty="0"/>
              <a:t>La presentación debe ser llamativa desde lo visual, debe ofrecer algo distintivo disruptivo o novedoso.</a:t>
            </a:r>
            <a:endParaRPr dirty="0"/>
          </a:p>
          <a:p>
            <a:pPr marL="0" lvl="0" indent="0" algn="l" rtl="0">
              <a:spcBef>
                <a:spcPts val="1300"/>
              </a:spcBef>
              <a:spcAft>
                <a:spcPts val="0"/>
              </a:spcAft>
              <a:buNone/>
            </a:pPr>
            <a:r>
              <a:rPr lang="es-AR" dirty="0"/>
              <a:t>Debe invitar a ser vista por quien recibirá el </a:t>
            </a:r>
            <a:r>
              <a:rPr lang="es-AR" dirty="0" smtClean="0"/>
              <a:t>mensaje.</a:t>
            </a:r>
            <a:endParaRPr dirty="0"/>
          </a:p>
          <a:p>
            <a:pPr marL="0" lvl="0" indent="0" algn="l" rtl="0">
              <a:spcBef>
                <a:spcPts val="1300"/>
              </a:spcBef>
              <a:spcAft>
                <a:spcPts val="0"/>
              </a:spcAft>
              <a:buNone/>
            </a:pPr>
            <a:r>
              <a:rPr lang="es-AR" dirty="0"/>
              <a:t>El contenido debe ser afirmativo en tiempo presente, por ejemplo del estilo ”Esta </a:t>
            </a:r>
            <a:r>
              <a:rPr lang="es-AR" dirty="0" err="1"/>
              <a:t>app</a:t>
            </a:r>
            <a:r>
              <a:rPr lang="es-AR" dirty="0"/>
              <a:t> permite….”</a:t>
            </a:r>
            <a:endParaRPr dirty="0"/>
          </a:p>
          <a:p>
            <a:pPr marL="0" lvl="0" indent="0" algn="l" rtl="0">
              <a:spcBef>
                <a:spcPts val="1300"/>
              </a:spcBef>
              <a:spcAft>
                <a:spcPts val="0"/>
              </a:spcAft>
              <a:buNone/>
            </a:pPr>
            <a:r>
              <a:rPr lang="es-AR" dirty="0"/>
              <a:t>Cosas que no deben faltar: </a:t>
            </a:r>
            <a:endParaRPr dirty="0"/>
          </a:p>
          <a:p>
            <a:pPr marL="457200" lvl="0" indent="-381000" algn="l" rtl="0">
              <a:lnSpc>
                <a:spcPct val="100000"/>
              </a:lnSpc>
              <a:spcBef>
                <a:spcPts val="0"/>
              </a:spcBef>
              <a:spcAft>
                <a:spcPts val="0"/>
              </a:spcAft>
              <a:buSzPts val="2400"/>
              <a:buChar char="»"/>
            </a:pPr>
            <a:r>
              <a:rPr lang="es-AR" dirty="0"/>
              <a:t>Nombre del proyecto, </a:t>
            </a:r>
            <a:endParaRPr dirty="0"/>
          </a:p>
          <a:p>
            <a:pPr marL="457200" lvl="0" indent="-381000" algn="l" rtl="0">
              <a:lnSpc>
                <a:spcPct val="100000"/>
              </a:lnSpc>
              <a:spcBef>
                <a:spcPts val="0"/>
              </a:spcBef>
              <a:spcAft>
                <a:spcPts val="0"/>
              </a:spcAft>
              <a:buSzPts val="2400"/>
              <a:buChar char="»"/>
            </a:pPr>
            <a:r>
              <a:rPr lang="es-AR" dirty="0"/>
              <a:t>Nombre de la empresa de desarrollo</a:t>
            </a:r>
            <a:endParaRPr dirty="0"/>
          </a:p>
          <a:p>
            <a:pPr marL="457200" lvl="0" indent="-381000" algn="l" rtl="0">
              <a:lnSpc>
                <a:spcPct val="100000"/>
              </a:lnSpc>
              <a:spcBef>
                <a:spcPts val="0"/>
              </a:spcBef>
              <a:spcAft>
                <a:spcPts val="0"/>
              </a:spcAft>
              <a:buSzPts val="2400"/>
              <a:buChar char="»"/>
            </a:pPr>
            <a:r>
              <a:rPr lang="es-AR" dirty="0"/>
              <a:t>Objetivo</a:t>
            </a:r>
            <a:endParaRPr dirty="0"/>
          </a:p>
          <a:p>
            <a:pPr marL="457200" lvl="0" indent="-381000" algn="l" rtl="0">
              <a:lnSpc>
                <a:spcPct val="100000"/>
              </a:lnSpc>
              <a:spcBef>
                <a:spcPts val="0"/>
              </a:spcBef>
              <a:spcAft>
                <a:spcPts val="0"/>
              </a:spcAft>
              <a:buSzPts val="2400"/>
              <a:buChar char="»"/>
            </a:pPr>
            <a:r>
              <a:rPr lang="es-AR" dirty="0"/>
              <a:t>Características o funcionalidades principales y/o diferenciadoras </a:t>
            </a:r>
            <a:endParaRPr dirty="0"/>
          </a:p>
          <a:p>
            <a:pPr marL="457200" lvl="0" indent="-381000" algn="l" rtl="0">
              <a:lnSpc>
                <a:spcPct val="100000"/>
              </a:lnSpc>
              <a:spcBef>
                <a:spcPts val="0"/>
              </a:spcBef>
              <a:spcAft>
                <a:spcPts val="0"/>
              </a:spcAft>
              <a:buSzPts val="2400"/>
              <a:buChar char="»"/>
            </a:pPr>
            <a:r>
              <a:rPr lang="es-AR" dirty="0"/>
              <a:t>Técnicas de recolección de datos que se emplean </a:t>
            </a:r>
            <a:endParaRPr dirty="0"/>
          </a:p>
          <a:p>
            <a:pPr marL="457200" lvl="0" indent="-381000" algn="l" rtl="0">
              <a:lnSpc>
                <a:spcPct val="100000"/>
              </a:lnSpc>
              <a:spcBef>
                <a:spcPts val="0"/>
              </a:spcBef>
              <a:spcAft>
                <a:spcPts val="0"/>
              </a:spcAft>
              <a:buSzPts val="2400"/>
              <a:buChar char="»"/>
            </a:pPr>
            <a:r>
              <a:rPr lang="es-AR" dirty="0"/>
              <a:t>Contacto</a:t>
            </a:r>
            <a:endParaRPr dirty="0"/>
          </a:p>
          <a:p>
            <a:pPr marL="0" lvl="0" indent="0" algn="l" rtl="0">
              <a:spcBef>
                <a:spcPts val="1300"/>
              </a:spcBef>
              <a:spcAft>
                <a:spcPts val="0"/>
              </a:spcAft>
              <a:buNone/>
            </a:pPr>
            <a:endParaRP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4"/>
          <p:cNvSpPr/>
          <p:nvPr/>
        </p:nvSpPr>
        <p:spPr>
          <a:xfrm>
            <a:off x="653976" y="4949553"/>
            <a:ext cx="10780712" cy="612775"/>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endParaRPr sz="7200">
              <a:solidFill>
                <a:schemeClr val="accent1"/>
              </a:solidFill>
              <a:latin typeface="Calibri"/>
              <a:ea typeface="Calibri"/>
              <a:cs typeface="Calibri"/>
              <a:sym typeface="Calibri"/>
            </a:endParaRPr>
          </a:p>
        </p:txBody>
      </p:sp>
      <p:sp>
        <p:nvSpPr>
          <p:cNvPr id="341" name="Google Shape;341;p24"/>
          <p:cNvSpPr/>
          <p:nvPr/>
        </p:nvSpPr>
        <p:spPr>
          <a:xfrm>
            <a:off x="550863" y="4359275"/>
            <a:ext cx="9228137" cy="533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2" name="Google Shape;342;p24"/>
          <p:cNvSpPr/>
          <p:nvPr/>
        </p:nvSpPr>
        <p:spPr>
          <a:xfrm>
            <a:off x="9266238" y="2781300"/>
            <a:ext cx="2925762" cy="1397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3" name="Google Shape;343;p24"/>
          <p:cNvSpPr txBox="1">
            <a:spLocks noGrp="1"/>
          </p:cNvSpPr>
          <p:nvPr>
            <p:ph type="title"/>
          </p:nvPr>
        </p:nvSpPr>
        <p:spPr>
          <a:xfrm>
            <a:off x="550863" y="4625975"/>
            <a:ext cx="10780776" cy="725908"/>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4A6617"/>
              </a:buClr>
              <a:buSzPts val="4400"/>
              <a:buFont typeface="Calibri"/>
              <a:buNone/>
            </a:pPr>
            <a:r>
              <a:rPr lang="es-AR"/>
              <a:t>Elicitación de Requisitos</a:t>
            </a:r>
            <a:br>
              <a:rPr lang="es-AR"/>
            </a:br>
            <a:endParaRPr/>
          </a:p>
        </p:txBody>
      </p:sp>
      <p:sp>
        <p:nvSpPr>
          <p:cNvPr id="344" name="Google Shape;344;p24"/>
          <p:cNvSpPr txBox="1">
            <a:spLocks noGrp="1"/>
          </p:cNvSpPr>
          <p:nvPr>
            <p:ph type="body" idx="1"/>
          </p:nvPr>
        </p:nvSpPr>
        <p:spPr>
          <a:xfrm>
            <a:off x="653976" y="5487888"/>
            <a:ext cx="9229344" cy="533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5"/>
          <p:cNvSpPr/>
          <p:nvPr/>
        </p:nvSpPr>
        <p:spPr>
          <a:xfrm>
            <a:off x="648499" y="0"/>
            <a:ext cx="10771187" cy="1128712"/>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s-AR" sz="4000">
                <a:solidFill>
                  <a:schemeClr val="accent5"/>
                </a:solidFill>
                <a:latin typeface="Calibri"/>
                <a:ea typeface="Calibri"/>
                <a:cs typeface="Calibri"/>
                <a:sym typeface="Calibri"/>
              </a:rPr>
              <a:t>Elicitación de Requisitos</a:t>
            </a:r>
            <a:endParaRPr/>
          </a:p>
        </p:txBody>
      </p:sp>
      <p:sp>
        <p:nvSpPr>
          <p:cNvPr id="352" name="Google Shape;352;p25"/>
          <p:cNvSpPr/>
          <p:nvPr/>
        </p:nvSpPr>
        <p:spPr>
          <a:xfrm>
            <a:off x="9248775" y="2852738"/>
            <a:ext cx="2925763" cy="10477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3" name="Google Shape;353;p25"/>
          <p:cNvSpPr/>
          <p:nvPr/>
        </p:nvSpPr>
        <p:spPr>
          <a:xfrm>
            <a:off x="5951538" y="6508750"/>
            <a:ext cx="2162175" cy="304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4" name="Google Shape;354;p25"/>
          <p:cNvSpPr/>
          <p:nvPr/>
        </p:nvSpPr>
        <p:spPr>
          <a:xfrm>
            <a:off x="623888" y="1901825"/>
            <a:ext cx="9791700" cy="4478338"/>
          </a:xfrm>
          <a:prstGeom prst="rect">
            <a:avLst/>
          </a:prstGeom>
          <a:noFill/>
          <a:ln>
            <a:noFill/>
          </a:ln>
        </p:spPr>
        <p:txBody>
          <a:bodyPr spcFirstLastPara="1" wrap="square" lIns="90000" tIns="45000" rIns="90000" bIns="45000" anchor="t" anchorCtr="0">
            <a:noAutofit/>
          </a:bodyPr>
          <a:lstStyle/>
          <a:p>
            <a:pPr marL="342900" marR="0" lvl="0" indent="-342900" algn="just" rtl="0">
              <a:lnSpc>
                <a:spcPct val="100000"/>
              </a:lnSpc>
              <a:spcBef>
                <a:spcPts val="0"/>
              </a:spcBef>
              <a:spcAft>
                <a:spcPts val="0"/>
              </a:spcAft>
              <a:buClr>
                <a:srgbClr val="C00000"/>
              </a:buClr>
              <a:buSzPts val="2400"/>
              <a:buFont typeface="Noto Sans Symbols"/>
              <a:buChar char="❖"/>
            </a:pPr>
            <a:r>
              <a:rPr lang="es-AR" sz="2400">
                <a:solidFill>
                  <a:srgbClr val="262626"/>
                </a:solidFill>
                <a:latin typeface="Calibri"/>
                <a:ea typeface="Calibri"/>
                <a:cs typeface="Calibri"/>
                <a:sym typeface="Calibri"/>
              </a:rPr>
              <a:t>Es el proceso de adquirir (“eliciting”) [sonsacar] todo el conocimiento relevante necesario para producir un modelo de los requerimientos de un dominio de problema</a:t>
            </a:r>
            <a:endParaRPr/>
          </a:p>
          <a:p>
            <a:pPr marL="342900" marR="0" lvl="0" indent="-190500" algn="just" rtl="0">
              <a:lnSpc>
                <a:spcPct val="100000"/>
              </a:lnSpc>
              <a:spcBef>
                <a:spcPts val="0"/>
              </a:spcBef>
              <a:spcAft>
                <a:spcPts val="0"/>
              </a:spcAft>
              <a:buClr>
                <a:srgbClr val="C00000"/>
              </a:buClr>
              <a:buSzPts val="2400"/>
              <a:buFont typeface="Noto Sans Symbols"/>
              <a:buNone/>
            </a:pPr>
            <a:endParaRPr sz="2400">
              <a:solidFill>
                <a:srgbClr val="262626"/>
              </a:solidFill>
              <a:latin typeface="Calibri"/>
              <a:ea typeface="Calibri"/>
              <a:cs typeface="Calibri"/>
              <a:sym typeface="Calibri"/>
            </a:endParaRPr>
          </a:p>
          <a:p>
            <a:pPr marL="342900" marR="0" lvl="0" indent="-342900" algn="l" rtl="0">
              <a:lnSpc>
                <a:spcPct val="100000"/>
              </a:lnSpc>
              <a:spcBef>
                <a:spcPts val="0"/>
              </a:spcBef>
              <a:spcAft>
                <a:spcPts val="0"/>
              </a:spcAft>
              <a:buClr>
                <a:srgbClr val="C00000"/>
              </a:buClr>
              <a:buSzPts val="2400"/>
              <a:buFont typeface="Noto Sans Symbols"/>
              <a:buChar char="❖"/>
            </a:pPr>
            <a:r>
              <a:rPr lang="es-AR" sz="2400" b="1" u="sng">
                <a:solidFill>
                  <a:srgbClr val="262626"/>
                </a:solidFill>
                <a:latin typeface="Calibri"/>
                <a:ea typeface="Calibri"/>
                <a:cs typeface="Calibri"/>
                <a:sym typeface="Calibri"/>
              </a:rPr>
              <a:t>Objetivos:</a:t>
            </a:r>
            <a:endParaRPr/>
          </a:p>
          <a:p>
            <a:pPr marL="347662" marR="0" lvl="1" indent="-342900" algn="just" rtl="0">
              <a:lnSpc>
                <a:spcPct val="100000"/>
              </a:lnSpc>
              <a:spcBef>
                <a:spcPts val="0"/>
              </a:spcBef>
              <a:spcAft>
                <a:spcPts val="0"/>
              </a:spcAft>
              <a:buClr>
                <a:srgbClr val="262626"/>
              </a:buClr>
              <a:buSzPts val="2400"/>
              <a:buFont typeface="Noto Sans Symbols"/>
              <a:buChar char="⮚"/>
            </a:pPr>
            <a:r>
              <a:rPr lang="es-AR" sz="2400" b="0" i="0" u="none" strike="noStrike" cap="none">
                <a:solidFill>
                  <a:srgbClr val="262626"/>
                </a:solidFill>
                <a:latin typeface="Calibri"/>
                <a:ea typeface="Calibri"/>
                <a:cs typeface="Calibri"/>
                <a:sym typeface="Calibri"/>
              </a:rPr>
              <a:t>Conocer el dominio del problema para poder comunicarse con clientes y usuarios y entender sus necesidades.</a:t>
            </a:r>
            <a:endParaRPr/>
          </a:p>
          <a:p>
            <a:pPr marL="347662" marR="0" lvl="1" indent="-342900" algn="just" rtl="0">
              <a:lnSpc>
                <a:spcPct val="100000"/>
              </a:lnSpc>
              <a:spcBef>
                <a:spcPts val="0"/>
              </a:spcBef>
              <a:spcAft>
                <a:spcPts val="0"/>
              </a:spcAft>
              <a:buClr>
                <a:srgbClr val="262626"/>
              </a:buClr>
              <a:buSzPts val="2400"/>
              <a:buFont typeface="Noto Sans Symbols"/>
              <a:buChar char="⮚"/>
            </a:pPr>
            <a:r>
              <a:rPr lang="es-AR" sz="2400" b="0" i="0" u="none" strike="noStrike" cap="none">
                <a:solidFill>
                  <a:srgbClr val="262626"/>
                </a:solidFill>
                <a:latin typeface="Calibri"/>
                <a:ea typeface="Calibri"/>
                <a:cs typeface="Calibri"/>
                <a:sym typeface="Calibri"/>
              </a:rPr>
              <a:t>Conocer el sistema actual (manual o informatizado).</a:t>
            </a:r>
            <a:endParaRPr/>
          </a:p>
          <a:p>
            <a:pPr marL="347662" marR="0" lvl="1" indent="-342900" algn="just" rtl="0">
              <a:lnSpc>
                <a:spcPct val="100000"/>
              </a:lnSpc>
              <a:spcBef>
                <a:spcPts val="0"/>
              </a:spcBef>
              <a:spcAft>
                <a:spcPts val="0"/>
              </a:spcAft>
              <a:buClr>
                <a:srgbClr val="262626"/>
              </a:buClr>
              <a:buSzPts val="2400"/>
              <a:buFont typeface="Noto Sans Symbols"/>
              <a:buChar char="⮚"/>
            </a:pPr>
            <a:r>
              <a:rPr lang="es-AR" sz="2400" b="0" i="0" u="none" strike="noStrike" cap="none">
                <a:solidFill>
                  <a:srgbClr val="262626"/>
                </a:solidFill>
                <a:latin typeface="Calibri"/>
                <a:ea typeface="Calibri"/>
                <a:cs typeface="Calibri"/>
                <a:sym typeface="Calibri"/>
              </a:rPr>
              <a:t>Identificar las necesidades, tanto explícitas como implícitas, de clientes y usuarios y sus expectativas sobre el sistema a desarrollar.</a:t>
            </a:r>
            <a:endParaRPr/>
          </a:p>
          <a:p>
            <a:pPr marL="90488" marR="0" lvl="0" indent="-90488" algn="l" rtl="0">
              <a:lnSpc>
                <a:spcPct val="100000"/>
              </a:lnSpc>
              <a:spcBef>
                <a:spcPts val="0"/>
              </a:spcBef>
              <a:spcAft>
                <a:spcPts val="0"/>
              </a:spcAft>
              <a:buClr>
                <a:srgbClr val="000000"/>
              </a:buClr>
              <a:buSzPts val="2400"/>
              <a:buFont typeface="Arial"/>
              <a:buNone/>
            </a:pPr>
            <a:endParaRPr sz="2400">
              <a:solidFill>
                <a:srgbClr val="262626"/>
              </a:solidFill>
              <a:latin typeface="Calibri"/>
              <a:ea typeface="Calibri"/>
              <a:cs typeface="Calibri"/>
              <a:sym typeface="Calibri"/>
            </a:endParaRPr>
          </a:p>
        </p:txBody>
      </p:sp>
      <p:sp>
        <p:nvSpPr>
          <p:cNvPr id="355" name="Google Shape;355;p25"/>
          <p:cNvSpPr/>
          <p:nvPr/>
        </p:nvSpPr>
        <p:spPr>
          <a:xfrm>
            <a:off x="168275" y="6554788"/>
            <a:ext cx="2154238" cy="2127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AR" sz="1400">
                <a:solidFill>
                  <a:srgbClr val="8F8F8F"/>
                </a:solidFill>
                <a:latin typeface="Calibri"/>
                <a:ea typeface="Calibri"/>
                <a:cs typeface="Calibri"/>
                <a:sym typeface="Calibri"/>
              </a:rPr>
              <a:t>Ingenieria de Software II</a:t>
            </a:r>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26"/>
          <p:cNvSpPr/>
          <p:nvPr/>
        </p:nvSpPr>
        <p:spPr>
          <a:xfrm>
            <a:off x="755650" y="87038"/>
            <a:ext cx="10771187" cy="1128712"/>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s-AR" sz="4000">
                <a:solidFill>
                  <a:schemeClr val="accent5"/>
                </a:solidFill>
                <a:latin typeface="Calibri"/>
                <a:ea typeface="Calibri"/>
                <a:cs typeface="Calibri"/>
                <a:sym typeface="Calibri"/>
              </a:rPr>
              <a:t>Técnicas de elicitación </a:t>
            </a:r>
            <a:endParaRPr/>
          </a:p>
        </p:txBody>
      </p:sp>
      <p:sp>
        <p:nvSpPr>
          <p:cNvPr id="362" name="Google Shape;362;p26"/>
          <p:cNvSpPr/>
          <p:nvPr/>
        </p:nvSpPr>
        <p:spPr>
          <a:xfrm>
            <a:off x="9248775" y="2852738"/>
            <a:ext cx="2925763" cy="10477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3" name="Google Shape;363;p26"/>
          <p:cNvSpPr/>
          <p:nvPr/>
        </p:nvSpPr>
        <p:spPr>
          <a:xfrm>
            <a:off x="5951538" y="6508750"/>
            <a:ext cx="2162175" cy="304800"/>
          </a:xfrm>
          <a:prstGeom prst="rect">
            <a:avLst/>
          </a:prstGeom>
          <a:noFill/>
          <a:ln>
            <a:noFill/>
          </a:ln>
        </p:spPr>
        <p:txBody>
          <a:bodyPr spcFirstLastPara="1" wrap="square" lIns="90000" tIns="45000" rIns="90000" bIns="45000" anchor="t" anchorCtr="0">
            <a:noAutofit/>
          </a:bodyPr>
          <a:lstStyle/>
          <a:p>
            <a:pPr marL="92075" marR="0" lvl="0" indent="-88900" algn="l" rtl="0">
              <a:lnSpc>
                <a:spcPct val="100000"/>
              </a:lnSpc>
              <a:spcBef>
                <a:spcPts val="0"/>
              </a:spcBef>
              <a:spcAft>
                <a:spcPts val="0"/>
              </a:spcAft>
              <a:buNone/>
            </a:pPr>
            <a:r>
              <a:rPr lang="es-AR" sz="1100">
                <a:solidFill>
                  <a:srgbClr val="8B8B8B"/>
                </a:solidFill>
                <a:latin typeface="Calibri"/>
                <a:ea typeface="Calibri"/>
                <a:cs typeface="Calibri"/>
                <a:sym typeface="Calibri"/>
              </a:rPr>
              <a:t>Whitten Bentley </a:t>
            </a:r>
            <a:endParaRPr/>
          </a:p>
        </p:txBody>
      </p:sp>
      <p:sp>
        <p:nvSpPr>
          <p:cNvPr id="364" name="Google Shape;364;p26"/>
          <p:cNvSpPr/>
          <p:nvPr/>
        </p:nvSpPr>
        <p:spPr>
          <a:xfrm>
            <a:off x="1245394" y="2182812"/>
            <a:ext cx="9791700" cy="4478338"/>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AR" sz="3200" b="1">
                <a:solidFill>
                  <a:srgbClr val="262626"/>
                </a:solidFill>
                <a:latin typeface="Calibri"/>
                <a:ea typeface="Calibri"/>
                <a:cs typeface="Calibri"/>
                <a:sym typeface="Calibri"/>
              </a:rPr>
              <a:t>Repasemos las técnicas de elicitación</a:t>
            </a:r>
            <a:endParaRPr sz="3200" b="1">
              <a:solidFill>
                <a:srgbClr val="262626"/>
              </a:solidFill>
              <a:latin typeface="Calibri"/>
              <a:ea typeface="Calibri"/>
              <a:cs typeface="Calibri"/>
              <a:sym typeface="Calibri"/>
            </a:endParaRPr>
          </a:p>
          <a:p>
            <a:pPr marL="0" marR="0" lvl="0" indent="0" algn="l" rtl="0">
              <a:lnSpc>
                <a:spcPct val="100000"/>
              </a:lnSpc>
              <a:spcBef>
                <a:spcPts val="0"/>
              </a:spcBef>
              <a:spcAft>
                <a:spcPts val="0"/>
              </a:spcAft>
              <a:buNone/>
            </a:pPr>
            <a:r>
              <a:rPr lang="es-AR" sz="3200" b="1">
                <a:solidFill>
                  <a:srgbClr val="262626"/>
                </a:solidFill>
                <a:latin typeface="Calibri"/>
                <a:ea typeface="Calibri"/>
                <a:cs typeface="Calibri"/>
                <a:sym typeface="Calibri"/>
              </a:rPr>
              <a:t>Actividad: </a:t>
            </a:r>
            <a:endParaRPr/>
          </a:p>
          <a:p>
            <a:pPr marL="342900" marR="0" lvl="0" indent="-139700" algn="l" rtl="0">
              <a:lnSpc>
                <a:spcPct val="100000"/>
              </a:lnSpc>
              <a:spcBef>
                <a:spcPts val="0"/>
              </a:spcBef>
              <a:spcAft>
                <a:spcPts val="0"/>
              </a:spcAft>
              <a:buClr>
                <a:srgbClr val="C00000"/>
              </a:buClr>
              <a:buSzPts val="3200"/>
              <a:buFont typeface="Noto Sans Symbols"/>
              <a:buNone/>
            </a:pPr>
            <a:endParaRPr sz="3200">
              <a:solidFill>
                <a:srgbClr val="262626"/>
              </a:solidFill>
              <a:latin typeface="Calibri"/>
              <a:ea typeface="Calibri"/>
              <a:cs typeface="Calibri"/>
              <a:sym typeface="Calibri"/>
            </a:endParaRPr>
          </a:p>
          <a:p>
            <a:pPr marL="342900" marR="0" lvl="0" indent="-342900" algn="l" rtl="0">
              <a:lnSpc>
                <a:spcPct val="100000"/>
              </a:lnSpc>
              <a:spcBef>
                <a:spcPts val="0"/>
              </a:spcBef>
              <a:spcAft>
                <a:spcPts val="0"/>
              </a:spcAft>
              <a:buClr>
                <a:srgbClr val="C00000"/>
              </a:buClr>
              <a:buSzPts val="3200"/>
              <a:buFont typeface="Noto Sans Symbols"/>
              <a:buChar char="❖"/>
            </a:pPr>
            <a:r>
              <a:rPr lang="es-AR" sz="3200">
                <a:solidFill>
                  <a:srgbClr val="262626"/>
                </a:solidFill>
                <a:latin typeface="Calibri"/>
                <a:ea typeface="Calibri"/>
                <a:cs typeface="Calibri"/>
                <a:sym typeface="Calibri"/>
              </a:rPr>
              <a:t>Nos dividimos en grupos y cada grupo elige un color  de la siguiente pantalla y debe responder la pregunta que sale. </a:t>
            </a:r>
            <a:endParaRPr/>
          </a:p>
          <a:p>
            <a:pPr marL="0" marR="0" lvl="0" indent="0" algn="l" rtl="0">
              <a:lnSpc>
                <a:spcPct val="100000"/>
              </a:lnSpc>
              <a:spcBef>
                <a:spcPts val="0"/>
              </a:spcBef>
              <a:spcAft>
                <a:spcPts val="0"/>
              </a:spcAft>
              <a:buNone/>
            </a:pPr>
            <a:r>
              <a:rPr lang="es-AR" sz="3200" i="1">
                <a:solidFill>
                  <a:srgbClr val="262626"/>
                </a:solidFill>
                <a:latin typeface="Calibri"/>
                <a:ea typeface="Calibri"/>
                <a:cs typeface="Calibri"/>
                <a:sym typeface="Calibri"/>
              </a:rPr>
              <a:t>Observación: luego  para repasar  van a encontrar en las notas de cada pantalla las respuestas.</a:t>
            </a:r>
            <a:endParaRPr/>
          </a:p>
          <a:p>
            <a:pPr marL="342900" marR="0" lvl="0" indent="-139700" algn="l" rtl="0">
              <a:lnSpc>
                <a:spcPct val="100000"/>
              </a:lnSpc>
              <a:spcBef>
                <a:spcPts val="0"/>
              </a:spcBef>
              <a:spcAft>
                <a:spcPts val="0"/>
              </a:spcAft>
              <a:buClr>
                <a:srgbClr val="C00000"/>
              </a:buClr>
              <a:buSzPts val="3200"/>
              <a:buFont typeface="Noto Sans Symbols"/>
              <a:buNone/>
            </a:pPr>
            <a:endParaRPr sz="3200">
              <a:solidFill>
                <a:srgbClr val="262626"/>
              </a:solidFill>
              <a:latin typeface="Calibri"/>
              <a:ea typeface="Calibri"/>
              <a:cs typeface="Calibri"/>
              <a:sym typeface="Calibri"/>
            </a:endParaRPr>
          </a:p>
          <a:p>
            <a:pPr marL="342900" marR="0" lvl="0" indent="-139700" algn="l" rtl="0">
              <a:lnSpc>
                <a:spcPct val="100000"/>
              </a:lnSpc>
              <a:spcBef>
                <a:spcPts val="0"/>
              </a:spcBef>
              <a:spcAft>
                <a:spcPts val="0"/>
              </a:spcAft>
              <a:buClr>
                <a:srgbClr val="C00000"/>
              </a:buClr>
              <a:buSzPts val="3200"/>
              <a:buFont typeface="Noto Sans Symbols"/>
              <a:buNone/>
            </a:pPr>
            <a:endParaRPr sz="3200">
              <a:solidFill>
                <a:srgbClr val="262626"/>
              </a:solidFill>
              <a:latin typeface="Calibri"/>
              <a:ea typeface="Calibri"/>
              <a:cs typeface="Calibri"/>
              <a:sym typeface="Calibri"/>
            </a:endParaRPr>
          </a:p>
        </p:txBody>
      </p:sp>
      <p:sp>
        <p:nvSpPr>
          <p:cNvPr id="365" name="Google Shape;365;p26"/>
          <p:cNvSpPr/>
          <p:nvPr/>
        </p:nvSpPr>
        <p:spPr>
          <a:xfrm>
            <a:off x="168275" y="6554788"/>
            <a:ext cx="2154238" cy="2127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AR" sz="1400">
                <a:solidFill>
                  <a:srgbClr val="8F8F8F"/>
                </a:solidFill>
                <a:latin typeface="Calibri"/>
                <a:ea typeface="Calibri"/>
                <a:cs typeface="Calibri"/>
                <a:sym typeface="Calibri"/>
              </a:rPr>
              <a:t>Ingenieria de Software II</a:t>
            </a:r>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27"/>
          <p:cNvSpPr txBox="1">
            <a:spLocks noGrp="1"/>
          </p:cNvSpPr>
          <p:nvPr>
            <p:ph type="title"/>
          </p:nvPr>
        </p:nvSpPr>
        <p:spPr>
          <a:xfrm>
            <a:off x="263352" y="116632"/>
            <a:ext cx="10806607" cy="1273283"/>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5"/>
              </a:buClr>
              <a:buSzPts val="4000"/>
              <a:buFont typeface="Calibri"/>
              <a:buNone/>
            </a:pPr>
            <a:r>
              <a:rPr lang="es-AR"/>
              <a:t>Elegir un color o número</a:t>
            </a:r>
            <a:endParaRPr/>
          </a:p>
        </p:txBody>
      </p:sp>
      <p:grpSp>
        <p:nvGrpSpPr>
          <p:cNvPr id="372" name="Google Shape;372;p27"/>
          <p:cNvGrpSpPr/>
          <p:nvPr/>
        </p:nvGrpSpPr>
        <p:grpSpPr>
          <a:xfrm>
            <a:off x="1301842" y="1052744"/>
            <a:ext cx="9122651" cy="5506210"/>
            <a:chOff x="894474" y="8"/>
            <a:chExt cx="9122651" cy="5506210"/>
          </a:xfrm>
        </p:grpSpPr>
        <p:sp>
          <p:nvSpPr>
            <p:cNvPr id="373" name="Google Shape;373;p27"/>
            <p:cNvSpPr/>
            <p:nvPr/>
          </p:nvSpPr>
          <p:spPr>
            <a:xfrm>
              <a:off x="894474" y="1016"/>
              <a:ext cx="2816328" cy="1689797"/>
            </a:xfrm>
            <a:prstGeom prst="rect">
              <a:avLst/>
            </a:pr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7"/>
            <p:cNvSpPr txBox="1"/>
            <p:nvPr/>
          </p:nvSpPr>
          <p:spPr>
            <a:xfrm>
              <a:off x="894474" y="1016"/>
              <a:ext cx="2816328" cy="1689797"/>
            </a:xfrm>
            <a:prstGeom prst="rect">
              <a:avLst/>
            </a:prstGeom>
            <a:noFill/>
            <a:ln>
              <a:noFill/>
            </a:ln>
          </p:spPr>
          <p:txBody>
            <a:bodyPr spcFirstLastPara="1" wrap="square" lIns="247650" tIns="247650" rIns="247650" bIns="247650" anchor="ctr" anchorCtr="0">
              <a:noAutofit/>
            </a:bodyPr>
            <a:lstStyle/>
            <a:p>
              <a:pPr marL="0" marR="0" lvl="0" indent="0" algn="ctr" rtl="0">
                <a:lnSpc>
                  <a:spcPct val="90000"/>
                </a:lnSpc>
                <a:spcBef>
                  <a:spcPts val="0"/>
                </a:spcBef>
                <a:spcAft>
                  <a:spcPts val="0"/>
                </a:spcAft>
                <a:buNone/>
              </a:pPr>
              <a:r>
                <a:rPr lang="es-AR" sz="6500">
                  <a:solidFill>
                    <a:schemeClr val="lt1"/>
                  </a:solidFill>
                  <a:latin typeface="Calibri"/>
                  <a:ea typeface="Calibri"/>
                  <a:cs typeface="Calibri"/>
                  <a:sym typeface="Calibri"/>
                </a:rPr>
                <a:t>1</a:t>
              </a:r>
              <a:endParaRPr/>
            </a:p>
          </p:txBody>
        </p:sp>
        <p:sp>
          <p:nvSpPr>
            <p:cNvPr id="375" name="Google Shape;375;p27"/>
            <p:cNvSpPr/>
            <p:nvPr/>
          </p:nvSpPr>
          <p:spPr>
            <a:xfrm>
              <a:off x="3992435" y="1016"/>
              <a:ext cx="2816328" cy="1689797"/>
            </a:xfrm>
            <a:prstGeom prst="rect">
              <a:avLst/>
            </a:prstGeom>
            <a:solidFill>
              <a:srgbClr val="E68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7"/>
            <p:cNvSpPr txBox="1"/>
            <p:nvPr/>
          </p:nvSpPr>
          <p:spPr>
            <a:xfrm>
              <a:off x="3992435" y="1016"/>
              <a:ext cx="2816328" cy="1689797"/>
            </a:xfrm>
            <a:prstGeom prst="rect">
              <a:avLst/>
            </a:prstGeom>
            <a:noFill/>
            <a:ln>
              <a:noFill/>
            </a:ln>
          </p:spPr>
          <p:txBody>
            <a:bodyPr spcFirstLastPara="1" wrap="square" lIns="247650" tIns="247650" rIns="247650" bIns="247650" anchor="ctr" anchorCtr="0">
              <a:noAutofit/>
            </a:bodyPr>
            <a:lstStyle/>
            <a:p>
              <a:pPr marL="0" marR="0" lvl="0" indent="0" algn="ctr" rtl="0">
                <a:lnSpc>
                  <a:spcPct val="90000"/>
                </a:lnSpc>
                <a:spcBef>
                  <a:spcPts val="0"/>
                </a:spcBef>
                <a:spcAft>
                  <a:spcPts val="0"/>
                </a:spcAft>
                <a:buNone/>
              </a:pPr>
              <a:r>
                <a:rPr lang="es-AR" sz="6500">
                  <a:solidFill>
                    <a:schemeClr val="lt1"/>
                  </a:solidFill>
                  <a:latin typeface="Calibri"/>
                  <a:ea typeface="Calibri"/>
                  <a:cs typeface="Calibri"/>
                  <a:sym typeface="Calibri"/>
                </a:rPr>
                <a:t>2</a:t>
              </a:r>
              <a:endParaRPr/>
            </a:p>
          </p:txBody>
        </p:sp>
        <p:sp>
          <p:nvSpPr>
            <p:cNvPr id="377" name="Google Shape;377;p27"/>
            <p:cNvSpPr/>
            <p:nvPr/>
          </p:nvSpPr>
          <p:spPr>
            <a:xfrm>
              <a:off x="4032455" y="1944216"/>
              <a:ext cx="2816328" cy="1689797"/>
            </a:xfrm>
            <a:prstGeom prst="rect">
              <a:avLst/>
            </a:prstGeom>
            <a:solidFill>
              <a:srgbClr val="7F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7"/>
            <p:cNvSpPr txBox="1"/>
            <p:nvPr/>
          </p:nvSpPr>
          <p:spPr>
            <a:xfrm>
              <a:off x="4032455" y="1944216"/>
              <a:ext cx="2816328" cy="1689797"/>
            </a:xfrm>
            <a:prstGeom prst="rect">
              <a:avLst/>
            </a:prstGeom>
            <a:noFill/>
            <a:ln>
              <a:noFill/>
            </a:ln>
          </p:spPr>
          <p:txBody>
            <a:bodyPr spcFirstLastPara="1" wrap="square" lIns="247650" tIns="247650" rIns="247650" bIns="247650" anchor="ctr" anchorCtr="0">
              <a:noAutofit/>
            </a:bodyPr>
            <a:lstStyle/>
            <a:p>
              <a:pPr marL="0" marR="0" lvl="0" indent="0" algn="ctr" rtl="0">
                <a:lnSpc>
                  <a:spcPct val="90000"/>
                </a:lnSpc>
                <a:spcBef>
                  <a:spcPts val="0"/>
                </a:spcBef>
                <a:spcAft>
                  <a:spcPts val="0"/>
                </a:spcAft>
                <a:buNone/>
              </a:pPr>
              <a:r>
                <a:rPr lang="es-AR" sz="6500">
                  <a:solidFill>
                    <a:schemeClr val="lt1"/>
                  </a:solidFill>
                  <a:latin typeface="Calibri"/>
                  <a:ea typeface="Calibri"/>
                  <a:cs typeface="Calibri"/>
                  <a:sym typeface="Calibri"/>
                </a:rPr>
                <a:t>5</a:t>
              </a:r>
              <a:endParaRPr/>
            </a:p>
          </p:txBody>
        </p:sp>
        <p:sp>
          <p:nvSpPr>
            <p:cNvPr id="379" name="Google Shape;379;p27"/>
            <p:cNvSpPr/>
            <p:nvPr/>
          </p:nvSpPr>
          <p:spPr>
            <a:xfrm>
              <a:off x="894474" y="1972446"/>
              <a:ext cx="2816328" cy="1689797"/>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7"/>
            <p:cNvSpPr txBox="1"/>
            <p:nvPr/>
          </p:nvSpPr>
          <p:spPr>
            <a:xfrm>
              <a:off x="894474" y="1972446"/>
              <a:ext cx="2816328" cy="1689797"/>
            </a:xfrm>
            <a:prstGeom prst="rect">
              <a:avLst/>
            </a:prstGeom>
            <a:noFill/>
            <a:ln>
              <a:noFill/>
            </a:ln>
          </p:spPr>
          <p:txBody>
            <a:bodyPr spcFirstLastPara="1" wrap="square" lIns="247650" tIns="247650" rIns="247650" bIns="247650" anchor="ctr" anchorCtr="0">
              <a:noAutofit/>
            </a:bodyPr>
            <a:lstStyle/>
            <a:p>
              <a:pPr marL="0" marR="0" lvl="0" indent="0" algn="ctr" rtl="0">
                <a:lnSpc>
                  <a:spcPct val="90000"/>
                </a:lnSpc>
                <a:spcBef>
                  <a:spcPts val="0"/>
                </a:spcBef>
                <a:spcAft>
                  <a:spcPts val="0"/>
                </a:spcAft>
                <a:buNone/>
              </a:pPr>
              <a:r>
                <a:rPr lang="es-AR" sz="6500" dirty="0">
                  <a:solidFill>
                    <a:schemeClr val="lt1"/>
                  </a:solidFill>
                  <a:latin typeface="Calibri"/>
                  <a:ea typeface="Calibri"/>
                  <a:cs typeface="Calibri"/>
                  <a:sym typeface="Calibri"/>
                </a:rPr>
                <a:t>4</a:t>
              </a:r>
              <a:endParaRPr dirty="0"/>
            </a:p>
          </p:txBody>
        </p:sp>
        <p:sp>
          <p:nvSpPr>
            <p:cNvPr id="381" name="Google Shape;381;p27"/>
            <p:cNvSpPr/>
            <p:nvPr/>
          </p:nvSpPr>
          <p:spPr>
            <a:xfrm>
              <a:off x="4032455" y="3816421"/>
              <a:ext cx="2816328" cy="1689797"/>
            </a:xfrm>
            <a:prstGeom prst="rect">
              <a:avLst/>
            </a:pr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7"/>
            <p:cNvSpPr txBox="1"/>
            <p:nvPr/>
          </p:nvSpPr>
          <p:spPr>
            <a:xfrm>
              <a:off x="4032455" y="3816421"/>
              <a:ext cx="2816328" cy="1689797"/>
            </a:xfrm>
            <a:prstGeom prst="rect">
              <a:avLst/>
            </a:prstGeom>
            <a:noFill/>
            <a:ln>
              <a:noFill/>
            </a:ln>
          </p:spPr>
          <p:txBody>
            <a:bodyPr spcFirstLastPara="1" wrap="square" lIns="247650" tIns="247650" rIns="247650" bIns="247650" anchor="ctr" anchorCtr="0">
              <a:noAutofit/>
            </a:bodyPr>
            <a:lstStyle/>
            <a:p>
              <a:pPr marL="0" marR="0" lvl="0" indent="0" algn="ctr" rtl="0">
                <a:lnSpc>
                  <a:spcPct val="90000"/>
                </a:lnSpc>
                <a:spcBef>
                  <a:spcPts val="0"/>
                </a:spcBef>
                <a:spcAft>
                  <a:spcPts val="0"/>
                </a:spcAft>
                <a:buNone/>
              </a:pPr>
              <a:r>
                <a:rPr lang="es-AR" sz="6500">
                  <a:solidFill>
                    <a:schemeClr val="lt1"/>
                  </a:solidFill>
                  <a:latin typeface="Calibri"/>
                  <a:ea typeface="Calibri"/>
                  <a:cs typeface="Calibri"/>
                  <a:sym typeface="Calibri"/>
                </a:rPr>
                <a:t>7</a:t>
              </a:r>
              <a:endParaRPr/>
            </a:p>
          </p:txBody>
        </p:sp>
        <p:sp>
          <p:nvSpPr>
            <p:cNvPr id="383" name="Google Shape;383;p27"/>
            <p:cNvSpPr/>
            <p:nvPr/>
          </p:nvSpPr>
          <p:spPr>
            <a:xfrm>
              <a:off x="7200797" y="1944210"/>
              <a:ext cx="2816328" cy="1689797"/>
            </a:xfrm>
            <a:prstGeom prst="rect">
              <a:avLst/>
            </a:prstGeom>
            <a:solidFill>
              <a:srgbClr val="DFE40A"/>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7"/>
            <p:cNvSpPr txBox="1"/>
            <p:nvPr/>
          </p:nvSpPr>
          <p:spPr>
            <a:xfrm>
              <a:off x="7200797" y="1944210"/>
              <a:ext cx="2816328" cy="1689797"/>
            </a:xfrm>
            <a:prstGeom prst="rect">
              <a:avLst/>
            </a:prstGeom>
            <a:noFill/>
            <a:ln>
              <a:noFill/>
            </a:ln>
          </p:spPr>
          <p:txBody>
            <a:bodyPr spcFirstLastPara="1" wrap="square" lIns="247650" tIns="247650" rIns="247650" bIns="247650" anchor="ctr" anchorCtr="0">
              <a:noAutofit/>
            </a:bodyPr>
            <a:lstStyle/>
            <a:p>
              <a:pPr marL="0" marR="0" lvl="0" indent="0" algn="ctr" rtl="0">
                <a:lnSpc>
                  <a:spcPct val="90000"/>
                </a:lnSpc>
                <a:spcBef>
                  <a:spcPts val="0"/>
                </a:spcBef>
                <a:spcAft>
                  <a:spcPts val="0"/>
                </a:spcAft>
                <a:buNone/>
              </a:pPr>
              <a:r>
                <a:rPr lang="es-AR" sz="6500">
                  <a:solidFill>
                    <a:schemeClr val="lt1"/>
                  </a:solidFill>
                  <a:latin typeface="Calibri"/>
                  <a:ea typeface="Calibri"/>
                  <a:cs typeface="Calibri"/>
                  <a:sym typeface="Calibri"/>
                </a:rPr>
                <a:t>6</a:t>
              </a:r>
              <a:endParaRPr/>
            </a:p>
          </p:txBody>
        </p:sp>
        <p:sp>
          <p:nvSpPr>
            <p:cNvPr id="385" name="Google Shape;385;p27"/>
            <p:cNvSpPr/>
            <p:nvPr/>
          </p:nvSpPr>
          <p:spPr>
            <a:xfrm>
              <a:off x="7128783" y="8"/>
              <a:ext cx="2816328" cy="1689797"/>
            </a:xfrm>
            <a:prstGeom prst="rect">
              <a:avLst/>
            </a:prstGeom>
            <a:gradFill>
              <a:gsLst>
                <a:gs pos="0">
                  <a:srgbClr val="C53435"/>
                </a:gs>
                <a:gs pos="50000">
                  <a:schemeClr val="accent1"/>
                </a:gs>
                <a:gs pos="100000">
                  <a:srgbClr val="AB0000"/>
                </a:gs>
              </a:gsLst>
              <a:lin ang="2700000" scaled="0"/>
            </a:gra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7"/>
            <p:cNvSpPr txBox="1"/>
            <p:nvPr/>
          </p:nvSpPr>
          <p:spPr>
            <a:xfrm>
              <a:off x="7128783" y="8"/>
              <a:ext cx="2816328" cy="1689797"/>
            </a:xfrm>
            <a:prstGeom prst="rect">
              <a:avLst/>
            </a:prstGeom>
            <a:noFill/>
            <a:ln>
              <a:noFill/>
            </a:ln>
          </p:spPr>
          <p:txBody>
            <a:bodyPr spcFirstLastPara="1" wrap="square" lIns="247650" tIns="247650" rIns="247650" bIns="247650" anchor="ctr" anchorCtr="0">
              <a:noAutofit/>
            </a:bodyPr>
            <a:lstStyle/>
            <a:p>
              <a:pPr marL="0" marR="0" lvl="0" indent="0" algn="ctr" rtl="0">
                <a:lnSpc>
                  <a:spcPct val="90000"/>
                </a:lnSpc>
                <a:spcBef>
                  <a:spcPts val="0"/>
                </a:spcBef>
                <a:spcAft>
                  <a:spcPts val="0"/>
                </a:spcAft>
                <a:buNone/>
              </a:pPr>
              <a:r>
                <a:rPr lang="es-AR" sz="6500">
                  <a:solidFill>
                    <a:schemeClr val="lt1"/>
                  </a:solidFill>
                  <a:latin typeface="Calibri"/>
                  <a:ea typeface="Calibri"/>
                  <a:cs typeface="Calibri"/>
                  <a:sym typeface="Calibri"/>
                </a:rPr>
                <a:t>3</a:t>
              </a:r>
              <a:endParaRPr/>
            </a:p>
          </p:txBody>
        </p:sp>
      </p:grpSp>
      <p:sp>
        <p:nvSpPr>
          <p:cNvPr id="387" name="Google Shape;387;p27">
            <a:hlinkClick r:id="rId3" action="ppaction://hlinksldjump"/>
          </p:cNvPr>
          <p:cNvSpPr/>
          <p:nvPr/>
        </p:nvSpPr>
        <p:spPr>
          <a:xfrm>
            <a:off x="8544272" y="5843752"/>
            <a:ext cx="1728192" cy="1008112"/>
          </a:xfrm>
          <a:prstGeom prst="rightArrow">
            <a:avLst>
              <a:gd name="adj1" fmla="val 50000"/>
              <a:gd name="adj2" fmla="val 50000"/>
            </a:avLst>
          </a:prstGeom>
          <a:solidFill>
            <a:srgbClr val="002060"/>
          </a:solid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AR" sz="1800">
                <a:solidFill>
                  <a:schemeClr val="lt1"/>
                </a:solidFill>
                <a:latin typeface="Calibri"/>
                <a:ea typeface="Calibri"/>
                <a:cs typeface="Calibri"/>
                <a:sym typeface="Calibri"/>
              </a:rPr>
              <a:t>Continuar otro tema</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3"/>
          <p:cNvSpPr/>
          <p:nvPr/>
        </p:nvSpPr>
        <p:spPr>
          <a:xfrm>
            <a:off x="9248775" y="2852738"/>
            <a:ext cx="2925763" cy="10477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 name="Google Shape;73;p3"/>
          <p:cNvSpPr/>
          <p:nvPr/>
        </p:nvSpPr>
        <p:spPr>
          <a:xfrm>
            <a:off x="5951538" y="6508750"/>
            <a:ext cx="2162175" cy="304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3"/>
          <p:cNvSpPr/>
          <p:nvPr/>
        </p:nvSpPr>
        <p:spPr>
          <a:xfrm>
            <a:off x="168275" y="1340768"/>
            <a:ext cx="11688365" cy="5733256"/>
          </a:xfrm>
          <a:prstGeom prst="rect">
            <a:avLst/>
          </a:prstGeom>
          <a:noFill/>
          <a:ln>
            <a:noFill/>
          </a:ln>
        </p:spPr>
        <p:txBody>
          <a:bodyPr spcFirstLastPara="1" wrap="square" lIns="90000" tIns="45000" rIns="90000" bIns="45000" anchor="t" anchorCtr="0">
            <a:noAutofit/>
          </a:bodyPr>
          <a:lstStyle/>
          <a:p>
            <a:pPr marL="461962" marR="0" lvl="1" indent="-457200" algn="just" rtl="0">
              <a:lnSpc>
                <a:spcPct val="100000"/>
              </a:lnSpc>
              <a:spcBef>
                <a:spcPts val="0"/>
              </a:spcBef>
              <a:spcAft>
                <a:spcPts val="0"/>
              </a:spcAft>
              <a:buClr>
                <a:srgbClr val="262626"/>
              </a:buClr>
              <a:buSzPts val="3200"/>
              <a:buFont typeface="Arial"/>
              <a:buChar char="•"/>
            </a:pPr>
            <a:r>
              <a:rPr lang="es-AR" sz="3200" b="0" i="0" u="none" strike="noStrike" cap="none">
                <a:solidFill>
                  <a:srgbClr val="262626"/>
                </a:solidFill>
                <a:latin typeface="Calibri"/>
                <a:ea typeface="Calibri"/>
                <a:cs typeface="Calibri"/>
                <a:sym typeface="Calibri"/>
              </a:rPr>
              <a:t>La cursada constará de un proyecto que será desarrollado durante todo el semestre. </a:t>
            </a:r>
            <a:endParaRPr/>
          </a:p>
          <a:p>
            <a:pPr marL="461962" marR="0" lvl="1" indent="-457200" algn="just" rtl="0">
              <a:lnSpc>
                <a:spcPct val="100000"/>
              </a:lnSpc>
              <a:spcBef>
                <a:spcPts val="0"/>
              </a:spcBef>
              <a:spcAft>
                <a:spcPts val="0"/>
              </a:spcAft>
              <a:buClr>
                <a:srgbClr val="262626"/>
              </a:buClr>
              <a:buSzPts val="3200"/>
              <a:buFont typeface="Arial"/>
              <a:buChar char="•"/>
            </a:pPr>
            <a:r>
              <a:rPr lang="es-AR" sz="3200" b="0" i="0" u="none" strike="noStrike" cap="none">
                <a:solidFill>
                  <a:srgbClr val="262626"/>
                </a:solidFill>
                <a:latin typeface="Calibri"/>
                <a:ea typeface="Calibri"/>
                <a:cs typeface="Calibri"/>
                <a:sym typeface="Calibri"/>
              </a:rPr>
              <a:t>El proyecto será realizado por grupos, y cada grupo tendrá asignado un ayudante que será el tutor durante todo el desarrollo. </a:t>
            </a:r>
            <a:endParaRPr/>
          </a:p>
          <a:p>
            <a:pPr marL="461962" marR="0" lvl="1" indent="-457200" algn="just" rtl="0">
              <a:lnSpc>
                <a:spcPct val="100000"/>
              </a:lnSpc>
              <a:spcBef>
                <a:spcPts val="0"/>
              </a:spcBef>
              <a:spcAft>
                <a:spcPts val="0"/>
              </a:spcAft>
              <a:buClr>
                <a:srgbClr val="262626"/>
              </a:buClr>
              <a:buSzPts val="3200"/>
              <a:buFont typeface="Arial"/>
              <a:buChar char="•"/>
            </a:pPr>
            <a:r>
              <a:rPr lang="es-AR" sz="3200" b="0" i="0" u="none" strike="noStrike" cap="none">
                <a:solidFill>
                  <a:srgbClr val="262626"/>
                </a:solidFill>
                <a:latin typeface="Calibri"/>
                <a:ea typeface="Calibri"/>
                <a:cs typeface="Calibri"/>
                <a:sym typeface="Calibri"/>
              </a:rPr>
              <a:t>Las consultas del proyecto serán respondidas por el ayudante asignado, en los horarios establecidos. </a:t>
            </a:r>
            <a:endParaRPr/>
          </a:p>
          <a:p>
            <a:pPr marL="461962" marR="0" lvl="1" indent="-457200" algn="just" rtl="0">
              <a:lnSpc>
                <a:spcPct val="100000"/>
              </a:lnSpc>
              <a:spcBef>
                <a:spcPts val="0"/>
              </a:spcBef>
              <a:spcAft>
                <a:spcPts val="0"/>
              </a:spcAft>
              <a:buClr>
                <a:srgbClr val="262626"/>
              </a:buClr>
              <a:buSzPts val="3200"/>
              <a:buFont typeface="Arial"/>
              <a:buChar char="•"/>
            </a:pPr>
            <a:r>
              <a:rPr lang="es-AR" sz="3200" b="0" i="0" u="none" strike="noStrike" cap="none">
                <a:solidFill>
                  <a:srgbClr val="262626"/>
                </a:solidFill>
                <a:latin typeface="Calibri"/>
                <a:ea typeface="Calibri"/>
                <a:cs typeface="Calibri"/>
                <a:sym typeface="Calibri"/>
              </a:rPr>
              <a:t>Dicho proyecto contará con entregas parciales de documentos establecidos, presentados en fechas pautadas. </a:t>
            </a:r>
            <a:endParaRPr/>
          </a:p>
          <a:p>
            <a:pPr marL="461962" marR="0" lvl="1" indent="-457200" algn="just" rtl="0">
              <a:lnSpc>
                <a:spcPct val="100000"/>
              </a:lnSpc>
              <a:spcBef>
                <a:spcPts val="0"/>
              </a:spcBef>
              <a:spcAft>
                <a:spcPts val="0"/>
              </a:spcAft>
              <a:buClr>
                <a:srgbClr val="262626"/>
              </a:buClr>
              <a:buSzPts val="3200"/>
              <a:buFont typeface="Arial"/>
              <a:buChar char="•"/>
            </a:pPr>
            <a:r>
              <a:rPr lang="es-AR" sz="3200" b="0" i="0" u="none" strike="noStrike" cap="none">
                <a:solidFill>
                  <a:srgbClr val="262626"/>
                </a:solidFill>
                <a:latin typeface="Calibri"/>
                <a:ea typeface="Calibri"/>
                <a:cs typeface="Calibri"/>
                <a:sym typeface="Calibri"/>
              </a:rPr>
              <a:t>Una vez corregido el trabajo, cada alumno deberá presentarse a un coloquio para aprobar la cursada. </a:t>
            </a:r>
            <a:endParaRPr/>
          </a:p>
          <a:p>
            <a:pPr marL="90488" marR="0" lvl="0" indent="-90488" algn="just" rtl="0">
              <a:lnSpc>
                <a:spcPct val="100000"/>
              </a:lnSpc>
              <a:spcBef>
                <a:spcPts val="0"/>
              </a:spcBef>
              <a:spcAft>
                <a:spcPts val="0"/>
              </a:spcAft>
              <a:buClr>
                <a:srgbClr val="000000"/>
              </a:buClr>
              <a:buSzPts val="3200"/>
              <a:buFont typeface="Arial"/>
              <a:buNone/>
            </a:pPr>
            <a:endParaRPr sz="3200">
              <a:solidFill>
                <a:srgbClr val="262626"/>
              </a:solidFill>
              <a:latin typeface="Calibri"/>
              <a:ea typeface="Calibri"/>
              <a:cs typeface="Calibri"/>
              <a:sym typeface="Calibri"/>
            </a:endParaRPr>
          </a:p>
        </p:txBody>
      </p:sp>
      <p:sp>
        <p:nvSpPr>
          <p:cNvPr id="75" name="Google Shape;75;p3"/>
          <p:cNvSpPr/>
          <p:nvPr/>
        </p:nvSpPr>
        <p:spPr>
          <a:xfrm>
            <a:off x="168275" y="6554788"/>
            <a:ext cx="2154238" cy="2127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AR" sz="1400">
                <a:solidFill>
                  <a:srgbClr val="8F8F8F"/>
                </a:solidFill>
                <a:latin typeface="Calibri"/>
                <a:ea typeface="Calibri"/>
                <a:cs typeface="Calibri"/>
                <a:sym typeface="Calibri"/>
              </a:rPr>
              <a:t>Ingenieria de Software II</a:t>
            </a:r>
            <a:endParaRPr/>
          </a:p>
        </p:txBody>
      </p:sp>
      <p:sp>
        <p:nvSpPr>
          <p:cNvPr id="76" name="Google Shape;76;p3"/>
          <p:cNvSpPr txBox="1">
            <a:spLocks noGrp="1"/>
          </p:cNvSpPr>
          <p:nvPr>
            <p:ph type="title"/>
          </p:nvPr>
        </p:nvSpPr>
        <p:spPr>
          <a:xfrm>
            <a:off x="479376" y="11815"/>
            <a:ext cx="10806607" cy="127328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85000"/>
              </a:lnSpc>
              <a:spcBef>
                <a:spcPts val="0"/>
              </a:spcBef>
              <a:spcAft>
                <a:spcPts val="0"/>
              </a:spcAft>
              <a:buClr>
                <a:schemeClr val="accent5"/>
              </a:buClr>
              <a:buSzPts val="4000"/>
              <a:buFont typeface="Calibri"/>
              <a:buNone/>
            </a:pPr>
            <a:r>
              <a:rPr lang="es-AR" dirty="0">
                <a:latin typeface="Calibri"/>
                <a:ea typeface="Calibri"/>
                <a:cs typeface="Calibri"/>
                <a:sym typeface="Calibri"/>
              </a:rPr>
              <a:t>Ingeniería de Software II – Reglamento de la cursada</a:t>
            </a:r>
            <a:br>
              <a:rPr lang="es-AR" dirty="0">
                <a:latin typeface="Calibri"/>
                <a:ea typeface="Calibri"/>
                <a:cs typeface="Calibri"/>
                <a:sym typeface="Calibri"/>
              </a:rPr>
            </a:br>
            <a:endParaRP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8"/>
          <p:cNvSpPr/>
          <p:nvPr/>
        </p:nvSpPr>
        <p:spPr>
          <a:xfrm>
            <a:off x="565944" y="105700"/>
            <a:ext cx="10771187" cy="1128712"/>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s-AR" sz="4000">
                <a:solidFill>
                  <a:schemeClr val="accent5"/>
                </a:solidFill>
                <a:latin typeface="Calibri"/>
                <a:ea typeface="Calibri"/>
                <a:cs typeface="Calibri"/>
                <a:sym typeface="Calibri"/>
              </a:rPr>
              <a:t>Muestreo de la documentación, los formularios y los datos existentes</a:t>
            </a:r>
            <a:endParaRPr/>
          </a:p>
        </p:txBody>
      </p:sp>
      <p:sp>
        <p:nvSpPr>
          <p:cNvPr id="394" name="Google Shape;394;p28"/>
          <p:cNvSpPr/>
          <p:nvPr/>
        </p:nvSpPr>
        <p:spPr>
          <a:xfrm>
            <a:off x="9248775" y="2852738"/>
            <a:ext cx="2925763" cy="10477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5" name="Google Shape;395;p28"/>
          <p:cNvSpPr/>
          <p:nvPr/>
        </p:nvSpPr>
        <p:spPr>
          <a:xfrm>
            <a:off x="5951538" y="6508750"/>
            <a:ext cx="2162175" cy="304800"/>
          </a:xfrm>
          <a:prstGeom prst="rect">
            <a:avLst/>
          </a:prstGeom>
          <a:noFill/>
          <a:ln>
            <a:noFill/>
          </a:ln>
        </p:spPr>
        <p:txBody>
          <a:bodyPr spcFirstLastPara="1" wrap="square" lIns="90000" tIns="45000" rIns="90000" bIns="45000" anchor="t" anchorCtr="0">
            <a:noAutofit/>
          </a:bodyPr>
          <a:lstStyle/>
          <a:p>
            <a:pPr marL="92075" marR="0" lvl="0" indent="-88900" algn="l" rtl="0">
              <a:lnSpc>
                <a:spcPct val="100000"/>
              </a:lnSpc>
              <a:spcBef>
                <a:spcPts val="0"/>
              </a:spcBef>
              <a:spcAft>
                <a:spcPts val="0"/>
              </a:spcAft>
              <a:buNone/>
            </a:pPr>
            <a:r>
              <a:rPr lang="es-AR" sz="1100">
                <a:solidFill>
                  <a:srgbClr val="8B8B8B"/>
                </a:solidFill>
                <a:latin typeface="Calibri"/>
                <a:ea typeface="Calibri"/>
                <a:cs typeface="Calibri"/>
                <a:sym typeface="Calibri"/>
              </a:rPr>
              <a:t>Whitten Bentley </a:t>
            </a:r>
            <a:endParaRPr/>
          </a:p>
          <a:p>
            <a:pPr marL="92075" marR="0" lvl="0" indent="-88900" algn="l" rtl="0">
              <a:lnSpc>
                <a:spcPct val="100000"/>
              </a:lnSpc>
              <a:spcBef>
                <a:spcPts val="0"/>
              </a:spcBef>
              <a:spcAft>
                <a:spcPts val="0"/>
              </a:spcAft>
              <a:buNone/>
            </a:pPr>
            <a:endParaRPr sz="2400">
              <a:solidFill>
                <a:srgbClr val="262626"/>
              </a:solidFill>
              <a:latin typeface="Calibri"/>
              <a:ea typeface="Calibri"/>
              <a:cs typeface="Calibri"/>
              <a:sym typeface="Calibri"/>
            </a:endParaRPr>
          </a:p>
        </p:txBody>
      </p:sp>
      <p:sp>
        <p:nvSpPr>
          <p:cNvPr id="396" name="Google Shape;396;p28"/>
          <p:cNvSpPr/>
          <p:nvPr/>
        </p:nvSpPr>
        <p:spPr>
          <a:xfrm>
            <a:off x="623888" y="1901825"/>
            <a:ext cx="9791700" cy="4478338"/>
          </a:xfrm>
          <a:prstGeom prst="rect">
            <a:avLst/>
          </a:prstGeom>
          <a:noFill/>
          <a:ln>
            <a:noFill/>
          </a:ln>
        </p:spPr>
        <p:txBody>
          <a:bodyPr spcFirstLastPara="1" wrap="square" lIns="90000" tIns="45000" rIns="90000" bIns="45000" anchor="t" anchorCtr="0">
            <a:noAutofit/>
          </a:bodyPr>
          <a:lstStyle/>
          <a:p>
            <a:pPr marL="346075" marR="0" lvl="1" indent="-341313" algn="l" rtl="0">
              <a:lnSpc>
                <a:spcPct val="100000"/>
              </a:lnSpc>
              <a:spcBef>
                <a:spcPts val="0"/>
              </a:spcBef>
              <a:spcAft>
                <a:spcPts val="0"/>
              </a:spcAft>
              <a:buClr>
                <a:srgbClr val="262626"/>
              </a:buClr>
              <a:buSzPts val="3600"/>
              <a:buFont typeface="Arial"/>
              <a:buChar char=" "/>
            </a:pPr>
            <a:r>
              <a:rPr lang="es-AR" sz="3600" b="0" i="0" u="none" strike="noStrike" cap="none">
                <a:solidFill>
                  <a:srgbClr val="262626"/>
                </a:solidFill>
                <a:latin typeface="Calibri"/>
                <a:ea typeface="Calibri"/>
                <a:cs typeface="Calibri"/>
                <a:sym typeface="Calibri"/>
              </a:rPr>
              <a:t>a)¿Qué tipo de documentos se revisan en la técnica de </a:t>
            </a:r>
            <a:r>
              <a:rPr lang="es-AR" sz="3600" b="1" i="0" u="none" strike="noStrike" cap="none">
                <a:solidFill>
                  <a:srgbClr val="262626"/>
                </a:solidFill>
                <a:latin typeface="Calibri"/>
                <a:ea typeface="Calibri"/>
                <a:cs typeface="Calibri"/>
                <a:sym typeface="Calibri"/>
              </a:rPr>
              <a:t>muestreo de la documentación, los formularios y datos existentes</a:t>
            </a:r>
            <a:r>
              <a:rPr lang="es-AR" sz="3600" b="0" i="0" u="none" strike="noStrike" cap="none">
                <a:solidFill>
                  <a:srgbClr val="262626"/>
                </a:solidFill>
                <a:latin typeface="Calibri"/>
                <a:ea typeface="Calibri"/>
                <a:cs typeface="Calibri"/>
                <a:sym typeface="Calibri"/>
              </a:rPr>
              <a:t>?</a:t>
            </a:r>
            <a:endParaRPr/>
          </a:p>
          <a:p>
            <a:pPr marL="346075" marR="0" lvl="1" indent="-112713" algn="l" rtl="0">
              <a:lnSpc>
                <a:spcPct val="100000"/>
              </a:lnSpc>
              <a:spcBef>
                <a:spcPts val="0"/>
              </a:spcBef>
              <a:spcAft>
                <a:spcPts val="0"/>
              </a:spcAft>
              <a:buClr>
                <a:srgbClr val="262626"/>
              </a:buClr>
              <a:buSzPts val="3600"/>
              <a:buFont typeface="Arial"/>
              <a:buNone/>
            </a:pPr>
            <a:endParaRPr sz="3600" b="0" i="0" u="none" strike="noStrike" cap="none">
              <a:solidFill>
                <a:srgbClr val="262626"/>
              </a:solidFill>
              <a:latin typeface="Calibri"/>
              <a:ea typeface="Calibri"/>
              <a:cs typeface="Calibri"/>
              <a:sym typeface="Calibri"/>
            </a:endParaRPr>
          </a:p>
          <a:p>
            <a:pPr marL="346075" marR="0" lvl="1" indent="-112713" algn="l" rtl="0">
              <a:lnSpc>
                <a:spcPct val="100000"/>
              </a:lnSpc>
              <a:spcBef>
                <a:spcPts val="0"/>
              </a:spcBef>
              <a:spcAft>
                <a:spcPts val="0"/>
              </a:spcAft>
              <a:buClr>
                <a:srgbClr val="262626"/>
              </a:buClr>
              <a:buSzPts val="3600"/>
              <a:buFont typeface="Arial"/>
              <a:buNone/>
            </a:pPr>
            <a:endParaRPr sz="3600" b="0" i="0" u="none" strike="noStrike" cap="none">
              <a:solidFill>
                <a:srgbClr val="262626"/>
              </a:solidFill>
              <a:latin typeface="Calibri"/>
              <a:ea typeface="Calibri"/>
              <a:cs typeface="Calibri"/>
              <a:sym typeface="Calibri"/>
            </a:endParaRPr>
          </a:p>
          <a:p>
            <a:pPr marL="346075" marR="0" lvl="1" indent="-341313" algn="l" rtl="0">
              <a:lnSpc>
                <a:spcPct val="100000"/>
              </a:lnSpc>
              <a:spcBef>
                <a:spcPts val="0"/>
              </a:spcBef>
              <a:spcAft>
                <a:spcPts val="0"/>
              </a:spcAft>
              <a:buClr>
                <a:srgbClr val="262626"/>
              </a:buClr>
              <a:buSzPts val="3600"/>
              <a:buFont typeface="Arial"/>
              <a:buChar char=" "/>
            </a:pPr>
            <a:r>
              <a:rPr lang="es-AR" sz="3600" b="0" i="0" u="none" strike="noStrike" cap="none">
                <a:solidFill>
                  <a:srgbClr val="262626"/>
                </a:solidFill>
                <a:latin typeface="Calibri"/>
                <a:ea typeface="Calibri"/>
                <a:cs typeface="Calibri"/>
                <a:sym typeface="Calibri"/>
              </a:rPr>
              <a:t>b)¿Qué permiten conocer?</a:t>
            </a:r>
            <a:endParaRPr/>
          </a:p>
          <a:p>
            <a:pPr marL="90488" marR="0" lvl="0" indent="-90488" algn="l" rtl="0">
              <a:lnSpc>
                <a:spcPct val="100000"/>
              </a:lnSpc>
              <a:spcBef>
                <a:spcPts val="0"/>
              </a:spcBef>
              <a:spcAft>
                <a:spcPts val="0"/>
              </a:spcAft>
              <a:buClr>
                <a:srgbClr val="000000"/>
              </a:buClr>
              <a:buSzPts val="3600"/>
              <a:buFont typeface="Arial"/>
              <a:buNone/>
            </a:pPr>
            <a:endParaRPr sz="3600">
              <a:solidFill>
                <a:srgbClr val="262626"/>
              </a:solidFill>
              <a:latin typeface="Calibri"/>
              <a:ea typeface="Calibri"/>
              <a:cs typeface="Calibri"/>
              <a:sym typeface="Calibri"/>
            </a:endParaRPr>
          </a:p>
        </p:txBody>
      </p:sp>
      <p:sp>
        <p:nvSpPr>
          <p:cNvPr id="397" name="Google Shape;397;p28"/>
          <p:cNvSpPr/>
          <p:nvPr/>
        </p:nvSpPr>
        <p:spPr>
          <a:xfrm>
            <a:off x="168275" y="6554788"/>
            <a:ext cx="2154238" cy="2127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AR" sz="1400">
                <a:solidFill>
                  <a:srgbClr val="8F8F8F"/>
                </a:solidFill>
                <a:latin typeface="Calibri"/>
                <a:ea typeface="Calibri"/>
                <a:cs typeface="Calibri"/>
                <a:sym typeface="Calibri"/>
              </a:rPr>
              <a:t>Ingenieria de Software II</a:t>
            </a:r>
            <a:endParaRPr/>
          </a:p>
        </p:txBody>
      </p:sp>
      <p:sp>
        <p:nvSpPr>
          <p:cNvPr id="398" name="Google Shape;398;p28">
            <a:hlinkClick r:id="rId3" action="ppaction://hlinksldjump"/>
          </p:cNvPr>
          <p:cNvSpPr/>
          <p:nvPr/>
        </p:nvSpPr>
        <p:spPr>
          <a:xfrm>
            <a:off x="9209918" y="5300043"/>
            <a:ext cx="1080120" cy="1080120"/>
          </a:xfrm>
          <a:custGeom>
            <a:avLst/>
            <a:gdLst/>
            <a:ahLst/>
            <a:cxnLst/>
            <a:rect l="l" t="t" r="r" b="b"/>
            <a:pathLst>
              <a:path w="120000" h="120000" extrusionOk="0">
                <a:moveTo>
                  <a:pt x="0" y="0"/>
                </a:moveTo>
                <a:lnTo>
                  <a:pt x="120000" y="0"/>
                </a:lnTo>
                <a:lnTo>
                  <a:pt x="120000" y="120000"/>
                </a:lnTo>
                <a:lnTo>
                  <a:pt x="0" y="120000"/>
                </a:lnTo>
                <a:close/>
                <a:moveTo>
                  <a:pt x="60000" y="15000"/>
                </a:moveTo>
                <a:lnTo>
                  <a:pt x="15000" y="60000"/>
                </a:lnTo>
                <a:lnTo>
                  <a:pt x="26250" y="60000"/>
                </a:lnTo>
                <a:lnTo>
                  <a:pt x="26250" y="105000"/>
                </a:lnTo>
                <a:lnTo>
                  <a:pt x="93750" y="105000"/>
                </a:lnTo>
                <a:lnTo>
                  <a:pt x="93750" y="60000"/>
                </a:lnTo>
                <a:lnTo>
                  <a:pt x="105000" y="60000"/>
                </a:lnTo>
                <a:lnTo>
                  <a:pt x="88125" y="43125"/>
                </a:lnTo>
                <a:lnTo>
                  <a:pt x="88125" y="20625"/>
                </a:lnTo>
                <a:lnTo>
                  <a:pt x="76875" y="20625"/>
                </a:lnTo>
                <a:lnTo>
                  <a:pt x="76875" y="31875"/>
                </a:lnTo>
                <a:close/>
              </a:path>
              <a:path w="120000" h="120000" fill="darkenLess" extrusionOk="0">
                <a:moveTo>
                  <a:pt x="88125" y="43125"/>
                </a:moveTo>
                <a:lnTo>
                  <a:pt x="88125" y="20625"/>
                </a:lnTo>
                <a:lnTo>
                  <a:pt x="76875" y="20625"/>
                </a:lnTo>
                <a:lnTo>
                  <a:pt x="76875" y="31875"/>
                </a:lnTo>
                <a:close/>
                <a:moveTo>
                  <a:pt x="26250" y="60000"/>
                </a:moveTo>
                <a:lnTo>
                  <a:pt x="26250" y="105000"/>
                </a:lnTo>
                <a:lnTo>
                  <a:pt x="54375" y="105000"/>
                </a:lnTo>
                <a:lnTo>
                  <a:pt x="54375" y="82500"/>
                </a:lnTo>
                <a:lnTo>
                  <a:pt x="65625" y="82500"/>
                </a:lnTo>
                <a:lnTo>
                  <a:pt x="65625" y="105000"/>
                </a:lnTo>
                <a:lnTo>
                  <a:pt x="93750" y="105000"/>
                </a:lnTo>
                <a:lnTo>
                  <a:pt x="93750" y="60000"/>
                </a:lnTo>
                <a:close/>
              </a:path>
              <a:path w="120000" h="120000" fill="darken" extrusionOk="0">
                <a:moveTo>
                  <a:pt x="60000" y="15000"/>
                </a:moveTo>
                <a:lnTo>
                  <a:pt x="15000" y="60000"/>
                </a:lnTo>
                <a:lnTo>
                  <a:pt x="105000" y="60000"/>
                </a:lnTo>
                <a:close/>
                <a:moveTo>
                  <a:pt x="54375" y="82500"/>
                </a:moveTo>
                <a:lnTo>
                  <a:pt x="65625" y="82500"/>
                </a:lnTo>
                <a:lnTo>
                  <a:pt x="65625" y="105000"/>
                </a:lnTo>
                <a:lnTo>
                  <a:pt x="54375" y="105000"/>
                </a:lnTo>
                <a:close/>
              </a:path>
              <a:path w="120000" h="120000" fill="none" extrusionOk="0">
                <a:moveTo>
                  <a:pt x="60000" y="15000"/>
                </a:moveTo>
                <a:lnTo>
                  <a:pt x="76875" y="31875"/>
                </a:lnTo>
                <a:lnTo>
                  <a:pt x="76875" y="20625"/>
                </a:lnTo>
                <a:lnTo>
                  <a:pt x="88125" y="20625"/>
                </a:lnTo>
                <a:lnTo>
                  <a:pt x="88125" y="43125"/>
                </a:lnTo>
                <a:lnTo>
                  <a:pt x="105000" y="60000"/>
                </a:lnTo>
                <a:lnTo>
                  <a:pt x="93750" y="60000"/>
                </a:lnTo>
                <a:lnTo>
                  <a:pt x="93750" y="105000"/>
                </a:lnTo>
                <a:lnTo>
                  <a:pt x="26250" y="105000"/>
                </a:lnTo>
                <a:lnTo>
                  <a:pt x="26250" y="60000"/>
                </a:lnTo>
                <a:lnTo>
                  <a:pt x="15000" y="60000"/>
                </a:lnTo>
                <a:close/>
                <a:moveTo>
                  <a:pt x="76875" y="31875"/>
                </a:moveTo>
                <a:lnTo>
                  <a:pt x="88125" y="43125"/>
                </a:lnTo>
                <a:moveTo>
                  <a:pt x="93750" y="60000"/>
                </a:moveTo>
                <a:lnTo>
                  <a:pt x="26250" y="60000"/>
                </a:lnTo>
                <a:moveTo>
                  <a:pt x="54375" y="105000"/>
                </a:moveTo>
                <a:lnTo>
                  <a:pt x="54375" y="82500"/>
                </a:lnTo>
                <a:lnTo>
                  <a:pt x="65625" y="82500"/>
                </a:lnTo>
                <a:lnTo>
                  <a:pt x="65625" y="105000"/>
                </a:lnTo>
              </a:path>
              <a:path w="120000" h="120000" fill="none" extrusionOk="0">
                <a:moveTo>
                  <a:pt x="0" y="0"/>
                </a:moveTo>
                <a:lnTo>
                  <a:pt x="120000" y="0"/>
                </a:lnTo>
                <a:lnTo>
                  <a:pt x="120000" y="120000"/>
                </a:lnTo>
                <a:lnTo>
                  <a:pt x="0" y="120000"/>
                </a:lnTo>
                <a:close/>
              </a:path>
            </a:pathLst>
          </a:custGeom>
          <a:solidFill>
            <a:srgbClr val="00B050"/>
          </a:solidFill>
          <a:ln w="952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AR" sz="1800" b="1" dirty="0">
                <a:solidFill>
                  <a:schemeClr val="lt1"/>
                </a:solidFill>
                <a:latin typeface="Calibri"/>
                <a:ea typeface="Calibri"/>
                <a:cs typeface="Calibri"/>
                <a:sym typeface="Calibri"/>
              </a:rPr>
              <a:t>volver</a:t>
            </a:r>
            <a:endParaRPr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29"/>
          <p:cNvSpPr/>
          <p:nvPr/>
        </p:nvSpPr>
        <p:spPr>
          <a:xfrm>
            <a:off x="623888" y="642938"/>
            <a:ext cx="10771187" cy="1128712"/>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endParaRPr sz="4000">
              <a:solidFill>
                <a:schemeClr val="accent1"/>
              </a:solidFill>
              <a:latin typeface="Calibri"/>
              <a:ea typeface="Calibri"/>
              <a:cs typeface="Calibri"/>
              <a:sym typeface="Calibri"/>
            </a:endParaRPr>
          </a:p>
        </p:txBody>
      </p:sp>
      <p:sp>
        <p:nvSpPr>
          <p:cNvPr id="405" name="Google Shape;405;p29"/>
          <p:cNvSpPr/>
          <p:nvPr/>
        </p:nvSpPr>
        <p:spPr>
          <a:xfrm>
            <a:off x="9248775" y="2852738"/>
            <a:ext cx="2925763" cy="10477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6" name="Google Shape;406;p29"/>
          <p:cNvSpPr/>
          <p:nvPr/>
        </p:nvSpPr>
        <p:spPr>
          <a:xfrm>
            <a:off x="5951538" y="6508750"/>
            <a:ext cx="2162175" cy="304800"/>
          </a:xfrm>
          <a:prstGeom prst="rect">
            <a:avLst/>
          </a:prstGeom>
          <a:noFill/>
          <a:ln>
            <a:noFill/>
          </a:ln>
        </p:spPr>
        <p:txBody>
          <a:bodyPr spcFirstLastPara="1" wrap="square" lIns="90000" tIns="45000" rIns="90000" bIns="45000" anchor="t" anchorCtr="0">
            <a:noAutofit/>
          </a:bodyPr>
          <a:lstStyle/>
          <a:p>
            <a:pPr marL="92075" marR="0" lvl="0" indent="-88900" algn="l" rtl="0">
              <a:lnSpc>
                <a:spcPct val="100000"/>
              </a:lnSpc>
              <a:spcBef>
                <a:spcPts val="0"/>
              </a:spcBef>
              <a:spcAft>
                <a:spcPts val="0"/>
              </a:spcAft>
              <a:buNone/>
            </a:pPr>
            <a:r>
              <a:rPr lang="es-AR" sz="1100">
                <a:solidFill>
                  <a:srgbClr val="8B8B8B"/>
                </a:solidFill>
                <a:latin typeface="Calibri"/>
                <a:ea typeface="Calibri"/>
                <a:cs typeface="Calibri"/>
                <a:sym typeface="Calibri"/>
              </a:rPr>
              <a:t>Whitten Bentley</a:t>
            </a:r>
            <a:endParaRPr/>
          </a:p>
          <a:p>
            <a:pPr marL="92075" marR="0" lvl="0" indent="-88900" algn="l" rtl="0">
              <a:lnSpc>
                <a:spcPct val="100000"/>
              </a:lnSpc>
              <a:spcBef>
                <a:spcPts val="0"/>
              </a:spcBef>
              <a:spcAft>
                <a:spcPts val="0"/>
              </a:spcAft>
              <a:buNone/>
            </a:pPr>
            <a:endParaRPr sz="2400">
              <a:solidFill>
                <a:srgbClr val="262626"/>
              </a:solidFill>
              <a:latin typeface="Calibri"/>
              <a:ea typeface="Calibri"/>
              <a:cs typeface="Calibri"/>
              <a:sym typeface="Calibri"/>
            </a:endParaRPr>
          </a:p>
        </p:txBody>
      </p:sp>
      <p:sp>
        <p:nvSpPr>
          <p:cNvPr id="407" name="Google Shape;407;p29"/>
          <p:cNvSpPr/>
          <p:nvPr/>
        </p:nvSpPr>
        <p:spPr>
          <a:xfrm>
            <a:off x="623888" y="1901825"/>
            <a:ext cx="9791700" cy="4478338"/>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AR" sz="3600" dirty="0">
                <a:solidFill>
                  <a:srgbClr val="262626"/>
                </a:solidFill>
                <a:latin typeface="Calibri"/>
                <a:ea typeface="Calibri"/>
                <a:cs typeface="Calibri"/>
                <a:sym typeface="Calibri"/>
              </a:rPr>
              <a:t>a)¿Cómo se llama la técnica que revisa: patrones de soluciones (mismo problema en otra organización), revistas especializadas, problemas similares en internet y consulta </a:t>
            </a:r>
            <a:r>
              <a:rPr lang="es-AR" sz="3600" dirty="0" smtClean="0">
                <a:solidFill>
                  <a:srgbClr val="262626"/>
                </a:solidFill>
                <a:latin typeface="Calibri"/>
                <a:ea typeface="Calibri"/>
                <a:cs typeface="Calibri"/>
                <a:sym typeface="Calibri"/>
              </a:rPr>
              <a:t>a </a:t>
            </a:r>
            <a:r>
              <a:rPr lang="es-AR" sz="3600" dirty="0">
                <a:solidFill>
                  <a:srgbClr val="262626"/>
                </a:solidFill>
                <a:latin typeface="Calibri"/>
                <a:ea typeface="Calibri"/>
                <a:cs typeface="Calibri"/>
                <a:sym typeface="Calibri"/>
              </a:rPr>
              <a:t>otras organizaciones ?</a:t>
            </a:r>
            <a:endParaRPr dirty="0"/>
          </a:p>
          <a:p>
            <a:pPr marL="0" marR="0" lvl="0" indent="0" algn="l" rtl="0">
              <a:lnSpc>
                <a:spcPct val="100000"/>
              </a:lnSpc>
              <a:spcBef>
                <a:spcPts val="0"/>
              </a:spcBef>
              <a:spcAft>
                <a:spcPts val="0"/>
              </a:spcAft>
              <a:buNone/>
            </a:pPr>
            <a:endParaRPr sz="3600" dirty="0">
              <a:solidFill>
                <a:srgbClr val="262626"/>
              </a:solidFill>
              <a:latin typeface="Calibri"/>
              <a:ea typeface="Calibri"/>
              <a:cs typeface="Calibri"/>
              <a:sym typeface="Calibri"/>
            </a:endParaRPr>
          </a:p>
          <a:p>
            <a:pPr marL="0" marR="0" lvl="0" indent="0" algn="l" rtl="0">
              <a:lnSpc>
                <a:spcPct val="100000"/>
              </a:lnSpc>
              <a:spcBef>
                <a:spcPts val="0"/>
              </a:spcBef>
              <a:spcAft>
                <a:spcPts val="0"/>
              </a:spcAft>
              <a:buNone/>
            </a:pPr>
            <a:r>
              <a:rPr lang="es-AR" sz="3600" dirty="0">
                <a:solidFill>
                  <a:srgbClr val="262626"/>
                </a:solidFill>
                <a:latin typeface="Calibri"/>
                <a:ea typeface="Calibri"/>
                <a:cs typeface="Calibri"/>
                <a:sym typeface="Calibri"/>
              </a:rPr>
              <a:t>b)¿Cómo debe buscarse problemas similares en internet y </a:t>
            </a:r>
            <a:r>
              <a:rPr lang="es-AR" sz="3600" dirty="0" smtClean="0">
                <a:solidFill>
                  <a:srgbClr val="262626"/>
                </a:solidFill>
                <a:latin typeface="Calibri"/>
                <a:ea typeface="Calibri"/>
                <a:cs typeface="Calibri"/>
                <a:sym typeface="Calibri"/>
              </a:rPr>
              <a:t>qué </a:t>
            </a:r>
            <a:r>
              <a:rPr lang="es-AR" sz="3600" dirty="0">
                <a:solidFill>
                  <a:srgbClr val="262626"/>
                </a:solidFill>
                <a:latin typeface="Calibri"/>
                <a:ea typeface="Calibri"/>
                <a:cs typeface="Calibri"/>
                <a:sym typeface="Calibri"/>
              </a:rPr>
              <a:t>cuidados deben tenerse?</a:t>
            </a:r>
            <a:endParaRPr dirty="0"/>
          </a:p>
        </p:txBody>
      </p:sp>
      <p:sp>
        <p:nvSpPr>
          <p:cNvPr id="408" name="Google Shape;408;p29"/>
          <p:cNvSpPr/>
          <p:nvPr/>
        </p:nvSpPr>
        <p:spPr>
          <a:xfrm>
            <a:off x="168275" y="6554788"/>
            <a:ext cx="2154238" cy="2127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AR" sz="1400">
                <a:solidFill>
                  <a:srgbClr val="8F8F8F"/>
                </a:solidFill>
                <a:latin typeface="Calibri"/>
                <a:ea typeface="Calibri"/>
                <a:cs typeface="Calibri"/>
                <a:sym typeface="Calibri"/>
              </a:rPr>
              <a:t>Ingenieria de Software II</a:t>
            </a:r>
            <a:endParaRPr/>
          </a:p>
        </p:txBody>
      </p:sp>
      <p:sp>
        <p:nvSpPr>
          <p:cNvPr id="409" name="Google Shape;409;p29">
            <a:hlinkClick r:id="rId3" action="ppaction://hlinksldjump"/>
          </p:cNvPr>
          <p:cNvSpPr/>
          <p:nvPr/>
        </p:nvSpPr>
        <p:spPr>
          <a:xfrm>
            <a:off x="9248775" y="5445224"/>
            <a:ext cx="1042416" cy="1042416"/>
          </a:xfrm>
          <a:custGeom>
            <a:avLst/>
            <a:gdLst/>
            <a:ahLst/>
            <a:cxnLst/>
            <a:rect l="l" t="t" r="r" b="b"/>
            <a:pathLst>
              <a:path w="120000" h="120000" extrusionOk="0">
                <a:moveTo>
                  <a:pt x="0" y="0"/>
                </a:moveTo>
                <a:lnTo>
                  <a:pt x="120000" y="0"/>
                </a:lnTo>
                <a:lnTo>
                  <a:pt x="120000" y="120000"/>
                </a:lnTo>
                <a:lnTo>
                  <a:pt x="0" y="120000"/>
                </a:lnTo>
                <a:close/>
                <a:moveTo>
                  <a:pt x="60000" y="15000"/>
                </a:moveTo>
                <a:lnTo>
                  <a:pt x="15000" y="60000"/>
                </a:lnTo>
                <a:lnTo>
                  <a:pt x="26250" y="60000"/>
                </a:lnTo>
                <a:lnTo>
                  <a:pt x="26250" y="105000"/>
                </a:lnTo>
                <a:lnTo>
                  <a:pt x="93750" y="105000"/>
                </a:lnTo>
                <a:lnTo>
                  <a:pt x="93750" y="60000"/>
                </a:lnTo>
                <a:lnTo>
                  <a:pt x="105000" y="60000"/>
                </a:lnTo>
                <a:lnTo>
                  <a:pt x="88125" y="43125"/>
                </a:lnTo>
                <a:lnTo>
                  <a:pt x="88125" y="20625"/>
                </a:lnTo>
                <a:lnTo>
                  <a:pt x="76875" y="20625"/>
                </a:lnTo>
                <a:lnTo>
                  <a:pt x="76875" y="31875"/>
                </a:lnTo>
                <a:close/>
              </a:path>
              <a:path w="120000" h="120000" fill="darkenLess" extrusionOk="0">
                <a:moveTo>
                  <a:pt x="88125" y="43125"/>
                </a:moveTo>
                <a:lnTo>
                  <a:pt x="88125" y="20625"/>
                </a:lnTo>
                <a:lnTo>
                  <a:pt x="76875" y="20625"/>
                </a:lnTo>
                <a:lnTo>
                  <a:pt x="76875" y="31875"/>
                </a:lnTo>
                <a:close/>
                <a:moveTo>
                  <a:pt x="26250" y="60000"/>
                </a:moveTo>
                <a:lnTo>
                  <a:pt x="26250" y="105000"/>
                </a:lnTo>
                <a:lnTo>
                  <a:pt x="54375" y="105000"/>
                </a:lnTo>
                <a:lnTo>
                  <a:pt x="54375" y="82500"/>
                </a:lnTo>
                <a:lnTo>
                  <a:pt x="65625" y="82500"/>
                </a:lnTo>
                <a:lnTo>
                  <a:pt x="65625" y="105000"/>
                </a:lnTo>
                <a:lnTo>
                  <a:pt x="93750" y="105000"/>
                </a:lnTo>
                <a:lnTo>
                  <a:pt x="93750" y="60000"/>
                </a:lnTo>
                <a:close/>
              </a:path>
              <a:path w="120000" h="120000" fill="darken" extrusionOk="0">
                <a:moveTo>
                  <a:pt x="60000" y="15000"/>
                </a:moveTo>
                <a:lnTo>
                  <a:pt x="15000" y="60000"/>
                </a:lnTo>
                <a:lnTo>
                  <a:pt x="105000" y="60000"/>
                </a:lnTo>
                <a:close/>
                <a:moveTo>
                  <a:pt x="54375" y="82500"/>
                </a:moveTo>
                <a:lnTo>
                  <a:pt x="65625" y="82500"/>
                </a:lnTo>
                <a:lnTo>
                  <a:pt x="65625" y="105000"/>
                </a:lnTo>
                <a:lnTo>
                  <a:pt x="54375" y="105000"/>
                </a:lnTo>
                <a:close/>
              </a:path>
              <a:path w="120000" h="120000" fill="none" extrusionOk="0">
                <a:moveTo>
                  <a:pt x="60000" y="15000"/>
                </a:moveTo>
                <a:lnTo>
                  <a:pt x="76875" y="31875"/>
                </a:lnTo>
                <a:lnTo>
                  <a:pt x="76875" y="20625"/>
                </a:lnTo>
                <a:lnTo>
                  <a:pt x="88125" y="20625"/>
                </a:lnTo>
                <a:lnTo>
                  <a:pt x="88125" y="43125"/>
                </a:lnTo>
                <a:lnTo>
                  <a:pt x="105000" y="60000"/>
                </a:lnTo>
                <a:lnTo>
                  <a:pt x="93750" y="60000"/>
                </a:lnTo>
                <a:lnTo>
                  <a:pt x="93750" y="105000"/>
                </a:lnTo>
                <a:lnTo>
                  <a:pt x="26250" y="105000"/>
                </a:lnTo>
                <a:lnTo>
                  <a:pt x="26250" y="60000"/>
                </a:lnTo>
                <a:lnTo>
                  <a:pt x="15000" y="60000"/>
                </a:lnTo>
                <a:close/>
                <a:moveTo>
                  <a:pt x="76875" y="31875"/>
                </a:moveTo>
                <a:lnTo>
                  <a:pt x="88125" y="43125"/>
                </a:lnTo>
                <a:moveTo>
                  <a:pt x="93750" y="60000"/>
                </a:moveTo>
                <a:lnTo>
                  <a:pt x="26250" y="60000"/>
                </a:lnTo>
                <a:moveTo>
                  <a:pt x="54375" y="105000"/>
                </a:moveTo>
                <a:lnTo>
                  <a:pt x="54375" y="82500"/>
                </a:lnTo>
                <a:lnTo>
                  <a:pt x="65625" y="82500"/>
                </a:lnTo>
                <a:lnTo>
                  <a:pt x="65625" y="105000"/>
                </a:lnTo>
              </a:path>
              <a:path w="120000" h="120000" fill="none" extrusionOk="0">
                <a:moveTo>
                  <a:pt x="0" y="0"/>
                </a:moveTo>
                <a:lnTo>
                  <a:pt x="120000" y="0"/>
                </a:lnTo>
                <a:lnTo>
                  <a:pt x="120000" y="120000"/>
                </a:lnTo>
                <a:lnTo>
                  <a:pt x="0" y="120000"/>
                </a:lnTo>
                <a:close/>
              </a:path>
            </a:pathLst>
          </a:custGeom>
          <a:solidFill>
            <a:srgbClr val="00B050"/>
          </a:solid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AR" sz="1800" b="1">
                <a:solidFill>
                  <a:schemeClr val="lt1"/>
                </a:solidFill>
                <a:latin typeface="Calibri"/>
                <a:ea typeface="Calibri"/>
                <a:cs typeface="Calibri"/>
                <a:sym typeface="Calibri"/>
              </a:rPr>
              <a:t>volver</a:t>
            </a:r>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30"/>
          <p:cNvSpPr/>
          <p:nvPr/>
        </p:nvSpPr>
        <p:spPr>
          <a:xfrm>
            <a:off x="632474" y="188640"/>
            <a:ext cx="10771187" cy="1128712"/>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s-AR" sz="4000">
                <a:solidFill>
                  <a:schemeClr val="accent5"/>
                </a:solidFill>
                <a:latin typeface="Calibri"/>
                <a:ea typeface="Calibri"/>
                <a:cs typeface="Calibri"/>
                <a:sym typeface="Calibri"/>
              </a:rPr>
              <a:t>Observación del ambiente de trabajo</a:t>
            </a:r>
            <a:endParaRPr/>
          </a:p>
        </p:txBody>
      </p:sp>
      <p:sp>
        <p:nvSpPr>
          <p:cNvPr id="416" name="Google Shape;416;p30"/>
          <p:cNvSpPr/>
          <p:nvPr/>
        </p:nvSpPr>
        <p:spPr>
          <a:xfrm>
            <a:off x="9248775" y="2852738"/>
            <a:ext cx="2925763" cy="10477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7" name="Google Shape;417;p30"/>
          <p:cNvSpPr/>
          <p:nvPr/>
        </p:nvSpPr>
        <p:spPr>
          <a:xfrm>
            <a:off x="5951538" y="6508750"/>
            <a:ext cx="2162175" cy="304800"/>
          </a:xfrm>
          <a:prstGeom prst="rect">
            <a:avLst/>
          </a:prstGeom>
          <a:noFill/>
          <a:ln>
            <a:noFill/>
          </a:ln>
        </p:spPr>
        <p:txBody>
          <a:bodyPr spcFirstLastPara="1" wrap="square" lIns="90000" tIns="45000" rIns="90000" bIns="45000" anchor="t" anchorCtr="0">
            <a:noAutofit/>
          </a:bodyPr>
          <a:lstStyle/>
          <a:p>
            <a:pPr marL="92075" marR="0" lvl="0" indent="-88900" algn="l" rtl="0">
              <a:lnSpc>
                <a:spcPct val="100000"/>
              </a:lnSpc>
              <a:spcBef>
                <a:spcPts val="0"/>
              </a:spcBef>
              <a:spcAft>
                <a:spcPts val="0"/>
              </a:spcAft>
              <a:buNone/>
            </a:pPr>
            <a:r>
              <a:rPr lang="es-AR" sz="1100">
                <a:solidFill>
                  <a:srgbClr val="8B8B8B"/>
                </a:solidFill>
                <a:latin typeface="Calibri"/>
                <a:ea typeface="Calibri"/>
                <a:cs typeface="Calibri"/>
                <a:sym typeface="Calibri"/>
              </a:rPr>
              <a:t>Whitten Bentley</a:t>
            </a:r>
            <a:endParaRPr/>
          </a:p>
          <a:p>
            <a:pPr marL="92075" marR="0" lvl="0" indent="-88900" algn="l" rtl="0">
              <a:lnSpc>
                <a:spcPct val="100000"/>
              </a:lnSpc>
              <a:spcBef>
                <a:spcPts val="0"/>
              </a:spcBef>
              <a:spcAft>
                <a:spcPts val="0"/>
              </a:spcAft>
              <a:buNone/>
            </a:pPr>
            <a:endParaRPr sz="2400">
              <a:solidFill>
                <a:srgbClr val="262626"/>
              </a:solidFill>
              <a:latin typeface="Calibri"/>
              <a:ea typeface="Calibri"/>
              <a:cs typeface="Calibri"/>
              <a:sym typeface="Calibri"/>
            </a:endParaRPr>
          </a:p>
        </p:txBody>
      </p:sp>
      <p:sp>
        <p:nvSpPr>
          <p:cNvPr id="418" name="Google Shape;418;p30"/>
          <p:cNvSpPr/>
          <p:nvPr/>
        </p:nvSpPr>
        <p:spPr>
          <a:xfrm>
            <a:off x="623888" y="1901825"/>
            <a:ext cx="9791700" cy="4478338"/>
          </a:xfrm>
          <a:prstGeom prst="rect">
            <a:avLst/>
          </a:prstGeom>
          <a:noFill/>
          <a:ln>
            <a:noFill/>
          </a:ln>
        </p:spPr>
        <p:txBody>
          <a:bodyPr spcFirstLastPara="1" wrap="square" lIns="90000" tIns="45000" rIns="90000" bIns="45000" anchor="t" anchorCtr="0">
            <a:noAutofit/>
          </a:bodyPr>
          <a:lstStyle/>
          <a:p>
            <a:pPr marL="342900" marR="0" lvl="0" indent="-342900" algn="l" rtl="0">
              <a:lnSpc>
                <a:spcPct val="100000"/>
              </a:lnSpc>
              <a:spcBef>
                <a:spcPts val="0"/>
              </a:spcBef>
              <a:spcAft>
                <a:spcPts val="0"/>
              </a:spcAft>
              <a:buClr>
                <a:srgbClr val="C00000"/>
              </a:buClr>
              <a:buSzPts val="3600"/>
              <a:buFont typeface="Noto Sans Symbols"/>
              <a:buChar char="❖"/>
            </a:pPr>
            <a:r>
              <a:rPr lang="es-AR" sz="3600">
                <a:solidFill>
                  <a:srgbClr val="262626"/>
                </a:solidFill>
                <a:latin typeface="Calibri"/>
                <a:ea typeface="Calibri"/>
                <a:cs typeface="Calibri"/>
                <a:sym typeface="Calibri"/>
              </a:rPr>
              <a:t>El analista se convierte en observador de las personas y actividades con el objeto de aprender acerca del sistema.</a:t>
            </a:r>
            <a:endParaRPr/>
          </a:p>
          <a:p>
            <a:pPr marL="342900" marR="0" lvl="0" indent="-114300" algn="l" rtl="0">
              <a:lnSpc>
                <a:spcPct val="100000"/>
              </a:lnSpc>
              <a:spcBef>
                <a:spcPts val="0"/>
              </a:spcBef>
              <a:spcAft>
                <a:spcPts val="0"/>
              </a:spcAft>
              <a:buClr>
                <a:srgbClr val="C00000"/>
              </a:buClr>
              <a:buSzPts val="3600"/>
              <a:buFont typeface="Noto Sans Symbols"/>
              <a:buNone/>
            </a:pPr>
            <a:endParaRPr sz="3600">
              <a:solidFill>
                <a:srgbClr val="262626"/>
              </a:solidFill>
              <a:latin typeface="Calibri"/>
              <a:ea typeface="Calibri"/>
              <a:cs typeface="Calibri"/>
              <a:sym typeface="Calibri"/>
            </a:endParaRPr>
          </a:p>
          <a:p>
            <a:pPr marL="342900" marR="0" lvl="0" indent="-342900" algn="l" rtl="0">
              <a:lnSpc>
                <a:spcPct val="100000"/>
              </a:lnSpc>
              <a:spcBef>
                <a:spcPts val="0"/>
              </a:spcBef>
              <a:spcAft>
                <a:spcPts val="0"/>
              </a:spcAft>
              <a:buClr>
                <a:srgbClr val="C00000"/>
              </a:buClr>
              <a:buSzPts val="3600"/>
              <a:buFont typeface="Noto Sans Symbols"/>
              <a:buChar char="❖"/>
            </a:pPr>
            <a:r>
              <a:rPr lang="es-AR" sz="3600">
                <a:solidFill>
                  <a:srgbClr val="262626"/>
                </a:solidFill>
                <a:latin typeface="Calibri"/>
                <a:ea typeface="Calibri"/>
                <a:cs typeface="Calibri"/>
                <a:sym typeface="Calibri"/>
              </a:rPr>
              <a:t>¿Qué lineamientos debe tener en cuenta para aplicar esta técnica?</a:t>
            </a:r>
            <a:endParaRPr/>
          </a:p>
          <a:p>
            <a:pPr marL="90488" marR="0" lvl="0" indent="-90488" algn="l" rtl="0">
              <a:lnSpc>
                <a:spcPct val="100000"/>
              </a:lnSpc>
              <a:spcBef>
                <a:spcPts val="0"/>
              </a:spcBef>
              <a:spcAft>
                <a:spcPts val="0"/>
              </a:spcAft>
              <a:buClr>
                <a:srgbClr val="000000"/>
              </a:buClr>
              <a:buSzPts val="3600"/>
              <a:buFont typeface="Arial"/>
              <a:buNone/>
            </a:pPr>
            <a:endParaRPr sz="3600">
              <a:solidFill>
                <a:srgbClr val="262626"/>
              </a:solidFill>
              <a:latin typeface="Calibri"/>
              <a:ea typeface="Calibri"/>
              <a:cs typeface="Calibri"/>
              <a:sym typeface="Calibri"/>
            </a:endParaRPr>
          </a:p>
          <a:p>
            <a:pPr marL="90488" marR="0" lvl="0" indent="-90488" algn="l" rtl="0">
              <a:lnSpc>
                <a:spcPct val="100000"/>
              </a:lnSpc>
              <a:spcBef>
                <a:spcPts val="0"/>
              </a:spcBef>
              <a:spcAft>
                <a:spcPts val="0"/>
              </a:spcAft>
              <a:buClr>
                <a:srgbClr val="000000"/>
              </a:buClr>
              <a:buSzPts val="3600"/>
              <a:buFont typeface="Arial"/>
              <a:buNone/>
            </a:pPr>
            <a:endParaRPr sz="3600">
              <a:solidFill>
                <a:srgbClr val="262626"/>
              </a:solidFill>
              <a:latin typeface="Calibri"/>
              <a:ea typeface="Calibri"/>
              <a:cs typeface="Calibri"/>
              <a:sym typeface="Calibri"/>
            </a:endParaRPr>
          </a:p>
        </p:txBody>
      </p:sp>
      <p:sp>
        <p:nvSpPr>
          <p:cNvPr id="419" name="Google Shape;419;p30"/>
          <p:cNvSpPr/>
          <p:nvPr/>
        </p:nvSpPr>
        <p:spPr>
          <a:xfrm>
            <a:off x="168275" y="6554788"/>
            <a:ext cx="2154238" cy="2127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AR" sz="1400">
                <a:solidFill>
                  <a:srgbClr val="8F8F8F"/>
                </a:solidFill>
                <a:latin typeface="Calibri"/>
                <a:ea typeface="Calibri"/>
                <a:cs typeface="Calibri"/>
                <a:sym typeface="Calibri"/>
              </a:rPr>
              <a:t>Ingenieria de Software II</a:t>
            </a:r>
            <a:endParaRPr/>
          </a:p>
        </p:txBody>
      </p:sp>
      <p:sp>
        <p:nvSpPr>
          <p:cNvPr id="420" name="Google Shape;420;p30">
            <a:hlinkClick r:id="rId3" action="ppaction://hlinksldjump"/>
          </p:cNvPr>
          <p:cNvSpPr/>
          <p:nvPr/>
        </p:nvSpPr>
        <p:spPr>
          <a:xfrm>
            <a:off x="9248775" y="5445224"/>
            <a:ext cx="1042416" cy="1042416"/>
          </a:xfrm>
          <a:custGeom>
            <a:avLst/>
            <a:gdLst/>
            <a:ahLst/>
            <a:cxnLst/>
            <a:rect l="l" t="t" r="r" b="b"/>
            <a:pathLst>
              <a:path w="120000" h="120000" extrusionOk="0">
                <a:moveTo>
                  <a:pt x="0" y="0"/>
                </a:moveTo>
                <a:lnTo>
                  <a:pt x="120000" y="0"/>
                </a:lnTo>
                <a:lnTo>
                  <a:pt x="120000" y="120000"/>
                </a:lnTo>
                <a:lnTo>
                  <a:pt x="0" y="120000"/>
                </a:lnTo>
                <a:close/>
                <a:moveTo>
                  <a:pt x="60000" y="15000"/>
                </a:moveTo>
                <a:lnTo>
                  <a:pt x="15000" y="60000"/>
                </a:lnTo>
                <a:lnTo>
                  <a:pt x="26250" y="60000"/>
                </a:lnTo>
                <a:lnTo>
                  <a:pt x="26250" y="105000"/>
                </a:lnTo>
                <a:lnTo>
                  <a:pt x="93750" y="105000"/>
                </a:lnTo>
                <a:lnTo>
                  <a:pt x="93750" y="60000"/>
                </a:lnTo>
                <a:lnTo>
                  <a:pt x="105000" y="60000"/>
                </a:lnTo>
                <a:lnTo>
                  <a:pt x="88125" y="43125"/>
                </a:lnTo>
                <a:lnTo>
                  <a:pt x="88125" y="20625"/>
                </a:lnTo>
                <a:lnTo>
                  <a:pt x="76875" y="20625"/>
                </a:lnTo>
                <a:lnTo>
                  <a:pt x="76875" y="31875"/>
                </a:lnTo>
                <a:close/>
              </a:path>
              <a:path w="120000" h="120000" fill="darkenLess" extrusionOk="0">
                <a:moveTo>
                  <a:pt x="88125" y="43125"/>
                </a:moveTo>
                <a:lnTo>
                  <a:pt x="88125" y="20625"/>
                </a:lnTo>
                <a:lnTo>
                  <a:pt x="76875" y="20625"/>
                </a:lnTo>
                <a:lnTo>
                  <a:pt x="76875" y="31875"/>
                </a:lnTo>
                <a:close/>
                <a:moveTo>
                  <a:pt x="26250" y="60000"/>
                </a:moveTo>
                <a:lnTo>
                  <a:pt x="26250" y="105000"/>
                </a:lnTo>
                <a:lnTo>
                  <a:pt x="54375" y="105000"/>
                </a:lnTo>
                <a:lnTo>
                  <a:pt x="54375" y="82500"/>
                </a:lnTo>
                <a:lnTo>
                  <a:pt x="65625" y="82500"/>
                </a:lnTo>
                <a:lnTo>
                  <a:pt x="65625" y="105000"/>
                </a:lnTo>
                <a:lnTo>
                  <a:pt x="93750" y="105000"/>
                </a:lnTo>
                <a:lnTo>
                  <a:pt x="93750" y="60000"/>
                </a:lnTo>
                <a:close/>
              </a:path>
              <a:path w="120000" h="120000" fill="darken" extrusionOk="0">
                <a:moveTo>
                  <a:pt x="60000" y="15000"/>
                </a:moveTo>
                <a:lnTo>
                  <a:pt x="15000" y="60000"/>
                </a:lnTo>
                <a:lnTo>
                  <a:pt x="105000" y="60000"/>
                </a:lnTo>
                <a:close/>
                <a:moveTo>
                  <a:pt x="54375" y="82500"/>
                </a:moveTo>
                <a:lnTo>
                  <a:pt x="65625" y="82500"/>
                </a:lnTo>
                <a:lnTo>
                  <a:pt x="65625" y="105000"/>
                </a:lnTo>
                <a:lnTo>
                  <a:pt x="54375" y="105000"/>
                </a:lnTo>
                <a:close/>
              </a:path>
              <a:path w="120000" h="120000" fill="none" extrusionOk="0">
                <a:moveTo>
                  <a:pt x="60000" y="15000"/>
                </a:moveTo>
                <a:lnTo>
                  <a:pt x="76875" y="31875"/>
                </a:lnTo>
                <a:lnTo>
                  <a:pt x="76875" y="20625"/>
                </a:lnTo>
                <a:lnTo>
                  <a:pt x="88125" y="20625"/>
                </a:lnTo>
                <a:lnTo>
                  <a:pt x="88125" y="43125"/>
                </a:lnTo>
                <a:lnTo>
                  <a:pt x="105000" y="60000"/>
                </a:lnTo>
                <a:lnTo>
                  <a:pt x="93750" y="60000"/>
                </a:lnTo>
                <a:lnTo>
                  <a:pt x="93750" y="105000"/>
                </a:lnTo>
                <a:lnTo>
                  <a:pt x="26250" y="105000"/>
                </a:lnTo>
                <a:lnTo>
                  <a:pt x="26250" y="60000"/>
                </a:lnTo>
                <a:lnTo>
                  <a:pt x="15000" y="60000"/>
                </a:lnTo>
                <a:close/>
                <a:moveTo>
                  <a:pt x="76875" y="31875"/>
                </a:moveTo>
                <a:lnTo>
                  <a:pt x="88125" y="43125"/>
                </a:lnTo>
                <a:moveTo>
                  <a:pt x="93750" y="60000"/>
                </a:moveTo>
                <a:lnTo>
                  <a:pt x="26250" y="60000"/>
                </a:lnTo>
                <a:moveTo>
                  <a:pt x="54375" y="105000"/>
                </a:moveTo>
                <a:lnTo>
                  <a:pt x="54375" y="82500"/>
                </a:lnTo>
                <a:lnTo>
                  <a:pt x="65625" y="82500"/>
                </a:lnTo>
                <a:lnTo>
                  <a:pt x="65625" y="105000"/>
                </a:lnTo>
              </a:path>
              <a:path w="120000" h="120000" fill="none" extrusionOk="0">
                <a:moveTo>
                  <a:pt x="0" y="0"/>
                </a:moveTo>
                <a:lnTo>
                  <a:pt x="120000" y="0"/>
                </a:lnTo>
                <a:lnTo>
                  <a:pt x="120000" y="120000"/>
                </a:lnTo>
                <a:lnTo>
                  <a:pt x="0" y="120000"/>
                </a:lnTo>
                <a:close/>
              </a:path>
            </a:pathLst>
          </a:custGeom>
          <a:solidFill>
            <a:srgbClr val="00B050"/>
          </a:solid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AR" sz="1800" b="1" dirty="0">
                <a:solidFill>
                  <a:schemeClr val="lt1"/>
                </a:solidFill>
                <a:latin typeface="Calibri"/>
                <a:ea typeface="Calibri"/>
                <a:cs typeface="Calibri"/>
                <a:sym typeface="Calibri"/>
                <a:hlinkClick r:id="rId3" action="ppaction://hlinksldjump"/>
              </a:rPr>
              <a:t>volver</a:t>
            </a:r>
            <a:endParaRPr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31"/>
          <p:cNvSpPr/>
          <p:nvPr/>
        </p:nvSpPr>
        <p:spPr>
          <a:xfrm>
            <a:off x="641196" y="188640"/>
            <a:ext cx="10771187" cy="1128712"/>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s-AR" sz="4000">
                <a:solidFill>
                  <a:schemeClr val="accent5"/>
                </a:solidFill>
                <a:latin typeface="Calibri"/>
                <a:ea typeface="Calibri"/>
                <a:cs typeface="Calibri"/>
                <a:sym typeface="Calibri"/>
              </a:rPr>
              <a:t>Cuestionarios</a:t>
            </a:r>
            <a:endParaRPr/>
          </a:p>
        </p:txBody>
      </p:sp>
      <p:sp>
        <p:nvSpPr>
          <p:cNvPr id="427" name="Google Shape;427;p31"/>
          <p:cNvSpPr/>
          <p:nvPr/>
        </p:nvSpPr>
        <p:spPr>
          <a:xfrm>
            <a:off x="9248775" y="2852738"/>
            <a:ext cx="2925763" cy="10477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8" name="Google Shape;428;p31"/>
          <p:cNvSpPr/>
          <p:nvPr/>
        </p:nvSpPr>
        <p:spPr>
          <a:xfrm>
            <a:off x="5951538" y="6508750"/>
            <a:ext cx="2162175" cy="304800"/>
          </a:xfrm>
          <a:prstGeom prst="rect">
            <a:avLst/>
          </a:prstGeom>
          <a:noFill/>
          <a:ln>
            <a:noFill/>
          </a:ln>
        </p:spPr>
        <p:txBody>
          <a:bodyPr spcFirstLastPara="1" wrap="square" lIns="90000" tIns="45000" rIns="90000" bIns="45000" anchor="t" anchorCtr="0">
            <a:noAutofit/>
          </a:bodyPr>
          <a:lstStyle/>
          <a:p>
            <a:pPr marL="92075" marR="0" lvl="0" indent="-88900" algn="l" rtl="0">
              <a:lnSpc>
                <a:spcPct val="100000"/>
              </a:lnSpc>
              <a:spcBef>
                <a:spcPts val="0"/>
              </a:spcBef>
              <a:spcAft>
                <a:spcPts val="0"/>
              </a:spcAft>
              <a:buNone/>
            </a:pPr>
            <a:r>
              <a:rPr lang="es-AR" sz="1100">
                <a:solidFill>
                  <a:srgbClr val="8B8B8B"/>
                </a:solidFill>
                <a:latin typeface="Calibri"/>
                <a:ea typeface="Calibri"/>
                <a:cs typeface="Calibri"/>
                <a:sym typeface="Calibri"/>
              </a:rPr>
              <a:t>Whitten Bentley</a:t>
            </a:r>
            <a:endParaRPr/>
          </a:p>
          <a:p>
            <a:pPr marL="92075" marR="0" lvl="0" indent="-88900" algn="l" rtl="0">
              <a:lnSpc>
                <a:spcPct val="100000"/>
              </a:lnSpc>
              <a:spcBef>
                <a:spcPts val="0"/>
              </a:spcBef>
              <a:spcAft>
                <a:spcPts val="0"/>
              </a:spcAft>
              <a:buNone/>
            </a:pPr>
            <a:endParaRPr sz="2400">
              <a:solidFill>
                <a:srgbClr val="262626"/>
              </a:solidFill>
              <a:latin typeface="Calibri"/>
              <a:ea typeface="Calibri"/>
              <a:cs typeface="Calibri"/>
              <a:sym typeface="Calibri"/>
            </a:endParaRPr>
          </a:p>
        </p:txBody>
      </p:sp>
      <p:sp>
        <p:nvSpPr>
          <p:cNvPr id="429" name="Google Shape;429;p31"/>
          <p:cNvSpPr/>
          <p:nvPr/>
        </p:nvSpPr>
        <p:spPr>
          <a:xfrm>
            <a:off x="623888" y="1901825"/>
            <a:ext cx="9791700" cy="4478338"/>
          </a:xfrm>
          <a:prstGeom prst="rect">
            <a:avLst/>
          </a:prstGeom>
          <a:noFill/>
          <a:ln>
            <a:noFill/>
          </a:ln>
        </p:spPr>
        <p:txBody>
          <a:bodyPr spcFirstLastPara="1" wrap="square" lIns="90000" tIns="45000" rIns="90000" bIns="45000" anchor="t" anchorCtr="0">
            <a:noAutofit/>
          </a:bodyPr>
          <a:lstStyle/>
          <a:p>
            <a:pPr marL="342900" marR="0" lvl="0" indent="-342900" algn="l" rtl="0">
              <a:lnSpc>
                <a:spcPct val="100000"/>
              </a:lnSpc>
              <a:spcBef>
                <a:spcPts val="0"/>
              </a:spcBef>
              <a:spcAft>
                <a:spcPts val="0"/>
              </a:spcAft>
              <a:buClr>
                <a:srgbClr val="C00000"/>
              </a:buClr>
              <a:buSzPts val="3600"/>
              <a:buFont typeface="Noto Sans Symbols"/>
              <a:buChar char="❖"/>
            </a:pPr>
            <a:r>
              <a:rPr lang="es-AR" sz="3600">
                <a:solidFill>
                  <a:srgbClr val="262626"/>
                </a:solidFill>
                <a:latin typeface="Calibri"/>
                <a:ea typeface="Calibri"/>
                <a:cs typeface="Calibri"/>
                <a:sym typeface="Calibri"/>
              </a:rPr>
              <a:t>a)¿Permiten una respuesta rápida? ¿Por qué?</a:t>
            </a:r>
            <a:endParaRPr/>
          </a:p>
          <a:p>
            <a:pPr marL="342900" marR="0" lvl="0" indent="-114300" algn="l" rtl="0">
              <a:lnSpc>
                <a:spcPct val="100000"/>
              </a:lnSpc>
              <a:spcBef>
                <a:spcPts val="0"/>
              </a:spcBef>
              <a:spcAft>
                <a:spcPts val="0"/>
              </a:spcAft>
              <a:buClr>
                <a:srgbClr val="C00000"/>
              </a:buClr>
              <a:buSzPts val="3600"/>
              <a:buFont typeface="Noto Sans Symbols"/>
              <a:buNone/>
            </a:pPr>
            <a:endParaRPr sz="3600">
              <a:solidFill>
                <a:srgbClr val="262626"/>
              </a:solidFill>
              <a:latin typeface="Calibri"/>
              <a:ea typeface="Calibri"/>
              <a:cs typeface="Calibri"/>
              <a:sym typeface="Calibri"/>
            </a:endParaRPr>
          </a:p>
          <a:p>
            <a:pPr marL="342900" marR="0" lvl="0" indent="-342900" algn="l" rtl="0">
              <a:lnSpc>
                <a:spcPct val="100000"/>
              </a:lnSpc>
              <a:spcBef>
                <a:spcPts val="0"/>
              </a:spcBef>
              <a:spcAft>
                <a:spcPts val="0"/>
              </a:spcAft>
              <a:buClr>
                <a:srgbClr val="C00000"/>
              </a:buClr>
              <a:buSzPts val="3600"/>
              <a:buFont typeface="Noto Sans Symbols"/>
              <a:buChar char="❖"/>
            </a:pPr>
            <a:r>
              <a:rPr lang="es-AR" sz="3600">
                <a:solidFill>
                  <a:srgbClr val="262626"/>
                </a:solidFill>
                <a:latin typeface="Calibri"/>
                <a:ea typeface="Calibri"/>
                <a:cs typeface="Calibri"/>
                <a:sym typeface="Calibri"/>
              </a:rPr>
              <a:t>b)¿Qué inconvenientes encuentra en su implementación?</a:t>
            </a:r>
            <a:endParaRPr/>
          </a:p>
          <a:p>
            <a:pPr marL="342900" marR="0" lvl="0" indent="-114300" algn="l" rtl="0">
              <a:lnSpc>
                <a:spcPct val="100000"/>
              </a:lnSpc>
              <a:spcBef>
                <a:spcPts val="0"/>
              </a:spcBef>
              <a:spcAft>
                <a:spcPts val="0"/>
              </a:spcAft>
              <a:buClr>
                <a:srgbClr val="C00000"/>
              </a:buClr>
              <a:buSzPts val="3600"/>
              <a:buFont typeface="Noto Sans Symbols"/>
              <a:buNone/>
            </a:pPr>
            <a:endParaRPr sz="3600">
              <a:solidFill>
                <a:srgbClr val="262626"/>
              </a:solidFill>
              <a:latin typeface="Calibri"/>
              <a:ea typeface="Calibri"/>
              <a:cs typeface="Calibri"/>
              <a:sym typeface="Calibri"/>
            </a:endParaRPr>
          </a:p>
          <a:p>
            <a:pPr marL="90488" marR="0" lvl="0" indent="-90488" algn="l" rtl="0">
              <a:lnSpc>
                <a:spcPct val="100000"/>
              </a:lnSpc>
              <a:spcBef>
                <a:spcPts val="0"/>
              </a:spcBef>
              <a:spcAft>
                <a:spcPts val="0"/>
              </a:spcAft>
              <a:buClr>
                <a:srgbClr val="000000"/>
              </a:buClr>
              <a:buSzPts val="3600"/>
              <a:buFont typeface="Arial"/>
              <a:buNone/>
            </a:pPr>
            <a:endParaRPr sz="3600">
              <a:solidFill>
                <a:srgbClr val="262626"/>
              </a:solidFill>
              <a:latin typeface="Calibri"/>
              <a:ea typeface="Calibri"/>
              <a:cs typeface="Calibri"/>
              <a:sym typeface="Calibri"/>
            </a:endParaRPr>
          </a:p>
        </p:txBody>
      </p:sp>
      <p:sp>
        <p:nvSpPr>
          <p:cNvPr id="430" name="Google Shape;430;p31"/>
          <p:cNvSpPr/>
          <p:nvPr/>
        </p:nvSpPr>
        <p:spPr>
          <a:xfrm>
            <a:off x="168275" y="6554788"/>
            <a:ext cx="2154238" cy="2127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AR" sz="1400">
                <a:solidFill>
                  <a:srgbClr val="8F8F8F"/>
                </a:solidFill>
                <a:latin typeface="Calibri"/>
                <a:ea typeface="Calibri"/>
                <a:cs typeface="Calibri"/>
                <a:sym typeface="Calibri"/>
              </a:rPr>
              <a:t>Ingenieria de Software II</a:t>
            </a:r>
            <a:endParaRPr/>
          </a:p>
        </p:txBody>
      </p:sp>
      <p:sp>
        <p:nvSpPr>
          <p:cNvPr id="431" name="Google Shape;431;p31">
            <a:hlinkClick r:id="rId3" action="ppaction://hlinksldjump"/>
          </p:cNvPr>
          <p:cNvSpPr/>
          <p:nvPr/>
        </p:nvSpPr>
        <p:spPr>
          <a:xfrm>
            <a:off x="9248775" y="5445224"/>
            <a:ext cx="1042416" cy="1042416"/>
          </a:xfrm>
          <a:custGeom>
            <a:avLst/>
            <a:gdLst/>
            <a:ahLst/>
            <a:cxnLst/>
            <a:rect l="l" t="t" r="r" b="b"/>
            <a:pathLst>
              <a:path w="120000" h="120000" extrusionOk="0">
                <a:moveTo>
                  <a:pt x="0" y="0"/>
                </a:moveTo>
                <a:lnTo>
                  <a:pt x="120000" y="0"/>
                </a:lnTo>
                <a:lnTo>
                  <a:pt x="120000" y="120000"/>
                </a:lnTo>
                <a:lnTo>
                  <a:pt x="0" y="120000"/>
                </a:lnTo>
                <a:close/>
                <a:moveTo>
                  <a:pt x="60000" y="15000"/>
                </a:moveTo>
                <a:lnTo>
                  <a:pt x="15000" y="60000"/>
                </a:lnTo>
                <a:lnTo>
                  <a:pt x="26250" y="60000"/>
                </a:lnTo>
                <a:lnTo>
                  <a:pt x="26250" y="105000"/>
                </a:lnTo>
                <a:lnTo>
                  <a:pt x="93750" y="105000"/>
                </a:lnTo>
                <a:lnTo>
                  <a:pt x="93750" y="60000"/>
                </a:lnTo>
                <a:lnTo>
                  <a:pt x="105000" y="60000"/>
                </a:lnTo>
                <a:lnTo>
                  <a:pt x="88125" y="43125"/>
                </a:lnTo>
                <a:lnTo>
                  <a:pt x="88125" y="20625"/>
                </a:lnTo>
                <a:lnTo>
                  <a:pt x="76875" y="20625"/>
                </a:lnTo>
                <a:lnTo>
                  <a:pt x="76875" y="31875"/>
                </a:lnTo>
                <a:close/>
              </a:path>
              <a:path w="120000" h="120000" fill="darkenLess" extrusionOk="0">
                <a:moveTo>
                  <a:pt x="88125" y="43125"/>
                </a:moveTo>
                <a:lnTo>
                  <a:pt x="88125" y="20625"/>
                </a:lnTo>
                <a:lnTo>
                  <a:pt x="76875" y="20625"/>
                </a:lnTo>
                <a:lnTo>
                  <a:pt x="76875" y="31875"/>
                </a:lnTo>
                <a:close/>
                <a:moveTo>
                  <a:pt x="26250" y="60000"/>
                </a:moveTo>
                <a:lnTo>
                  <a:pt x="26250" y="105000"/>
                </a:lnTo>
                <a:lnTo>
                  <a:pt x="54375" y="105000"/>
                </a:lnTo>
                <a:lnTo>
                  <a:pt x="54375" y="82500"/>
                </a:lnTo>
                <a:lnTo>
                  <a:pt x="65625" y="82500"/>
                </a:lnTo>
                <a:lnTo>
                  <a:pt x="65625" y="105000"/>
                </a:lnTo>
                <a:lnTo>
                  <a:pt x="93750" y="105000"/>
                </a:lnTo>
                <a:lnTo>
                  <a:pt x="93750" y="60000"/>
                </a:lnTo>
                <a:close/>
              </a:path>
              <a:path w="120000" h="120000" fill="darken" extrusionOk="0">
                <a:moveTo>
                  <a:pt x="60000" y="15000"/>
                </a:moveTo>
                <a:lnTo>
                  <a:pt x="15000" y="60000"/>
                </a:lnTo>
                <a:lnTo>
                  <a:pt x="105000" y="60000"/>
                </a:lnTo>
                <a:close/>
                <a:moveTo>
                  <a:pt x="54375" y="82500"/>
                </a:moveTo>
                <a:lnTo>
                  <a:pt x="65625" y="82500"/>
                </a:lnTo>
                <a:lnTo>
                  <a:pt x="65625" y="105000"/>
                </a:lnTo>
                <a:lnTo>
                  <a:pt x="54375" y="105000"/>
                </a:lnTo>
                <a:close/>
              </a:path>
              <a:path w="120000" h="120000" fill="none" extrusionOk="0">
                <a:moveTo>
                  <a:pt x="60000" y="15000"/>
                </a:moveTo>
                <a:lnTo>
                  <a:pt x="76875" y="31875"/>
                </a:lnTo>
                <a:lnTo>
                  <a:pt x="76875" y="20625"/>
                </a:lnTo>
                <a:lnTo>
                  <a:pt x="88125" y="20625"/>
                </a:lnTo>
                <a:lnTo>
                  <a:pt x="88125" y="43125"/>
                </a:lnTo>
                <a:lnTo>
                  <a:pt x="105000" y="60000"/>
                </a:lnTo>
                <a:lnTo>
                  <a:pt x="93750" y="60000"/>
                </a:lnTo>
                <a:lnTo>
                  <a:pt x="93750" y="105000"/>
                </a:lnTo>
                <a:lnTo>
                  <a:pt x="26250" y="105000"/>
                </a:lnTo>
                <a:lnTo>
                  <a:pt x="26250" y="60000"/>
                </a:lnTo>
                <a:lnTo>
                  <a:pt x="15000" y="60000"/>
                </a:lnTo>
                <a:close/>
                <a:moveTo>
                  <a:pt x="76875" y="31875"/>
                </a:moveTo>
                <a:lnTo>
                  <a:pt x="88125" y="43125"/>
                </a:lnTo>
                <a:moveTo>
                  <a:pt x="93750" y="60000"/>
                </a:moveTo>
                <a:lnTo>
                  <a:pt x="26250" y="60000"/>
                </a:lnTo>
                <a:moveTo>
                  <a:pt x="54375" y="105000"/>
                </a:moveTo>
                <a:lnTo>
                  <a:pt x="54375" y="82500"/>
                </a:lnTo>
                <a:lnTo>
                  <a:pt x="65625" y="82500"/>
                </a:lnTo>
                <a:lnTo>
                  <a:pt x="65625" y="105000"/>
                </a:lnTo>
              </a:path>
              <a:path w="120000" h="120000" fill="none" extrusionOk="0">
                <a:moveTo>
                  <a:pt x="0" y="0"/>
                </a:moveTo>
                <a:lnTo>
                  <a:pt x="120000" y="0"/>
                </a:lnTo>
                <a:lnTo>
                  <a:pt x="120000" y="120000"/>
                </a:lnTo>
                <a:lnTo>
                  <a:pt x="0" y="120000"/>
                </a:lnTo>
                <a:close/>
              </a:path>
            </a:pathLst>
          </a:custGeom>
          <a:solidFill>
            <a:srgbClr val="00B050"/>
          </a:solid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AR" sz="1800" b="1" dirty="0">
                <a:solidFill>
                  <a:schemeClr val="lt1"/>
                </a:solidFill>
                <a:latin typeface="Calibri"/>
                <a:ea typeface="Calibri"/>
                <a:cs typeface="Calibri"/>
                <a:sym typeface="Calibri"/>
                <a:hlinkClick r:id="rId3" action="ppaction://hlinksldjump"/>
              </a:rPr>
              <a:t>volver</a:t>
            </a:r>
            <a:endParaRPr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32"/>
          <p:cNvSpPr/>
          <p:nvPr/>
        </p:nvSpPr>
        <p:spPr>
          <a:xfrm>
            <a:off x="598803" y="24202"/>
            <a:ext cx="10806112" cy="1273175"/>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s-AR" sz="4000">
                <a:solidFill>
                  <a:schemeClr val="accent5"/>
                </a:solidFill>
                <a:latin typeface="Calibri"/>
                <a:ea typeface="Calibri"/>
                <a:cs typeface="Calibri"/>
                <a:sym typeface="Calibri"/>
              </a:rPr>
              <a:t>Entrevistas</a:t>
            </a:r>
            <a:endParaRPr/>
          </a:p>
        </p:txBody>
      </p:sp>
      <p:sp>
        <p:nvSpPr>
          <p:cNvPr id="438" name="Google Shape;438;p32"/>
          <p:cNvSpPr/>
          <p:nvPr/>
        </p:nvSpPr>
        <p:spPr>
          <a:xfrm>
            <a:off x="676275" y="1998663"/>
            <a:ext cx="4662488" cy="3767137"/>
          </a:xfrm>
          <a:prstGeom prst="rect">
            <a:avLst/>
          </a:prstGeom>
          <a:noFill/>
          <a:ln>
            <a:noFill/>
          </a:ln>
        </p:spPr>
        <p:txBody>
          <a:bodyPr spcFirstLastPara="1" wrap="square" lIns="90000" tIns="45000" rIns="90000" bIns="45000" anchor="t" anchorCtr="0">
            <a:noAutofit/>
          </a:bodyPr>
          <a:lstStyle/>
          <a:p>
            <a:pPr marL="90488" marR="0" lvl="0" indent="-90488" algn="l" rtl="0">
              <a:lnSpc>
                <a:spcPct val="100000"/>
              </a:lnSpc>
              <a:spcBef>
                <a:spcPts val="0"/>
              </a:spcBef>
              <a:spcAft>
                <a:spcPts val="0"/>
              </a:spcAft>
              <a:buClr>
                <a:srgbClr val="000000"/>
              </a:buClr>
              <a:buSzPts val="2400"/>
              <a:buFont typeface="Arial"/>
              <a:buNone/>
            </a:pPr>
            <a:endParaRPr sz="2400">
              <a:solidFill>
                <a:srgbClr val="262626"/>
              </a:solidFill>
              <a:latin typeface="Calibri"/>
              <a:ea typeface="Calibri"/>
              <a:cs typeface="Calibri"/>
              <a:sym typeface="Calibri"/>
            </a:endParaRPr>
          </a:p>
        </p:txBody>
      </p:sp>
      <p:sp>
        <p:nvSpPr>
          <p:cNvPr id="439" name="Google Shape;439;p32"/>
          <p:cNvSpPr/>
          <p:nvPr/>
        </p:nvSpPr>
        <p:spPr>
          <a:xfrm>
            <a:off x="623889" y="1998663"/>
            <a:ext cx="10050462" cy="3767137"/>
          </a:xfrm>
          <a:prstGeom prst="rect">
            <a:avLst/>
          </a:prstGeom>
          <a:noFill/>
          <a:ln>
            <a:noFill/>
          </a:ln>
        </p:spPr>
        <p:txBody>
          <a:bodyPr spcFirstLastPara="1" wrap="square" lIns="90000" tIns="45000" rIns="90000" bIns="45000" anchor="t" anchorCtr="0">
            <a:noAutofit/>
          </a:bodyPr>
          <a:lstStyle/>
          <a:p>
            <a:pPr marL="0" marR="0" lvl="0" indent="0" algn="just" rtl="0">
              <a:lnSpc>
                <a:spcPct val="100000"/>
              </a:lnSpc>
              <a:spcBef>
                <a:spcPts val="0"/>
              </a:spcBef>
              <a:spcAft>
                <a:spcPts val="0"/>
              </a:spcAft>
              <a:buNone/>
            </a:pPr>
            <a:r>
              <a:rPr lang="es-AR" sz="3600">
                <a:solidFill>
                  <a:srgbClr val="262626"/>
                </a:solidFill>
                <a:latin typeface="Calibri"/>
                <a:ea typeface="Calibri"/>
                <a:cs typeface="Calibri"/>
                <a:sym typeface="Calibri"/>
              </a:rPr>
              <a:t>a)¿Qué cosas </a:t>
            </a:r>
            <a:r>
              <a:rPr lang="es-AR" sz="3600" b="1">
                <a:solidFill>
                  <a:srgbClr val="262626"/>
                </a:solidFill>
                <a:latin typeface="Calibri"/>
                <a:ea typeface="Calibri"/>
                <a:cs typeface="Calibri"/>
                <a:sym typeface="Calibri"/>
              </a:rPr>
              <a:t>debe hacer </a:t>
            </a:r>
            <a:r>
              <a:rPr lang="es-AR" sz="3600">
                <a:solidFill>
                  <a:srgbClr val="262626"/>
                </a:solidFill>
                <a:latin typeface="Calibri"/>
                <a:ea typeface="Calibri"/>
                <a:cs typeface="Calibri"/>
                <a:sym typeface="Calibri"/>
              </a:rPr>
              <a:t>al estar realizando la entrevista?</a:t>
            </a:r>
            <a:endParaRPr/>
          </a:p>
          <a:p>
            <a:pPr marL="742950" marR="0" lvl="0" indent="-514350" algn="l" rtl="0">
              <a:lnSpc>
                <a:spcPct val="100000"/>
              </a:lnSpc>
              <a:spcBef>
                <a:spcPts val="0"/>
              </a:spcBef>
              <a:spcAft>
                <a:spcPts val="0"/>
              </a:spcAft>
              <a:buClr>
                <a:srgbClr val="C00000"/>
              </a:buClr>
              <a:buSzPts val="3600"/>
              <a:buFont typeface="Arial"/>
              <a:buNone/>
            </a:pPr>
            <a:endParaRPr sz="3600">
              <a:solidFill>
                <a:srgbClr val="262626"/>
              </a:solidFill>
              <a:latin typeface="Calibri"/>
              <a:ea typeface="Calibri"/>
              <a:cs typeface="Calibri"/>
              <a:sym typeface="Calibri"/>
            </a:endParaRPr>
          </a:p>
          <a:p>
            <a:pPr marL="0" marR="0" lvl="0" indent="0" algn="l" rtl="0">
              <a:lnSpc>
                <a:spcPct val="100000"/>
              </a:lnSpc>
              <a:spcBef>
                <a:spcPts val="0"/>
              </a:spcBef>
              <a:spcAft>
                <a:spcPts val="0"/>
              </a:spcAft>
              <a:buNone/>
            </a:pPr>
            <a:r>
              <a:rPr lang="es-AR" sz="3600">
                <a:solidFill>
                  <a:srgbClr val="262626"/>
                </a:solidFill>
                <a:latin typeface="Calibri"/>
                <a:ea typeface="Calibri"/>
                <a:cs typeface="Calibri"/>
                <a:sym typeface="Calibri"/>
              </a:rPr>
              <a:t>b)¿Qué cosas </a:t>
            </a:r>
            <a:r>
              <a:rPr lang="es-AR" sz="3600" b="1">
                <a:solidFill>
                  <a:srgbClr val="262626"/>
                </a:solidFill>
                <a:latin typeface="Calibri"/>
                <a:ea typeface="Calibri"/>
                <a:cs typeface="Calibri"/>
                <a:sym typeface="Calibri"/>
              </a:rPr>
              <a:t>debe evitar </a:t>
            </a:r>
            <a:r>
              <a:rPr lang="es-AR" sz="3600">
                <a:solidFill>
                  <a:srgbClr val="262626"/>
                </a:solidFill>
                <a:latin typeface="Calibri"/>
                <a:ea typeface="Calibri"/>
                <a:cs typeface="Calibri"/>
                <a:sym typeface="Calibri"/>
              </a:rPr>
              <a:t>al realizar una entrevista?</a:t>
            </a:r>
            <a:endParaRPr/>
          </a:p>
          <a:p>
            <a:pPr marL="0" marR="0" lvl="0" indent="0" algn="l" rtl="0">
              <a:lnSpc>
                <a:spcPct val="100000"/>
              </a:lnSpc>
              <a:spcBef>
                <a:spcPts val="0"/>
              </a:spcBef>
              <a:spcAft>
                <a:spcPts val="0"/>
              </a:spcAft>
              <a:buNone/>
            </a:pPr>
            <a:endParaRPr sz="3600">
              <a:solidFill>
                <a:srgbClr val="262626"/>
              </a:solidFill>
              <a:latin typeface="Calibri"/>
              <a:ea typeface="Calibri"/>
              <a:cs typeface="Calibri"/>
              <a:sym typeface="Calibri"/>
            </a:endParaRPr>
          </a:p>
        </p:txBody>
      </p:sp>
      <p:sp>
        <p:nvSpPr>
          <p:cNvPr id="440" name="Google Shape;440;p32"/>
          <p:cNvSpPr/>
          <p:nvPr/>
        </p:nvSpPr>
        <p:spPr>
          <a:xfrm>
            <a:off x="5951538" y="6508750"/>
            <a:ext cx="2162175" cy="304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1" name="Google Shape;441;p32">
            <a:hlinkClick r:id="rId3" action="ppaction://hlinksldjump"/>
          </p:cNvPr>
          <p:cNvSpPr/>
          <p:nvPr/>
        </p:nvSpPr>
        <p:spPr>
          <a:xfrm>
            <a:off x="9248775" y="5445224"/>
            <a:ext cx="1042416" cy="1042416"/>
          </a:xfrm>
          <a:custGeom>
            <a:avLst/>
            <a:gdLst/>
            <a:ahLst/>
            <a:cxnLst/>
            <a:rect l="l" t="t" r="r" b="b"/>
            <a:pathLst>
              <a:path w="120000" h="120000" extrusionOk="0">
                <a:moveTo>
                  <a:pt x="0" y="0"/>
                </a:moveTo>
                <a:lnTo>
                  <a:pt x="120000" y="0"/>
                </a:lnTo>
                <a:lnTo>
                  <a:pt x="120000" y="120000"/>
                </a:lnTo>
                <a:lnTo>
                  <a:pt x="0" y="120000"/>
                </a:lnTo>
                <a:close/>
                <a:moveTo>
                  <a:pt x="60000" y="15000"/>
                </a:moveTo>
                <a:lnTo>
                  <a:pt x="15000" y="60000"/>
                </a:lnTo>
                <a:lnTo>
                  <a:pt x="26250" y="60000"/>
                </a:lnTo>
                <a:lnTo>
                  <a:pt x="26250" y="105000"/>
                </a:lnTo>
                <a:lnTo>
                  <a:pt x="93750" y="105000"/>
                </a:lnTo>
                <a:lnTo>
                  <a:pt x="93750" y="60000"/>
                </a:lnTo>
                <a:lnTo>
                  <a:pt x="105000" y="60000"/>
                </a:lnTo>
                <a:lnTo>
                  <a:pt x="88125" y="43125"/>
                </a:lnTo>
                <a:lnTo>
                  <a:pt x="88125" y="20625"/>
                </a:lnTo>
                <a:lnTo>
                  <a:pt x="76875" y="20625"/>
                </a:lnTo>
                <a:lnTo>
                  <a:pt x="76875" y="31875"/>
                </a:lnTo>
                <a:close/>
              </a:path>
              <a:path w="120000" h="120000" fill="darkenLess" extrusionOk="0">
                <a:moveTo>
                  <a:pt x="88125" y="43125"/>
                </a:moveTo>
                <a:lnTo>
                  <a:pt x="88125" y="20625"/>
                </a:lnTo>
                <a:lnTo>
                  <a:pt x="76875" y="20625"/>
                </a:lnTo>
                <a:lnTo>
                  <a:pt x="76875" y="31875"/>
                </a:lnTo>
                <a:close/>
                <a:moveTo>
                  <a:pt x="26250" y="60000"/>
                </a:moveTo>
                <a:lnTo>
                  <a:pt x="26250" y="105000"/>
                </a:lnTo>
                <a:lnTo>
                  <a:pt x="54375" y="105000"/>
                </a:lnTo>
                <a:lnTo>
                  <a:pt x="54375" y="82500"/>
                </a:lnTo>
                <a:lnTo>
                  <a:pt x="65625" y="82500"/>
                </a:lnTo>
                <a:lnTo>
                  <a:pt x="65625" y="105000"/>
                </a:lnTo>
                <a:lnTo>
                  <a:pt x="93750" y="105000"/>
                </a:lnTo>
                <a:lnTo>
                  <a:pt x="93750" y="60000"/>
                </a:lnTo>
                <a:close/>
              </a:path>
              <a:path w="120000" h="120000" fill="darken" extrusionOk="0">
                <a:moveTo>
                  <a:pt x="60000" y="15000"/>
                </a:moveTo>
                <a:lnTo>
                  <a:pt x="15000" y="60000"/>
                </a:lnTo>
                <a:lnTo>
                  <a:pt x="105000" y="60000"/>
                </a:lnTo>
                <a:close/>
                <a:moveTo>
                  <a:pt x="54375" y="82500"/>
                </a:moveTo>
                <a:lnTo>
                  <a:pt x="65625" y="82500"/>
                </a:lnTo>
                <a:lnTo>
                  <a:pt x="65625" y="105000"/>
                </a:lnTo>
                <a:lnTo>
                  <a:pt x="54375" y="105000"/>
                </a:lnTo>
                <a:close/>
              </a:path>
              <a:path w="120000" h="120000" fill="none" extrusionOk="0">
                <a:moveTo>
                  <a:pt x="60000" y="15000"/>
                </a:moveTo>
                <a:lnTo>
                  <a:pt x="76875" y="31875"/>
                </a:lnTo>
                <a:lnTo>
                  <a:pt x="76875" y="20625"/>
                </a:lnTo>
                <a:lnTo>
                  <a:pt x="88125" y="20625"/>
                </a:lnTo>
                <a:lnTo>
                  <a:pt x="88125" y="43125"/>
                </a:lnTo>
                <a:lnTo>
                  <a:pt x="105000" y="60000"/>
                </a:lnTo>
                <a:lnTo>
                  <a:pt x="93750" y="60000"/>
                </a:lnTo>
                <a:lnTo>
                  <a:pt x="93750" y="105000"/>
                </a:lnTo>
                <a:lnTo>
                  <a:pt x="26250" y="105000"/>
                </a:lnTo>
                <a:lnTo>
                  <a:pt x="26250" y="60000"/>
                </a:lnTo>
                <a:lnTo>
                  <a:pt x="15000" y="60000"/>
                </a:lnTo>
                <a:close/>
                <a:moveTo>
                  <a:pt x="76875" y="31875"/>
                </a:moveTo>
                <a:lnTo>
                  <a:pt x="88125" y="43125"/>
                </a:lnTo>
                <a:moveTo>
                  <a:pt x="93750" y="60000"/>
                </a:moveTo>
                <a:lnTo>
                  <a:pt x="26250" y="60000"/>
                </a:lnTo>
                <a:moveTo>
                  <a:pt x="54375" y="105000"/>
                </a:moveTo>
                <a:lnTo>
                  <a:pt x="54375" y="82500"/>
                </a:lnTo>
                <a:lnTo>
                  <a:pt x="65625" y="82500"/>
                </a:lnTo>
                <a:lnTo>
                  <a:pt x="65625" y="105000"/>
                </a:lnTo>
              </a:path>
              <a:path w="120000" h="120000" fill="none" extrusionOk="0">
                <a:moveTo>
                  <a:pt x="0" y="0"/>
                </a:moveTo>
                <a:lnTo>
                  <a:pt x="120000" y="0"/>
                </a:lnTo>
                <a:lnTo>
                  <a:pt x="120000" y="120000"/>
                </a:lnTo>
                <a:lnTo>
                  <a:pt x="0" y="120000"/>
                </a:lnTo>
                <a:close/>
              </a:path>
            </a:pathLst>
          </a:custGeom>
          <a:solidFill>
            <a:srgbClr val="00B050"/>
          </a:solid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AR" sz="1800" b="1">
                <a:solidFill>
                  <a:schemeClr val="lt1"/>
                </a:solidFill>
                <a:latin typeface="Calibri"/>
                <a:ea typeface="Calibri"/>
                <a:cs typeface="Calibri"/>
                <a:sym typeface="Calibri"/>
              </a:rPr>
              <a:t>volver</a:t>
            </a:r>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33"/>
          <p:cNvSpPr/>
          <p:nvPr/>
        </p:nvSpPr>
        <p:spPr>
          <a:xfrm>
            <a:off x="623888" y="116632"/>
            <a:ext cx="10771187" cy="1128712"/>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s-AR" sz="4000">
                <a:solidFill>
                  <a:schemeClr val="accent5"/>
                </a:solidFill>
                <a:latin typeface="Calibri"/>
                <a:ea typeface="Calibri"/>
                <a:cs typeface="Calibri"/>
                <a:sym typeface="Calibri"/>
              </a:rPr>
              <a:t>JRP</a:t>
            </a:r>
            <a:endParaRPr/>
          </a:p>
        </p:txBody>
      </p:sp>
      <p:sp>
        <p:nvSpPr>
          <p:cNvPr id="448" name="Google Shape;448;p33"/>
          <p:cNvSpPr/>
          <p:nvPr/>
        </p:nvSpPr>
        <p:spPr>
          <a:xfrm>
            <a:off x="9248775" y="2852738"/>
            <a:ext cx="2925763" cy="10477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9" name="Google Shape;449;p33"/>
          <p:cNvSpPr/>
          <p:nvPr/>
        </p:nvSpPr>
        <p:spPr>
          <a:xfrm>
            <a:off x="5951538" y="6508750"/>
            <a:ext cx="2162175" cy="304800"/>
          </a:xfrm>
          <a:prstGeom prst="rect">
            <a:avLst/>
          </a:prstGeom>
          <a:noFill/>
          <a:ln>
            <a:noFill/>
          </a:ln>
        </p:spPr>
        <p:txBody>
          <a:bodyPr spcFirstLastPara="1" wrap="square" lIns="90000" tIns="45000" rIns="90000" bIns="45000" anchor="t" anchorCtr="0">
            <a:noAutofit/>
          </a:bodyPr>
          <a:lstStyle/>
          <a:p>
            <a:pPr marL="92075" marR="0" lvl="0" indent="-88900" algn="l" rtl="0">
              <a:lnSpc>
                <a:spcPct val="100000"/>
              </a:lnSpc>
              <a:spcBef>
                <a:spcPts val="0"/>
              </a:spcBef>
              <a:spcAft>
                <a:spcPts val="0"/>
              </a:spcAft>
              <a:buNone/>
            </a:pPr>
            <a:r>
              <a:rPr lang="es-AR" sz="1100">
                <a:solidFill>
                  <a:srgbClr val="8B8B8B"/>
                </a:solidFill>
                <a:latin typeface="Calibri"/>
                <a:ea typeface="Calibri"/>
                <a:cs typeface="Calibri"/>
                <a:sym typeface="Calibri"/>
              </a:rPr>
              <a:t>Whitten Bentley</a:t>
            </a:r>
            <a:endParaRPr/>
          </a:p>
          <a:p>
            <a:pPr marL="92075" marR="0" lvl="0" indent="-88900" algn="l" rtl="0">
              <a:lnSpc>
                <a:spcPct val="100000"/>
              </a:lnSpc>
              <a:spcBef>
                <a:spcPts val="0"/>
              </a:spcBef>
              <a:spcAft>
                <a:spcPts val="0"/>
              </a:spcAft>
              <a:buNone/>
            </a:pPr>
            <a:endParaRPr sz="2400">
              <a:solidFill>
                <a:srgbClr val="262626"/>
              </a:solidFill>
              <a:latin typeface="Calibri"/>
              <a:ea typeface="Calibri"/>
              <a:cs typeface="Calibri"/>
              <a:sym typeface="Calibri"/>
            </a:endParaRPr>
          </a:p>
        </p:txBody>
      </p:sp>
      <p:sp>
        <p:nvSpPr>
          <p:cNvPr id="450" name="Google Shape;450;p33"/>
          <p:cNvSpPr/>
          <p:nvPr/>
        </p:nvSpPr>
        <p:spPr>
          <a:xfrm>
            <a:off x="623888" y="1901825"/>
            <a:ext cx="9791700" cy="4478338"/>
          </a:xfrm>
          <a:prstGeom prst="rect">
            <a:avLst/>
          </a:prstGeom>
          <a:noFill/>
          <a:ln>
            <a:noFill/>
          </a:ln>
        </p:spPr>
        <p:txBody>
          <a:bodyPr spcFirstLastPara="1" wrap="square" lIns="90000" tIns="45000" rIns="90000" bIns="45000" anchor="t" anchorCtr="0">
            <a:noAutofit/>
          </a:bodyPr>
          <a:lstStyle/>
          <a:p>
            <a:pPr marL="342900" marR="0" lvl="0" indent="-190500" algn="l" rtl="0">
              <a:lnSpc>
                <a:spcPct val="100000"/>
              </a:lnSpc>
              <a:spcBef>
                <a:spcPts val="0"/>
              </a:spcBef>
              <a:spcAft>
                <a:spcPts val="0"/>
              </a:spcAft>
              <a:buClr>
                <a:srgbClr val="C00000"/>
              </a:buClr>
              <a:buSzPts val="2400"/>
              <a:buFont typeface="Noto Sans Symbols"/>
              <a:buNone/>
            </a:pPr>
            <a:endParaRPr sz="2400">
              <a:solidFill>
                <a:srgbClr val="262626"/>
              </a:solidFill>
              <a:latin typeface="Calibri"/>
              <a:ea typeface="Calibri"/>
              <a:cs typeface="Calibri"/>
              <a:sym typeface="Calibri"/>
            </a:endParaRPr>
          </a:p>
        </p:txBody>
      </p:sp>
      <p:sp>
        <p:nvSpPr>
          <p:cNvPr id="451" name="Google Shape;451;p33"/>
          <p:cNvSpPr/>
          <p:nvPr/>
        </p:nvSpPr>
        <p:spPr>
          <a:xfrm>
            <a:off x="168275" y="6554788"/>
            <a:ext cx="2154238" cy="2127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AR" sz="1400">
                <a:solidFill>
                  <a:srgbClr val="8F8F8F"/>
                </a:solidFill>
                <a:latin typeface="Calibri"/>
                <a:ea typeface="Calibri"/>
                <a:cs typeface="Calibri"/>
                <a:sym typeface="Calibri"/>
              </a:rPr>
              <a:t>Ingenieria de Software II</a:t>
            </a:r>
            <a:endParaRPr/>
          </a:p>
        </p:txBody>
      </p:sp>
      <p:sp>
        <p:nvSpPr>
          <p:cNvPr id="452" name="Google Shape;452;p33"/>
          <p:cNvSpPr txBox="1"/>
          <p:nvPr/>
        </p:nvSpPr>
        <p:spPr>
          <a:xfrm>
            <a:off x="1991544" y="2876831"/>
            <a:ext cx="7917296" cy="1754326"/>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3600"/>
              <a:buFont typeface="Calibri"/>
              <a:buAutoNum type="alphaLcParenR"/>
            </a:pPr>
            <a:r>
              <a:rPr lang="es-AR" sz="3600">
                <a:solidFill>
                  <a:schemeClr val="dk1"/>
                </a:solidFill>
                <a:latin typeface="Calibri"/>
                <a:ea typeface="Calibri"/>
                <a:cs typeface="Calibri"/>
                <a:sym typeface="Calibri"/>
              </a:rPr>
              <a:t>¿Qué es la técnica de JRP o JAD?</a:t>
            </a:r>
            <a:endParaRPr/>
          </a:p>
          <a:p>
            <a:pPr marL="342900" marR="0" lvl="0" indent="-114300" algn="l" rtl="0">
              <a:spcBef>
                <a:spcPts val="0"/>
              </a:spcBef>
              <a:spcAft>
                <a:spcPts val="0"/>
              </a:spcAft>
              <a:buClr>
                <a:schemeClr val="dk1"/>
              </a:buClr>
              <a:buSzPts val="3600"/>
              <a:buFont typeface="Calibri"/>
              <a:buNone/>
            </a:pPr>
            <a:endParaRPr sz="360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3600"/>
              <a:buFont typeface="Calibri"/>
              <a:buAutoNum type="alphaLcParenR"/>
            </a:pPr>
            <a:r>
              <a:rPr lang="es-AR" sz="3600">
                <a:solidFill>
                  <a:schemeClr val="dk1"/>
                </a:solidFill>
                <a:latin typeface="Calibri"/>
                <a:ea typeface="Calibri"/>
                <a:cs typeface="Calibri"/>
                <a:sym typeface="Calibri"/>
              </a:rPr>
              <a:t>Mencione 4 características de la técnica</a:t>
            </a:r>
            <a:endParaRPr/>
          </a:p>
        </p:txBody>
      </p:sp>
      <p:sp>
        <p:nvSpPr>
          <p:cNvPr id="453" name="Google Shape;453;p33">
            <a:hlinkClick r:id="rId3" action="ppaction://hlinksldjump"/>
          </p:cNvPr>
          <p:cNvSpPr/>
          <p:nvPr/>
        </p:nvSpPr>
        <p:spPr>
          <a:xfrm>
            <a:off x="9248775" y="5445224"/>
            <a:ext cx="1042416" cy="1042416"/>
          </a:xfrm>
          <a:custGeom>
            <a:avLst/>
            <a:gdLst/>
            <a:ahLst/>
            <a:cxnLst/>
            <a:rect l="l" t="t" r="r" b="b"/>
            <a:pathLst>
              <a:path w="120000" h="120000" extrusionOk="0">
                <a:moveTo>
                  <a:pt x="0" y="0"/>
                </a:moveTo>
                <a:lnTo>
                  <a:pt x="120000" y="0"/>
                </a:lnTo>
                <a:lnTo>
                  <a:pt x="120000" y="120000"/>
                </a:lnTo>
                <a:lnTo>
                  <a:pt x="0" y="120000"/>
                </a:lnTo>
                <a:close/>
                <a:moveTo>
                  <a:pt x="60000" y="15000"/>
                </a:moveTo>
                <a:lnTo>
                  <a:pt x="15000" y="60000"/>
                </a:lnTo>
                <a:lnTo>
                  <a:pt x="26250" y="60000"/>
                </a:lnTo>
                <a:lnTo>
                  <a:pt x="26250" y="105000"/>
                </a:lnTo>
                <a:lnTo>
                  <a:pt x="93750" y="105000"/>
                </a:lnTo>
                <a:lnTo>
                  <a:pt x="93750" y="60000"/>
                </a:lnTo>
                <a:lnTo>
                  <a:pt x="105000" y="60000"/>
                </a:lnTo>
                <a:lnTo>
                  <a:pt x="88125" y="43125"/>
                </a:lnTo>
                <a:lnTo>
                  <a:pt x="88125" y="20625"/>
                </a:lnTo>
                <a:lnTo>
                  <a:pt x="76875" y="20625"/>
                </a:lnTo>
                <a:lnTo>
                  <a:pt x="76875" y="31875"/>
                </a:lnTo>
                <a:close/>
              </a:path>
              <a:path w="120000" h="120000" fill="darkenLess" extrusionOk="0">
                <a:moveTo>
                  <a:pt x="88125" y="43125"/>
                </a:moveTo>
                <a:lnTo>
                  <a:pt x="88125" y="20625"/>
                </a:lnTo>
                <a:lnTo>
                  <a:pt x="76875" y="20625"/>
                </a:lnTo>
                <a:lnTo>
                  <a:pt x="76875" y="31875"/>
                </a:lnTo>
                <a:close/>
                <a:moveTo>
                  <a:pt x="26250" y="60000"/>
                </a:moveTo>
                <a:lnTo>
                  <a:pt x="26250" y="105000"/>
                </a:lnTo>
                <a:lnTo>
                  <a:pt x="54375" y="105000"/>
                </a:lnTo>
                <a:lnTo>
                  <a:pt x="54375" y="82500"/>
                </a:lnTo>
                <a:lnTo>
                  <a:pt x="65625" y="82500"/>
                </a:lnTo>
                <a:lnTo>
                  <a:pt x="65625" y="105000"/>
                </a:lnTo>
                <a:lnTo>
                  <a:pt x="93750" y="105000"/>
                </a:lnTo>
                <a:lnTo>
                  <a:pt x="93750" y="60000"/>
                </a:lnTo>
                <a:close/>
              </a:path>
              <a:path w="120000" h="120000" fill="darken" extrusionOk="0">
                <a:moveTo>
                  <a:pt x="60000" y="15000"/>
                </a:moveTo>
                <a:lnTo>
                  <a:pt x="15000" y="60000"/>
                </a:lnTo>
                <a:lnTo>
                  <a:pt x="105000" y="60000"/>
                </a:lnTo>
                <a:close/>
                <a:moveTo>
                  <a:pt x="54375" y="82500"/>
                </a:moveTo>
                <a:lnTo>
                  <a:pt x="65625" y="82500"/>
                </a:lnTo>
                <a:lnTo>
                  <a:pt x="65625" y="105000"/>
                </a:lnTo>
                <a:lnTo>
                  <a:pt x="54375" y="105000"/>
                </a:lnTo>
                <a:close/>
              </a:path>
              <a:path w="120000" h="120000" fill="none" extrusionOk="0">
                <a:moveTo>
                  <a:pt x="60000" y="15000"/>
                </a:moveTo>
                <a:lnTo>
                  <a:pt x="76875" y="31875"/>
                </a:lnTo>
                <a:lnTo>
                  <a:pt x="76875" y="20625"/>
                </a:lnTo>
                <a:lnTo>
                  <a:pt x="88125" y="20625"/>
                </a:lnTo>
                <a:lnTo>
                  <a:pt x="88125" y="43125"/>
                </a:lnTo>
                <a:lnTo>
                  <a:pt x="105000" y="60000"/>
                </a:lnTo>
                <a:lnTo>
                  <a:pt x="93750" y="60000"/>
                </a:lnTo>
                <a:lnTo>
                  <a:pt x="93750" y="105000"/>
                </a:lnTo>
                <a:lnTo>
                  <a:pt x="26250" y="105000"/>
                </a:lnTo>
                <a:lnTo>
                  <a:pt x="26250" y="60000"/>
                </a:lnTo>
                <a:lnTo>
                  <a:pt x="15000" y="60000"/>
                </a:lnTo>
                <a:close/>
                <a:moveTo>
                  <a:pt x="76875" y="31875"/>
                </a:moveTo>
                <a:lnTo>
                  <a:pt x="88125" y="43125"/>
                </a:lnTo>
                <a:moveTo>
                  <a:pt x="93750" y="60000"/>
                </a:moveTo>
                <a:lnTo>
                  <a:pt x="26250" y="60000"/>
                </a:lnTo>
                <a:moveTo>
                  <a:pt x="54375" y="105000"/>
                </a:moveTo>
                <a:lnTo>
                  <a:pt x="54375" y="82500"/>
                </a:lnTo>
                <a:lnTo>
                  <a:pt x="65625" y="82500"/>
                </a:lnTo>
                <a:lnTo>
                  <a:pt x="65625" y="105000"/>
                </a:lnTo>
              </a:path>
              <a:path w="120000" h="120000" fill="none" extrusionOk="0">
                <a:moveTo>
                  <a:pt x="0" y="0"/>
                </a:moveTo>
                <a:lnTo>
                  <a:pt x="120000" y="0"/>
                </a:lnTo>
                <a:lnTo>
                  <a:pt x="120000" y="120000"/>
                </a:lnTo>
                <a:lnTo>
                  <a:pt x="0" y="120000"/>
                </a:lnTo>
                <a:close/>
              </a:path>
            </a:pathLst>
          </a:custGeom>
          <a:solidFill>
            <a:srgbClr val="00B050"/>
          </a:solid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AR" sz="1800" b="1" dirty="0">
                <a:solidFill>
                  <a:schemeClr val="lt1"/>
                </a:solidFill>
                <a:latin typeface="Calibri"/>
                <a:ea typeface="Calibri"/>
                <a:cs typeface="Calibri"/>
                <a:sym typeface="Calibri"/>
                <a:hlinkClick r:id="rId3" action="ppaction://hlinksldjump"/>
              </a:rPr>
              <a:t>volver</a:t>
            </a:r>
            <a:endParaRPr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34"/>
          <p:cNvSpPr/>
          <p:nvPr/>
        </p:nvSpPr>
        <p:spPr>
          <a:xfrm>
            <a:off x="623887" y="188640"/>
            <a:ext cx="10771187" cy="1128712"/>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s-AR" sz="4000">
                <a:solidFill>
                  <a:schemeClr val="accent5"/>
                </a:solidFill>
                <a:latin typeface="Calibri"/>
                <a:ea typeface="Calibri"/>
                <a:cs typeface="Calibri"/>
                <a:sym typeface="Calibri"/>
              </a:rPr>
              <a:t>Brainstorming</a:t>
            </a:r>
            <a:endParaRPr sz="4000">
              <a:solidFill>
                <a:schemeClr val="accent5"/>
              </a:solidFill>
              <a:latin typeface="Calibri"/>
              <a:ea typeface="Calibri"/>
              <a:cs typeface="Calibri"/>
              <a:sym typeface="Calibri"/>
            </a:endParaRPr>
          </a:p>
        </p:txBody>
      </p:sp>
      <p:sp>
        <p:nvSpPr>
          <p:cNvPr id="460" name="Google Shape;460;p34"/>
          <p:cNvSpPr/>
          <p:nvPr/>
        </p:nvSpPr>
        <p:spPr>
          <a:xfrm>
            <a:off x="9248775" y="2852738"/>
            <a:ext cx="2925763" cy="10477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1" name="Google Shape;461;p34"/>
          <p:cNvSpPr/>
          <p:nvPr/>
        </p:nvSpPr>
        <p:spPr>
          <a:xfrm>
            <a:off x="5951538" y="6508750"/>
            <a:ext cx="2162175" cy="304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2" name="Google Shape;462;p34"/>
          <p:cNvSpPr/>
          <p:nvPr/>
        </p:nvSpPr>
        <p:spPr>
          <a:xfrm>
            <a:off x="623888" y="1901825"/>
            <a:ext cx="9791700" cy="4478338"/>
          </a:xfrm>
          <a:prstGeom prst="rect">
            <a:avLst/>
          </a:prstGeom>
          <a:noFill/>
          <a:ln>
            <a:noFill/>
          </a:ln>
        </p:spPr>
        <p:txBody>
          <a:bodyPr spcFirstLastPara="1" wrap="square" lIns="90000" tIns="45000" rIns="90000" bIns="45000" anchor="t" anchorCtr="0">
            <a:noAutofit/>
          </a:bodyPr>
          <a:lstStyle/>
          <a:p>
            <a:pPr marL="90488" marR="0" lvl="0" indent="-90488" algn="l" rtl="0">
              <a:lnSpc>
                <a:spcPct val="100000"/>
              </a:lnSpc>
              <a:spcBef>
                <a:spcPts val="0"/>
              </a:spcBef>
              <a:spcAft>
                <a:spcPts val="0"/>
              </a:spcAft>
              <a:buClr>
                <a:srgbClr val="000000"/>
              </a:buClr>
              <a:buSzPts val="2400"/>
              <a:buFont typeface="Arial"/>
              <a:buNone/>
            </a:pPr>
            <a:endParaRPr sz="2400">
              <a:solidFill>
                <a:srgbClr val="262626"/>
              </a:solidFill>
              <a:latin typeface="Calibri"/>
              <a:ea typeface="Calibri"/>
              <a:cs typeface="Calibri"/>
              <a:sym typeface="Calibri"/>
            </a:endParaRPr>
          </a:p>
        </p:txBody>
      </p:sp>
      <p:sp>
        <p:nvSpPr>
          <p:cNvPr id="463" name="Google Shape;463;p34"/>
          <p:cNvSpPr/>
          <p:nvPr/>
        </p:nvSpPr>
        <p:spPr>
          <a:xfrm>
            <a:off x="168275" y="6554788"/>
            <a:ext cx="2154238" cy="2127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AR" sz="1400">
                <a:solidFill>
                  <a:srgbClr val="8F8F8F"/>
                </a:solidFill>
                <a:latin typeface="Calibri"/>
                <a:ea typeface="Calibri"/>
                <a:cs typeface="Calibri"/>
                <a:sym typeface="Calibri"/>
              </a:rPr>
              <a:t>Ingenieria de Software II</a:t>
            </a:r>
            <a:endParaRPr/>
          </a:p>
        </p:txBody>
      </p:sp>
      <p:sp>
        <p:nvSpPr>
          <p:cNvPr id="464" name="Google Shape;464;p34"/>
          <p:cNvSpPr txBox="1"/>
          <p:nvPr/>
        </p:nvSpPr>
        <p:spPr>
          <a:xfrm>
            <a:off x="1775520" y="2852738"/>
            <a:ext cx="6361998" cy="1754326"/>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3600"/>
              <a:buFont typeface="Calibri"/>
              <a:buAutoNum type="alphaLcParenR"/>
            </a:pPr>
            <a:r>
              <a:rPr lang="es-AR" sz="3600">
                <a:solidFill>
                  <a:schemeClr val="dk1"/>
                </a:solidFill>
                <a:latin typeface="Calibri"/>
                <a:ea typeface="Calibri"/>
                <a:cs typeface="Calibri"/>
                <a:sym typeface="Calibri"/>
              </a:rPr>
              <a:t>¿Qué es el brainstorming?</a:t>
            </a:r>
            <a:endParaRPr/>
          </a:p>
          <a:p>
            <a:pPr marL="342900" marR="0" lvl="0" indent="-114300" algn="l" rtl="0">
              <a:spcBef>
                <a:spcPts val="0"/>
              </a:spcBef>
              <a:spcAft>
                <a:spcPts val="0"/>
              </a:spcAft>
              <a:buClr>
                <a:schemeClr val="dk1"/>
              </a:buClr>
              <a:buSzPts val="3600"/>
              <a:buFont typeface="Calibri"/>
              <a:buNone/>
            </a:pPr>
            <a:endParaRPr sz="360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3600"/>
              <a:buFont typeface="Calibri"/>
              <a:buAutoNum type="alphaLcParenR"/>
            </a:pPr>
            <a:r>
              <a:rPr lang="es-AR" sz="3600">
                <a:solidFill>
                  <a:schemeClr val="dk1"/>
                </a:solidFill>
                <a:latin typeface="Calibri"/>
                <a:ea typeface="Calibri"/>
                <a:cs typeface="Calibri"/>
                <a:sym typeface="Calibri"/>
              </a:rPr>
              <a:t>Indique 4 ventajas de la técnica</a:t>
            </a:r>
            <a:endParaRPr/>
          </a:p>
        </p:txBody>
      </p:sp>
      <p:sp>
        <p:nvSpPr>
          <p:cNvPr id="465" name="Google Shape;465;p34">
            <a:hlinkClick r:id="rId3" action="ppaction://hlinksldjump"/>
          </p:cNvPr>
          <p:cNvSpPr/>
          <p:nvPr/>
        </p:nvSpPr>
        <p:spPr>
          <a:xfrm>
            <a:off x="9248775" y="5445224"/>
            <a:ext cx="1042416" cy="1042416"/>
          </a:xfrm>
          <a:custGeom>
            <a:avLst/>
            <a:gdLst/>
            <a:ahLst/>
            <a:cxnLst/>
            <a:rect l="l" t="t" r="r" b="b"/>
            <a:pathLst>
              <a:path w="120000" h="120000" extrusionOk="0">
                <a:moveTo>
                  <a:pt x="0" y="0"/>
                </a:moveTo>
                <a:lnTo>
                  <a:pt x="120000" y="0"/>
                </a:lnTo>
                <a:lnTo>
                  <a:pt x="120000" y="120000"/>
                </a:lnTo>
                <a:lnTo>
                  <a:pt x="0" y="120000"/>
                </a:lnTo>
                <a:close/>
                <a:moveTo>
                  <a:pt x="60000" y="15000"/>
                </a:moveTo>
                <a:lnTo>
                  <a:pt x="15000" y="60000"/>
                </a:lnTo>
                <a:lnTo>
                  <a:pt x="26250" y="60000"/>
                </a:lnTo>
                <a:lnTo>
                  <a:pt x="26250" y="105000"/>
                </a:lnTo>
                <a:lnTo>
                  <a:pt x="93750" y="105000"/>
                </a:lnTo>
                <a:lnTo>
                  <a:pt x="93750" y="60000"/>
                </a:lnTo>
                <a:lnTo>
                  <a:pt x="105000" y="60000"/>
                </a:lnTo>
                <a:lnTo>
                  <a:pt x="88125" y="43125"/>
                </a:lnTo>
                <a:lnTo>
                  <a:pt x="88125" y="20625"/>
                </a:lnTo>
                <a:lnTo>
                  <a:pt x="76875" y="20625"/>
                </a:lnTo>
                <a:lnTo>
                  <a:pt x="76875" y="31875"/>
                </a:lnTo>
                <a:close/>
              </a:path>
              <a:path w="120000" h="120000" fill="darkenLess" extrusionOk="0">
                <a:moveTo>
                  <a:pt x="88125" y="43125"/>
                </a:moveTo>
                <a:lnTo>
                  <a:pt x="88125" y="20625"/>
                </a:lnTo>
                <a:lnTo>
                  <a:pt x="76875" y="20625"/>
                </a:lnTo>
                <a:lnTo>
                  <a:pt x="76875" y="31875"/>
                </a:lnTo>
                <a:close/>
                <a:moveTo>
                  <a:pt x="26250" y="60000"/>
                </a:moveTo>
                <a:lnTo>
                  <a:pt x="26250" y="105000"/>
                </a:lnTo>
                <a:lnTo>
                  <a:pt x="54375" y="105000"/>
                </a:lnTo>
                <a:lnTo>
                  <a:pt x="54375" y="82500"/>
                </a:lnTo>
                <a:lnTo>
                  <a:pt x="65625" y="82500"/>
                </a:lnTo>
                <a:lnTo>
                  <a:pt x="65625" y="105000"/>
                </a:lnTo>
                <a:lnTo>
                  <a:pt x="93750" y="105000"/>
                </a:lnTo>
                <a:lnTo>
                  <a:pt x="93750" y="60000"/>
                </a:lnTo>
                <a:close/>
              </a:path>
              <a:path w="120000" h="120000" fill="darken" extrusionOk="0">
                <a:moveTo>
                  <a:pt x="60000" y="15000"/>
                </a:moveTo>
                <a:lnTo>
                  <a:pt x="15000" y="60000"/>
                </a:lnTo>
                <a:lnTo>
                  <a:pt x="105000" y="60000"/>
                </a:lnTo>
                <a:close/>
                <a:moveTo>
                  <a:pt x="54375" y="82500"/>
                </a:moveTo>
                <a:lnTo>
                  <a:pt x="65625" y="82500"/>
                </a:lnTo>
                <a:lnTo>
                  <a:pt x="65625" y="105000"/>
                </a:lnTo>
                <a:lnTo>
                  <a:pt x="54375" y="105000"/>
                </a:lnTo>
                <a:close/>
              </a:path>
              <a:path w="120000" h="120000" fill="none" extrusionOk="0">
                <a:moveTo>
                  <a:pt x="60000" y="15000"/>
                </a:moveTo>
                <a:lnTo>
                  <a:pt x="76875" y="31875"/>
                </a:lnTo>
                <a:lnTo>
                  <a:pt x="76875" y="20625"/>
                </a:lnTo>
                <a:lnTo>
                  <a:pt x="88125" y="20625"/>
                </a:lnTo>
                <a:lnTo>
                  <a:pt x="88125" y="43125"/>
                </a:lnTo>
                <a:lnTo>
                  <a:pt x="105000" y="60000"/>
                </a:lnTo>
                <a:lnTo>
                  <a:pt x="93750" y="60000"/>
                </a:lnTo>
                <a:lnTo>
                  <a:pt x="93750" y="105000"/>
                </a:lnTo>
                <a:lnTo>
                  <a:pt x="26250" y="105000"/>
                </a:lnTo>
                <a:lnTo>
                  <a:pt x="26250" y="60000"/>
                </a:lnTo>
                <a:lnTo>
                  <a:pt x="15000" y="60000"/>
                </a:lnTo>
                <a:close/>
                <a:moveTo>
                  <a:pt x="76875" y="31875"/>
                </a:moveTo>
                <a:lnTo>
                  <a:pt x="88125" y="43125"/>
                </a:lnTo>
                <a:moveTo>
                  <a:pt x="93750" y="60000"/>
                </a:moveTo>
                <a:lnTo>
                  <a:pt x="26250" y="60000"/>
                </a:lnTo>
                <a:moveTo>
                  <a:pt x="54375" y="105000"/>
                </a:moveTo>
                <a:lnTo>
                  <a:pt x="54375" y="82500"/>
                </a:lnTo>
                <a:lnTo>
                  <a:pt x="65625" y="82500"/>
                </a:lnTo>
                <a:lnTo>
                  <a:pt x="65625" y="105000"/>
                </a:lnTo>
              </a:path>
              <a:path w="120000" h="120000" fill="none" extrusionOk="0">
                <a:moveTo>
                  <a:pt x="0" y="0"/>
                </a:moveTo>
                <a:lnTo>
                  <a:pt x="120000" y="0"/>
                </a:lnTo>
                <a:lnTo>
                  <a:pt x="120000" y="120000"/>
                </a:lnTo>
                <a:lnTo>
                  <a:pt x="0" y="120000"/>
                </a:lnTo>
                <a:close/>
              </a:path>
            </a:pathLst>
          </a:custGeom>
          <a:solidFill>
            <a:srgbClr val="00B050"/>
          </a:solid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AR" sz="1800" b="1" dirty="0">
                <a:solidFill>
                  <a:schemeClr val="lt1"/>
                </a:solidFill>
                <a:latin typeface="Calibri"/>
                <a:ea typeface="Calibri"/>
                <a:cs typeface="Calibri"/>
                <a:sym typeface="Calibri"/>
                <a:hlinkClick r:id="rId3" action="ppaction://hlinksldjump"/>
              </a:rPr>
              <a:t>volver</a:t>
            </a:r>
            <a:endParaRPr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35"/>
          <p:cNvSpPr/>
          <p:nvPr/>
        </p:nvSpPr>
        <p:spPr>
          <a:xfrm>
            <a:off x="550863" y="5073650"/>
            <a:ext cx="10780712" cy="612775"/>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s-AR" sz="7200">
                <a:solidFill>
                  <a:schemeClr val="accent1"/>
                </a:solidFill>
                <a:latin typeface="Calibri"/>
                <a:ea typeface="Calibri"/>
                <a:cs typeface="Calibri"/>
                <a:sym typeface="Calibri"/>
              </a:rPr>
              <a:t> </a:t>
            </a:r>
            <a:endParaRPr/>
          </a:p>
        </p:txBody>
      </p:sp>
      <p:sp>
        <p:nvSpPr>
          <p:cNvPr id="472" name="Google Shape;472;p35"/>
          <p:cNvSpPr/>
          <p:nvPr/>
        </p:nvSpPr>
        <p:spPr>
          <a:xfrm>
            <a:off x="550863" y="4359275"/>
            <a:ext cx="9228137" cy="533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3" name="Google Shape;473;p35"/>
          <p:cNvSpPr/>
          <p:nvPr/>
        </p:nvSpPr>
        <p:spPr>
          <a:xfrm>
            <a:off x="9266238" y="2781300"/>
            <a:ext cx="2925762" cy="1397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4" name="Google Shape;474;p35"/>
          <p:cNvSpPr txBox="1">
            <a:spLocks noGrp="1"/>
          </p:cNvSpPr>
          <p:nvPr>
            <p:ph type="title"/>
          </p:nvPr>
        </p:nvSpPr>
        <p:spPr>
          <a:xfrm>
            <a:off x="479376" y="4586033"/>
            <a:ext cx="10780776" cy="613283"/>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4A6617"/>
              </a:buClr>
              <a:buSzPts val="4400"/>
              <a:buFont typeface="Calibri"/>
              <a:buNone/>
            </a:pPr>
            <a:r>
              <a:rPr lang="es-AR"/>
              <a:t>Requerimientos</a:t>
            </a:r>
            <a:endParaRPr/>
          </a:p>
        </p:txBody>
      </p:sp>
      <p:sp>
        <p:nvSpPr>
          <p:cNvPr id="475" name="Google Shape;475;p35"/>
          <p:cNvSpPr txBox="1">
            <a:spLocks noGrp="1"/>
          </p:cNvSpPr>
          <p:nvPr>
            <p:ph type="body" idx="1"/>
          </p:nvPr>
        </p:nvSpPr>
        <p:spPr>
          <a:xfrm>
            <a:off x="653976" y="5487888"/>
            <a:ext cx="9229344" cy="533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36"/>
          <p:cNvSpPr/>
          <p:nvPr/>
        </p:nvSpPr>
        <p:spPr>
          <a:xfrm>
            <a:off x="623888" y="78638"/>
            <a:ext cx="10771200" cy="112860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accent5"/>
              </a:buClr>
              <a:buSzPts val="4000"/>
              <a:buFont typeface="Calibri"/>
              <a:buNone/>
            </a:pPr>
            <a:r>
              <a:rPr lang="es-AR" sz="4000">
                <a:solidFill>
                  <a:schemeClr val="accent5"/>
                </a:solidFill>
                <a:latin typeface="Calibri"/>
                <a:ea typeface="Calibri"/>
                <a:cs typeface="Calibri"/>
                <a:sym typeface="Calibri"/>
              </a:rPr>
              <a:t>Requerimientos</a:t>
            </a:r>
            <a:endParaRPr sz="1800">
              <a:solidFill>
                <a:schemeClr val="accent5"/>
              </a:solidFill>
              <a:latin typeface="Calibri"/>
              <a:ea typeface="Calibri"/>
              <a:cs typeface="Calibri"/>
              <a:sym typeface="Calibri"/>
            </a:endParaRPr>
          </a:p>
        </p:txBody>
      </p:sp>
      <p:sp>
        <p:nvSpPr>
          <p:cNvPr id="482" name="Google Shape;482;p36"/>
          <p:cNvSpPr/>
          <p:nvPr/>
        </p:nvSpPr>
        <p:spPr>
          <a:xfrm>
            <a:off x="9248775" y="2852738"/>
            <a:ext cx="2925900" cy="10479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483" name="Google Shape;483;p36"/>
          <p:cNvSpPr/>
          <p:nvPr/>
        </p:nvSpPr>
        <p:spPr>
          <a:xfrm>
            <a:off x="5951538" y="6508750"/>
            <a:ext cx="2162100" cy="304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484" name="Google Shape;484;p36"/>
          <p:cNvSpPr/>
          <p:nvPr/>
        </p:nvSpPr>
        <p:spPr>
          <a:xfrm>
            <a:off x="168275" y="6554788"/>
            <a:ext cx="2154300" cy="2127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8F8F8F"/>
              </a:buClr>
              <a:buSzPts val="1400"/>
              <a:buFont typeface="Calibri"/>
              <a:buNone/>
            </a:pPr>
            <a:r>
              <a:rPr lang="es-AR" sz="1400">
                <a:solidFill>
                  <a:srgbClr val="8F8F8F"/>
                </a:solidFill>
                <a:latin typeface="Calibri"/>
                <a:ea typeface="Calibri"/>
                <a:cs typeface="Calibri"/>
                <a:sym typeface="Calibri"/>
              </a:rPr>
              <a:t>Ingenieria de Software II</a:t>
            </a:r>
            <a:endParaRPr sz="1800">
              <a:solidFill>
                <a:schemeClr val="dk1"/>
              </a:solidFill>
              <a:latin typeface="Calibri"/>
              <a:ea typeface="Calibri"/>
              <a:cs typeface="Calibri"/>
              <a:sym typeface="Calibri"/>
            </a:endParaRPr>
          </a:p>
        </p:txBody>
      </p:sp>
      <p:pic>
        <p:nvPicPr>
          <p:cNvPr id="485" name="Google Shape;485;p36"/>
          <p:cNvPicPr preferRelativeResize="0"/>
          <p:nvPr/>
        </p:nvPicPr>
        <p:blipFill rotWithShape="1">
          <a:blip r:embed="rId3">
            <a:alphaModFix/>
          </a:blip>
          <a:srcRect/>
          <a:stretch/>
        </p:blipFill>
        <p:spPr>
          <a:xfrm>
            <a:off x="2881313" y="4953000"/>
            <a:ext cx="2665412" cy="1368425"/>
          </a:xfrm>
          <a:prstGeom prst="rect">
            <a:avLst/>
          </a:prstGeom>
          <a:noFill/>
          <a:ln>
            <a:noFill/>
          </a:ln>
        </p:spPr>
      </p:pic>
      <p:pic>
        <p:nvPicPr>
          <p:cNvPr id="486" name="Google Shape;486;p36"/>
          <p:cNvPicPr preferRelativeResize="0"/>
          <p:nvPr/>
        </p:nvPicPr>
        <p:blipFill rotWithShape="1">
          <a:blip r:embed="rId4">
            <a:alphaModFix/>
          </a:blip>
          <a:srcRect/>
          <a:stretch/>
        </p:blipFill>
        <p:spPr>
          <a:xfrm>
            <a:off x="4710113" y="2057400"/>
            <a:ext cx="1828800" cy="1457325"/>
          </a:xfrm>
          <a:prstGeom prst="rect">
            <a:avLst/>
          </a:prstGeom>
          <a:noFill/>
          <a:ln>
            <a:noFill/>
          </a:ln>
        </p:spPr>
      </p:pic>
      <p:pic>
        <p:nvPicPr>
          <p:cNvPr id="487" name="Google Shape;487;p36"/>
          <p:cNvPicPr preferRelativeResize="0"/>
          <p:nvPr/>
        </p:nvPicPr>
        <p:blipFill rotWithShape="1">
          <a:blip r:embed="rId5">
            <a:alphaModFix/>
          </a:blip>
          <a:srcRect/>
          <a:stretch/>
        </p:blipFill>
        <p:spPr>
          <a:xfrm>
            <a:off x="2347913" y="2514600"/>
            <a:ext cx="1820862" cy="1431926"/>
          </a:xfrm>
          <a:prstGeom prst="rect">
            <a:avLst/>
          </a:prstGeom>
          <a:noFill/>
          <a:ln>
            <a:noFill/>
          </a:ln>
        </p:spPr>
      </p:pic>
      <p:pic>
        <p:nvPicPr>
          <p:cNvPr id="488" name="Google Shape;488;p36"/>
          <p:cNvPicPr preferRelativeResize="0"/>
          <p:nvPr/>
        </p:nvPicPr>
        <p:blipFill rotWithShape="1">
          <a:blip r:embed="rId6">
            <a:alphaModFix/>
          </a:blip>
          <a:srcRect/>
          <a:stretch/>
        </p:blipFill>
        <p:spPr>
          <a:xfrm>
            <a:off x="7072313" y="2743200"/>
            <a:ext cx="1819275" cy="1306513"/>
          </a:xfrm>
          <a:prstGeom prst="rect">
            <a:avLst/>
          </a:prstGeom>
          <a:noFill/>
          <a:ln>
            <a:noFill/>
          </a:ln>
        </p:spPr>
      </p:pic>
      <p:pic>
        <p:nvPicPr>
          <p:cNvPr id="489" name="Google Shape;489;p36"/>
          <p:cNvPicPr preferRelativeResize="0"/>
          <p:nvPr/>
        </p:nvPicPr>
        <p:blipFill rotWithShape="1">
          <a:blip r:embed="rId7">
            <a:alphaModFix/>
          </a:blip>
          <a:srcRect/>
          <a:stretch/>
        </p:blipFill>
        <p:spPr>
          <a:xfrm>
            <a:off x="6386513" y="4724400"/>
            <a:ext cx="2743201" cy="1784350"/>
          </a:xfrm>
          <a:prstGeom prst="rect">
            <a:avLst/>
          </a:prstGeom>
          <a:noFill/>
          <a:ln>
            <a:noFill/>
          </a:ln>
        </p:spPr>
      </p:pic>
      <p:sp>
        <p:nvSpPr>
          <p:cNvPr id="490" name="Google Shape;490;p36"/>
          <p:cNvSpPr/>
          <p:nvPr/>
        </p:nvSpPr>
        <p:spPr>
          <a:xfrm>
            <a:off x="682625" y="5478463"/>
            <a:ext cx="1995600" cy="363600"/>
          </a:xfrm>
          <a:prstGeom prst="rect">
            <a:avLst/>
          </a:prstGeom>
          <a:gradFill>
            <a:gsLst>
              <a:gs pos="0">
                <a:srgbClr val="36B0D1"/>
              </a:gs>
              <a:gs pos="100000">
                <a:srgbClr val="2988A1"/>
              </a:gs>
            </a:gsLst>
            <a:lin ang="5400012" scaled="0"/>
          </a:gradFill>
          <a:ln w="9525" cap="flat" cmpd="sng">
            <a:solidFill>
              <a:srgbClr val="46AAC4"/>
            </a:solidFill>
            <a:prstDash val="solid"/>
            <a:round/>
            <a:headEnd type="none" w="sm" len="sm"/>
            <a:tailEnd type="none" w="sm" len="sm"/>
          </a:ln>
          <a:effectLst>
            <a:outerShdw dist="23040" dir="5400000" algn="ctr" rotWithShape="0">
              <a:srgbClr val="000000">
                <a:alpha val="34509"/>
              </a:srgbClr>
            </a:outerShdw>
          </a:effectLst>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99"/>
              </a:buClr>
              <a:buSzPts val="1800"/>
              <a:buFont typeface="Calibri"/>
              <a:buNone/>
            </a:pPr>
            <a:r>
              <a:rPr lang="es-AR" sz="1800">
                <a:solidFill>
                  <a:srgbClr val="000099"/>
                </a:solidFill>
                <a:latin typeface="Calibri"/>
                <a:ea typeface="Calibri"/>
                <a:cs typeface="Calibri"/>
                <a:sym typeface="Calibri"/>
              </a:rPr>
              <a:t>Especificación</a:t>
            </a:r>
            <a:endParaRPr sz="1800">
              <a:solidFill>
                <a:schemeClr val="dk1"/>
              </a:solidFill>
              <a:latin typeface="Calibri"/>
              <a:ea typeface="Calibri"/>
              <a:cs typeface="Calibri"/>
              <a:sym typeface="Calibri"/>
            </a:endParaRPr>
          </a:p>
        </p:txBody>
      </p:sp>
      <p:sp>
        <p:nvSpPr>
          <p:cNvPr id="491" name="Google Shape;491;p36"/>
          <p:cNvSpPr/>
          <p:nvPr/>
        </p:nvSpPr>
        <p:spPr>
          <a:xfrm>
            <a:off x="9190038" y="5453063"/>
            <a:ext cx="1298450" cy="363600"/>
          </a:xfrm>
          <a:prstGeom prst="rect">
            <a:avLst/>
          </a:prstGeom>
          <a:gradFill>
            <a:gsLst>
              <a:gs pos="0">
                <a:srgbClr val="36B0D1"/>
              </a:gs>
              <a:gs pos="100000">
                <a:srgbClr val="2988A1"/>
              </a:gs>
            </a:gsLst>
            <a:lin ang="5400012" scaled="0"/>
          </a:gradFill>
          <a:ln w="9525" cap="flat" cmpd="sng">
            <a:solidFill>
              <a:srgbClr val="46AAC4"/>
            </a:solidFill>
            <a:prstDash val="solid"/>
            <a:round/>
            <a:headEnd type="none" w="sm" len="sm"/>
            <a:tailEnd type="none" w="sm" len="sm"/>
          </a:ln>
          <a:effectLst>
            <a:outerShdw dist="23040" dir="5400000" algn="ctr" rotWithShape="0">
              <a:srgbClr val="000000">
                <a:alpha val="34509"/>
              </a:srgbClr>
            </a:outerShdw>
          </a:effectLst>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99"/>
              </a:buClr>
              <a:buSzPts val="1800"/>
              <a:buFont typeface="Calibri"/>
              <a:buNone/>
            </a:pPr>
            <a:r>
              <a:rPr lang="es-AR" sz="1800">
                <a:solidFill>
                  <a:srgbClr val="000099"/>
                </a:solidFill>
                <a:latin typeface="Calibri"/>
                <a:ea typeface="Calibri"/>
                <a:cs typeface="Calibri"/>
                <a:sym typeface="Calibri"/>
              </a:rPr>
              <a:t>Análisis</a:t>
            </a:r>
            <a:endParaRPr sz="1800">
              <a:solidFill>
                <a:schemeClr val="dk1"/>
              </a:solidFill>
              <a:latin typeface="Calibri"/>
              <a:ea typeface="Calibri"/>
              <a:cs typeface="Calibri"/>
              <a:sym typeface="Calibri"/>
            </a:endParaRPr>
          </a:p>
        </p:txBody>
      </p:sp>
      <p:sp>
        <p:nvSpPr>
          <p:cNvPr id="492" name="Google Shape;492;p36"/>
          <p:cNvSpPr/>
          <p:nvPr/>
        </p:nvSpPr>
        <p:spPr>
          <a:xfrm>
            <a:off x="7058024" y="2133600"/>
            <a:ext cx="1414239" cy="363600"/>
          </a:xfrm>
          <a:prstGeom prst="rect">
            <a:avLst/>
          </a:prstGeom>
          <a:gradFill>
            <a:gsLst>
              <a:gs pos="0">
                <a:srgbClr val="36B0D1"/>
              </a:gs>
              <a:gs pos="100000">
                <a:srgbClr val="2988A1"/>
              </a:gs>
            </a:gsLst>
            <a:lin ang="5400012" scaled="0"/>
          </a:gradFill>
          <a:ln w="9525" cap="flat" cmpd="sng">
            <a:solidFill>
              <a:srgbClr val="46AAC4"/>
            </a:solidFill>
            <a:prstDash val="solid"/>
            <a:round/>
            <a:headEnd type="none" w="sm" len="sm"/>
            <a:tailEnd type="none" w="sm" len="sm"/>
          </a:ln>
          <a:effectLst>
            <a:outerShdw dist="23040" dir="5400000" algn="ctr" rotWithShape="0">
              <a:srgbClr val="000000">
                <a:alpha val="34509"/>
              </a:srgbClr>
            </a:outerShdw>
          </a:effectLst>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99"/>
              </a:buClr>
              <a:buSzPts val="1800"/>
              <a:buFont typeface="Calibri"/>
              <a:buNone/>
            </a:pPr>
            <a:r>
              <a:rPr lang="es-AR" sz="1800">
                <a:solidFill>
                  <a:srgbClr val="000099"/>
                </a:solidFill>
                <a:latin typeface="Calibri"/>
                <a:ea typeface="Calibri"/>
                <a:cs typeface="Calibri"/>
                <a:sym typeface="Calibri"/>
              </a:rPr>
              <a:t>Definición</a:t>
            </a:r>
            <a:endParaRPr sz="1800">
              <a:solidFill>
                <a:schemeClr val="dk1"/>
              </a:solidFill>
              <a:latin typeface="Calibri"/>
              <a:ea typeface="Calibri"/>
              <a:cs typeface="Calibri"/>
              <a:sym typeface="Calibri"/>
            </a:endParaRPr>
          </a:p>
        </p:txBody>
      </p:sp>
      <p:sp>
        <p:nvSpPr>
          <p:cNvPr id="493" name="Google Shape;493;p36"/>
          <p:cNvSpPr/>
          <p:nvPr/>
        </p:nvSpPr>
        <p:spPr>
          <a:xfrm rot="-419745">
            <a:off x="4176742" y="2973404"/>
            <a:ext cx="379324" cy="304680"/>
          </a:xfrm>
          <a:custGeom>
            <a:avLst/>
            <a:gdLst/>
            <a:ahLst/>
            <a:cxnLst/>
            <a:rect l="l" t="t" r="r" b="b"/>
            <a:pathLst>
              <a:path w="120000" h="120000" extrusionOk="0">
                <a:moveTo>
                  <a:pt x="0" y="1692"/>
                </a:moveTo>
                <a:lnTo>
                  <a:pt x="243" y="1692"/>
                </a:lnTo>
                <a:lnTo>
                  <a:pt x="243" y="0"/>
                </a:lnTo>
                <a:lnTo>
                  <a:pt x="334" y="167"/>
                </a:lnTo>
                <a:lnTo>
                  <a:pt x="243" y="333"/>
                </a:lnTo>
                <a:lnTo>
                  <a:pt x="243" y="-1359"/>
                </a:lnTo>
                <a:lnTo>
                  <a:pt x="0" y="-1359"/>
                </a:lnTo>
                <a:close/>
              </a:path>
            </a:pathLst>
          </a:custGeom>
          <a:blipFill rotWithShape="0">
            <a:blip r:embed="rId8">
              <a:alphaModFix/>
            </a:blip>
            <a:tile tx="-12" ty="-6" sx="99996" sy="99996" flip="none" algn="tl"/>
          </a:blip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494" name="Google Shape;494;p36"/>
          <p:cNvSpPr/>
          <p:nvPr/>
        </p:nvSpPr>
        <p:spPr>
          <a:xfrm rot="1140473">
            <a:off x="6692856" y="3046443"/>
            <a:ext cx="379492" cy="304922"/>
          </a:xfrm>
          <a:custGeom>
            <a:avLst/>
            <a:gdLst/>
            <a:ahLst/>
            <a:cxnLst/>
            <a:rect l="l" t="t" r="r" b="b"/>
            <a:pathLst>
              <a:path w="120000" h="120000" extrusionOk="0">
                <a:moveTo>
                  <a:pt x="0" y="1692"/>
                </a:moveTo>
                <a:lnTo>
                  <a:pt x="243" y="1692"/>
                </a:lnTo>
                <a:lnTo>
                  <a:pt x="243" y="0"/>
                </a:lnTo>
                <a:lnTo>
                  <a:pt x="334" y="167"/>
                </a:lnTo>
                <a:lnTo>
                  <a:pt x="243" y="333"/>
                </a:lnTo>
                <a:lnTo>
                  <a:pt x="243" y="-1359"/>
                </a:lnTo>
                <a:lnTo>
                  <a:pt x="0" y="-1359"/>
                </a:lnTo>
                <a:close/>
              </a:path>
            </a:pathLst>
          </a:custGeom>
          <a:blipFill rotWithShape="0">
            <a:blip r:embed="rId8">
              <a:alphaModFix/>
            </a:blip>
            <a:tile tx="11" ty="6" sx="99996" sy="99996" flip="none" algn="tl"/>
          </a:blip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495" name="Google Shape;495;p36"/>
          <p:cNvSpPr/>
          <p:nvPr/>
        </p:nvSpPr>
        <p:spPr>
          <a:xfrm rot="5579481">
            <a:off x="7682674" y="4264792"/>
            <a:ext cx="379417" cy="304915"/>
          </a:xfrm>
          <a:custGeom>
            <a:avLst/>
            <a:gdLst/>
            <a:ahLst/>
            <a:cxnLst/>
            <a:rect l="l" t="t" r="r" b="b"/>
            <a:pathLst>
              <a:path w="120000" h="120000" extrusionOk="0">
                <a:moveTo>
                  <a:pt x="0" y="1692"/>
                </a:moveTo>
                <a:lnTo>
                  <a:pt x="243" y="1692"/>
                </a:lnTo>
                <a:lnTo>
                  <a:pt x="243" y="0"/>
                </a:lnTo>
                <a:lnTo>
                  <a:pt x="334" y="167"/>
                </a:lnTo>
                <a:lnTo>
                  <a:pt x="243" y="333"/>
                </a:lnTo>
                <a:lnTo>
                  <a:pt x="243" y="-1359"/>
                </a:lnTo>
                <a:lnTo>
                  <a:pt x="0" y="-1359"/>
                </a:lnTo>
                <a:close/>
              </a:path>
            </a:pathLst>
          </a:custGeom>
          <a:blipFill rotWithShape="0">
            <a:blip r:embed="rId8">
              <a:alphaModFix/>
            </a:blip>
            <a:tile tx="-7" ty="-2" sx="99996" sy="99996" flip="none" algn="tl"/>
          </a:blip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496" name="Google Shape;496;p36"/>
          <p:cNvSpPr/>
          <p:nvPr/>
        </p:nvSpPr>
        <p:spPr>
          <a:xfrm rot="-10740219">
            <a:off x="5703783" y="5638764"/>
            <a:ext cx="379557" cy="304848"/>
          </a:xfrm>
          <a:custGeom>
            <a:avLst/>
            <a:gdLst/>
            <a:ahLst/>
            <a:cxnLst/>
            <a:rect l="l" t="t" r="r" b="b"/>
            <a:pathLst>
              <a:path w="120000" h="120000" extrusionOk="0">
                <a:moveTo>
                  <a:pt x="0" y="1692"/>
                </a:moveTo>
                <a:lnTo>
                  <a:pt x="243" y="1692"/>
                </a:lnTo>
                <a:lnTo>
                  <a:pt x="243" y="0"/>
                </a:lnTo>
                <a:lnTo>
                  <a:pt x="334" y="167"/>
                </a:lnTo>
                <a:lnTo>
                  <a:pt x="243" y="333"/>
                </a:lnTo>
                <a:lnTo>
                  <a:pt x="243" y="-1359"/>
                </a:lnTo>
                <a:lnTo>
                  <a:pt x="0" y="-1359"/>
                </a:lnTo>
                <a:close/>
              </a:path>
            </a:pathLst>
          </a:custGeom>
          <a:blipFill rotWithShape="0">
            <a:blip r:embed="rId8">
              <a:alphaModFix/>
            </a:blip>
            <a:tile tx="-1" ty="-5" sx="99996" sy="99996" flip="none" algn="tl"/>
          </a:blip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497" name="Google Shape;497;p36"/>
          <p:cNvSpPr/>
          <p:nvPr/>
        </p:nvSpPr>
        <p:spPr>
          <a:xfrm>
            <a:off x="3330575" y="1981200"/>
            <a:ext cx="1379400" cy="533400"/>
          </a:xfrm>
          <a:prstGeom prst="rect">
            <a:avLst/>
          </a:prstGeom>
          <a:gradFill>
            <a:gsLst>
              <a:gs pos="0">
                <a:srgbClr val="36B0D1"/>
              </a:gs>
              <a:gs pos="100000">
                <a:srgbClr val="2988A1"/>
              </a:gs>
            </a:gsLst>
            <a:lin ang="5400012" scaled="0"/>
          </a:gradFill>
          <a:ln w="9525" cap="flat" cmpd="sng">
            <a:solidFill>
              <a:srgbClr val="46AAC4"/>
            </a:solidFill>
            <a:prstDash val="solid"/>
            <a:round/>
            <a:headEnd type="none" w="sm" len="sm"/>
            <a:tailEnd type="none" w="sm" len="sm"/>
          </a:ln>
          <a:effectLst>
            <a:outerShdw dist="23040" dir="5400000" algn="ctr" rotWithShape="0">
              <a:srgbClr val="000000">
                <a:alpha val="34509"/>
              </a:srgbClr>
            </a:outerShdw>
          </a:effectLst>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99"/>
              </a:buClr>
              <a:buSzPts val="1800"/>
              <a:buFont typeface="Calibri"/>
              <a:buNone/>
            </a:pPr>
            <a:r>
              <a:rPr lang="es-AR" sz="1800">
                <a:solidFill>
                  <a:srgbClr val="000099"/>
                </a:solidFill>
                <a:latin typeface="Calibri"/>
                <a:ea typeface="Calibri"/>
                <a:cs typeface="Calibri"/>
                <a:sym typeface="Calibri"/>
              </a:rPr>
              <a:t>Solicitud</a:t>
            </a: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7"/>
                                        </p:tgtEl>
                                        <p:attrNameLst>
                                          <p:attrName>style.visibility</p:attrName>
                                        </p:attrNameLst>
                                      </p:cBhvr>
                                      <p:to>
                                        <p:strVal val="visible"/>
                                      </p:to>
                                    </p:set>
                                    <p:animEffect transition="in" filter="fade">
                                      <p:cBhvr>
                                        <p:cTn id="7" dur="2000"/>
                                        <p:tgtEl>
                                          <p:spTgt spid="497"/>
                                        </p:tgtEl>
                                      </p:cBhvr>
                                    </p:animEffect>
                                  </p:childTnLst>
                                </p:cTn>
                              </p:par>
                              <p:par>
                                <p:cTn id="8" presetID="10" presetClass="entr" presetSubtype="0" fill="hold" nodeType="withEffect">
                                  <p:stCondLst>
                                    <p:cond delay="0"/>
                                  </p:stCondLst>
                                  <p:childTnLst>
                                    <p:set>
                                      <p:cBhvr>
                                        <p:cTn id="9" dur="1" fill="hold">
                                          <p:stCondLst>
                                            <p:cond delay="0"/>
                                          </p:stCondLst>
                                        </p:cTn>
                                        <p:tgtEl>
                                          <p:spTgt spid="487"/>
                                        </p:tgtEl>
                                        <p:attrNameLst>
                                          <p:attrName>style.visibility</p:attrName>
                                        </p:attrNameLst>
                                      </p:cBhvr>
                                      <p:to>
                                        <p:strVal val="visible"/>
                                      </p:to>
                                    </p:set>
                                    <p:animEffect transition="in" filter="fade">
                                      <p:cBhvr>
                                        <p:cTn id="10" dur="2000"/>
                                        <p:tgtEl>
                                          <p:spTgt spid="487"/>
                                        </p:tgtEl>
                                      </p:cBhvr>
                                    </p:animEffect>
                                  </p:childTnLst>
                                </p:cTn>
                              </p:par>
                              <p:par>
                                <p:cTn id="11" presetID="10" presetClass="entr" presetSubtype="0" fill="hold" nodeType="withEffect">
                                  <p:stCondLst>
                                    <p:cond delay="0"/>
                                  </p:stCondLst>
                                  <p:childTnLst>
                                    <p:set>
                                      <p:cBhvr>
                                        <p:cTn id="12" dur="1" fill="hold">
                                          <p:stCondLst>
                                            <p:cond delay="0"/>
                                          </p:stCondLst>
                                        </p:cTn>
                                        <p:tgtEl>
                                          <p:spTgt spid="493"/>
                                        </p:tgtEl>
                                        <p:attrNameLst>
                                          <p:attrName>style.visibility</p:attrName>
                                        </p:attrNameLst>
                                      </p:cBhvr>
                                      <p:to>
                                        <p:strVal val="visible"/>
                                      </p:to>
                                    </p:set>
                                    <p:animEffect transition="in" filter="fade">
                                      <p:cBhvr>
                                        <p:cTn id="13" dur="2000"/>
                                        <p:tgtEl>
                                          <p:spTgt spid="493"/>
                                        </p:tgtEl>
                                      </p:cBhvr>
                                    </p:animEffect>
                                  </p:childTnLst>
                                </p:cTn>
                              </p:par>
                              <p:par>
                                <p:cTn id="14" presetID="10" presetClass="entr" presetSubtype="0" fill="hold" nodeType="withEffect">
                                  <p:stCondLst>
                                    <p:cond delay="0"/>
                                  </p:stCondLst>
                                  <p:childTnLst>
                                    <p:set>
                                      <p:cBhvr>
                                        <p:cTn id="15" dur="1" fill="hold">
                                          <p:stCondLst>
                                            <p:cond delay="0"/>
                                          </p:stCondLst>
                                        </p:cTn>
                                        <p:tgtEl>
                                          <p:spTgt spid="486"/>
                                        </p:tgtEl>
                                        <p:attrNameLst>
                                          <p:attrName>style.visibility</p:attrName>
                                        </p:attrNameLst>
                                      </p:cBhvr>
                                      <p:to>
                                        <p:strVal val="visible"/>
                                      </p:to>
                                    </p:set>
                                    <p:animEffect transition="in" filter="fade">
                                      <p:cBhvr>
                                        <p:cTn id="16" dur="2000"/>
                                        <p:tgtEl>
                                          <p:spTgt spid="48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94"/>
                                        </p:tgtEl>
                                        <p:attrNameLst>
                                          <p:attrName>style.visibility</p:attrName>
                                        </p:attrNameLst>
                                      </p:cBhvr>
                                      <p:to>
                                        <p:strVal val="visible"/>
                                      </p:to>
                                    </p:set>
                                    <p:animEffect transition="in" filter="fade">
                                      <p:cBhvr>
                                        <p:cTn id="21" dur="2000"/>
                                        <p:tgtEl>
                                          <p:spTgt spid="494"/>
                                        </p:tgtEl>
                                      </p:cBhvr>
                                    </p:animEffect>
                                  </p:childTnLst>
                                </p:cTn>
                              </p:par>
                              <p:par>
                                <p:cTn id="22" presetID="10" presetClass="entr" presetSubtype="0" fill="hold" nodeType="withEffect">
                                  <p:stCondLst>
                                    <p:cond delay="0"/>
                                  </p:stCondLst>
                                  <p:childTnLst>
                                    <p:set>
                                      <p:cBhvr>
                                        <p:cTn id="23" dur="1" fill="hold">
                                          <p:stCondLst>
                                            <p:cond delay="0"/>
                                          </p:stCondLst>
                                        </p:cTn>
                                        <p:tgtEl>
                                          <p:spTgt spid="492"/>
                                        </p:tgtEl>
                                        <p:attrNameLst>
                                          <p:attrName>style.visibility</p:attrName>
                                        </p:attrNameLst>
                                      </p:cBhvr>
                                      <p:to>
                                        <p:strVal val="visible"/>
                                      </p:to>
                                    </p:set>
                                    <p:animEffect transition="in" filter="fade">
                                      <p:cBhvr>
                                        <p:cTn id="24" dur="2000"/>
                                        <p:tgtEl>
                                          <p:spTgt spid="492"/>
                                        </p:tgtEl>
                                      </p:cBhvr>
                                    </p:animEffect>
                                  </p:childTnLst>
                                </p:cTn>
                              </p:par>
                              <p:par>
                                <p:cTn id="25" presetID="10" presetClass="entr" presetSubtype="0" fill="hold" nodeType="withEffect">
                                  <p:stCondLst>
                                    <p:cond delay="0"/>
                                  </p:stCondLst>
                                  <p:childTnLst>
                                    <p:set>
                                      <p:cBhvr>
                                        <p:cTn id="26" dur="1" fill="hold">
                                          <p:stCondLst>
                                            <p:cond delay="0"/>
                                          </p:stCondLst>
                                        </p:cTn>
                                        <p:tgtEl>
                                          <p:spTgt spid="488"/>
                                        </p:tgtEl>
                                        <p:attrNameLst>
                                          <p:attrName>style.visibility</p:attrName>
                                        </p:attrNameLst>
                                      </p:cBhvr>
                                      <p:to>
                                        <p:strVal val="visible"/>
                                      </p:to>
                                    </p:set>
                                    <p:animEffect transition="in" filter="fade">
                                      <p:cBhvr>
                                        <p:cTn id="27" dur="2000"/>
                                        <p:tgtEl>
                                          <p:spTgt spid="48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95"/>
                                        </p:tgtEl>
                                        <p:attrNameLst>
                                          <p:attrName>style.visibility</p:attrName>
                                        </p:attrNameLst>
                                      </p:cBhvr>
                                      <p:to>
                                        <p:strVal val="visible"/>
                                      </p:to>
                                    </p:set>
                                    <p:animEffect transition="in" filter="fade">
                                      <p:cBhvr>
                                        <p:cTn id="32" dur="2000"/>
                                        <p:tgtEl>
                                          <p:spTgt spid="495"/>
                                        </p:tgtEl>
                                      </p:cBhvr>
                                    </p:animEffect>
                                  </p:childTnLst>
                                </p:cTn>
                              </p:par>
                              <p:par>
                                <p:cTn id="33" presetID="10" presetClass="entr" presetSubtype="0" fill="hold" nodeType="withEffect">
                                  <p:stCondLst>
                                    <p:cond delay="0"/>
                                  </p:stCondLst>
                                  <p:childTnLst>
                                    <p:set>
                                      <p:cBhvr>
                                        <p:cTn id="34" dur="1" fill="hold">
                                          <p:stCondLst>
                                            <p:cond delay="0"/>
                                          </p:stCondLst>
                                        </p:cTn>
                                        <p:tgtEl>
                                          <p:spTgt spid="491"/>
                                        </p:tgtEl>
                                        <p:attrNameLst>
                                          <p:attrName>style.visibility</p:attrName>
                                        </p:attrNameLst>
                                      </p:cBhvr>
                                      <p:to>
                                        <p:strVal val="visible"/>
                                      </p:to>
                                    </p:set>
                                    <p:animEffect transition="in" filter="fade">
                                      <p:cBhvr>
                                        <p:cTn id="35" dur="2000"/>
                                        <p:tgtEl>
                                          <p:spTgt spid="491"/>
                                        </p:tgtEl>
                                      </p:cBhvr>
                                    </p:animEffect>
                                  </p:childTnLst>
                                </p:cTn>
                              </p:par>
                              <p:par>
                                <p:cTn id="36" presetID="10" presetClass="entr" presetSubtype="0" fill="hold" nodeType="withEffect">
                                  <p:stCondLst>
                                    <p:cond delay="0"/>
                                  </p:stCondLst>
                                  <p:childTnLst>
                                    <p:set>
                                      <p:cBhvr>
                                        <p:cTn id="37" dur="1" fill="hold">
                                          <p:stCondLst>
                                            <p:cond delay="0"/>
                                          </p:stCondLst>
                                        </p:cTn>
                                        <p:tgtEl>
                                          <p:spTgt spid="489"/>
                                        </p:tgtEl>
                                        <p:attrNameLst>
                                          <p:attrName>style.visibility</p:attrName>
                                        </p:attrNameLst>
                                      </p:cBhvr>
                                      <p:to>
                                        <p:strVal val="visible"/>
                                      </p:to>
                                    </p:set>
                                    <p:animEffect transition="in" filter="fade">
                                      <p:cBhvr>
                                        <p:cTn id="38" dur="2000"/>
                                        <p:tgtEl>
                                          <p:spTgt spid="48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496"/>
                                        </p:tgtEl>
                                        <p:attrNameLst>
                                          <p:attrName>style.visibility</p:attrName>
                                        </p:attrNameLst>
                                      </p:cBhvr>
                                      <p:to>
                                        <p:strVal val="visible"/>
                                      </p:to>
                                    </p:set>
                                    <p:animEffect transition="in" filter="fade">
                                      <p:cBhvr>
                                        <p:cTn id="43" dur="2000"/>
                                        <p:tgtEl>
                                          <p:spTgt spid="496"/>
                                        </p:tgtEl>
                                      </p:cBhvr>
                                    </p:animEffect>
                                  </p:childTnLst>
                                </p:cTn>
                              </p:par>
                              <p:par>
                                <p:cTn id="44" presetID="10" presetClass="entr" presetSubtype="0" fill="hold" nodeType="withEffect">
                                  <p:stCondLst>
                                    <p:cond delay="0"/>
                                  </p:stCondLst>
                                  <p:childTnLst>
                                    <p:set>
                                      <p:cBhvr>
                                        <p:cTn id="45" dur="1" fill="hold">
                                          <p:stCondLst>
                                            <p:cond delay="0"/>
                                          </p:stCondLst>
                                        </p:cTn>
                                        <p:tgtEl>
                                          <p:spTgt spid="485"/>
                                        </p:tgtEl>
                                        <p:attrNameLst>
                                          <p:attrName>style.visibility</p:attrName>
                                        </p:attrNameLst>
                                      </p:cBhvr>
                                      <p:to>
                                        <p:strVal val="visible"/>
                                      </p:to>
                                    </p:set>
                                    <p:animEffect transition="in" filter="fade">
                                      <p:cBhvr>
                                        <p:cTn id="46" dur="2000"/>
                                        <p:tgtEl>
                                          <p:spTgt spid="485"/>
                                        </p:tgtEl>
                                      </p:cBhvr>
                                    </p:animEffect>
                                  </p:childTnLst>
                                </p:cTn>
                              </p:par>
                              <p:par>
                                <p:cTn id="47" presetID="10" presetClass="entr" presetSubtype="0" fill="hold" nodeType="withEffect">
                                  <p:stCondLst>
                                    <p:cond delay="0"/>
                                  </p:stCondLst>
                                  <p:childTnLst>
                                    <p:set>
                                      <p:cBhvr>
                                        <p:cTn id="48" dur="1" fill="hold">
                                          <p:stCondLst>
                                            <p:cond delay="0"/>
                                          </p:stCondLst>
                                        </p:cTn>
                                        <p:tgtEl>
                                          <p:spTgt spid="490"/>
                                        </p:tgtEl>
                                        <p:attrNameLst>
                                          <p:attrName>style.visibility</p:attrName>
                                        </p:attrNameLst>
                                      </p:cBhvr>
                                      <p:to>
                                        <p:strVal val="visible"/>
                                      </p:to>
                                    </p:set>
                                    <p:animEffect transition="in" filter="fade">
                                      <p:cBhvr>
                                        <p:cTn id="49" dur="2000"/>
                                        <p:tgtEl>
                                          <p:spTgt spid="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37"/>
          <p:cNvSpPr/>
          <p:nvPr/>
        </p:nvSpPr>
        <p:spPr>
          <a:xfrm>
            <a:off x="649513" y="116632"/>
            <a:ext cx="10806112" cy="1273175"/>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s-AR" sz="4000">
                <a:solidFill>
                  <a:schemeClr val="accent5"/>
                </a:solidFill>
                <a:latin typeface="Calibri"/>
                <a:ea typeface="Calibri"/>
                <a:cs typeface="Calibri"/>
                <a:sym typeface="Calibri"/>
              </a:rPr>
              <a:t>Requerimientos - Características</a:t>
            </a:r>
            <a:endParaRPr/>
          </a:p>
        </p:txBody>
      </p:sp>
      <p:sp>
        <p:nvSpPr>
          <p:cNvPr id="504" name="Google Shape;504;p37"/>
          <p:cNvSpPr/>
          <p:nvPr/>
        </p:nvSpPr>
        <p:spPr>
          <a:xfrm>
            <a:off x="1703512" y="2358703"/>
            <a:ext cx="9582472" cy="3878609"/>
          </a:xfrm>
          <a:prstGeom prst="rect">
            <a:avLst/>
          </a:prstGeom>
          <a:noFill/>
          <a:ln>
            <a:noFill/>
          </a:ln>
        </p:spPr>
        <p:txBody>
          <a:bodyPr spcFirstLastPara="1" wrap="square" lIns="90000" tIns="45000" rIns="90000" bIns="45000" anchor="t" anchorCtr="0">
            <a:noAutofit/>
          </a:bodyPr>
          <a:lstStyle/>
          <a:p>
            <a:pPr marL="346075" marR="0" lvl="1" indent="-341313" algn="l" rtl="0">
              <a:lnSpc>
                <a:spcPct val="100000"/>
              </a:lnSpc>
              <a:spcBef>
                <a:spcPts val="0"/>
              </a:spcBef>
              <a:spcAft>
                <a:spcPts val="0"/>
              </a:spcAft>
              <a:buClr>
                <a:srgbClr val="C00000"/>
              </a:buClr>
              <a:buSzPts val="3200"/>
              <a:buFont typeface="Arial"/>
              <a:buChar char=" "/>
            </a:pPr>
            <a:r>
              <a:rPr lang="es-AR" sz="3200" b="1" i="0" u="none" strike="noStrike" cap="none">
                <a:solidFill>
                  <a:srgbClr val="262626"/>
                </a:solidFill>
                <a:latin typeface="Calibri"/>
                <a:ea typeface="Calibri"/>
                <a:cs typeface="Calibri"/>
                <a:sym typeface="Calibri"/>
              </a:rPr>
              <a:t>Necesario: </a:t>
            </a:r>
            <a:r>
              <a:rPr lang="es-AR" sz="3200" b="0" i="0" u="none" strike="noStrike" cap="none">
                <a:solidFill>
                  <a:srgbClr val="262626"/>
                </a:solidFill>
                <a:latin typeface="Calibri"/>
                <a:ea typeface="Calibri"/>
                <a:cs typeface="Calibri"/>
                <a:sym typeface="Calibri"/>
              </a:rPr>
              <a:t>Su omisión provoca una deficiencia.</a:t>
            </a:r>
            <a:endParaRPr/>
          </a:p>
          <a:p>
            <a:pPr marL="346075" marR="0" lvl="1" indent="-341313" algn="l" rtl="0">
              <a:lnSpc>
                <a:spcPct val="100000"/>
              </a:lnSpc>
              <a:spcBef>
                <a:spcPts val="0"/>
              </a:spcBef>
              <a:spcAft>
                <a:spcPts val="0"/>
              </a:spcAft>
              <a:buClr>
                <a:srgbClr val="C00000"/>
              </a:buClr>
              <a:buSzPts val="3200"/>
              <a:buFont typeface="Arial"/>
              <a:buChar char=" "/>
            </a:pPr>
            <a:r>
              <a:rPr lang="es-AR" sz="3200" b="1" i="0" u="none" strike="noStrike" cap="none">
                <a:solidFill>
                  <a:srgbClr val="262626"/>
                </a:solidFill>
                <a:latin typeface="Calibri"/>
                <a:ea typeface="Calibri"/>
                <a:cs typeface="Calibri"/>
                <a:sym typeface="Calibri"/>
              </a:rPr>
              <a:t>Conciso: </a:t>
            </a:r>
            <a:r>
              <a:rPr lang="es-AR" sz="3200" b="0" i="0" u="none" strike="noStrike" cap="none">
                <a:solidFill>
                  <a:srgbClr val="262626"/>
                </a:solidFill>
                <a:latin typeface="Calibri"/>
                <a:ea typeface="Calibri"/>
                <a:cs typeface="Calibri"/>
                <a:sym typeface="Calibri"/>
              </a:rPr>
              <a:t>Fácil de leer y entender</a:t>
            </a:r>
            <a:endParaRPr/>
          </a:p>
          <a:p>
            <a:pPr marL="346075" marR="0" lvl="1" indent="-341313" algn="l" rtl="0">
              <a:lnSpc>
                <a:spcPct val="100000"/>
              </a:lnSpc>
              <a:spcBef>
                <a:spcPts val="0"/>
              </a:spcBef>
              <a:spcAft>
                <a:spcPts val="0"/>
              </a:spcAft>
              <a:buClr>
                <a:srgbClr val="C00000"/>
              </a:buClr>
              <a:buSzPts val="3200"/>
              <a:buFont typeface="Arial"/>
              <a:buChar char=" "/>
            </a:pPr>
            <a:r>
              <a:rPr lang="es-AR" sz="3200" b="1" i="0" u="none" strike="noStrike" cap="none">
                <a:solidFill>
                  <a:srgbClr val="262626"/>
                </a:solidFill>
                <a:latin typeface="Calibri"/>
                <a:ea typeface="Calibri"/>
                <a:cs typeface="Calibri"/>
                <a:sym typeface="Calibri"/>
              </a:rPr>
              <a:t>Completo: </a:t>
            </a:r>
            <a:r>
              <a:rPr lang="es-AR" sz="3200" b="0" i="0" u="none" strike="noStrike" cap="none">
                <a:solidFill>
                  <a:srgbClr val="262626"/>
                </a:solidFill>
                <a:latin typeface="Calibri"/>
                <a:ea typeface="Calibri"/>
                <a:cs typeface="Calibri"/>
                <a:sym typeface="Calibri"/>
              </a:rPr>
              <a:t>No necesita ampliarse</a:t>
            </a:r>
            <a:endParaRPr/>
          </a:p>
          <a:p>
            <a:pPr marL="346075" marR="0" lvl="1" indent="-341313" algn="l" rtl="0">
              <a:lnSpc>
                <a:spcPct val="100000"/>
              </a:lnSpc>
              <a:spcBef>
                <a:spcPts val="0"/>
              </a:spcBef>
              <a:spcAft>
                <a:spcPts val="0"/>
              </a:spcAft>
              <a:buClr>
                <a:srgbClr val="C00000"/>
              </a:buClr>
              <a:buSzPts val="3200"/>
              <a:buFont typeface="Arial"/>
              <a:buChar char=" "/>
            </a:pPr>
            <a:r>
              <a:rPr lang="es-AR" sz="3200" b="1" i="0" u="none" strike="noStrike" cap="none">
                <a:solidFill>
                  <a:srgbClr val="262626"/>
                </a:solidFill>
                <a:latin typeface="Calibri"/>
                <a:ea typeface="Calibri"/>
                <a:cs typeface="Calibri"/>
                <a:sym typeface="Calibri"/>
              </a:rPr>
              <a:t>Consistente: </a:t>
            </a:r>
            <a:r>
              <a:rPr lang="es-AR" sz="3200" b="0" i="0" u="none" strike="noStrike" cap="none">
                <a:solidFill>
                  <a:srgbClr val="262626"/>
                </a:solidFill>
                <a:latin typeface="Calibri"/>
                <a:ea typeface="Calibri"/>
                <a:cs typeface="Calibri"/>
                <a:sym typeface="Calibri"/>
              </a:rPr>
              <a:t>No contradictorio con otro</a:t>
            </a:r>
            <a:endParaRPr/>
          </a:p>
          <a:p>
            <a:pPr marL="346075" marR="0" lvl="1" indent="-341313" algn="l" rtl="0">
              <a:lnSpc>
                <a:spcPct val="100000"/>
              </a:lnSpc>
              <a:spcBef>
                <a:spcPts val="0"/>
              </a:spcBef>
              <a:spcAft>
                <a:spcPts val="0"/>
              </a:spcAft>
              <a:buClr>
                <a:srgbClr val="C00000"/>
              </a:buClr>
              <a:buSzPts val="3200"/>
              <a:buFont typeface="Arial"/>
              <a:buChar char=" "/>
            </a:pPr>
            <a:r>
              <a:rPr lang="es-AR" sz="3200" b="1" i="0" u="none" strike="noStrike" cap="none">
                <a:solidFill>
                  <a:srgbClr val="262626"/>
                </a:solidFill>
                <a:latin typeface="Calibri"/>
                <a:ea typeface="Calibri"/>
                <a:cs typeface="Calibri"/>
                <a:sym typeface="Calibri"/>
              </a:rPr>
              <a:t>No ambiguo: </a:t>
            </a:r>
            <a:r>
              <a:rPr lang="es-AR" sz="3200" b="0" i="0" u="none" strike="noStrike" cap="none">
                <a:solidFill>
                  <a:srgbClr val="262626"/>
                </a:solidFill>
                <a:latin typeface="Calibri"/>
                <a:ea typeface="Calibri"/>
                <a:cs typeface="Calibri"/>
                <a:sym typeface="Calibri"/>
              </a:rPr>
              <a:t>Tiene una sola implementación</a:t>
            </a:r>
            <a:endParaRPr/>
          </a:p>
          <a:p>
            <a:pPr marL="346075" marR="0" lvl="1" indent="-341313" algn="l" rtl="0">
              <a:lnSpc>
                <a:spcPct val="100000"/>
              </a:lnSpc>
              <a:spcBef>
                <a:spcPts val="0"/>
              </a:spcBef>
              <a:spcAft>
                <a:spcPts val="0"/>
              </a:spcAft>
              <a:buClr>
                <a:srgbClr val="C00000"/>
              </a:buClr>
              <a:buSzPts val="3200"/>
              <a:buFont typeface="Arial"/>
              <a:buChar char=" "/>
            </a:pPr>
            <a:r>
              <a:rPr lang="es-AR" sz="3200" b="1" i="0" u="none" strike="noStrike" cap="none">
                <a:solidFill>
                  <a:srgbClr val="262626"/>
                </a:solidFill>
                <a:latin typeface="Calibri"/>
                <a:ea typeface="Calibri"/>
                <a:cs typeface="Calibri"/>
                <a:sym typeface="Calibri"/>
              </a:rPr>
              <a:t>Verificable: </a:t>
            </a:r>
            <a:r>
              <a:rPr lang="es-AR" sz="3200" b="0" i="0" u="none" strike="noStrike" cap="none">
                <a:solidFill>
                  <a:srgbClr val="262626"/>
                </a:solidFill>
                <a:latin typeface="Calibri"/>
                <a:ea typeface="Calibri"/>
                <a:cs typeface="Calibri"/>
                <a:sym typeface="Calibri"/>
              </a:rPr>
              <a:t>Puede testearse a través de inspecciones, pruebas, etc.</a:t>
            </a:r>
            <a:endParaRPr/>
          </a:p>
          <a:p>
            <a:pPr marL="90488" marR="0" lvl="0" indent="-90488" algn="l" rtl="0">
              <a:lnSpc>
                <a:spcPct val="100000"/>
              </a:lnSpc>
              <a:spcBef>
                <a:spcPts val="0"/>
              </a:spcBef>
              <a:spcAft>
                <a:spcPts val="0"/>
              </a:spcAft>
              <a:buClr>
                <a:srgbClr val="000000"/>
              </a:buClr>
              <a:buSzPts val="3200"/>
              <a:buFont typeface="Arial"/>
              <a:buNone/>
            </a:pPr>
            <a:endParaRPr sz="3200">
              <a:solidFill>
                <a:srgbClr val="262626"/>
              </a:solidFill>
              <a:latin typeface="Calibri"/>
              <a:ea typeface="Calibri"/>
              <a:cs typeface="Calibri"/>
              <a:sym typeface="Calibri"/>
            </a:endParaRPr>
          </a:p>
        </p:txBody>
      </p:sp>
      <p:sp>
        <p:nvSpPr>
          <p:cNvPr id="505" name="Google Shape;505;p37"/>
          <p:cNvSpPr/>
          <p:nvPr/>
        </p:nvSpPr>
        <p:spPr>
          <a:xfrm>
            <a:off x="5951538" y="6508750"/>
            <a:ext cx="2162175" cy="304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4"/>
          <p:cNvSpPr/>
          <p:nvPr/>
        </p:nvSpPr>
        <p:spPr>
          <a:xfrm>
            <a:off x="9248775" y="2852738"/>
            <a:ext cx="2925763" cy="10477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4"/>
          <p:cNvSpPr/>
          <p:nvPr/>
        </p:nvSpPr>
        <p:spPr>
          <a:xfrm>
            <a:off x="5951538" y="6508750"/>
            <a:ext cx="2162175" cy="304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4"/>
          <p:cNvSpPr/>
          <p:nvPr/>
        </p:nvSpPr>
        <p:spPr>
          <a:xfrm>
            <a:off x="335360" y="1137444"/>
            <a:ext cx="10513168" cy="5417344"/>
          </a:xfrm>
          <a:prstGeom prst="rect">
            <a:avLst/>
          </a:prstGeom>
          <a:noFill/>
          <a:ln>
            <a:noFill/>
          </a:ln>
        </p:spPr>
        <p:txBody>
          <a:bodyPr spcFirstLastPara="1" wrap="square" lIns="90000" tIns="45000" rIns="90000" bIns="45000" anchor="t" anchorCtr="0">
            <a:noAutofit/>
          </a:bodyPr>
          <a:lstStyle/>
          <a:p>
            <a:pPr marL="90488" marR="0" lvl="0" indent="-152400" algn="just" rtl="0">
              <a:lnSpc>
                <a:spcPct val="100000"/>
              </a:lnSpc>
              <a:spcBef>
                <a:spcPts val="0"/>
              </a:spcBef>
              <a:spcAft>
                <a:spcPts val="0"/>
              </a:spcAft>
              <a:buClr>
                <a:srgbClr val="C00000"/>
              </a:buClr>
              <a:buSzPts val="2400"/>
              <a:buFont typeface="Arial"/>
              <a:buChar char="»"/>
            </a:pPr>
            <a:r>
              <a:rPr lang="es-AR" sz="2400">
                <a:solidFill>
                  <a:srgbClr val="262626"/>
                </a:solidFill>
                <a:latin typeface="Calibri"/>
                <a:ea typeface="Calibri"/>
                <a:cs typeface="Calibri"/>
                <a:sym typeface="Calibri"/>
              </a:rPr>
              <a:t>El final de la materia se aprobará optando entre:</a:t>
            </a:r>
            <a:endParaRPr/>
          </a:p>
          <a:p>
            <a:pPr marL="90488" marR="0" lvl="0" indent="0" algn="just" rtl="0">
              <a:lnSpc>
                <a:spcPct val="100000"/>
              </a:lnSpc>
              <a:spcBef>
                <a:spcPts val="0"/>
              </a:spcBef>
              <a:spcAft>
                <a:spcPts val="0"/>
              </a:spcAft>
              <a:buClr>
                <a:srgbClr val="C00000"/>
              </a:buClr>
              <a:buSzPts val="2400"/>
              <a:buFont typeface="Arial"/>
              <a:buNone/>
            </a:pPr>
            <a:endParaRPr sz="2400">
              <a:solidFill>
                <a:srgbClr val="262626"/>
              </a:solidFill>
              <a:latin typeface="Calibri"/>
              <a:ea typeface="Calibri"/>
              <a:cs typeface="Calibri"/>
              <a:sym typeface="Calibri"/>
            </a:endParaRPr>
          </a:p>
          <a:p>
            <a:pPr marL="347662" marR="0" lvl="1" indent="-342900" algn="just" rtl="0">
              <a:lnSpc>
                <a:spcPct val="100000"/>
              </a:lnSpc>
              <a:spcBef>
                <a:spcPts val="0"/>
              </a:spcBef>
              <a:spcAft>
                <a:spcPts val="0"/>
              </a:spcAft>
              <a:buClr>
                <a:srgbClr val="262626"/>
              </a:buClr>
              <a:buSzPts val="2400"/>
              <a:buFont typeface="Noto Sans Symbols"/>
              <a:buChar char="⮚"/>
            </a:pPr>
            <a:r>
              <a:rPr lang="es-AR" sz="2400" b="0" i="0" u="none" strike="noStrike" cap="none">
                <a:solidFill>
                  <a:srgbClr val="262626"/>
                </a:solidFill>
                <a:latin typeface="Calibri"/>
                <a:ea typeface="Calibri"/>
                <a:cs typeface="Calibri"/>
                <a:sym typeface="Calibri"/>
              </a:rPr>
              <a:t>Rendir dos exámenes teóricos durante la cursada y sacando 6 (seis) o mas, en cada uno (con un recuperatorio por examen) y anotarse en una mesa de final, </a:t>
            </a:r>
            <a:endParaRPr/>
          </a:p>
          <a:p>
            <a:pPr marL="4762" marR="0" lvl="1" indent="0" algn="just" rtl="0">
              <a:lnSpc>
                <a:spcPct val="100000"/>
              </a:lnSpc>
              <a:spcBef>
                <a:spcPts val="0"/>
              </a:spcBef>
              <a:spcAft>
                <a:spcPts val="0"/>
              </a:spcAft>
              <a:buNone/>
            </a:pPr>
            <a:r>
              <a:rPr lang="es-AR" sz="2400" b="0" i="0" u="none" strike="noStrike" cap="none">
                <a:solidFill>
                  <a:srgbClr val="262626"/>
                </a:solidFill>
                <a:latin typeface="Calibri"/>
                <a:ea typeface="Calibri"/>
                <a:cs typeface="Calibri"/>
                <a:sym typeface="Calibri"/>
              </a:rPr>
              <a:t>ó  </a:t>
            </a:r>
            <a:endParaRPr/>
          </a:p>
          <a:p>
            <a:pPr marL="347662" marR="0" lvl="1" indent="-342900" algn="just" rtl="0">
              <a:lnSpc>
                <a:spcPct val="100000"/>
              </a:lnSpc>
              <a:spcBef>
                <a:spcPts val="0"/>
              </a:spcBef>
              <a:spcAft>
                <a:spcPts val="0"/>
              </a:spcAft>
              <a:buClr>
                <a:srgbClr val="262626"/>
              </a:buClr>
              <a:buSzPts val="2400"/>
              <a:buFont typeface="Noto Sans Symbols"/>
              <a:buChar char="⮚"/>
            </a:pPr>
            <a:r>
              <a:rPr lang="es-AR" sz="2400" b="0" i="0" u="none" strike="noStrike" cap="none">
                <a:solidFill>
                  <a:srgbClr val="262626"/>
                </a:solidFill>
                <a:latin typeface="Calibri"/>
                <a:ea typeface="Calibri"/>
                <a:cs typeface="Calibri"/>
                <a:sym typeface="Calibri"/>
              </a:rPr>
              <a:t>Rendir examen escrito en las mesas de final.</a:t>
            </a:r>
            <a:endParaRPr/>
          </a:p>
          <a:p>
            <a:pPr marL="347662" marR="0" lvl="1" indent="-190499" algn="just" rtl="0">
              <a:lnSpc>
                <a:spcPct val="100000"/>
              </a:lnSpc>
              <a:spcBef>
                <a:spcPts val="0"/>
              </a:spcBef>
              <a:spcAft>
                <a:spcPts val="0"/>
              </a:spcAft>
              <a:buClr>
                <a:srgbClr val="262626"/>
              </a:buClr>
              <a:buSzPts val="2400"/>
              <a:buFont typeface="Noto Sans Symbols"/>
              <a:buNone/>
            </a:pPr>
            <a:endParaRPr sz="2400" b="0" i="0" u="none" strike="noStrike" cap="none">
              <a:solidFill>
                <a:srgbClr val="262626"/>
              </a:solidFill>
              <a:latin typeface="Calibri"/>
              <a:ea typeface="Calibri"/>
              <a:cs typeface="Calibri"/>
              <a:sym typeface="Calibri"/>
            </a:endParaRPr>
          </a:p>
          <a:p>
            <a:pPr marL="0" marR="0" lvl="0" indent="0" algn="just" rtl="0">
              <a:lnSpc>
                <a:spcPct val="100000"/>
              </a:lnSpc>
              <a:spcBef>
                <a:spcPts val="0"/>
              </a:spcBef>
              <a:spcAft>
                <a:spcPts val="0"/>
              </a:spcAft>
              <a:buNone/>
            </a:pPr>
            <a:r>
              <a:rPr lang="es-AR" sz="2400" u="sng">
                <a:solidFill>
                  <a:srgbClr val="262626"/>
                </a:solidFill>
                <a:latin typeface="Calibri"/>
                <a:ea typeface="Calibri"/>
                <a:cs typeface="Calibri"/>
                <a:sym typeface="Calibri"/>
              </a:rPr>
              <a:t>Los alumnos podrán optar por la primer opción con las siguientes condiciones</a:t>
            </a:r>
            <a:r>
              <a:rPr lang="es-AR" sz="2400">
                <a:solidFill>
                  <a:srgbClr val="262626"/>
                </a:solidFill>
                <a:latin typeface="Calibri"/>
                <a:ea typeface="Calibri"/>
                <a:cs typeface="Calibri"/>
                <a:sym typeface="Calibri"/>
              </a:rPr>
              <a:t>:</a:t>
            </a:r>
            <a:endParaRPr/>
          </a:p>
          <a:p>
            <a:pPr marL="347662" marR="0" lvl="1" indent="-342900" algn="just" rtl="0">
              <a:lnSpc>
                <a:spcPct val="100000"/>
              </a:lnSpc>
              <a:spcBef>
                <a:spcPts val="0"/>
              </a:spcBef>
              <a:spcAft>
                <a:spcPts val="0"/>
              </a:spcAft>
              <a:buClr>
                <a:srgbClr val="262626"/>
              </a:buClr>
              <a:buSzPts val="2400"/>
              <a:buFont typeface="Noto Sans Symbols"/>
              <a:buChar char="✔"/>
            </a:pPr>
            <a:r>
              <a:rPr lang="es-AR" sz="2400" b="0" i="0" u="none" strike="noStrike" cap="none">
                <a:solidFill>
                  <a:srgbClr val="262626"/>
                </a:solidFill>
                <a:latin typeface="Calibri"/>
                <a:ea typeface="Calibri"/>
                <a:cs typeface="Calibri"/>
                <a:sym typeface="Calibri"/>
              </a:rPr>
              <a:t>Entregar el trabajo grupal de buenas prácticas para la presentación del proyecto, antes del primer examen teórico.</a:t>
            </a:r>
            <a:endParaRPr/>
          </a:p>
          <a:p>
            <a:pPr marL="347662" marR="0" lvl="1" indent="-342900" algn="just" rtl="0">
              <a:lnSpc>
                <a:spcPct val="100000"/>
              </a:lnSpc>
              <a:spcBef>
                <a:spcPts val="0"/>
              </a:spcBef>
              <a:spcAft>
                <a:spcPts val="0"/>
              </a:spcAft>
              <a:buClr>
                <a:srgbClr val="262626"/>
              </a:buClr>
              <a:buSzPts val="2400"/>
              <a:buFont typeface="Noto Sans Symbols"/>
              <a:buChar char="✔"/>
            </a:pPr>
            <a:r>
              <a:rPr lang="es-AR" sz="2400" b="0" i="0" u="none" strike="noStrike" cap="none">
                <a:solidFill>
                  <a:srgbClr val="262626"/>
                </a:solidFill>
                <a:latin typeface="Calibri"/>
                <a:ea typeface="Calibri"/>
                <a:cs typeface="Calibri"/>
                <a:sym typeface="Calibri"/>
              </a:rPr>
              <a:t>El alumno deberá contar con 80% asistencia a las teorías.</a:t>
            </a:r>
            <a:endParaRPr/>
          </a:p>
          <a:p>
            <a:pPr marL="347662" marR="0" lvl="1" indent="-342900" algn="just" rtl="0">
              <a:lnSpc>
                <a:spcPct val="100000"/>
              </a:lnSpc>
              <a:spcBef>
                <a:spcPts val="0"/>
              </a:spcBef>
              <a:spcAft>
                <a:spcPts val="0"/>
              </a:spcAft>
              <a:buClr>
                <a:srgbClr val="262626"/>
              </a:buClr>
              <a:buSzPts val="2400"/>
              <a:buFont typeface="Noto Sans Symbols"/>
              <a:buChar char="✔"/>
            </a:pPr>
            <a:r>
              <a:rPr lang="es-AR" sz="2400" b="0" i="0" u="none" strike="noStrike" cap="none">
                <a:solidFill>
                  <a:srgbClr val="262626"/>
                </a:solidFill>
                <a:latin typeface="Calibri"/>
                <a:ea typeface="Calibri"/>
                <a:cs typeface="Calibri"/>
                <a:sym typeface="Calibri"/>
              </a:rPr>
              <a:t>El alumno deberá presentarse a rendir los 2 parciales teóricos.</a:t>
            </a:r>
            <a:endParaRPr/>
          </a:p>
          <a:p>
            <a:pPr marL="347662" marR="0" lvl="1" indent="-342900" algn="just" rtl="0">
              <a:lnSpc>
                <a:spcPct val="100000"/>
              </a:lnSpc>
              <a:spcBef>
                <a:spcPts val="0"/>
              </a:spcBef>
              <a:spcAft>
                <a:spcPts val="0"/>
              </a:spcAft>
              <a:buClr>
                <a:srgbClr val="262626"/>
              </a:buClr>
              <a:buSzPts val="2400"/>
              <a:buFont typeface="Noto Sans Symbols"/>
              <a:buChar char="✔"/>
            </a:pPr>
            <a:r>
              <a:rPr lang="es-AR" sz="2400" b="0" i="0" u="none" strike="noStrike" cap="none">
                <a:solidFill>
                  <a:srgbClr val="262626"/>
                </a:solidFill>
                <a:latin typeface="Calibri"/>
                <a:ea typeface="Calibri"/>
                <a:cs typeface="Calibri"/>
                <a:sym typeface="Calibri"/>
              </a:rPr>
              <a:t>El alumno que apruebe la parte teórica deberá inscribirse para una mesa de final en el término de NO más de 1 año de finalizada la cursada según el calendario académico, transcurrido el cual la aprobación NO tendrá más validez.</a:t>
            </a:r>
            <a:endParaRPr/>
          </a:p>
          <a:p>
            <a:pPr marL="90488" marR="0" lvl="0" indent="-90488" algn="just" rtl="0">
              <a:lnSpc>
                <a:spcPct val="100000"/>
              </a:lnSpc>
              <a:spcBef>
                <a:spcPts val="0"/>
              </a:spcBef>
              <a:spcAft>
                <a:spcPts val="0"/>
              </a:spcAft>
              <a:buClr>
                <a:srgbClr val="000000"/>
              </a:buClr>
              <a:buSzPts val="2400"/>
              <a:buFont typeface="Arial"/>
              <a:buNone/>
            </a:pPr>
            <a:endParaRPr sz="2400">
              <a:solidFill>
                <a:srgbClr val="262626"/>
              </a:solidFill>
              <a:latin typeface="Calibri"/>
              <a:ea typeface="Calibri"/>
              <a:cs typeface="Calibri"/>
              <a:sym typeface="Calibri"/>
            </a:endParaRPr>
          </a:p>
        </p:txBody>
      </p:sp>
      <p:sp>
        <p:nvSpPr>
          <p:cNvPr id="86" name="Google Shape;86;p4"/>
          <p:cNvSpPr txBox="1">
            <a:spLocks noGrp="1"/>
          </p:cNvSpPr>
          <p:nvPr>
            <p:ph type="title"/>
          </p:nvPr>
        </p:nvSpPr>
        <p:spPr>
          <a:xfrm>
            <a:off x="623392" y="188640"/>
            <a:ext cx="10806607" cy="86409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85000"/>
              </a:lnSpc>
              <a:spcBef>
                <a:spcPts val="0"/>
              </a:spcBef>
              <a:spcAft>
                <a:spcPts val="0"/>
              </a:spcAft>
              <a:buClr>
                <a:schemeClr val="accent5"/>
              </a:buClr>
              <a:buSzPts val="3600"/>
              <a:buFont typeface="Calibri"/>
              <a:buNone/>
            </a:pPr>
            <a:r>
              <a:rPr lang="es-AR" sz="3600"/>
              <a:t>Aprobación de la Materia</a:t>
            </a:r>
            <a:br>
              <a:rPr lang="es-AR" sz="3600"/>
            </a:br>
            <a:endParaRPr sz="360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38"/>
          <p:cNvSpPr/>
          <p:nvPr/>
        </p:nvSpPr>
        <p:spPr>
          <a:xfrm>
            <a:off x="695400" y="14871"/>
            <a:ext cx="10806112" cy="1273175"/>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s-AR" sz="4000">
                <a:solidFill>
                  <a:schemeClr val="accent5"/>
                </a:solidFill>
                <a:latin typeface="Calibri"/>
                <a:ea typeface="Calibri"/>
                <a:cs typeface="Calibri"/>
                <a:sym typeface="Calibri"/>
              </a:rPr>
              <a:t>Requerimientos  - Dificultades</a:t>
            </a:r>
            <a:endParaRPr/>
          </a:p>
        </p:txBody>
      </p:sp>
      <p:sp>
        <p:nvSpPr>
          <p:cNvPr id="512" name="Google Shape;512;p38"/>
          <p:cNvSpPr/>
          <p:nvPr/>
        </p:nvSpPr>
        <p:spPr>
          <a:xfrm>
            <a:off x="2639616" y="2204864"/>
            <a:ext cx="7819379" cy="4166641"/>
          </a:xfrm>
          <a:prstGeom prst="rect">
            <a:avLst/>
          </a:prstGeom>
          <a:noFill/>
          <a:ln>
            <a:noFill/>
          </a:ln>
        </p:spPr>
        <p:txBody>
          <a:bodyPr spcFirstLastPara="1" wrap="square" lIns="90000" tIns="45000" rIns="90000" bIns="45000" anchor="t" anchorCtr="0">
            <a:noAutofit/>
          </a:bodyPr>
          <a:lstStyle/>
          <a:p>
            <a:pPr marL="461962" marR="0" lvl="1" indent="-457200" algn="l" rtl="0">
              <a:lnSpc>
                <a:spcPct val="100000"/>
              </a:lnSpc>
              <a:spcBef>
                <a:spcPts val="0"/>
              </a:spcBef>
              <a:spcAft>
                <a:spcPts val="0"/>
              </a:spcAft>
              <a:buClr>
                <a:srgbClr val="C00000"/>
              </a:buClr>
              <a:buSzPts val="3200"/>
              <a:buFont typeface="Noto Sans Symbols"/>
              <a:buChar char="❖"/>
            </a:pPr>
            <a:r>
              <a:rPr lang="es-AR" sz="3200" b="0" i="0" u="none" strike="noStrike" cap="none">
                <a:solidFill>
                  <a:srgbClr val="262626"/>
                </a:solidFill>
                <a:latin typeface="Calibri"/>
                <a:ea typeface="Calibri"/>
                <a:cs typeface="Calibri"/>
                <a:sym typeface="Calibri"/>
              </a:rPr>
              <a:t>No son obvios</a:t>
            </a:r>
            <a:endParaRPr/>
          </a:p>
          <a:p>
            <a:pPr marL="461962" marR="0" lvl="1" indent="-457200" algn="l" rtl="0">
              <a:lnSpc>
                <a:spcPct val="100000"/>
              </a:lnSpc>
              <a:spcBef>
                <a:spcPts val="0"/>
              </a:spcBef>
              <a:spcAft>
                <a:spcPts val="0"/>
              </a:spcAft>
              <a:buClr>
                <a:srgbClr val="C00000"/>
              </a:buClr>
              <a:buSzPts val="3200"/>
              <a:buFont typeface="Noto Sans Symbols"/>
              <a:buChar char="❖"/>
            </a:pPr>
            <a:r>
              <a:rPr lang="es-AR" sz="3200" b="0" i="0" u="none" strike="noStrike" cap="none">
                <a:solidFill>
                  <a:srgbClr val="262626"/>
                </a:solidFill>
                <a:latin typeface="Calibri"/>
                <a:ea typeface="Calibri"/>
                <a:cs typeface="Calibri"/>
                <a:sym typeface="Calibri"/>
              </a:rPr>
              <a:t>Provienen de muchas fuentes</a:t>
            </a:r>
            <a:endParaRPr/>
          </a:p>
          <a:p>
            <a:pPr marL="461962" marR="0" lvl="1" indent="-457200" algn="l" rtl="0">
              <a:lnSpc>
                <a:spcPct val="100000"/>
              </a:lnSpc>
              <a:spcBef>
                <a:spcPts val="0"/>
              </a:spcBef>
              <a:spcAft>
                <a:spcPts val="0"/>
              </a:spcAft>
              <a:buClr>
                <a:srgbClr val="C00000"/>
              </a:buClr>
              <a:buSzPts val="3200"/>
              <a:buFont typeface="Noto Sans Symbols"/>
              <a:buChar char="❖"/>
            </a:pPr>
            <a:r>
              <a:rPr lang="es-AR" sz="3200" b="0" i="0" u="none" strike="noStrike" cap="none">
                <a:solidFill>
                  <a:srgbClr val="262626"/>
                </a:solidFill>
                <a:latin typeface="Calibri"/>
                <a:ea typeface="Calibri"/>
                <a:cs typeface="Calibri"/>
                <a:sym typeface="Calibri"/>
              </a:rPr>
              <a:t>Están interrelacionados</a:t>
            </a:r>
            <a:endParaRPr/>
          </a:p>
          <a:p>
            <a:pPr marL="461962" marR="0" lvl="1" indent="-457200" algn="l" rtl="0">
              <a:lnSpc>
                <a:spcPct val="100000"/>
              </a:lnSpc>
              <a:spcBef>
                <a:spcPts val="0"/>
              </a:spcBef>
              <a:spcAft>
                <a:spcPts val="0"/>
              </a:spcAft>
              <a:buClr>
                <a:srgbClr val="C00000"/>
              </a:buClr>
              <a:buSzPts val="3200"/>
              <a:buFont typeface="Noto Sans Symbols"/>
              <a:buChar char="❖"/>
            </a:pPr>
            <a:r>
              <a:rPr lang="es-AR" sz="3200" b="0" i="0" u="none" strike="noStrike" cap="none">
                <a:solidFill>
                  <a:srgbClr val="262626"/>
                </a:solidFill>
                <a:latin typeface="Calibri"/>
                <a:ea typeface="Calibri"/>
                <a:cs typeface="Calibri"/>
                <a:sym typeface="Calibri"/>
              </a:rPr>
              <a:t>Pueden ser muchos</a:t>
            </a:r>
            <a:endParaRPr/>
          </a:p>
          <a:p>
            <a:pPr marL="461962" marR="0" lvl="1" indent="-457200" algn="l" rtl="0">
              <a:lnSpc>
                <a:spcPct val="100000"/>
              </a:lnSpc>
              <a:spcBef>
                <a:spcPts val="0"/>
              </a:spcBef>
              <a:spcAft>
                <a:spcPts val="0"/>
              </a:spcAft>
              <a:buClr>
                <a:srgbClr val="C00000"/>
              </a:buClr>
              <a:buSzPts val="3200"/>
              <a:buFont typeface="Noto Sans Symbols"/>
              <a:buChar char="❖"/>
            </a:pPr>
            <a:r>
              <a:rPr lang="es-AR" sz="3200" b="0" i="0" u="none" strike="noStrike" cap="none">
                <a:solidFill>
                  <a:srgbClr val="262626"/>
                </a:solidFill>
                <a:latin typeface="Calibri"/>
                <a:ea typeface="Calibri"/>
                <a:cs typeface="Calibri"/>
                <a:sym typeface="Calibri"/>
              </a:rPr>
              <a:t>Pueden cambiar a lo largo del desarrollo</a:t>
            </a:r>
            <a:endParaRPr/>
          </a:p>
          <a:p>
            <a:pPr marL="461962" marR="0" lvl="1" indent="-457200" algn="l" rtl="0">
              <a:lnSpc>
                <a:spcPct val="100000"/>
              </a:lnSpc>
              <a:spcBef>
                <a:spcPts val="0"/>
              </a:spcBef>
              <a:spcAft>
                <a:spcPts val="0"/>
              </a:spcAft>
              <a:buClr>
                <a:srgbClr val="C00000"/>
              </a:buClr>
              <a:buSzPts val="3200"/>
              <a:buFont typeface="Noto Sans Symbols"/>
              <a:buChar char="❖"/>
            </a:pPr>
            <a:r>
              <a:rPr lang="es-AR" sz="3200" b="0" i="0" u="none" strike="noStrike" cap="none">
                <a:solidFill>
                  <a:srgbClr val="262626"/>
                </a:solidFill>
                <a:latin typeface="Calibri"/>
                <a:ea typeface="Calibri"/>
                <a:cs typeface="Calibri"/>
                <a:sym typeface="Calibri"/>
              </a:rPr>
              <a:t>Son particulares para cada proyecto</a:t>
            </a:r>
            <a:endParaRPr/>
          </a:p>
          <a:p>
            <a:pPr marL="90488" marR="0" lvl="0" indent="-90488" algn="l" rtl="0">
              <a:lnSpc>
                <a:spcPct val="100000"/>
              </a:lnSpc>
              <a:spcBef>
                <a:spcPts val="0"/>
              </a:spcBef>
              <a:spcAft>
                <a:spcPts val="0"/>
              </a:spcAft>
              <a:buClr>
                <a:srgbClr val="000000"/>
              </a:buClr>
              <a:buSzPts val="3200"/>
              <a:buFont typeface="Arial"/>
              <a:buNone/>
            </a:pPr>
            <a:endParaRPr sz="3200">
              <a:solidFill>
                <a:srgbClr val="262626"/>
              </a:solidFill>
              <a:latin typeface="Calibri"/>
              <a:ea typeface="Calibri"/>
              <a:cs typeface="Calibri"/>
              <a:sym typeface="Calibri"/>
            </a:endParaRPr>
          </a:p>
        </p:txBody>
      </p:sp>
      <p:sp>
        <p:nvSpPr>
          <p:cNvPr id="513" name="Google Shape;513;p38"/>
          <p:cNvSpPr/>
          <p:nvPr/>
        </p:nvSpPr>
        <p:spPr>
          <a:xfrm>
            <a:off x="5951538" y="6508750"/>
            <a:ext cx="2162175" cy="304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9"/>
          <p:cNvSpPr/>
          <p:nvPr/>
        </p:nvSpPr>
        <p:spPr>
          <a:xfrm>
            <a:off x="750373" y="105700"/>
            <a:ext cx="10771187" cy="1128712"/>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s-AR" sz="4000">
                <a:solidFill>
                  <a:schemeClr val="accent5"/>
                </a:solidFill>
                <a:latin typeface="Calibri"/>
                <a:ea typeface="Calibri"/>
                <a:cs typeface="Calibri"/>
                <a:sym typeface="Calibri"/>
              </a:rPr>
              <a:t>Tipos de requerimientos</a:t>
            </a:r>
            <a:endParaRPr/>
          </a:p>
        </p:txBody>
      </p:sp>
      <p:sp>
        <p:nvSpPr>
          <p:cNvPr id="520" name="Google Shape;520;p39"/>
          <p:cNvSpPr/>
          <p:nvPr/>
        </p:nvSpPr>
        <p:spPr>
          <a:xfrm>
            <a:off x="9248775" y="2852738"/>
            <a:ext cx="2925763" cy="10477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1" name="Google Shape;521;p39"/>
          <p:cNvSpPr/>
          <p:nvPr/>
        </p:nvSpPr>
        <p:spPr>
          <a:xfrm>
            <a:off x="5951538" y="6508750"/>
            <a:ext cx="2162175" cy="304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2" name="Google Shape;522;p39"/>
          <p:cNvSpPr/>
          <p:nvPr/>
        </p:nvSpPr>
        <p:spPr>
          <a:xfrm>
            <a:off x="623887" y="1771196"/>
            <a:ext cx="11024161" cy="4478338"/>
          </a:xfrm>
          <a:prstGeom prst="rect">
            <a:avLst/>
          </a:prstGeom>
          <a:noFill/>
          <a:ln>
            <a:noFill/>
          </a:ln>
        </p:spPr>
        <p:txBody>
          <a:bodyPr spcFirstLastPara="1" wrap="square" lIns="90000" tIns="45000" rIns="90000" bIns="45000" anchor="t" anchorCtr="0">
            <a:noAutofit/>
          </a:bodyPr>
          <a:lstStyle/>
          <a:p>
            <a:pPr marL="342900" marR="0" lvl="0" indent="-342900" algn="l" rtl="0">
              <a:lnSpc>
                <a:spcPct val="100000"/>
              </a:lnSpc>
              <a:spcBef>
                <a:spcPts val="0"/>
              </a:spcBef>
              <a:spcAft>
                <a:spcPts val="0"/>
              </a:spcAft>
              <a:buClr>
                <a:srgbClr val="C00000"/>
              </a:buClr>
              <a:buSzPts val="3200"/>
              <a:buFont typeface="Noto Sans Symbols"/>
              <a:buChar char="❖"/>
            </a:pPr>
            <a:r>
              <a:rPr lang="es-AR" sz="3200" b="1">
                <a:solidFill>
                  <a:srgbClr val="262626"/>
                </a:solidFill>
                <a:latin typeface="Calibri"/>
                <a:ea typeface="Calibri"/>
                <a:cs typeface="Calibri"/>
                <a:sym typeface="Calibri"/>
              </a:rPr>
              <a:t>Funcionales</a:t>
            </a:r>
            <a:endParaRPr/>
          </a:p>
          <a:p>
            <a:pPr marL="346075" marR="0" lvl="1" indent="-138113" algn="just" rtl="0">
              <a:lnSpc>
                <a:spcPct val="100000"/>
              </a:lnSpc>
              <a:spcBef>
                <a:spcPts val="0"/>
              </a:spcBef>
              <a:spcAft>
                <a:spcPts val="0"/>
              </a:spcAft>
              <a:buClr>
                <a:srgbClr val="262626"/>
              </a:buClr>
              <a:buSzPts val="3200"/>
              <a:buFont typeface="Arial"/>
              <a:buNone/>
            </a:pPr>
            <a:endParaRPr sz="3200" b="0" i="0" u="none" strike="noStrike" cap="none">
              <a:solidFill>
                <a:srgbClr val="262626"/>
              </a:solidFill>
              <a:latin typeface="Calibri"/>
              <a:ea typeface="Calibri"/>
              <a:cs typeface="Calibri"/>
              <a:sym typeface="Calibri"/>
            </a:endParaRPr>
          </a:p>
          <a:p>
            <a:pPr marL="346075" marR="0" lvl="1" indent="-341313" algn="just" rtl="0">
              <a:lnSpc>
                <a:spcPct val="100000"/>
              </a:lnSpc>
              <a:spcBef>
                <a:spcPts val="0"/>
              </a:spcBef>
              <a:spcAft>
                <a:spcPts val="0"/>
              </a:spcAft>
              <a:buClr>
                <a:srgbClr val="262626"/>
              </a:buClr>
              <a:buSzPts val="3200"/>
              <a:buFont typeface="Arial"/>
              <a:buChar char=" "/>
            </a:pPr>
            <a:r>
              <a:rPr lang="es-AR" sz="3200" b="0" i="0" u="none" strike="noStrike" cap="none">
                <a:solidFill>
                  <a:srgbClr val="262626"/>
                </a:solidFill>
                <a:latin typeface="Calibri"/>
                <a:ea typeface="Calibri"/>
                <a:cs typeface="Calibri"/>
                <a:sym typeface="Calibri"/>
              </a:rPr>
              <a:t>Definen el comportamiento del sistema.</a:t>
            </a:r>
            <a:endParaRPr/>
          </a:p>
          <a:p>
            <a:pPr marL="346075" marR="0" lvl="1" indent="-341313" algn="l" rtl="0">
              <a:lnSpc>
                <a:spcPct val="100000"/>
              </a:lnSpc>
              <a:spcBef>
                <a:spcPts val="0"/>
              </a:spcBef>
              <a:spcAft>
                <a:spcPts val="0"/>
              </a:spcAft>
              <a:buClr>
                <a:srgbClr val="262626"/>
              </a:buClr>
              <a:buSzPts val="3200"/>
              <a:buFont typeface="Arial"/>
              <a:buChar char=" "/>
            </a:pPr>
            <a:r>
              <a:rPr lang="es-AR" sz="3200" b="0" i="0" u="none" strike="noStrike" cap="none">
                <a:solidFill>
                  <a:srgbClr val="262626"/>
                </a:solidFill>
                <a:latin typeface="Calibri"/>
                <a:ea typeface="Calibri"/>
                <a:cs typeface="Calibri"/>
                <a:sym typeface="Calibri"/>
              </a:rPr>
              <a:t>Describen las tareas que el sistema debe realizar.</a:t>
            </a:r>
            <a:endParaRPr/>
          </a:p>
          <a:p>
            <a:pPr marL="346075" marR="0" lvl="1" indent="-341313" algn="l" rtl="0">
              <a:lnSpc>
                <a:spcPct val="100000"/>
              </a:lnSpc>
              <a:spcBef>
                <a:spcPts val="0"/>
              </a:spcBef>
              <a:spcAft>
                <a:spcPts val="0"/>
              </a:spcAft>
              <a:buClr>
                <a:srgbClr val="262626"/>
              </a:buClr>
              <a:buSzPts val="3200"/>
              <a:buFont typeface="Arial"/>
              <a:buChar char=" "/>
            </a:pPr>
            <a:r>
              <a:rPr lang="es-AR" sz="3200" b="0" i="0" u="none" strike="noStrike" cap="none">
                <a:solidFill>
                  <a:srgbClr val="262626"/>
                </a:solidFill>
                <a:latin typeface="Calibri"/>
                <a:ea typeface="Calibri"/>
                <a:cs typeface="Calibri"/>
                <a:sym typeface="Calibri"/>
              </a:rPr>
              <a:t>Al definir un requisito funcional es importante mantener el equilibrio entre la excesiva generalidad, y el exceso de detalle con descripciones innecesarias o redundantes.</a:t>
            </a:r>
            <a:endParaRPr/>
          </a:p>
        </p:txBody>
      </p:sp>
      <p:sp>
        <p:nvSpPr>
          <p:cNvPr id="523" name="Google Shape;523;p39"/>
          <p:cNvSpPr/>
          <p:nvPr/>
        </p:nvSpPr>
        <p:spPr>
          <a:xfrm>
            <a:off x="168275" y="6554788"/>
            <a:ext cx="2154238" cy="2127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AR" sz="1400">
                <a:solidFill>
                  <a:srgbClr val="8F8F8F"/>
                </a:solidFill>
                <a:latin typeface="Calibri"/>
                <a:ea typeface="Calibri"/>
                <a:cs typeface="Calibri"/>
                <a:sym typeface="Calibri"/>
              </a:rPr>
              <a:t>Ingenieria de Software II</a:t>
            </a:r>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0"/>
          <p:cNvSpPr/>
          <p:nvPr/>
        </p:nvSpPr>
        <p:spPr>
          <a:xfrm>
            <a:off x="623888" y="68377"/>
            <a:ext cx="10771187" cy="1128712"/>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s-AR" sz="4000">
                <a:solidFill>
                  <a:schemeClr val="accent5"/>
                </a:solidFill>
                <a:latin typeface="Calibri"/>
                <a:ea typeface="Calibri"/>
                <a:cs typeface="Calibri"/>
                <a:sym typeface="Calibri"/>
              </a:rPr>
              <a:t>Tipos de requerimientos</a:t>
            </a:r>
            <a:endParaRPr/>
          </a:p>
        </p:txBody>
      </p:sp>
      <p:sp>
        <p:nvSpPr>
          <p:cNvPr id="530" name="Google Shape;530;p40"/>
          <p:cNvSpPr/>
          <p:nvPr/>
        </p:nvSpPr>
        <p:spPr>
          <a:xfrm>
            <a:off x="9248775" y="2852738"/>
            <a:ext cx="2925763" cy="10477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1" name="Google Shape;531;p40"/>
          <p:cNvSpPr/>
          <p:nvPr/>
        </p:nvSpPr>
        <p:spPr>
          <a:xfrm>
            <a:off x="5951538" y="6508750"/>
            <a:ext cx="2162175" cy="304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2" name="Google Shape;532;p40"/>
          <p:cNvSpPr/>
          <p:nvPr/>
        </p:nvSpPr>
        <p:spPr>
          <a:xfrm>
            <a:off x="623887" y="1771196"/>
            <a:ext cx="11024161" cy="4478338"/>
          </a:xfrm>
          <a:prstGeom prst="rect">
            <a:avLst/>
          </a:prstGeom>
          <a:noFill/>
          <a:ln>
            <a:noFill/>
          </a:ln>
        </p:spPr>
        <p:txBody>
          <a:bodyPr spcFirstLastPara="1" wrap="square" lIns="90000" tIns="45000" rIns="90000" bIns="45000" anchor="t" anchorCtr="0">
            <a:noAutofit/>
          </a:bodyPr>
          <a:lstStyle/>
          <a:p>
            <a:pPr marL="342900" marR="0" lvl="0" indent="-342900" algn="l" rtl="0">
              <a:lnSpc>
                <a:spcPct val="100000"/>
              </a:lnSpc>
              <a:spcBef>
                <a:spcPts val="0"/>
              </a:spcBef>
              <a:spcAft>
                <a:spcPts val="0"/>
              </a:spcAft>
              <a:buClr>
                <a:srgbClr val="C00000"/>
              </a:buClr>
              <a:buSzPts val="2800"/>
              <a:buFont typeface="Noto Sans Symbols"/>
              <a:buChar char="❖"/>
            </a:pPr>
            <a:r>
              <a:rPr lang="es-AR" sz="2800" b="1">
                <a:solidFill>
                  <a:srgbClr val="262626"/>
                </a:solidFill>
                <a:latin typeface="Calibri"/>
                <a:ea typeface="Calibri"/>
                <a:cs typeface="Calibri"/>
                <a:sym typeface="Calibri"/>
              </a:rPr>
              <a:t>No Funcionales</a:t>
            </a:r>
            <a:endParaRPr/>
          </a:p>
          <a:p>
            <a:pPr marL="346075" marR="0" lvl="1" indent="-163513" algn="l" rtl="0">
              <a:lnSpc>
                <a:spcPct val="100000"/>
              </a:lnSpc>
              <a:spcBef>
                <a:spcPts val="0"/>
              </a:spcBef>
              <a:spcAft>
                <a:spcPts val="0"/>
              </a:spcAft>
              <a:buClr>
                <a:srgbClr val="262626"/>
              </a:buClr>
              <a:buSzPts val="2800"/>
              <a:buFont typeface="Arial"/>
              <a:buNone/>
            </a:pPr>
            <a:endParaRPr sz="2800" b="0" i="0" u="none" strike="noStrike" cap="none">
              <a:solidFill>
                <a:srgbClr val="262626"/>
              </a:solidFill>
              <a:latin typeface="Calibri"/>
              <a:ea typeface="Calibri"/>
              <a:cs typeface="Calibri"/>
              <a:sym typeface="Calibri"/>
            </a:endParaRPr>
          </a:p>
          <a:p>
            <a:pPr marL="346075" marR="0" lvl="1" indent="-341313" algn="l" rtl="0">
              <a:lnSpc>
                <a:spcPct val="100000"/>
              </a:lnSpc>
              <a:spcBef>
                <a:spcPts val="0"/>
              </a:spcBef>
              <a:spcAft>
                <a:spcPts val="0"/>
              </a:spcAft>
              <a:buClr>
                <a:srgbClr val="262626"/>
              </a:buClr>
              <a:buSzPts val="2800"/>
              <a:buFont typeface="Arial"/>
              <a:buChar char=" "/>
            </a:pPr>
            <a:r>
              <a:rPr lang="es-AR" sz="2800" b="0" i="0" u="none" strike="noStrike" cap="none">
                <a:solidFill>
                  <a:srgbClr val="262626"/>
                </a:solidFill>
                <a:latin typeface="Calibri"/>
                <a:ea typeface="Calibri"/>
                <a:cs typeface="Calibri"/>
                <a:sym typeface="Calibri"/>
              </a:rPr>
              <a:t>Definen aspectos, que sin ser funcionalidades, (tareas que el sistema debe realizar) resultan deseables desde el punto de vista del usuario. También se pueden ver como restricciones.  Tiempos de respuesta. Características de usabilidad. Facilidad de mantenimiento. etc.</a:t>
            </a:r>
            <a:endParaRPr/>
          </a:p>
        </p:txBody>
      </p:sp>
      <p:sp>
        <p:nvSpPr>
          <p:cNvPr id="533" name="Google Shape;533;p40"/>
          <p:cNvSpPr/>
          <p:nvPr/>
        </p:nvSpPr>
        <p:spPr>
          <a:xfrm>
            <a:off x="168275" y="6554788"/>
            <a:ext cx="2154238" cy="2127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AR" sz="1400">
                <a:solidFill>
                  <a:srgbClr val="8F8F8F"/>
                </a:solidFill>
                <a:latin typeface="Calibri"/>
                <a:ea typeface="Calibri"/>
                <a:cs typeface="Calibri"/>
                <a:sym typeface="Calibri"/>
              </a:rPr>
              <a:t>Ingenieria de Software II</a:t>
            </a:r>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41"/>
          <p:cNvSpPr/>
          <p:nvPr/>
        </p:nvSpPr>
        <p:spPr>
          <a:xfrm>
            <a:off x="574326" y="116632"/>
            <a:ext cx="10771187" cy="1128712"/>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s-AR" sz="4000">
                <a:solidFill>
                  <a:schemeClr val="accent5"/>
                </a:solidFill>
                <a:latin typeface="Calibri"/>
                <a:ea typeface="Calibri"/>
                <a:cs typeface="Calibri"/>
                <a:sym typeface="Calibri"/>
              </a:rPr>
              <a:t>Especificación de requerimientos</a:t>
            </a:r>
            <a:endParaRPr/>
          </a:p>
        </p:txBody>
      </p:sp>
      <p:sp>
        <p:nvSpPr>
          <p:cNvPr id="540" name="Google Shape;540;p41"/>
          <p:cNvSpPr/>
          <p:nvPr/>
        </p:nvSpPr>
        <p:spPr>
          <a:xfrm>
            <a:off x="9248775" y="2852738"/>
            <a:ext cx="2925763" cy="10477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1" name="Google Shape;541;p41"/>
          <p:cNvSpPr/>
          <p:nvPr/>
        </p:nvSpPr>
        <p:spPr>
          <a:xfrm>
            <a:off x="5951538" y="6508750"/>
            <a:ext cx="2162175" cy="304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2" name="Google Shape;542;p41"/>
          <p:cNvSpPr/>
          <p:nvPr/>
        </p:nvSpPr>
        <p:spPr>
          <a:xfrm>
            <a:off x="338138" y="1844824"/>
            <a:ext cx="11226799" cy="4478338"/>
          </a:xfrm>
          <a:prstGeom prst="rect">
            <a:avLst/>
          </a:prstGeom>
          <a:noFill/>
          <a:ln>
            <a:noFill/>
          </a:ln>
        </p:spPr>
        <p:txBody>
          <a:bodyPr spcFirstLastPara="1" wrap="square" lIns="90000" tIns="45000" rIns="90000" bIns="45000" anchor="t" anchorCtr="0">
            <a:noAutofit/>
          </a:bodyPr>
          <a:lstStyle/>
          <a:p>
            <a:pPr marL="347662" marR="0" lvl="1" indent="-342900" algn="l" rtl="0">
              <a:lnSpc>
                <a:spcPct val="100000"/>
              </a:lnSpc>
              <a:spcBef>
                <a:spcPts val="0"/>
              </a:spcBef>
              <a:spcAft>
                <a:spcPts val="0"/>
              </a:spcAft>
              <a:buClr>
                <a:srgbClr val="262626"/>
              </a:buClr>
              <a:buSzPts val="2800"/>
              <a:buFont typeface="Noto Sans Symbols"/>
              <a:buChar char="❖"/>
            </a:pPr>
            <a:r>
              <a:rPr lang="es-AR" sz="2800" b="0" i="0" u="none" strike="noStrike" cap="none">
                <a:solidFill>
                  <a:srgbClr val="262626"/>
                </a:solidFill>
                <a:latin typeface="Calibri"/>
                <a:ea typeface="Calibri"/>
                <a:cs typeface="Calibri"/>
                <a:sym typeface="Calibri"/>
              </a:rPr>
              <a:t>Documento, también denominado ConOps y normalizado en el estándar IEEE Std. 1362-1998.</a:t>
            </a:r>
            <a:endParaRPr/>
          </a:p>
          <a:p>
            <a:pPr marL="347662" marR="0" lvl="1" indent="-165099" algn="l" rtl="0">
              <a:lnSpc>
                <a:spcPct val="100000"/>
              </a:lnSpc>
              <a:spcBef>
                <a:spcPts val="0"/>
              </a:spcBef>
              <a:spcAft>
                <a:spcPts val="0"/>
              </a:spcAft>
              <a:buClr>
                <a:srgbClr val="262626"/>
              </a:buClr>
              <a:buSzPts val="2800"/>
              <a:buFont typeface="Noto Sans Symbols"/>
              <a:buNone/>
            </a:pPr>
            <a:endParaRPr sz="2800" b="0" i="0" u="none" strike="noStrike" cap="none">
              <a:solidFill>
                <a:srgbClr val="262626"/>
              </a:solidFill>
              <a:latin typeface="Calibri"/>
              <a:ea typeface="Calibri"/>
              <a:cs typeface="Calibri"/>
              <a:sym typeface="Calibri"/>
            </a:endParaRPr>
          </a:p>
          <a:p>
            <a:pPr marL="347662" marR="0" lvl="1" indent="-342900" algn="l" rtl="0">
              <a:lnSpc>
                <a:spcPct val="100000"/>
              </a:lnSpc>
              <a:spcBef>
                <a:spcPts val="0"/>
              </a:spcBef>
              <a:spcAft>
                <a:spcPts val="0"/>
              </a:spcAft>
              <a:buClr>
                <a:srgbClr val="262626"/>
              </a:buClr>
              <a:buSzPts val="2800"/>
              <a:buFont typeface="Noto Sans Symbols"/>
              <a:buChar char="❖"/>
            </a:pPr>
            <a:r>
              <a:rPr lang="es-AR" sz="2800" b="0" i="0" u="none" strike="noStrike" cap="none">
                <a:solidFill>
                  <a:srgbClr val="262626"/>
                </a:solidFill>
                <a:latin typeface="Calibri"/>
                <a:ea typeface="Calibri"/>
                <a:cs typeface="Calibri"/>
                <a:sym typeface="Calibri"/>
              </a:rPr>
              <a:t>Documento dirigido a los usuarios, que describe las características de un sistema propuesto, desde el punto de vista del usuario. </a:t>
            </a:r>
            <a:endParaRPr/>
          </a:p>
          <a:p>
            <a:pPr marL="347662" marR="0" lvl="1" indent="-165099" algn="l" rtl="0">
              <a:lnSpc>
                <a:spcPct val="100000"/>
              </a:lnSpc>
              <a:spcBef>
                <a:spcPts val="0"/>
              </a:spcBef>
              <a:spcAft>
                <a:spcPts val="0"/>
              </a:spcAft>
              <a:buClr>
                <a:srgbClr val="262626"/>
              </a:buClr>
              <a:buSzPts val="2800"/>
              <a:buFont typeface="Noto Sans Symbols"/>
              <a:buNone/>
            </a:pPr>
            <a:endParaRPr sz="2800" b="0" i="0" u="none" strike="noStrike" cap="none">
              <a:solidFill>
                <a:srgbClr val="262626"/>
              </a:solidFill>
              <a:latin typeface="Calibri"/>
              <a:ea typeface="Calibri"/>
              <a:cs typeface="Calibri"/>
              <a:sym typeface="Calibri"/>
            </a:endParaRPr>
          </a:p>
          <a:p>
            <a:pPr marL="347662" marR="0" lvl="1" indent="-342900" algn="l" rtl="0">
              <a:lnSpc>
                <a:spcPct val="100000"/>
              </a:lnSpc>
              <a:spcBef>
                <a:spcPts val="0"/>
              </a:spcBef>
              <a:spcAft>
                <a:spcPts val="0"/>
              </a:spcAft>
              <a:buClr>
                <a:srgbClr val="262626"/>
              </a:buClr>
              <a:buSzPts val="2800"/>
              <a:buFont typeface="Noto Sans Symbols"/>
              <a:buChar char="❖"/>
            </a:pPr>
            <a:r>
              <a:rPr lang="es-AR" sz="2800" b="0" i="0" u="none" strike="noStrike" cap="none">
                <a:solidFill>
                  <a:srgbClr val="262626"/>
                </a:solidFill>
                <a:latin typeface="Calibri"/>
                <a:ea typeface="Calibri"/>
                <a:cs typeface="Calibri"/>
                <a:sym typeface="Calibri"/>
              </a:rPr>
              <a:t>La Descripción del Sistema es el medio de comunicación que recoge la visión general, cualitativa y cuantitativa de las características del sistema; compartido por la parte cliente y desarrolladora.</a:t>
            </a:r>
            <a:endParaRPr/>
          </a:p>
          <a:p>
            <a:pPr marL="346075" marR="0" lvl="1" indent="-163513" algn="l" rtl="0">
              <a:lnSpc>
                <a:spcPct val="100000"/>
              </a:lnSpc>
              <a:spcBef>
                <a:spcPts val="0"/>
              </a:spcBef>
              <a:spcAft>
                <a:spcPts val="0"/>
              </a:spcAft>
              <a:buClr>
                <a:srgbClr val="262626"/>
              </a:buClr>
              <a:buSzPts val="2800"/>
              <a:buFont typeface="Arial"/>
              <a:buNone/>
            </a:pPr>
            <a:endParaRPr sz="2800" b="0" i="0" u="none" strike="noStrike" cap="none">
              <a:solidFill>
                <a:srgbClr val="262626"/>
              </a:solidFill>
              <a:latin typeface="Calibri"/>
              <a:ea typeface="Calibri"/>
              <a:cs typeface="Calibri"/>
              <a:sym typeface="Calibri"/>
            </a:endParaRPr>
          </a:p>
        </p:txBody>
      </p:sp>
      <p:sp>
        <p:nvSpPr>
          <p:cNvPr id="543" name="Google Shape;543;p41"/>
          <p:cNvSpPr/>
          <p:nvPr/>
        </p:nvSpPr>
        <p:spPr>
          <a:xfrm>
            <a:off x="10106025" y="2133600"/>
            <a:ext cx="574675" cy="1655763"/>
          </a:xfrm>
          <a:custGeom>
            <a:avLst/>
            <a:gdLst/>
            <a:ahLst/>
            <a:cxnLst/>
            <a:rect l="l" t="t" r="r" b="b"/>
            <a:pathLst>
              <a:path w="120000" h="120000" extrusionOk="0">
                <a:moveTo>
                  <a:pt x="0" y="0"/>
                </a:moveTo>
                <a:lnTo>
                  <a:pt x="167" y="-103"/>
                </a:lnTo>
                <a:lnTo>
                  <a:pt x="56" y="7"/>
                </a:lnTo>
                <a:lnTo>
                  <a:pt x="167" y="-47"/>
                </a:lnTo>
                <a:lnTo>
                  <a:pt x="167" y="-103"/>
                </a:lnTo>
                <a:lnTo>
                  <a:pt x="38" y="4743"/>
                </a:lnTo>
                <a:lnTo>
                  <a:pt x="167" y="-103"/>
                </a:lnTo>
                <a:close/>
              </a:path>
              <a:path w="120000" h="120000" fill="none" extrusionOk="0">
                <a:moveTo>
                  <a:pt x="56" y="4743"/>
                </a:moveTo>
                <a:lnTo>
                  <a:pt x="167" y="437"/>
                </a:lnTo>
                <a:lnTo>
                  <a:pt x="167" y="-103"/>
                </a:lnTo>
                <a:lnTo>
                  <a:pt x="0" y="7"/>
                </a:lnTo>
                <a:lnTo>
                  <a:pt x="0" y="0"/>
                </a:lnTo>
                <a:lnTo>
                  <a:pt x="167" y="-103"/>
                </a:lnTo>
                <a:lnTo>
                  <a:pt x="56" y="7"/>
                </a:lnTo>
              </a:path>
            </a:pathLst>
          </a:custGeom>
          <a:noFill/>
          <a:ln w="9525" cap="flat" cmpd="sng">
            <a:solidFill>
              <a:srgbClr val="4A7EBB"/>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4" name="Google Shape;544;p41"/>
          <p:cNvSpPr/>
          <p:nvPr/>
        </p:nvSpPr>
        <p:spPr>
          <a:xfrm rot="5400000">
            <a:off x="10295731" y="2670969"/>
            <a:ext cx="2198688" cy="363538"/>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AR" sz="2000" b="1">
                <a:solidFill>
                  <a:srgbClr val="000000"/>
                </a:solidFill>
                <a:latin typeface="Calibri"/>
                <a:ea typeface="Calibri"/>
                <a:cs typeface="Calibri"/>
                <a:sym typeface="Calibri"/>
              </a:rPr>
              <a:t>ConOps  IEEE Std1362</a:t>
            </a:r>
            <a:endParaRPr/>
          </a:p>
        </p:txBody>
      </p:sp>
      <p:sp>
        <p:nvSpPr>
          <p:cNvPr id="545" name="Google Shape;545;p41"/>
          <p:cNvSpPr/>
          <p:nvPr/>
        </p:nvSpPr>
        <p:spPr>
          <a:xfrm>
            <a:off x="168275" y="6554788"/>
            <a:ext cx="2154238" cy="2127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AR" sz="1400">
                <a:solidFill>
                  <a:srgbClr val="8F8F8F"/>
                </a:solidFill>
                <a:latin typeface="Calibri"/>
                <a:ea typeface="Calibri"/>
                <a:cs typeface="Calibri"/>
                <a:sym typeface="Calibri"/>
              </a:rPr>
              <a:t>Ingenieria de Software II</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3"/>
                                        </p:tgtEl>
                                        <p:attrNameLst>
                                          <p:attrName>style.visibility</p:attrName>
                                        </p:attrNameLst>
                                      </p:cBhvr>
                                      <p:to>
                                        <p:strVal val="visible"/>
                                      </p:to>
                                    </p:set>
                                    <p:animEffect transition="in" filter="fade">
                                      <p:cBhvr>
                                        <p:cTn id="7" dur="2000"/>
                                        <p:tgtEl>
                                          <p:spTgt spid="5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4"/>
                                        </p:tgtEl>
                                        <p:attrNameLst>
                                          <p:attrName>style.visibility</p:attrName>
                                        </p:attrNameLst>
                                      </p:cBhvr>
                                      <p:to>
                                        <p:strVal val="visible"/>
                                      </p:to>
                                    </p:set>
                                    <p:animEffect transition="in" filter="fade">
                                      <p:cBhvr>
                                        <p:cTn id="12" dur="1000"/>
                                        <p:tgtEl>
                                          <p:spTgt spid="5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42"/>
          <p:cNvSpPr/>
          <p:nvPr/>
        </p:nvSpPr>
        <p:spPr>
          <a:xfrm>
            <a:off x="623887" y="45779"/>
            <a:ext cx="10771187" cy="1128712"/>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s-AR" sz="4000">
                <a:solidFill>
                  <a:schemeClr val="accent5"/>
                </a:solidFill>
                <a:latin typeface="Calibri"/>
                <a:ea typeface="Calibri"/>
                <a:cs typeface="Calibri"/>
                <a:sym typeface="Calibri"/>
              </a:rPr>
              <a:t>Descripción del sistema - IEEE 1362</a:t>
            </a:r>
            <a:endParaRPr/>
          </a:p>
        </p:txBody>
      </p:sp>
      <p:sp>
        <p:nvSpPr>
          <p:cNvPr id="552" name="Google Shape;552;p42"/>
          <p:cNvSpPr/>
          <p:nvPr/>
        </p:nvSpPr>
        <p:spPr>
          <a:xfrm>
            <a:off x="9248775" y="2852738"/>
            <a:ext cx="2925763" cy="10477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3" name="Google Shape;553;p42"/>
          <p:cNvSpPr/>
          <p:nvPr/>
        </p:nvSpPr>
        <p:spPr>
          <a:xfrm>
            <a:off x="5951538" y="6508750"/>
            <a:ext cx="2162175" cy="304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4" name="Google Shape;554;p42"/>
          <p:cNvSpPr/>
          <p:nvPr/>
        </p:nvSpPr>
        <p:spPr>
          <a:xfrm>
            <a:off x="168275" y="1901825"/>
            <a:ext cx="11226799" cy="4478338"/>
          </a:xfrm>
          <a:prstGeom prst="rect">
            <a:avLst/>
          </a:prstGeom>
          <a:noFill/>
          <a:ln>
            <a:noFill/>
          </a:ln>
        </p:spPr>
        <p:txBody>
          <a:bodyPr spcFirstLastPara="1" wrap="square" lIns="90000" tIns="45000" rIns="90000" bIns="45000" anchor="t" anchorCtr="0">
            <a:noAutofit/>
          </a:bodyPr>
          <a:lstStyle/>
          <a:p>
            <a:pPr marL="342900" marR="0" lvl="0" indent="-342900" algn="just" rtl="0">
              <a:lnSpc>
                <a:spcPct val="100000"/>
              </a:lnSpc>
              <a:spcBef>
                <a:spcPts val="0"/>
              </a:spcBef>
              <a:spcAft>
                <a:spcPts val="0"/>
              </a:spcAft>
              <a:buClr>
                <a:srgbClr val="C00000"/>
              </a:buClr>
              <a:buSzPts val="3200"/>
              <a:buFont typeface="Noto Sans Symbols"/>
              <a:buChar char="❖"/>
            </a:pPr>
            <a:r>
              <a:rPr lang="es-AR" sz="3200">
                <a:solidFill>
                  <a:srgbClr val="262626"/>
                </a:solidFill>
                <a:latin typeface="Calibri"/>
                <a:ea typeface="Calibri"/>
                <a:cs typeface="Calibri"/>
                <a:sym typeface="Calibri"/>
              </a:rPr>
              <a:t>Ofrece un formato y contenidos para la confección de las descripciones de sistema en los desarrollos y modificaciones de sistemas.</a:t>
            </a:r>
            <a:endParaRPr/>
          </a:p>
          <a:p>
            <a:pPr marL="342900" marR="0" lvl="0" indent="-342900" algn="just" rtl="0">
              <a:lnSpc>
                <a:spcPct val="100000"/>
              </a:lnSpc>
              <a:spcBef>
                <a:spcPts val="0"/>
              </a:spcBef>
              <a:spcAft>
                <a:spcPts val="0"/>
              </a:spcAft>
              <a:buClr>
                <a:srgbClr val="C00000"/>
              </a:buClr>
              <a:buSzPts val="3200"/>
              <a:buFont typeface="Noto Sans Symbols"/>
              <a:buChar char="❖"/>
            </a:pPr>
            <a:r>
              <a:rPr lang="es-AR" sz="3200">
                <a:solidFill>
                  <a:srgbClr val="262626"/>
                </a:solidFill>
                <a:latin typeface="Calibri"/>
                <a:ea typeface="Calibri"/>
                <a:cs typeface="Calibri"/>
                <a:sym typeface="Calibri"/>
              </a:rPr>
              <a:t>El estándar no especifica técnicas exactas, sino que proporciona las líneas generales que deben respetarse. Es una guía de referencia.</a:t>
            </a:r>
            <a:endParaRPr/>
          </a:p>
          <a:p>
            <a:pPr marL="342900" marR="0" lvl="0" indent="-342900" algn="just" rtl="0">
              <a:lnSpc>
                <a:spcPct val="100000"/>
              </a:lnSpc>
              <a:spcBef>
                <a:spcPts val="0"/>
              </a:spcBef>
              <a:spcAft>
                <a:spcPts val="0"/>
              </a:spcAft>
              <a:buClr>
                <a:srgbClr val="C00000"/>
              </a:buClr>
              <a:buSzPts val="3200"/>
              <a:buFont typeface="Noto Sans Symbols"/>
              <a:buChar char="❖"/>
            </a:pPr>
            <a:r>
              <a:rPr lang="es-AR" sz="3200">
                <a:solidFill>
                  <a:srgbClr val="262626"/>
                </a:solidFill>
                <a:latin typeface="Calibri"/>
                <a:ea typeface="Calibri"/>
                <a:cs typeface="Calibri"/>
                <a:sym typeface="Calibri"/>
              </a:rPr>
              <a:t>El estándar identifica los elementos que al menos debe incluir una Descripción del sistema. El usuario puede incorporar otros elementos, agregando cláusulas y sub-cláusulas. </a:t>
            </a:r>
            <a:endParaRPr/>
          </a:p>
          <a:p>
            <a:pPr marL="90488" marR="0" lvl="0" indent="-90488" algn="just" rtl="0">
              <a:lnSpc>
                <a:spcPct val="100000"/>
              </a:lnSpc>
              <a:spcBef>
                <a:spcPts val="0"/>
              </a:spcBef>
              <a:spcAft>
                <a:spcPts val="0"/>
              </a:spcAft>
              <a:buClr>
                <a:srgbClr val="000000"/>
              </a:buClr>
              <a:buSzPts val="3200"/>
              <a:buFont typeface="Arial"/>
              <a:buNone/>
            </a:pPr>
            <a:endParaRPr sz="3200">
              <a:solidFill>
                <a:srgbClr val="262626"/>
              </a:solidFill>
              <a:latin typeface="Calibri"/>
              <a:ea typeface="Calibri"/>
              <a:cs typeface="Calibri"/>
              <a:sym typeface="Calibri"/>
            </a:endParaRPr>
          </a:p>
        </p:txBody>
      </p:sp>
      <p:sp>
        <p:nvSpPr>
          <p:cNvPr id="555" name="Google Shape;555;p42"/>
          <p:cNvSpPr/>
          <p:nvPr/>
        </p:nvSpPr>
        <p:spPr>
          <a:xfrm>
            <a:off x="168275" y="6554788"/>
            <a:ext cx="2154238" cy="2127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AR" sz="1400">
                <a:solidFill>
                  <a:srgbClr val="8F8F8F"/>
                </a:solidFill>
                <a:latin typeface="Calibri"/>
                <a:ea typeface="Calibri"/>
                <a:cs typeface="Calibri"/>
                <a:sym typeface="Calibri"/>
              </a:rPr>
              <a:t>Ingenieria de Software II</a:t>
            </a:r>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43"/>
          <p:cNvSpPr/>
          <p:nvPr/>
        </p:nvSpPr>
        <p:spPr>
          <a:xfrm>
            <a:off x="623888" y="87038"/>
            <a:ext cx="10771187" cy="1128712"/>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s-AR" sz="4000">
                <a:solidFill>
                  <a:schemeClr val="accent5"/>
                </a:solidFill>
                <a:latin typeface="Calibri"/>
                <a:ea typeface="Calibri"/>
                <a:cs typeface="Calibri"/>
                <a:sym typeface="Calibri"/>
              </a:rPr>
              <a:t>Descripción del Sistema</a:t>
            </a:r>
            <a:endParaRPr/>
          </a:p>
        </p:txBody>
      </p:sp>
      <p:sp>
        <p:nvSpPr>
          <p:cNvPr id="562" name="Google Shape;562;p43"/>
          <p:cNvSpPr/>
          <p:nvPr/>
        </p:nvSpPr>
        <p:spPr>
          <a:xfrm>
            <a:off x="9248775" y="2852738"/>
            <a:ext cx="2925763" cy="10477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3" name="Google Shape;563;p43"/>
          <p:cNvSpPr/>
          <p:nvPr/>
        </p:nvSpPr>
        <p:spPr>
          <a:xfrm>
            <a:off x="5951538" y="6508750"/>
            <a:ext cx="2162175" cy="304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4" name="Google Shape;564;p43"/>
          <p:cNvSpPr/>
          <p:nvPr/>
        </p:nvSpPr>
        <p:spPr>
          <a:xfrm>
            <a:off x="335360" y="1628800"/>
            <a:ext cx="11411163" cy="4608512"/>
          </a:xfrm>
          <a:prstGeom prst="rect">
            <a:avLst/>
          </a:prstGeom>
          <a:noFill/>
          <a:ln>
            <a:noFill/>
          </a:ln>
        </p:spPr>
        <p:txBody>
          <a:bodyPr spcFirstLastPara="1" wrap="square" lIns="90000" tIns="45000" rIns="90000" bIns="45000" anchor="t" anchorCtr="0">
            <a:noAutofit/>
          </a:bodyPr>
          <a:lstStyle/>
          <a:p>
            <a:pPr marL="346075" marR="0" lvl="1" indent="-163513" algn="l" rtl="0">
              <a:lnSpc>
                <a:spcPct val="100000"/>
              </a:lnSpc>
              <a:spcBef>
                <a:spcPts val="0"/>
              </a:spcBef>
              <a:spcAft>
                <a:spcPts val="0"/>
              </a:spcAft>
              <a:buClr>
                <a:srgbClr val="262626"/>
              </a:buClr>
              <a:buSzPts val="2800"/>
              <a:buFont typeface="Arial"/>
              <a:buNone/>
            </a:pPr>
            <a:endParaRPr sz="2800" b="0" i="0" u="none" strike="noStrike" cap="none" dirty="0">
              <a:solidFill>
                <a:srgbClr val="262626"/>
              </a:solidFill>
              <a:latin typeface="Calibri"/>
              <a:ea typeface="Calibri"/>
              <a:cs typeface="Calibri"/>
              <a:sym typeface="Calibri"/>
            </a:endParaRPr>
          </a:p>
          <a:p>
            <a:pPr marL="342900" marR="0" lvl="0" indent="-342900" algn="l" rtl="0">
              <a:lnSpc>
                <a:spcPct val="100000"/>
              </a:lnSpc>
              <a:spcBef>
                <a:spcPts val="0"/>
              </a:spcBef>
              <a:spcAft>
                <a:spcPts val="0"/>
              </a:spcAft>
              <a:buClr>
                <a:srgbClr val="C00000"/>
              </a:buClr>
              <a:buSzPts val="2800"/>
              <a:buFont typeface="Noto Sans Symbols"/>
              <a:buChar char="❖"/>
            </a:pPr>
            <a:r>
              <a:rPr lang="es-AR" sz="2800" dirty="0">
                <a:solidFill>
                  <a:srgbClr val="262626"/>
                </a:solidFill>
                <a:latin typeface="Calibri"/>
                <a:ea typeface="Calibri"/>
                <a:cs typeface="Calibri"/>
                <a:sym typeface="Calibri"/>
              </a:rPr>
              <a:t>Requerimientos del Software</a:t>
            </a:r>
            <a:endParaRPr dirty="0"/>
          </a:p>
          <a:p>
            <a:pPr marL="346075" marR="0" lvl="1" indent="-341313" algn="l" rtl="0">
              <a:lnSpc>
                <a:spcPct val="100000"/>
              </a:lnSpc>
              <a:spcBef>
                <a:spcPts val="0"/>
              </a:spcBef>
              <a:spcAft>
                <a:spcPts val="0"/>
              </a:spcAft>
              <a:buClr>
                <a:srgbClr val="262626"/>
              </a:buClr>
              <a:buSzPts val="2800"/>
              <a:buFont typeface="Arial"/>
              <a:buChar char=" "/>
            </a:pPr>
            <a:r>
              <a:rPr lang="es-AR" sz="2800" b="0" i="0" u="none" strike="noStrike" cap="none" dirty="0">
                <a:solidFill>
                  <a:srgbClr val="262626"/>
                </a:solidFill>
                <a:latin typeface="Calibri"/>
                <a:ea typeface="Calibri"/>
                <a:cs typeface="Calibri"/>
                <a:sym typeface="Calibri"/>
              </a:rPr>
              <a:t>Documento, también denominado SRS (ERS</a:t>
            </a:r>
            <a:r>
              <a:rPr lang="es-AR" sz="2800" b="0" i="0" u="none" strike="noStrike" cap="none" dirty="0" smtClean="0">
                <a:solidFill>
                  <a:srgbClr val="262626"/>
                </a:solidFill>
                <a:latin typeface="Calibri"/>
                <a:ea typeface="Calibri"/>
                <a:cs typeface="Calibri"/>
                <a:sym typeface="Calibri"/>
              </a:rPr>
              <a:t>) y </a:t>
            </a:r>
            <a:r>
              <a:rPr lang="es-AR" sz="2800" b="0" i="0" u="none" strike="noStrike" cap="none" dirty="0">
                <a:solidFill>
                  <a:srgbClr val="262626"/>
                </a:solidFill>
                <a:latin typeface="Calibri"/>
                <a:ea typeface="Calibri"/>
                <a:cs typeface="Calibri"/>
                <a:sym typeface="Calibri"/>
              </a:rPr>
              <a:t>normalizado en el estándar IEEE </a:t>
            </a:r>
            <a:r>
              <a:rPr lang="es-AR" sz="2800" b="0" i="0" u="none" strike="noStrike" cap="none" dirty="0" err="1">
                <a:solidFill>
                  <a:srgbClr val="262626"/>
                </a:solidFill>
                <a:latin typeface="Calibri"/>
                <a:ea typeface="Calibri"/>
                <a:cs typeface="Calibri"/>
                <a:sym typeface="Calibri"/>
              </a:rPr>
              <a:t>Std</a:t>
            </a:r>
            <a:r>
              <a:rPr lang="es-AR" sz="2800" b="0" i="0" u="none" strike="noStrike" cap="none" dirty="0">
                <a:solidFill>
                  <a:srgbClr val="262626"/>
                </a:solidFill>
                <a:latin typeface="Calibri"/>
                <a:ea typeface="Calibri"/>
                <a:cs typeface="Calibri"/>
                <a:sym typeface="Calibri"/>
              </a:rPr>
              <a:t>. 830-1998.</a:t>
            </a:r>
            <a:endParaRPr dirty="0"/>
          </a:p>
          <a:p>
            <a:pPr marL="346075" marR="0" lvl="1" indent="-341313" algn="l" rtl="0">
              <a:lnSpc>
                <a:spcPct val="100000"/>
              </a:lnSpc>
              <a:spcBef>
                <a:spcPts val="0"/>
              </a:spcBef>
              <a:spcAft>
                <a:spcPts val="0"/>
              </a:spcAft>
              <a:buClr>
                <a:srgbClr val="262626"/>
              </a:buClr>
              <a:buSzPts val="2800"/>
              <a:buFont typeface="Arial"/>
              <a:buChar char=" "/>
            </a:pPr>
            <a:r>
              <a:rPr lang="es-AR" sz="2800" b="0" i="0" u="none" strike="noStrike" cap="none" dirty="0">
                <a:solidFill>
                  <a:srgbClr val="262626"/>
                </a:solidFill>
                <a:latin typeface="Calibri"/>
                <a:ea typeface="Calibri"/>
                <a:cs typeface="Calibri"/>
                <a:sym typeface="Calibri"/>
              </a:rPr>
              <a:t>Un documento </a:t>
            </a:r>
            <a:r>
              <a:rPr lang="es-AR" sz="2800" b="1" i="0" u="none" strike="noStrike" cap="none" dirty="0">
                <a:solidFill>
                  <a:srgbClr val="262626"/>
                </a:solidFill>
                <a:latin typeface="Calibri"/>
                <a:ea typeface="Calibri"/>
                <a:cs typeface="Calibri"/>
                <a:sym typeface="Calibri"/>
              </a:rPr>
              <a:t>SRS</a:t>
            </a:r>
            <a:r>
              <a:rPr lang="es-AR" sz="2800" b="0" i="0" u="none" strike="noStrike" cap="none" dirty="0">
                <a:solidFill>
                  <a:srgbClr val="262626"/>
                </a:solidFill>
                <a:latin typeface="Calibri"/>
                <a:ea typeface="Calibri"/>
                <a:cs typeface="Calibri"/>
                <a:sym typeface="Calibri"/>
              </a:rPr>
              <a:t> es la especificación de las funciones que realiza un determinado producto de software, programa o conjunto de programas en un determinado entorno. </a:t>
            </a:r>
            <a:endParaRPr dirty="0"/>
          </a:p>
          <a:p>
            <a:pPr marL="346075" marR="0" lvl="1" indent="-341313" algn="l" rtl="0">
              <a:lnSpc>
                <a:spcPct val="100000"/>
              </a:lnSpc>
              <a:spcBef>
                <a:spcPts val="0"/>
              </a:spcBef>
              <a:spcAft>
                <a:spcPts val="0"/>
              </a:spcAft>
              <a:buClr>
                <a:srgbClr val="262626"/>
              </a:buClr>
              <a:buSzPts val="2800"/>
              <a:buFont typeface="Arial"/>
              <a:buChar char=" "/>
            </a:pPr>
            <a:r>
              <a:rPr lang="es-AR" sz="2800" b="0" i="0" u="none" strike="noStrike" cap="none" dirty="0">
                <a:solidFill>
                  <a:srgbClr val="262626"/>
                </a:solidFill>
                <a:latin typeface="Calibri"/>
                <a:ea typeface="Calibri"/>
                <a:cs typeface="Calibri"/>
                <a:sym typeface="Calibri"/>
              </a:rPr>
              <a:t>El documento de especificación de requisitos puede desarrollarlo personal representativo de la parte desarrolladora, o de la parte cliente; si bien es aconsejable la intervención de ambas partes</a:t>
            </a:r>
            <a:endParaRPr dirty="0"/>
          </a:p>
          <a:p>
            <a:pPr marL="90488" marR="0" lvl="0" indent="-90488" algn="l" rtl="0">
              <a:lnSpc>
                <a:spcPct val="100000"/>
              </a:lnSpc>
              <a:spcBef>
                <a:spcPts val="0"/>
              </a:spcBef>
              <a:spcAft>
                <a:spcPts val="0"/>
              </a:spcAft>
              <a:buClr>
                <a:srgbClr val="000000"/>
              </a:buClr>
              <a:buSzPts val="2800"/>
              <a:buFont typeface="Arial"/>
              <a:buNone/>
            </a:pPr>
            <a:endParaRPr sz="2800" dirty="0">
              <a:solidFill>
                <a:srgbClr val="262626"/>
              </a:solidFill>
              <a:latin typeface="Calibri"/>
              <a:ea typeface="Calibri"/>
              <a:cs typeface="Calibri"/>
              <a:sym typeface="Calibri"/>
            </a:endParaRPr>
          </a:p>
        </p:txBody>
      </p:sp>
      <p:sp>
        <p:nvSpPr>
          <p:cNvPr id="565" name="Google Shape;565;p43"/>
          <p:cNvSpPr/>
          <p:nvPr/>
        </p:nvSpPr>
        <p:spPr>
          <a:xfrm>
            <a:off x="9191625" y="4437063"/>
            <a:ext cx="574675" cy="1655762"/>
          </a:xfrm>
          <a:custGeom>
            <a:avLst/>
            <a:gdLst/>
            <a:ahLst/>
            <a:cxnLst/>
            <a:rect l="l" t="t" r="r" b="b"/>
            <a:pathLst>
              <a:path w="120000" h="120000" extrusionOk="0">
                <a:moveTo>
                  <a:pt x="0" y="0"/>
                </a:moveTo>
                <a:lnTo>
                  <a:pt x="167" y="-103"/>
                </a:lnTo>
                <a:lnTo>
                  <a:pt x="56" y="7"/>
                </a:lnTo>
                <a:lnTo>
                  <a:pt x="167" y="-47"/>
                </a:lnTo>
                <a:lnTo>
                  <a:pt x="167" y="-103"/>
                </a:lnTo>
                <a:lnTo>
                  <a:pt x="38" y="4743"/>
                </a:lnTo>
                <a:lnTo>
                  <a:pt x="167" y="-103"/>
                </a:lnTo>
                <a:close/>
              </a:path>
              <a:path w="120000" h="120000" fill="none" extrusionOk="0">
                <a:moveTo>
                  <a:pt x="56" y="4743"/>
                </a:moveTo>
                <a:lnTo>
                  <a:pt x="167" y="437"/>
                </a:lnTo>
                <a:lnTo>
                  <a:pt x="167" y="-103"/>
                </a:lnTo>
                <a:lnTo>
                  <a:pt x="0" y="7"/>
                </a:lnTo>
                <a:lnTo>
                  <a:pt x="0" y="0"/>
                </a:lnTo>
                <a:lnTo>
                  <a:pt x="167" y="-103"/>
                </a:lnTo>
                <a:lnTo>
                  <a:pt x="56" y="7"/>
                </a:lnTo>
              </a:path>
            </a:pathLst>
          </a:custGeom>
          <a:noFill/>
          <a:ln w="9525" cap="flat" cmpd="sng">
            <a:solidFill>
              <a:srgbClr val="4A7EBB"/>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6" name="Google Shape;566;p43"/>
          <p:cNvSpPr/>
          <p:nvPr/>
        </p:nvSpPr>
        <p:spPr>
          <a:xfrm rot="5400000">
            <a:off x="11069362" y="3606708"/>
            <a:ext cx="1693863" cy="363537"/>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AR" sz="2000" b="1">
                <a:solidFill>
                  <a:srgbClr val="000000"/>
                </a:solidFill>
                <a:latin typeface="Calibri"/>
                <a:ea typeface="Calibri"/>
                <a:cs typeface="Calibri"/>
                <a:sym typeface="Calibri"/>
              </a:rPr>
              <a:t>SRS IEEE Std 830</a:t>
            </a:r>
            <a:endParaRPr/>
          </a:p>
        </p:txBody>
      </p:sp>
      <p:sp>
        <p:nvSpPr>
          <p:cNvPr id="567" name="Google Shape;567;p43"/>
          <p:cNvSpPr/>
          <p:nvPr/>
        </p:nvSpPr>
        <p:spPr>
          <a:xfrm>
            <a:off x="168275" y="6554788"/>
            <a:ext cx="2154238" cy="2127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AR" sz="1400">
                <a:solidFill>
                  <a:srgbClr val="8F8F8F"/>
                </a:solidFill>
                <a:latin typeface="Calibri"/>
                <a:ea typeface="Calibri"/>
                <a:cs typeface="Calibri"/>
                <a:sym typeface="Calibri"/>
              </a:rPr>
              <a:t>Ingenieria de Software II</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5"/>
                                        </p:tgtEl>
                                        <p:attrNameLst>
                                          <p:attrName>style.visibility</p:attrName>
                                        </p:attrNameLst>
                                      </p:cBhvr>
                                      <p:to>
                                        <p:strVal val="visible"/>
                                      </p:to>
                                    </p:set>
                                    <p:animEffect transition="in" filter="fade">
                                      <p:cBhvr>
                                        <p:cTn id="7" dur="2000"/>
                                        <p:tgtEl>
                                          <p:spTgt spid="56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66"/>
                                        </p:tgtEl>
                                        <p:attrNameLst>
                                          <p:attrName>style.visibility</p:attrName>
                                        </p:attrNameLst>
                                      </p:cBhvr>
                                      <p:to>
                                        <p:strVal val="visible"/>
                                      </p:to>
                                    </p:set>
                                    <p:anim calcmode="lin" valueType="num">
                                      <p:cBhvr additive="base">
                                        <p:cTn id="12" dur="500"/>
                                        <p:tgtEl>
                                          <p:spTgt spid="5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44"/>
          <p:cNvSpPr/>
          <p:nvPr/>
        </p:nvSpPr>
        <p:spPr>
          <a:xfrm>
            <a:off x="623888" y="0"/>
            <a:ext cx="10771187" cy="1128712"/>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s-AR" sz="4000">
                <a:solidFill>
                  <a:schemeClr val="accent5"/>
                </a:solidFill>
                <a:latin typeface="Calibri"/>
                <a:ea typeface="Calibri"/>
                <a:cs typeface="Calibri"/>
                <a:sym typeface="Calibri"/>
              </a:rPr>
              <a:t>IEEE 830</a:t>
            </a:r>
            <a:endParaRPr/>
          </a:p>
        </p:txBody>
      </p:sp>
      <p:sp>
        <p:nvSpPr>
          <p:cNvPr id="574" name="Google Shape;574;p44"/>
          <p:cNvSpPr/>
          <p:nvPr/>
        </p:nvSpPr>
        <p:spPr>
          <a:xfrm>
            <a:off x="5951538" y="6508750"/>
            <a:ext cx="2162175" cy="304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575" name="Google Shape;575;p44"/>
          <p:cNvPicPr preferRelativeResize="0"/>
          <p:nvPr/>
        </p:nvPicPr>
        <p:blipFill rotWithShape="1">
          <a:blip r:embed="rId3">
            <a:alphaModFix/>
          </a:blip>
          <a:srcRect/>
          <a:stretch/>
        </p:blipFill>
        <p:spPr>
          <a:xfrm>
            <a:off x="1952625" y="1571625"/>
            <a:ext cx="8418513" cy="4214813"/>
          </a:xfrm>
          <a:prstGeom prst="rect">
            <a:avLst/>
          </a:prstGeom>
          <a:noFill/>
          <a:ln>
            <a:noFill/>
          </a:ln>
        </p:spPr>
      </p:pic>
      <p:sp>
        <p:nvSpPr>
          <p:cNvPr id="576" name="Google Shape;576;p44"/>
          <p:cNvSpPr/>
          <p:nvPr/>
        </p:nvSpPr>
        <p:spPr>
          <a:xfrm>
            <a:off x="168275" y="6554788"/>
            <a:ext cx="2154238" cy="2127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AR" sz="1400">
                <a:solidFill>
                  <a:srgbClr val="8F8F8F"/>
                </a:solidFill>
                <a:latin typeface="Calibri"/>
                <a:ea typeface="Calibri"/>
                <a:cs typeface="Calibri"/>
                <a:sym typeface="Calibri"/>
              </a:rPr>
              <a:t>Ingenieria de Software II</a:t>
            </a:r>
            <a:endParaRPr/>
          </a:p>
        </p:txBody>
      </p:sp>
      <p:sp>
        <p:nvSpPr>
          <p:cNvPr id="577" name="Google Shape;577;p44"/>
          <p:cNvSpPr/>
          <p:nvPr/>
        </p:nvSpPr>
        <p:spPr>
          <a:xfrm>
            <a:off x="9248775" y="2852738"/>
            <a:ext cx="2925763" cy="10477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45"/>
          <p:cNvSpPr/>
          <p:nvPr/>
        </p:nvSpPr>
        <p:spPr>
          <a:xfrm>
            <a:off x="565944" y="78582"/>
            <a:ext cx="10771187" cy="1128712"/>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s-AR" sz="4000">
                <a:solidFill>
                  <a:schemeClr val="accent5"/>
                </a:solidFill>
                <a:latin typeface="Calibri"/>
                <a:ea typeface="Calibri"/>
                <a:cs typeface="Calibri"/>
                <a:sym typeface="Calibri"/>
              </a:rPr>
              <a:t>IEEE 830- SRS</a:t>
            </a:r>
            <a:endParaRPr/>
          </a:p>
        </p:txBody>
      </p:sp>
      <p:sp>
        <p:nvSpPr>
          <p:cNvPr id="584" name="Google Shape;584;p45"/>
          <p:cNvSpPr/>
          <p:nvPr/>
        </p:nvSpPr>
        <p:spPr>
          <a:xfrm>
            <a:off x="9248775" y="2852738"/>
            <a:ext cx="2925763" cy="10477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5" name="Google Shape;585;p45"/>
          <p:cNvSpPr/>
          <p:nvPr/>
        </p:nvSpPr>
        <p:spPr>
          <a:xfrm>
            <a:off x="5951538" y="6508750"/>
            <a:ext cx="2162175" cy="304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6" name="Google Shape;586;p45"/>
          <p:cNvSpPr/>
          <p:nvPr/>
        </p:nvSpPr>
        <p:spPr>
          <a:xfrm>
            <a:off x="623888" y="1901825"/>
            <a:ext cx="10944720" cy="4478338"/>
          </a:xfrm>
          <a:prstGeom prst="rect">
            <a:avLst/>
          </a:prstGeom>
          <a:noFill/>
          <a:ln>
            <a:noFill/>
          </a:ln>
        </p:spPr>
        <p:txBody>
          <a:bodyPr spcFirstLastPara="1" wrap="square" lIns="90000" tIns="45000" rIns="90000" bIns="45000" anchor="t" anchorCtr="0">
            <a:noAutofit/>
          </a:bodyPr>
          <a:lstStyle/>
          <a:p>
            <a:pPr marL="342900" marR="0" lvl="0" indent="-342900" algn="l" rtl="0">
              <a:lnSpc>
                <a:spcPct val="100000"/>
              </a:lnSpc>
              <a:spcBef>
                <a:spcPts val="0"/>
              </a:spcBef>
              <a:spcAft>
                <a:spcPts val="0"/>
              </a:spcAft>
              <a:buClr>
                <a:srgbClr val="C00000"/>
              </a:buClr>
              <a:buSzPts val="3200"/>
              <a:buFont typeface="Noto Sans Symbols"/>
              <a:buChar char="❖"/>
            </a:pPr>
            <a:r>
              <a:rPr lang="es-AR" sz="3200" b="1">
                <a:solidFill>
                  <a:srgbClr val="262626"/>
                </a:solidFill>
                <a:latin typeface="Calibri"/>
                <a:ea typeface="Calibri"/>
                <a:cs typeface="Calibri"/>
                <a:sym typeface="Calibri"/>
              </a:rPr>
              <a:t>Alcance</a:t>
            </a:r>
            <a:endParaRPr/>
          </a:p>
          <a:p>
            <a:pPr marL="346075" marR="0" lvl="1" indent="-138113" algn="l" rtl="0">
              <a:lnSpc>
                <a:spcPct val="100000"/>
              </a:lnSpc>
              <a:spcBef>
                <a:spcPts val="0"/>
              </a:spcBef>
              <a:spcAft>
                <a:spcPts val="0"/>
              </a:spcAft>
              <a:buClr>
                <a:srgbClr val="262626"/>
              </a:buClr>
              <a:buSzPts val="3200"/>
              <a:buFont typeface="Arial"/>
              <a:buNone/>
            </a:pPr>
            <a:endParaRPr sz="3200" b="0" i="0" u="none" strike="noStrike" cap="none">
              <a:solidFill>
                <a:srgbClr val="262626"/>
              </a:solidFill>
              <a:latin typeface="Calibri"/>
              <a:ea typeface="Calibri"/>
              <a:cs typeface="Calibri"/>
              <a:sym typeface="Calibri"/>
            </a:endParaRPr>
          </a:p>
          <a:p>
            <a:pPr marL="346075" marR="0" lvl="1" indent="-138113" algn="l" rtl="0">
              <a:lnSpc>
                <a:spcPct val="100000"/>
              </a:lnSpc>
              <a:spcBef>
                <a:spcPts val="0"/>
              </a:spcBef>
              <a:spcAft>
                <a:spcPts val="0"/>
              </a:spcAft>
              <a:buClr>
                <a:srgbClr val="262626"/>
              </a:buClr>
              <a:buSzPts val="3200"/>
              <a:buFont typeface="Arial"/>
              <a:buNone/>
            </a:pPr>
            <a:endParaRPr sz="3200" b="0" i="0" u="none" strike="noStrike" cap="none">
              <a:solidFill>
                <a:srgbClr val="262626"/>
              </a:solidFill>
              <a:latin typeface="Calibri"/>
              <a:ea typeface="Calibri"/>
              <a:cs typeface="Calibri"/>
              <a:sym typeface="Calibri"/>
            </a:endParaRPr>
          </a:p>
          <a:p>
            <a:pPr marL="346075" marR="0" lvl="1" indent="-341313" algn="l" rtl="0">
              <a:lnSpc>
                <a:spcPct val="100000"/>
              </a:lnSpc>
              <a:spcBef>
                <a:spcPts val="0"/>
              </a:spcBef>
              <a:spcAft>
                <a:spcPts val="0"/>
              </a:spcAft>
              <a:buClr>
                <a:srgbClr val="262626"/>
              </a:buClr>
              <a:buSzPts val="3200"/>
              <a:buFont typeface="Arial"/>
              <a:buChar char=" "/>
            </a:pPr>
            <a:r>
              <a:rPr lang="es-AR" sz="3200" b="0" i="0" u="none" strike="noStrike" cap="none">
                <a:solidFill>
                  <a:srgbClr val="262626"/>
                </a:solidFill>
                <a:latin typeface="Calibri"/>
                <a:ea typeface="Calibri"/>
                <a:cs typeface="Calibri"/>
                <a:sym typeface="Calibri"/>
              </a:rPr>
              <a:t>Brindar una colección de buenas prácticas para escribir especificaciones de requerimientos de software (SRS).  Se describen los contenidos y las cualidades de una buena especificación de requerimientos.</a:t>
            </a:r>
            <a:endParaRPr/>
          </a:p>
          <a:p>
            <a:pPr marL="90488" marR="0" lvl="0" indent="-90488" algn="l" rtl="0">
              <a:lnSpc>
                <a:spcPct val="100000"/>
              </a:lnSpc>
              <a:spcBef>
                <a:spcPts val="0"/>
              </a:spcBef>
              <a:spcAft>
                <a:spcPts val="0"/>
              </a:spcAft>
              <a:buClr>
                <a:srgbClr val="000000"/>
              </a:buClr>
              <a:buSzPts val="3200"/>
              <a:buFont typeface="Arial"/>
              <a:buNone/>
            </a:pPr>
            <a:endParaRPr sz="3200">
              <a:solidFill>
                <a:srgbClr val="262626"/>
              </a:solidFill>
              <a:latin typeface="Calibri"/>
              <a:ea typeface="Calibri"/>
              <a:cs typeface="Calibri"/>
              <a:sym typeface="Calibri"/>
            </a:endParaRPr>
          </a:p>
        </p:txBody>
      </p:sp>
      <p:sp>
        <p:nvSpPr>
          <p:cNvPr id="587" name="Google Shape;587;p45"/>
          <p:cNvSpPr/>
          <p:nvPr/>
        </p:nvSpPr>
        <p:spPr>
          <a:xfrm>
            <a:off x="2566988" y="6543675"/>
            <a:ext cx="825500" cy="255588"/>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AR" sz="1400">
                <a:solidFill>
                  <a:srgbClr val="8F8F8F"/>
                </a:solidFill>
                <a:latin typeface="Calibri"/>
                <a:ea typeface="Calibri"/>
                <a:cs typeface="Calibri"/>
                <a:sym typeface="Calibri"/>
              </a:rPr>
              <a:t>2017</a:t>
            </a:r>
            <a:endParaRPr/>
          </a:p>
        </p:txBody>
      </p:sp>
      <p:sp>
        <p:nvSpPr>
          <p:cNvPr id="588" name="Google Shape;588;p45"/>
          <p:cNvSpPr/>
          <p:nvPr/>
        </p:nvSpPr>
        <p:spPr>
          <a:xfrm>
            <a:off x="168275" y="6554788"/>
            <a:ext cx="2154238" cy="2127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AR" sz="1400">
                <a:solidFill>
                  <a:srgbClr val="8F8F8F"/>
                </a:solidFill>
                <a:latin typeface="Calibri"/>
                <a:ea typeface="Calibri"/>
                <a:cs typeface="Calibri"/>
                <a:sym typeface="Calibri"/>
              </a:rPr>
              <a:t>Ingenieria de Software II</a:t>
            </a:r>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46"/>
          <p:cNvSpPr/>
          <p:nvPr/>
        </p:nvSpPr>
        <p:spPr>
          <a:xfrm>
            <a:off x="767408" y="87038"/>
            <a:ext cx="10771187" cy="1128712"/>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s-AR" sz="4000">
                <a:solidFill>
                  <a:schemeClr val="accent5"/>
                </a:solidFill>
                <a:latin typeface="Calibri"/>
                <a:ea typeface="Calibri"/>
                <a:cs typeface="Calibri"/>
                <a:sym typeface="Calibri"/>
              </a:rPr>
              <a:t>Características del SRS</a:t>
            </a:r>
            <a:endParaRPr/>
          </a:p>
        </p:txBody>
      </p:sp>
      <p:sp>
        <p:nvSpPr>
          <p:cNvPr id="595" name="Google Shape;595;p46"/>
          <p:cNvSpPr/>
          <p:nvPr/>
        </p:nvSpPr>
        <p:spPr>
          <a:xfrm>
            <a:off x="9248775" y="2852738"/>
            <a:ext cx="2925763" cy="10477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6" name="Google Shape;596;p46"/>
          <p:cNvSpPr/>
          <p:nvPr/>
        </p:nvSpPr>
        <p:spPr>
          <a:xfrm>
            <a:off x="5951538" y="6508750"/>
            <a:ext cx="2162175" cy="304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7" name="Google Shape;597;p46"/>
          <p:cNvSpPr/>
          <p:nvPr/>
        </p:nvSpPr>
        <p:spPr>
          <a:xfrm>
            <a:off x="168275" y="1901825"/>
            <a:ext cx="11688365" cy="4478338"/>
          </a:xfrm>
          <a:prstGeom prst="rect">
            <a:avLst/>
          </a:prstGeom>
          <a:noFill/>
          <a:ln>
            <a:noFill/>
          </a:ln>
        </p:spPr>
        <p:txBody>
          <a:bodyPr spcFirstLastPara="1" wrap="square" lIns="90000" tIns="45000" rIns="90000" bIns="45000" anchor="t" anchorCtr="0">
            <a:noAutofit/>
          </a:bodyPr>
          <a:lstStyle/>
          <a:p>
            <a:pPr marL="342900" marR="0" lvl="0" indent="-342900" algn="l" rtl="0">
              <a:lnSpc>
                <a:spcPct val="100000"/>
              </a:lnSpc>
              <a:spcBef>
                <a:spcPts val="0"/>
              </a:spcBef>
              <a:spcAft>
                <a:spcPts val="0"/>
              </a:spcAft>
              <a:buClr>
                <a:srgbClr val="C00000"/>
              </a:buClr>
              <a:buSzPts val="2800"/>
              <a:buFont typeface="Noto Sans Symbols"/>
              <a:buChar char="❖"/>
            </a:pPr>
            <a:r>
              <a:rPr lang="es-AR" sz="2800" b="1">
                <a:solidFill>
                  <a:srgbClr val="262626"/>
                </a:solidFill>
                <a:latin typeface="Calibri"/>
                <a:ea typeface="Calibri"/>
                <a:cs typeface="Calibri"/>
                <a:sym typeface="Calibri"/>
              </a:rPr>
              <a:t>Naturaleza del SRS</a:t>
            </a:r>
            <a:endParaRPr/>
          </a:p>
          <a:p>
            <a:pPr marL="346075" marR="0" lvl="1" indent="-341313" algn="l" rtl="0">
              <a:lnSpc>
                <a:spcPct val="100000"/>
              </a:lnSpc>
              <a:spcBef>
                <a:spcPts val="0"/>
              </a:spcBef>
              <a:spcAft>
                <a:spcPts val="0"/>
              </a:spcAft>
              <a:buClr>
                <a:srgbClr val="262626"/>
              </a:buClr>
              <a:buSzPts val="2800"/>
              <a:buFont typeface="Arial"/>
              <a:buChar char=" "/>
            </a:pPr>
            <a:r>
              <a:rPr lang="es-AR" sz="2800" b="0" i="0" u="none" strike="noStrike" cap="none">
                <a:solidFill>
                  <a:srgbClr val="262626"/>
                </a:solidFill>
                <a:latin typeface="Calibri"/>
                <a:ea typeface="Calibri"/>
                <a:cs typeface="Calibri"/>
                <a:sym typeface="Calibri"/>
              </a:rPr>
              <a:t>El SRS es una especificación para un producto de software particular. El SRS es escrito por uno o mas representantes del equipo de desarrollo y uno o mas representantes de la parte cliente o ambos.</a:t>
            </a:r>
            <a:endParaRPr/>
          </a:p>
          <a:p>
            <a:pPr marL="346075" marR="0" lvl="1" indent="-163513" algn="l" rtl="0">
              <a:lnSpc>
                <a:spcPct val="100000"/>
              </a:lnSpc>
              <a:spcBef>
                <a:spcPts val="0"/>
              </a:spcBef>
              <a:spcAft>
                <a:spcPts val="0"/>
              </a:spcAft>
              <a:buClr>
                <a:srgbClr val="262626"/>
              </a:buClr>
              <a:buSzPts val="2800"/>
              <a:buFont typeface="Arial"/>
              <a:buNone/>
            </a:pPr>
            <a:endParaRPr sz="2800" b="0" i="0" u="none" strike="noStrike" cap="none">
              <a:solidFill>
                <a:srgbClr val="262626"/>
              </a:solidFill>
              <a:latin typeface="Calibri"/>
              <a:ea typeface="Calibri"/>
              <a:cs typeface="Calibri"/>
              <a:sym typeface="Calibri"/>
            </a:endParaRPr>
          </a:p>
          <a:p>
            <a:pPr marL="342900" marR="0" lvl="0" indent="-342900" algn="l" rtl="0">
              <a:lnSpc>
                <a:spcPct val="100000"/>
              </a:lnSpc>
              <a:spcBef>
                <a:spcPts val="0"/>
              </a:spcBef>
              <a:spcAft>
                <a:spcPts val="0"/>
              </a:spcAft>
              <a:buClr>
                <a:srgbClr val="C00000"/>
              </a:buClr>
              <a:buSzPts val="2800"/>
              <a:buFont typeface="Noto Sans Symbols"/>
              <a:buChar char="❖"/>
            </a:pPr>
            <a:r>
              <a:rPr lang="es-AR" sz="2800" b="1">
                <a:solidFill>
                  <a:srgbClr val="262626"/>
                </a:solidFill>
                <a:latin typeface="Calibri"/>
                <a:ea typeface="Calibri"/>
                <a:cs typeface="Calibri"/>
                <a:sym typeface="Calibri"/>
              </a:rPr>
              <a:t>Ambiente del SRS</a:t>
            </a:r>
            <a:endParaRPr/>
          </a:p>
          <a:p>
            <a:pPr marL="346075" marR="0" lvl="1" indent="-341313" algn="l" rtl="0">
              <a:lnSpc>
                <a:spcPct val="100000"/>
              </a:lnSpc>
              <a:spcBef>
                <a:spcPts val="0"/>
              </a:spcBef>
              <a:spcAft>
                <a:spcPts val="0"/>
              </a:spcAft>
              <a:buClr>
                <a:srgbClr val="262626"/>
              </a:buClr>
              <a:buSzPts val="2800"/>
              <a:buFont typeface="Arial"/>
              <a:buChar char=" "/>
            </a:pPr>
            <a:r>
              <a:rPr lang="es-AR" sz="2800" b="0" i="0" u="none" strike="noStrike" cap="none">
                <a:solidFill>
                  <a:srgbClr val="262626"/>
                </a:solidFill>
                <a:latin typeface="Calibri"/>
                <a:ea typeface="Calibri"/>
                <a:cs typeface="Calibri"/>
                <a:sym typeface="Calibri"/>
              </a:rPr>
              <a:t>El software puede contener toda la funcionalidad del proyecto o puede ser parte de un sistema más grande. En el último caso habrá un SRS que declarará las interfaces entre el sistema y su software desarrollado, y pondrá qué función externa y requerimientos de funcionalidad tiene con el software desarrollado.</a:t>
            </a:r>
            <a:endParaRPr/>
          </a:p>
        </p:txBody>
      </p:sp>
      <p:sp>
        <p:nvSpPr>
          <p:cNvPr id="598" name="Google Shape;598;p46"/>
          <p:cNvSpPr/>
          <p:nvPr/>
        </p:nvSpPr>
        <p:spPr>
          <a:xfrm>
            <a:off x="2566988" y="6543675"/>
            <a:ext cx="825500" cy="255588"/>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AR" sz="1400">
                <a:solidFill>
                  <a:srgbClr val="8F8F8F"/>
                </a:solidFill>
                <a:latin typeface="Calibri"/>
                <a:ea typeface="Calibri"/>
                <a:cs typeface="Calibri"/>
                <a:sym typeface="Calibri"/>
              </a:rPr>
              <a:t>2017</a:t>
            </a:r>
            <a:endParaRPr/>
          </a:p>
        </p:txBody>
      </p:sp>
      <p:sp>
        <p:nvSpPr>
          <p:cNvPr id="599" name="Google Shape;599;p46"/>
          <p:cNvSpPr/>
          <p:nvPr/>
        </p:nvSpPr>
        <p:spPr>
          <a:xfrm>
            <a:off x="168275" y="6554788"/>
            <a:ext cx="2154238" cy="2127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AR" sz="1400">
                <a:solidFill>
                  <a:srgbClr val="8F8F8F"/>
                </a:solidFill>
                <a:latin typeface="Calibri"/>
                <a:ea typeface="Calibri"/>
                <a:cs typeface="Calibri"/>
                <a:sym typeface="Calibri"/>
              </a:rPr>
              <a:t>Ingenieria de Software II</a:t>
            </a:r>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47"/>
          <p:cNvSpPr/>
          <p:nvPr/>
        </p:nvSpPr>
        <p:spPr>
          <a:xfrm>
            <a:off x="623887" y="0"/>
            <a:ext cx="10771187" cy="1128712"/>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s-AR" sz="4000">
                <a:solidFill>
                  <a:schemeClr val="accent5"/>
                </a:solidFill>
                <a:latin typeface="Calibri"/>
                <a:ea typeface="Calibri"/>
                <a:cs typeface="Calibri"/>
                <a:sym typeface="Calibri"/>
              </a:rPr>
              <a:t>Características de un buen SRS</a:t>
            </a:r>
            <a:endParaRPr/>
          </a:p>
        </p:txBody>
      </p:sp>
      <p:sp>
        <p:nvSpPr>
          <p:cNvPr id="606" name="Google Shape;606;p47"/>
          <p:cNvSpPr/>
          <p:nvPr/>
        </p:nvSpPr>
        <p:spPr>
          <a:xfrm>
            <a:off x="9248775" y="2852738"/>
            <a:ext cx="2925763" cy="10477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7" name="Google Shape;607;p47"/>
          <p:cNvSpPr/>
          <p:nvPr/>
        </p:nvSpPr>
        <p:spPr>
          <a:xfrm>
            <a:off x="5951538" y="6508750"/>
            <a:ext cx="2162175" cy="304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8" name="Google Shape;608;p47"/>
          <p:cNvSpPr/>
          <p:nvPr/>
        </p:nvSpPr>
        <p:spPr>
          <a:xfrm>
            <a:off x="623888" y="1901825"/>
            <a:ext cx="11016728" cy="4478338"/>
          </a:xfrm>
          <a:prstGeom prst="rect">
            <a:avLst/>
          </a:prstGeom>
          <a:noFill/>
          <a:ln>
            <a:noFill/>
          </a:ln>
        </p:spPr>
        <p:txBody>
          <a:bodyPr spcFirstLastPara="1" wrap="square" lIns="90000" tIns="45000" rIns="90000" bIns="45000" anchor="t" anchorCtr="0">
            <a:noAutofit/>
          </a:bodyPr>
          <a:lstStyle/>
          <a:p>
            <a:pPr marL="342900" marR="0" lvl="0" indent="-342900" algn="l" rtl="0">
              <a:lnSpc>
                <a:spcPct val="100000"/>
              </a:lnSpc>
              <a:spcBef>
                <a:spcPts val="0"/>
              </a:spcBef>
              <a:spcAft>
                <a:spcPts val="0"/>
              </a:spcAft>
              <a:buClr>
                <a:srgbClr val="C00000"/>
              </a:buClr>
              <a:buSzPts val="3200"/>
              <a:buFont typeface="Noto Sans Symbols"/>
              <a:buChar char="❖"/>
            </a:pPr>
            <a:r>
              <a:rPr lang="es-AR" sz="3200" b="1">
                <a:solidFill>
                  <a:srgbClr val="262626"/>
                </a:solidFill>
                <a:latin typeface="Calibri"/>
                <a:ea typeface="Calibri"/>
                <a:cs typeface="Calibri"/>
                <a:sym typeface="Calibri"/>
              </a:rPr>
              <a:t>Correcto</a:t>
            </a:r>
            <a:endParaRPr/>
          </a:p>
          <a:p>
            <a:pPr marL="346075" marR="0" lvl="1" indent="-341313" algn="l" rtl="0">
              <a:lnSpc>
                <a:spcPct val="100000"/>
              </a:lnSpc>
              <a:spcBef>
                <a:spcPts val="0"/>
              </a:spcBef>
              <a:spcAft>
                <a:spcPts val="0"/>
              </a:spcAft>
              <a:buClr>
                <a:srgbClr val="262626"/>
              </a:buClr>
              <a:buSzPts val="3200"/>
              <a:buFont typeface="Arial"/>
              <a:buChar char=" "/>
            </a:pPr>
            <a:r>
              <a:rPr lang="es-AR" sz="3200" b="0" i="0" u="none" strike="noStrike" cap="none">
                <a:solidFill>
                  <a:srgbClr val="262626"/>
                </a:solidFill>
                <a:latin typeface="Calibri"/>
                <a:ea typeface="Calibri"/>
                <a:cs typeface="Calibri"/>
                <a:sym typeface="Calibri"/>
              </a:rPr>
              <a:t>Un SRS es correcto si, y sólo si, cada requisito declarado se encuentra en el software.</a:t>
            </a:r>
            <a:endParaRPr/>
          </a:p>
          <a:p>
            <a:pPr marL="346075" marR="0" lvl="1" indent="-138113" algn="l" rtl="0">
              <a:lnSpc>
                <a:spcPct val="100000"/>
              </a:lnSpc>
              <a:spcBef>
                <a:spcPts val="0"/>
              </a:spcBef>
              <a:spcAft>
                <a:spcPts val="0"/>
              </a:spcAft>
              <a:buClr>
                <a:srgbClr val="262626"/>
              </a:buClr>
              <a:buSzPts val="3200"/>
              <a:buFont typeface="Arial"/>
              <a:buNone/>
            </a:pPr>
            <a:endParaRPr sz="3200" b="0" i="0" u="none" strike="noStrike" cap="none">
              <a:solidFill>
                <a:srgbClr val="262626"/>
              </a:solidFill>
              <a:latin typeface="Calibri"/>
              <a:ea typeface="Calibri"/>
              <a:cs typeface="Calibri"/>
              <a:sym typeface="Calibri"/>
            </a:endParaRPr>
          </a:p>
          <a:p>
            <a:pPr marL="342900" marR="0" lvl="0" indent="-342900" algn="l" rtl="0">
              <a:lnSpc>
                <a:spcPct val="100000"/>
              </a:lnSpc>
              <a:spcBef>
                <a:spcPts val="0"/>
              </a:spcBef>
              <a:spcAft>
                <a:spcPts val="0"/>
              </a:spcAft>
              <a:buClr>
                <a:srgbClr val="C00000"/>
              </a:buClr>
              <a:buSzPts val="3200"/>
              <a:buFont typeface="Noto Sans Symbols"/>
              <a:buChar char="❖"/>
            </a:pPr>
            <a:r>
              <a:rPr lang="es-AR" sz="3200" b="1">
                <a:solidFill>
                  <a:srgbClr val="262626"/>
                </a:solidFill>
                <a:latin typeface="Calibri"/>
                <a:ea typeface="Calibri"/>
                <a:cs typeface="Calibri"/>
                <a:sym typeface="Calibri"/>
              </a:rPr>
              <a:t>No ambiguo</a:t>
            </a:r>
            <a:endParaRPr/>
          </a:p>
          <a:p>
            <a:pPr marL="346075" marR="0" lvl="1" indent="-341313" algn="l" rtl="0">
              <a:lnSpc>
                <a:spcPct val="100000"/>
              </a:lnSpc>
              <a:spcBef>
                <a:spcPts val="0"/>
              </a:spcBef>
              <a:spcAft>
                <a:spcPts val="0"/>
              </a:spcAft>
              <a:buClr>
                <a:srgbClr val="262626"/>
              </a:buClr>
              <a:buSzPts val="3200"/>
              <a:buFont typeface="Arial"/>
              <a:buChar char=" "/>
            </a:pPr>
            <a:r>
              <a:rPr lang="es-AR" sz="3200" b="0" i="0" u="none" strike="noStrike" cap="none">
                <a:solidFill>
                  <a:srgbClr val="262626"/>
                </a:solidFill>
                <a:latin typeface="Calibri"/>
                <a:ea typeface="Calibri"/>
                <a:cs typeface="Calibri"/>
                <a:sym typeface="Calibri"/>
              </a:rPr>
              <a:t>Un SRS es inequívoco si, y sólo si, cada requisito declarado tiene sólo una interpretación. </a:t>
            </a:r>
            <a:endParaRPr/>
          </a:p>
          <a:p>
            <a:pPr marL="90488" marR="0" lvl="0" indent="-90488" algn="l" rtl="0">
              <a:lnSpc>
                <a:spcPct val="100000"/>
              </a:lnSpc>
              <a:spcBef>
                <a:spcPts val="0"/>
              </a:spcBef>
              <a:spcAft>
                <a:spcPts val="0"/>
              </a:spcAft>
              <a:buClr>
                <a:srgbClr val="000000"/>
              </a:buClr>
              <a:buSzPts val="3200"/>
              <a:buFont typeface="Arial"/>
              <a:buNone/>
            </a:pPr>
            <a:endParaRPr sz="3200">
              <a:solidFill>
                <a:srgbClr val="262626"/>
              </a:solidFill>
              <a:latin typeface="Calibri"/>
              <a:ea typeface="Calibri"/>
              <a:cs typeface="Calibri"/>
              <a:sym typeface="Calibri"/>
            </a:endParaRPr>
          </a:p>
        </p:txBody>
      </p:sp>
      <p:sp>
        <p:nvSpPr>
          <p:cNvPr id="609" name="Google Shape;609;p47"/>
          <p:cNvSpPr/>
          <p:nvPr/>
        </p:nvSpPr>
        <p:spPr>
          <a:xfrm>
            <a:off x="2566988" y="6543675"/>
            <a:ext cx="825500" cy="255588"/>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AR" sz="1400">
                <a:solidFill>
                  <a:srgbClr val="8F8F8F"/>
                </a:solidFill>
                <a:latin typeface="Calibri"/>
                <a:ea typeface="Calibri"/>
                <a:cs typeface="Calibri"/>
                <a:sym typeface="Calibri"/>
              </a:rPr>
              <a:t>2017</a:t>
            </a:r>
            <a:endParaRPr/>
          </a:p>
        </p:txBody>
      </p:sp>
      <p:sp>
        <p:nvSpPr>
          <p:cNvPr id="610" name="Google Shape;610;p47"/>
          <p:cNvSpPr/>
          <p:nvPr/>
        </p:nvSpPr>
        <p:spPr>
          <a:xfrm>
            <a:off x="168275" y="6554788"/>
            <a:ext cx="2154238" cy="2127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AR" sz="1400">
                <a:solidFill>
                  <a:srgbClr val="8F8F8F"/>
                </a:solidFill>
                <a:latin typeface="Calibri"/>
                <a:ea typeface="Calibri"/>
                <a:cs typeface="Calibri"/>
                <a:sym typeface="Calibri"/>
              </a:rPr>
              <a:t>Ingenieria de Software II</a:t>
            </a: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5"/>
          <p:cNvSpPr/>
          <p:nvPr/>
        </p:nvSpPr>
        <p:spPr>
          <a:xfrm>
            <a:off x="725413" y="0"/>
            <a:ext cx="10771187" cy="1128712"/>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s-AR" sz="4000">
                <a:solidFill>
                  <a:schemeClr val="accent5"/>
                </a:solidFill>
                <a:latin typeface="Calibri"/>
                <a:ea typeface="Calibri"/>
                <a:cs typeface="Calibri"/>
                <a:sym typeface="Calibri"/>
              </a:rPr>
              <a:t>Ingeniería de Software II - Horarios</a:t>
            </a:r>
            <a:endParaRPr/>
          </a:p>
        </p:txBody>
      </p:sp>
      <p:sp>
        <p:nvSpPr>
          <p:cNvPr id="94" name="Google Shape;94;p5"/>
          <p:cNvSpPr/>
          <p:nvPr/>
        </p:nvSpPr>
        <p:spPr>
          <a:xfrm>
            <a:off x="9248775" y="2852738"/>
            <a:ext cx="2925763" cy="10477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 name="Google Shape;95;p5"/>
          <p:cNvSpPr/>
          <p:nvPr/>
        </p:nvSpPr>
        <p:spPr>
          <a:xfrm>
            <a:off x="5951538" y="6508750"/>
            <a:ext cx="2162175" cy="304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 name="Google Shape;96;p5"/>
          <p:cNvSpPr/>
          <p:nvPr/>
        </p:nvSpPr>
        <p:spPr>
          <a:xfrm>
            <a:off x="168275" y="6554788"/>
            <a:ext cx="2154238" cy="2127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AR" sz="1400">
                <a:solidFill>
                  <a:srgbClr val="8F8F8F"/>
                </a:solidFill>
                <a:latin typeface="Calibri"/>
                <a:ea typeface="Calibri"/>
                <a:cs typeface="Calibri"/>
                <a:sym typeface="Calibri"/>
              </a:rPr>
              <a:t>Ingenieria de Software II</a:t>
            </a:r>
            <a:endParaRPr/>
          </a:p>
        </p:txBody>
      </p:sp>
      <p:sp>
        <p:nvSpPr>
          <p:cNvPr id="97" name="Google Shape;97;p5"/>
          <p:cNvSpPr/>
          <p:nvPr/>
        </p:nvSpPr>
        <p:spPr>
          <a:xfrm>
            <a:off x="166719" y="1340768"/>
            <a:ext cx="3912764" cy="341632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AR" sz="2400" b="1">
                <a:solidFill>
                  <a:srgbClr val="0365C0"/>
                </a:solidFill>
                <a:latin typeface="Calibri"/>
                <a:ea typeface="Calibri"/>
                <a:cs typeface="Calibri"/>
                <a:sym typeface="Calibri"/>
              </a:rPr>
              <a:t>Turno 1 (Mañana)</a:t>
            </a:r>
            <a:endParaRPr/>
          </a:p>
          <a:p>
            <a:pPr marL="0" marR="0" lvl="0" indent="0" algn="l" rtl="0">
              <a:spcBef>
                <a:spcPts val="0"/>
              </a:spcBef>
              <a:spcAft>
                <a:spcPts val="0"/>
              </a:spcAft>
              <a:buNone/>
            </a:pPr>
            <a:r>
              <a:rPr lang="es-AR" sz="2400" b="1">
                <a:solidFill>
                  <a:schemeClr val="dk1"/>
                </a:solidFill>
                <a:latin typeface="Calibri"/>
                <a:ea typeface="Calibri"/>
                <a:cs typeface="Calibri"/>
                <a:sym typeface="Calibri"/>
              </a:rPr>
              <a:t>Teoría</a:t>
            </a:r>
            <a:endParaRPr/>
          </a:p>
          <a:p>
            <a:pPr marL="0" marR="0" lvl="0" indent="0" algn="l" rtl="0">
              <a:spcBef>
                <a:spcPts val="0"/>
              </a:spcBef>
              <a:spcAft>
                <a:spcPts val="0"/>
              </a:spcAft>
              <a:buNone/>
            </a:pPr>
            <a:r>
              <a:rPr lang="es-AR" sz="2400">
                <a:solidFill>
                  <a:schemeClr val="dk1"/>
                </a:solidFill>
                <a:latin typeface="Calibri"/>
                <a:ea typeface="Calibri"/>
                <a:cs typeface="Calibri"/>
                <a:sym typeface="Calibri"/>
              </a:rPr>
              <a:t>Miércoles de 08:00 a 11:00hs. </a:t>
            </a:r>
            <a:endParaRPr/>
          </a:p>
          <a:p>
            <a:pPr marL="0" marR="0" lvl="0" indent="0" algn="l" rtl="0">
              <a:spcBef>
                <a:spcPts val="0"/>
              </a:spcBef>
              <a:spcAft>
                <a:spcPts val="0"/>
              </a:spcAft>
              <a:buNone/>
            </a:pPr>
            <a:r>
              <a:rPr lang="es-AR" sz="2400">
                <a:solidFill>
                  <a:schemeClr val="dk1"/>
                </a:solidFill>
                <a:latin typeface="Calibri"/>
                <a:ea typeface="Calibri"/>
                <a:cs typeface="Calibri"/>
                <a:sym typeface="Calibri"/>
              </a:rPr>
              <a:t>(AULA 9)</a:t>
            </a:r>
            <a:endParaRPr/>
          </a:p>
          <a:p>
            <a:pPr marL="0" marR="0" lvl="0" indent="0" algn="l" rtl="0">
              <a:spcBef>
                <a:spcPts val="0"/>
              </a:spcBef>
              <a:spcAft>
                <a:spcPts val="0"/>
              </a:spcAft>
              <a:buNone/>
            </a:pPr>
            <a:r>
              <a:rPr lang="es-AR" sz="2400" b="1">
                <a:solidFill>
                  <a:schemeClr val="dk1"/>
                </a:solidFill>
                <a:latin typeface="Calibri"/>
                <a:ea typeface="Calibri"/>
                <a:cs typeface="Calibri"/>
                <a:sym typeface="Calibri"/>
              </a:rPr>
              <a:t>Práctica</a:t>
            </a:r>
            <a:endParaRPr/>
          </a:p>
          <a:p>
            <a:pPr marL="0" marR="0" lvl="0" indent="0" algn="l" rtl="0">
              <a:spcBef>
                <a:spcPts val="0"/>
              </a:spcBef>
              <a:spcAft>
                <a:spcPts val="0"/>
              </a:spcAft>
              <a:buNone/>
            </a:pPr>
            <a:r>
              <a:rPr lang="es-AR" sz="2400">
                <a:solidFill>
                  <a:schemeClr val="dk1"/>
                </a:solidFill>
                <a:latin typeface="Calibri"/>
                <a:ea typeface="Calibri"/>
                <a:cs typeface="Calibri"/>
                <a:sym typeface="Calibri"/>
              </a:rPr>
              <a:t>Jueves de 08:00 a 10:00hs. </a:t>
            </a:r>
            <a:endParaRPr/>
          </a:p>
          <a:p>
            <a:pPr marL="0" marR="0" lvl="0" indent="0" algn="l" rtl="0">
              <a:spcBef>
                <a:spcPts val="0"/>
              </a:spcBef>
              <a:spcAft>
                <a:spcPts val="0"/>
              </a:spcAft>
              <a:buNone/>
            </a:pPr>
            <a:r>
              <a:rPr lang="es-AR" sz="2400">
                <a:solidFill>
                  <a:schemeClr val="dk1"/>
                </a:solidFill>
                <a:latin typeface="Calibri"/>
                <a:ea typeface="Calibri"/>
                <a:cs typeface="Calibri"/>
                <a:sym typeface="Calibri"/>
              </a:rPr>
              <a:t>(AULA 1)</a:t>
            </a:r>
            <a:endParaRPr/>
          </a:p>
          <a:p>
            <a:pPr marL="0" marR="0" lvl="0" indent="0" algn="l" rtl="0">
              <a:spcBef>
                <a:spcPts val="0"/>
              </a:spcBef>
              <a:spcAft>
                <a:spcPts val="0"/>
              </a:spcAft>
              <a:buNone/>
            </a:pPr>
            <a:r>
              <a:rPr lang="es-AR" sz="2400">
                <a:solidFill>
                  <a:schemeClr val="dk1"/>
                </a:solidFill>
                <a:latin typeface="Calibri"/>
                <a:ea typeface="Calibri"/>
                <a:cs typeface="Calibri"/>
                <a:sym typeface="Calibri"/>
              </a:rPr>
              <a:t>Viernes de 11:00 a 13:00hs.</a:t>
            </a:r>
            <a:endParaRPr/>
          </a:p>
          <a:p>
            <a:pPr marL="0" marR="0" lvl="0" indent="0" algn="l" rtl="0">
              <a:spcBef>
                <a:spcPts val="0"/>
              </a:spcBef>
              <a:spcAft>
                <a:spcPts val="0"/>
              </a:spcAft>
              <a:buNone/>
            </a:pPr>
            <a:r>
              <a:rPr lang="es-AR" sz="2400">
                <a:solidFill>
                  <a:schemeClr val="dk1"/>
                </a:solidFill>
                <a:latin typeface="Calibri"/>
                <a:ea typeface="Calibri"/>
                <a:cs typeface="Calibri"/>
                <a:sym typeface="Calibri"/>
              </a:rPr>
              <a:t>(AULA 6)</a:t>
            </a:r>
            <a:endParaRPr/>
          </a:p>
        </p:txBody>
      </p:sp>
      <p:sp>
        <p:nvSpPr>
          <p:cNvPr id="98" name="Google Shape;98;p5"/>
          <p:cNvSpPr/>
          <p:nvPr/>
        </p:nvSpPr>
        <p:spPr>
          <a:xfrm>
            <a:off x="4430380" y="4352826"/>
            <a:ext cx="4818394" cy="2308324"/>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AR" sz="2400" b="1">
                <a:solidFill>
                  <a:srgbClr val="00B050"/>
                </a:solidFill>
                <a:latin typeface="Calibri"/>
                <a:ea typeface="Calibri"/>
                <a:cs typeface="Calibri"/>
                <a:sym typeface="Calibri"/>
              </a:rPr>
              <a:t>Turno 2 (Tarde)</a:t>
            </a:r>
            <a:endParaRPr/>
          </a:p>
          <a:p>
            <a:pPr marL="0" marR="0" lvl="0" indent="0" algn="l" rtl="0">
              <a:spcBef>
                <a:spcPts val="0"/>
              </a:spcBef>
              <a:spcAft>
                <a:spcPts val="0"/>
              </a:spcAft>
              <a:buNone/>
            </a:pPr>
            <a:r>
              <a:rPr lang="es-AR" sz="2400" b="1">
                <a:solidFill>
                  <a:schemeClr val="dk1"/>
                </a:solidFill>
                <a:latin typeface="Calibri"/>
                <a:ea typeface="Calibri"/>
                <a:cs typeface="Calibri"/>
                <a:sym typeface="Calibri"/>
              </a:rPr>
              <a:t>Teoría</a:t>
            </a:r>
            <a:endParaRPr/>
          </a:p>
          <a:p>
            <a:pPr marL="0" marR="0" lvl="0" indent="0" algn="l" rtl="0">
              <a:spcBef>
                <a:spcPts val="0"/>
              </a:spcBef>
              <a:spcAft>
                <a:spcPts val="0"/>
              </a:spcAft>
              <a:buNone/>
            </a:pPr>
            <a:r>
              <a:rPr lang="es-AR" sz="2400">
                <a:solidFill>
                  <a:schemeClr val="dk1"/>
                </a:solidFill>
                <a:latin typeface="Calibri"/>
                <a:ea typeface="Calibri"/>
                <a:cs typeface="Calibri"/>
                <a:sym typeface="Calibri"/>
              </a:rPr>
              <a:t>Martes de 14:00 a 17:00hs. (AULA 5)</a:t>
            </a:r>
            <a:endParaRPr/>
          </a:p>
          <a:p>
            <a:pPr marL="0" marR="0" lvl="0" indent="0" algn="l" rtl="0">
              <a:spcBef>
                <a:spcPts val="0"/>
              </a:spcBef>
              <a:spcAft>
                <a:spcPts val="0"/>
              </a:spcAft>
              <a:buNone/>
            </a:pPr>
            <a:r>
              <a:rPr lang="es-AR" sz="2400" b="1">
                <a:solidFill>
                  <a:schemeClr val="dk1"/>
                </a:solidFill>
                <a:latin typeface="Calibri"/>
                <a:ea typeface="Calibri"/>
                <a:cs typeface="Calibri"/>
                <a:sym typeface="Calibri"/>
              </a:rPr>
              <a:t>Práctica</a:t>
            </a:r>
            <a:endParaRPr/>
          </a:p>
          <a:p>
            <a:pPr marL="0" marR="0" lvl="0" indent="0" algn="l" rtl="0">
              <a:spcBef>
                <a:spcPts val="0"/>
              </a:spcBef>
              <a:spcAft>
                <a:spcPts val="0"/>
              </a:spcAft>
              <a:buNone/>
            </a:pPr>
            <a:r>
              <a:rPr lang="es-AR" sz="2400">
                <a:solidFill>
                  <a:schemeClr val="dk1"/>
                </a:solidFill>
                <a:latin typeface="Calibri"/>
                <a:ea typeface="Calibri"/>
                <a:cs typeface="Calibri"/>
                <a:sym typeface="Calibri"/>
              </a:rPr>
              <a:t>Lunes de 16:00 a 20:00hs. </a:t>
            </a:r>
            <a:endParaRPr/>
          </a:p>
          <a:p>
            <a:pPr marL="0" marR="0" lvl="0" indent="0" algn="l" rtl="0">
              <a:spcBef>
                <a:spcPts val="0"/>
              </a:spcBef>
              <a:spcAft>
                <a:spcPts val="0"/>
              </a:spcAft>
              <a:buNone/>
            </a:pPr>
            <a:r>
              <a:rPr lang="es-AR" sz="2400">
                <a:solidFill>
                  <a:schemeClr val="dk1"/>
                </a:solidFill>
                <a:latin typeface="Calibri"/>
                <a:ea typeface="Calibri"/>
                <a:cs typeface="Calibri"/>
                <a:sym typeface="Calibri"/>
              </a:rPr>
              <a:t>(AULA 6)</a:t>
            </a:r>
            <a:endParaRPr/>
          </a:p>
        </p:txBody>
      </p:sp>
      <p:sp>
        <p:nvSpPr>
          <p:cNvPr id="99" name="Google Shape;99;p5"/>
          <p:cNvSpPr/>
          <p:nvPr/>
        </p:nvSpPr>
        <p:spPr>
          <a:xfrm>
            <a:off x="6919352" y="1340768"/>
            <a:ext cx="4658845" cy="2677656"/>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AR" sz="2400" b="1">
                <a:solidFill>
                  <a:srgbClr val="D86D02"/>
                </a:solidFill>
                <a:latin typeface="Calibri"/>
                <a:ea typeface="Calibri"/>
                <a:cs typeface="Calibri"/>
                <a:sym typeface="Calibri"/>
              </a:rPr>
              <a:t>Turno 3 (Tarde)</a:t>
            </a:r>
            <a:endParaRPr/>
          </a:p>
          <a:p>
            <a:pPr marL="0" marR="0" lvl="0" indent="0" algn="l" rtl="0">
              <a:spcBef>
                <a:spcPts val="0"/>
              </a:spcBef>
              <a:spcAft>
                <a:spcPts val="0"/>
              </a:spcAft>
              <a:buNone/>
            </a:pPr>
            <a:r>
              <a:rPr lang="es-AR" sz="2400" b="1">
                <a:solidFill>
                  <a:schemeClr val="dk1"/>
                </a:solidFill>
                <a:latin typeface="Calibri"/>
                <a:ea typeface="Calibri"/>
                <a:cs typeface="Calibri"/>
                <a:sym typeface="Calibri"/>
              </a:rPr>
              <a:t>Teoría</a:t>
            </a:r>
            <a:endParaRPr/>
          </a:p>
          <a:p>
            <a:pPr marL="0" marR="0" lvl="0" indent="0" algn="l" rtl="0">
              <a:spcBef>
                <a:spcPts val="0"/>
              </a:spcBef>
              <a:spcAft>
                <a:spcPts val="0"/>
              </a:spcAft>
              <a:buNone/>
            </a:pPr>
            <a:r>
              <a:rPr lang="es-AR" sz="2400">
                <a:solidFill>
                  <a:schemeClr val="dk1"/>
                </a:solidFill>
                <a:latin typeface="Calibri"/>
                <a:ea typeface="Calibri"/>
                <a:cs typeface="Calibri"/>
                <a:sym typeface="Calibri"/>
              </a:rPr>
              <a:t>Viernes de 16:00 a 19:00hs. </a:t>
            </a:r>
            <a:endParaRPr/>
          </a:p>
          <a:p>
            <a:pPr marL="0" marR="0" lvl="0" indent="0" algn="l" rtl="0">
              <a:spcBef>
                <a:spcPts val="0"/>
              </a:spcBef>
              <a:spcAft>
                <a:spcPts val="0"/>
              </a:spcAft>
              <a:buNone/>
            </a:pPr>
            <a:r>
              <a:rPr lang="es-AR" sz="2400">
                <a:solidFill>
                  <a:schemeClr val="dk1"/>
                </a:solidFill>
                <a:latin typeface="Calibri"/>
                <a:ea typeface="Calibri"/>
                <a:cs typeface="Calibri"/>
                <a:sym typeface="Calibri"/>
              </a:rPr>
              <a:t>(AULA 10B)</a:t>
            </a:r>
            <a:endParaRPr/>
          </a:p>
          <a:p>
            <a:pPr marL="0" marR="0" lvl="0" indent="0" algn="l" rtl="0">
              <a:spcBef>
                <a:spcPts val="0"/>
              </a:spcBef>
              <a:spcAft>
                <a:spcPts val="0"/>
              </a:spcAft>
              <a:buNone/>
            </a:pPr>
            <a:r>
              <a:rPr lang="es-AR" sz="2400" b="1">
                <a:solidFill>
                  <a:schemeClr val="dk1"/>
                </a:solidFill>
                <a:latin typeface="Calibri"/>
                <a:ea typeface="Calibri"/>
                <a:cs typeface="Calibri"/>
                <a:sym typeface="Calibri"/>
              </a:rPr>
              <a:t>Práctica</a:t>
            </a:r>
            <a:endParaRPr/>
          </a:p>
          <a:p>
            <a:pPr marL="0" marR="0" lvl="0" indent="0" algn="l" rtl="0">
              <a:spcBef>
                <a:spcPts val="0"/>
              </a:spcBef>
              <a:spcAft>
                <a:spcPts val="0"/>
              </a:spcAft>
              <a:buNone/>
            </a:pPr>
            <a:r>
              <a:rPr lang="es-AR" sz="2400">
                <a:solidFill>
                  <a:schemeClr val="dk1"/>
                </a:solidFill>
                <a:latin typeface="Calibri"/>
                <a:ea typeface="Calibri"/>
                <a:cs typeface="Calibri"/>
                <a:sym typeface="Calibri"/>
              </a:rPr>
              <a:t>Martes de 16:00 a 20:00hs. </a:t>
            </a:r>
            <a:endParaRPr/>
          </a:p>
          <a:p>
            <a:pPr marL="0" marR="0" lvl="0" indent="0" algn="l" rtl="0">
              <a:spcBef>
                <a:spcPts val="0"/>
              </a:spcBef>
              <a:spcAft>
                <a:spcPts val="0"/>
              </a:spcAft>
              <a:buNone/>
            </a:pPr>
            <a:r>
              <a:rPr lang="es-AR" sz="2400">
                <a:solidFill>
                  <a:schemeClr val="dk1"/>
                </a:solidFill>
                <a:latin typeface="Calibri"/>
                <a:ea typeface="Calibri"/>
                <a:cs typeface="Calibri"/>
                <a:sym typeface="Calibri"/>
              </a:rPr>
              <a:t>(AULA 6)</a:t>
            </a:r>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48"/>
          <p:cNvSpPr/>
          <p:nvPr/>
        </p:nvSpPr>
        <p:spPr>
          <a:xfrm>
            <a:off x="565944" y="116632"/>
            <a:ext cx="10771187" cy="1128712"/>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s-AR" sz="4000">
                <a:solidFill>
                  <a:schemeClr val="accent5"/>
                </a:solidFill>
                <a:latin typeface="Calibri"/>
                <a:ea typeface="Calibri"/>
                <a:cs typeface="Calibri"/>
                <a:sym typeface="Calibri"/>
              </a:rPr>
              <a:t>Características de un buen SRS</a:t>
            </a:r>
            <a:endParaRPr/>
          </a:p>
        </p:txBody>
      </p:sp>
      <p:sp>
        <p:nvSpPr>
          <p:cNvPr id="617" name="Google Shape;617;p48"/>
          <p:cNvSpPr/>
          <p:nvPr/>
        </p:nvSpPr>
        <p:spPr>
          <a:xfrm>
            <a:off x="9248775" y="2852738"/>
            <a:ext cx="2925763" cy="10477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8" name="Google Shape;618;p48"/>
          <p:cNvSpPr/>
          <p:nvPr/>
        </p:nvSpPr>
        <p:spPr>
          <a:xfrm>
            <a:off x="5951538" y="6508750"/>
            <a:ext cx="2162175" cy="304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9" name="Google Shape;619;p48"/>
          <p:cNvSpPr/>
          <p:nvPr/>
        </p:nvSpPr>
        <p:spPr>
          <a:xfrm>
            <a:off x="501117" y="1877314"/>
            <a:ext cx="11016728" cy="4478338"/>
          </a:xfrm>
          <a:prstGeom prst="rect">
            <a:avLst/>
          </a:prstGeom>
          <a:noFill/>
          <a:ln>
            <a:noFill/>
          </a:ln>
        </p:spPr>
        <p:txBody>
          <a:bodyPr spcFirstLastPara="1" wrap="square" lIns="90000" tIns="45000" rIns="90000" bIns="45000" anchor="t" anchorCtr="0">
            <a:noAutofit/>
          </a:bodyPr>
          <a:lstStyle/>
          <a:p>
            <a:pPr marL="342900" marR="0" lvl="0" indent="-342900" algn="l" rtl="0">
              <a:lnSpc>
                <a:spcPct val="100000"/>
              </a:lnSpc>
              <a:spcBef>
                <a:spcPts val="0"/>
              </a:spcBef>
              <a:spcAft>
                <a:spcPts val="0"/>
              </a:spcAft>
              <a:buClr>
                <a:srgbClr val="C00000"/>
              </a:buClr>
              <a:buSzPts val="3200"/>
              <a:buFont typeface="Noto Sans Symbols"/>
              <a:buChar char="❖"/>
            </a:pPr>
            <a:r>
              <a:rPr lang="es-AR" sz="3200" b="1">
                <a:solidFill>
                  <a:srgbClr val="262626"/>
                </a:solidFill>
                <a:latin typeface="Calibri"/>
                <a:ea typeface="Calibri"/>
                <a:cs typeface="Calibri"/>
                <a:sym typeface="Calibri"/>
              </a:rPr>
              <a:t>Completo</a:t>
            </a:r>
            <a:r>
              <a:rPr lang="es-AR" sz="3200">
                <a:solidFill>
                  <a:srgbClr val="262626"/>
                </a:solidFill>
                <a:latin typeface="Calibri"/>
                <a:ea typeface="Calibri"/>
                <a:cs typeface="Calibri"/>
                <a:sym typeface="Calibri"/>
              </a:rPr>
              <a:t> </a:t>
            </a:r>
            <a:endParaRPr/>
          </a:p>
          <a:p>
            <a:pPr marL="346075" marR="0" lvl="1" indent="-341313" algn="l" rtl="0">
              <a:lnSpc>
                <a:spcPct val="100000"/>
              </a:lnSpc>
              <a:spcBef>
                <a:spcPts val="0"/>
              </a:spcBef>
              <a:spcAft>
                <a:spcPts val="0"/>
              </a:spcAft>
              <a:buClr>
                <a:srgbClr val="262626"/>
              </a:buClr>
              <a:buSzPts val="3200"/>
              <a:buFont typeface="Arial"/>
              <a:buChar char=" "/>
            </a:pPr>
            <a:r>
              <a:rPr lang="es-AR" sz="3200" b="0" i="0" u="none" strike="noStrike" cap="none">
                <a:solidFill>
                  <a:srgbClr val="262626"/>
                </a:solidFill>
                <a:latin typeface="Calibri"/>
                <a:ea typeface="Calibri"/>
                <a:cs typeface="Calibri"/>
                <a:sym typeface="Calibri"/>
              </a:rPr>
              <a:t>Un SRS está completo si, y sólo si, se reconoce cualquier requisito externo impuesto por una especificación del sistema.</a:t>
            </a:r>
            <a:endParaRPr/>
          </a:p>
          <a:p>
            <a:pPr marL="346075" marR="0" lvl="1" indent="-138113" algn="l" rtl="0">
              <a:lnSpc>
                <a:spcPct val="100000"/>
              </a:lnSpc>
              <a:spcBef>
                <a:spcPts val="0"/>
              </a:spcBef>
              <a:spcAft>
                <a:spcPts val="0"/>
              </a:spcAft>
              <a:buClr>
                <a:srgbClr val="262626"/>
              </a:buClr>
              <a:buSzPts val="3200"/>
              <a:buFont typeface="Arial"/>
              <a:buNone/>
            </a:pPr>
            <a:endParaRPr sz="3200" b="0" i="0" u="none" strike="noStrike" cap="none">
              <a:solidFill>
                <a:srgbClr val="262626"/>
              </a:solidFill>
              <a:latin typeface="Calibri"/>
              <a:ea typeface="Calibri"/>
              <a:cs typeface="Calibri"/>
              <a:sym typeface="Calibri"/>
            </a:endParaRPr>
          </a:p>
          <a:p>
            <a:pPr marL="342900" marR="0" lvl="0" indent="-342900" algn="l" rtl="0">
              <a:lnSpc>
                <a:spcPct val="100000"/>
              </a:lnSpc>
              <a:spcBef>
                <a:spcPts val="0"/>
              </a:spcBef>
              <a:spcAft>
                <a:spcPts val="0"/>
              </a:spcAft>
              <a:buClr>
                <a:srgbClr val="C00000"/>
              </a:buClr>
              <a:buSzPts val="3200"/>
              <a:buFont typeface="Noto Sans Symbols"/>
              <a:buChar char="❖"/>
            </a:pPr>
            <a:r>
              <a:rPr lang="es-AR" sz="3200" b="1">
                <a:solidFill>
                  <a:srgbClr val="262626"/>
                </a:solidFill>
                <a:latin typeface="Calibri"/>
                <a:ea typeface="Calibri"/>
                <a:cs typeface="Calibri"/>
                <a:sym typeface="Calibri"/>
              </a:rPr>
              <a:t>Consistente</a:t>
            </a:r>
            <a:r>
              <a:rPr lang="es-AR" sz="3200">
                <a:solidFill>
                  <a:srgbClr val="262626"/>
                </a:solidFill>
                <a:latin typeface="Calibri"/>
                <a:ea typeface="Calibri"/>
                <a:cs typeface="Calibri"/>
                <a:sym typeface="Calibri"/>
              </a:rPr>
              <a:t> </a:t>
            </a:r>
            <a:endParaRPr/>
          </a:p>
          <a:p>
            <a:pPr marL="346075" marR="0" lvl="1" indent="-341313" algn="l" rtl="0">
              <a:lnSpc>
                <a:spcPct val="100000"/>
              </a:lnSpc>
              <a:spcBef>
                <a:spcPts val="0"/>
              </a:spcBef>
              <a:spcAft>
                <a:spcPts val="0"/>
              </a:spcAft>
              <a:buClr>
                <a:srgbClr val="262626"/>
              </a:buClr>
              <a:buSzPts val="3200"/>
              <a:buFont typeface="Arial"/>
              <a:buChar char=" "/>
            </a:pPr>
            <a:r>
              <a:rPr lang="es-AR" sz="3200" b="0" i="0" u="none" strike="noStrike" cap="none">
                <a:solidFill>
                  <a:srgbClr val="262626"/>
                </a:solidFill>
                <a:latin typeface="Calibri"/>
                <a:ea typeface="Calibri"/>
                <a:cs typeface="Calibri"/>
                <a:sym typeface="Calibri"/>
              </a:rPr>
              <a:t>La consistencia se refiere a la consistencia interior. Si un SRS no está de acuerdo con algún documento del nivel superior, como una especificación de requerimientos de sistema, entonces no es consistente.</a:t>
            </a:r>
            <a:endParaRPr/>
          </a:p>
          <a:p>
            <a:pPr marL="90488" marR="0" lvl="0" indent="-90488" algn="l" rtl="0">
              <a:lnSpc>
                <a:spcPct val="100000"/>
              </a:lnSpc>
              <a:spcBef>
                <a:spcPts val="0"/>
              </a:spcBef>
              <a:spcAft>
                <a:spcPts val="0"/>
              </a:spcAft>
              <a:buClr>
                <a:srgbClr val="000000"/>
              </a:buClr>
              <a:buSzPts val="3200"/>
              <a:buFont typeface="Arial"/>
              <a:buNone/>
            </a:pPr>
            <a:endParaRPr sz="3200">
              <a:solidFill>
                <a:srgbClr val="262626"/>
              </a:solidFill>
              <a:latin typeface="Calibri"/>
              <a:ea typeface="Calibri"/>
              <a:cs typeface="Calibri"/>
              <a:sym typeface="Calibri"/>
            </a:endParaRPr>
          </a:p>
        </p:txBody>
      </p:sp>
      <p:sp>
        <p:nvSpPr>
          <p:cNvPr id="620" name="Google Shape;620;p48"/>
          <p:cNvSpPr/>
          <p:nvPr/>
        </p:nvSpPr>
        <p:spPr>
          <a:xfrm>
            <a:off x="2566988" y="6543675"/>
            <a:ext cx="825500" cy="255588"/>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AR" sz="1400">
                <a:solidFill>
                  <a:srgbClr val="8F8F8F"/>
                </a:solidFill>
                <a:latin typeface="Calibri"/>
                <a:ea typeface="Calibri"/>
                <a:cs typeface="Calibri"/>
                <a:sym typeface="Calibri"/>
              </a:rPr>
              <a:t>2017</a:t>
            </a:r>
            <a:endParaRPr/>
          </a:p>
        </p:txBody>
      </p:sp>
      <p:sp>
        <p:nvSpPr>
          <p:cNvPr id="621" name="Google Shape;621;p48"/>
          <p:cNvSpPr/>
          <p:nvPr/>
        </p:nvSpPr>
        <p:spPr>
          <a:xfrm>
            <a:off x="168275" y="6554788"/>
            <a:ext cx="2154238" cy="2127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AR" sz="1400">
                <a:solidFill>
                  <a:srgbClr val="8F8F8F"/>
                </a:solidFill>
                <a:latin typeface="Calibri"/>
                <a:ea typeface="Calibri"/>
                <a:cs typeface="Calibri"/>
                <a:sym typeface="Calibri"/>
              </a:rPr>
              <a:t>Ingenieria de Software II</a:t>
            </a:r>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p49"/>
          <p:cNvSpPr/>
          <p:nvPr/>
        </p:nvSpPr>
        <p:spPr>
          <a:xfrm>
            <a:off x="790142" y="84211"/>
            <a:ext cx="10771187" cy="1128712"/>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s-AR" sz="4000">
                <a:solidFill>
                  <a:schemeClr val="accent5"/>
                </a:solidFill>
                <a:latin typeface="Calibri"/>
                <a:ea typeface="Calibri"/>
                <a:cs typeface="Calibri"/>
                <a:sym typeface="Calibri"/>
              </a:rPr>
              <a:t>Características de un buen SRS</a:t>
            </a:r>
            <a:endParaRPr/>
          </a:p>
        </p:txBody>
      </p:sp>
      <p:sp>
        <p:nvSpPr>
          <p:cNvPr id="628" name="Google Shape;628;p49"/>
          <p:cNvSpPr/>
          <p:nvPr/>
        </p:nvSpPr>
        <p:spPr>
          <a:xfrm>
            <a:off x="9248775" y="2852738"/>
            <a:ext cx="2925763" cy="10477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9" name="Google Shape;629;p49"/>
          <p:cNvSpPr/>
          <p:nvPr/>
        </p:nvSpPr>
        <p:spPr>
          <a:xfrm>
            <a:off x="5951538" y="6508750"/>
            <a:ext cx="2162175" cy="304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0" name="Google Shape;630;p49"/>
          <p:cNvSpPr/>
          <p:nvPr/>
        </p:nvSpPr>
        <p:spPr>
          <a:xfrm>
            <a:off x="623888" y="1781093"/>
            <a:ext cx="11328626" cy="4478338"/>
          </a:xfrm>
          <a:prstGeom prst="rect">
            <a:avLst/>
          </a:prstGeom>
          <a:noFill/>
          <a:ln>
            <a:noFill/>
          </a:ln>
        </p:spPr>
        <p:txBody>
          <a:bodyPr spcFirstLastPara="1" wrap="square" lIns="90000" tIns="45000" rIns="90000" bIns="45000" anchor="t" anchorCtr="0">
            <a:noAutofit/>
          </a:bodyPr>
          <a:lstStyle/>
          <a:p>
            <a:pPr marL="342900" marR="0" lvl="0" indent="-342900" algn="l" rtl="0">
              <a:lnSpc>
                <a:spcPct val="100000"/>
              </a:lnSpc>
              <a:spcBef>
                <a:spcPts val="0"/>
              </a:spcBef>
              <a:spcAft>
                <a:spcPts val="0"/>
              </a:spcAft>
              <a:buClr>
                <a:srgbClr val="C00000"/>
              </a:buClr>
              <a:buSzPts val="3200"/>
              <a:buFont typeface="Noto Sans Symbols"/>
              <a:buChar char="❖"/>
            </a:pPr>
            <a:r>
              <a:rPr lang="es-AR" sz="3200" b="1">
                <a:solidFill>
                  <a:srgbClr val="262626"/>
                </a:solidFill>
                <a:latin typeface="Calibri"/>
                <a:ea typeface="Calibri"/>
                <a:cs typeface="Calibri"/>
                <a:sym typeface="Calibri"/>
              </a:rPr>
              <a:t>Priorizado </a:t>
            </a:r>
            <a:endParaRPr/>
          </a:p>
          <a:p>
            <a:pPr marL="346075" marR="0" lvl="1" indent="-341313" algn="l" rtl="0">
              <a:lnSpc>
                <a:spcPct val="100000"/>
              </a:lnSpc>
              <a:spcBef>
                <a:spcPts val="0"/>
              </a:spcBef>
              <a:spcAft>
                <a:spcPts val="0"/>
              </a:spcAft>
              <a:buClr>
                <a:srgbClr val="262626"/>
              </a:buClr>
              <a:buSzPts val="3200"/>
              <a:buFont typeface="Arial"/>
              <a:buChar char=" "/>
            </a:pPr>
            <a:r>
              <a:rPr lang="es-AR" sz="3200" b="0" i="0" u="none" strike="noStrike" cap="none">
                <a:solidFill>
                  <a:srgbClr val="262626"/>
                </a:solidFill>
                <a:latin typeface="Calibri"/>
                <a:ea typeface="Calibri"/>
                <a:cs typeface="Calibri"/>
                <a:sym typeface="Calibri"/>
              </a:rPr>
              <a:t>Un SRS es priorizado por la importancia de sus requerimientos  particulares</a:t>
            </a:r>
            <a:endParaRPr/>
          </a:p>
          <a:p>
            <a:pPr marL="342900" marR="0" lvl="0" indent="-342900" algn="l" rtl="0">
              <a:lnSpc>
                <a:spcPct val="100000"/>
              </a:lnSpc>
              <a:spcBef>
                <a:spcPts val="0"/>
              </a:spcBef>
              <a:spcAft>
                <a:spcPts val="0"/>
              </a:spcAft>
              <a:buClr>
                <a:srgbClr val="C00000"/>
              </a:buClr>
              <a:buSzPts val="3200"/>
              <a:buFont typeface="Noto Sans Symbols"/>
              <a:buChar char="❖"/>
            </a:pPr>
            <a:r>
              <a:rPr lang="es-AR" sz="3200" b="1">
                <a:solidFill>
                  <a:srgbClr val="262626"/>
                </a:solidFill>
                <a:latin typeface="Calibri"/>
                <a:ea typeface="Calibri"/>
                <a:cs typeface="Calibri"/>
                <a:sym typeface="Calibri"/>
              </a:rPr>
              <a:t>Comprobable</a:t>
            </a:r>
            <a:endParaRPr/>
          </a:p>
          <a:p>
            <a:pPr marL="346075" marR="0" lvl="1" indent="-341313" algn="l" rtl="0">
              <a:lnSpc>
                <a:spcPct val="100000"/>
              </a:lnSpc>
              <a:spcBef>
                <a:spcPts val="0"/>
              </a:spcBef>
              <a:spcAft>
                <a:spcPts val="0"/>
              </a:spcAft>
              <a:buClr>
                <a:srgbClr val="262626"/>
              </a:buClr>
              <a:buSzPts val="3200"/>
              <a:buFont typeface="Arial"/>
              <a:buChar char=" "/>
            </a:pPr>
            <a:r>
              <a:rPr lang="es-AR" sz="3200" b="0" i="0" u="none" strike="noStrike" cap="none">
                <a:solidFill>
                  <a:srgbClr val="262626"/>
                </a:solidFill>
                <a:latin typeface="Calibri"/>
                <a:ea typeface="Calibri"/>
                <a:cs typeface="Calibri"/>
                <a:sym typeface="Calibri"/>
              </a:rPr>
              <a:t>Un SRS es comprobable si, y sólo si, cada requisito declarado es comprobable. Un requisito es comprobable si, y sólo si, existe algún proceso con que una persona o máquina puede verificar que el producto del software reúne el requisito. En general cualquier requisito ambiguo no es comprobable</a:t>
            </a:r>
            <a:endParaRPr/>
          </a:p>
        </p:txBody>
      </p:sp>
      <p:sp>
        <p:nvSpPr>
          <p:cNvPr id="631" name="Google Shape;631;p49"/>
          <p:cNvSpPr/>
          <p:nvPr/>
        </p:nvSpPr>
        <p:spPr>
          <a:xfrm>
            <a:off x="2566988" y="6543675"/>
            <a:ext cx="825500" cy="255588"/>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AR" sz="1400">
                <a:solidFill>
                  <a:srgbClr val="8F8F8F"/>
                </a:solidFill>
                <a:latin typeface="Calibri"/>
                <a:ea typeface="Calibri"/>
                <a:cs typeface="Calibri"/>
                <a:sym typeface="Calibri"/>
              </a:rPr>
              <a:t>2017</a:t>
            </a:r>
            <a:endParaRPr/>
          </a:p>
        </p:txBody>
      </p:sp>
      <p:sp>
        <p:nvSpPr>
          <p:cNvPr id="632" name="Google Shape;632;p49"/>
          <p:cNvSpPr/>
          <p:nvPr/>
        </p:nvSpPr>
        <p:spPr>
          <a:xfrm>
            <a:off x="168275" y="6554788"/>
            <a:ext cx="2154238" cy="2127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AR" sz="1400">
                <a:solidFill>
                  <a:srgbClr val="8F8F8F"/>
                </a:solidFill>
                <a:latin typeface="Calibri"/>
                <a:ea typeface="Calibri"/>
                <a:cs typeface="Calibri"/>
                <a:sym typeface="Calibri"/>
              </a:rPr>
              <a:t>Ingenieria de Software II</a:t>
            </a:r>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50"/>
          <p:cNvSpPr/>
          <p:nvPr/>
        </p:nvSpPr>
        <p:spPr>
          <a:xfrm>
            <a:off x="790142" y="84211"/>
            <a:ext cx="10771187" cy="1128712"/>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s-AR" sz="4000">
                <a:solidFill>
                  <a:schemeClr val="accent5"/>
                </a:solidFill>
                <a:latin typeface="Calibri"/>
                <a:ea typeface="Calibri"/>
                <a:cs typeface="Calibri"/>
                <a:sym typeface="Calibri"/>
              </a:rPr>
              <a:t>Características de un buen SRS</a:t>
            </a:r>
            <a:endParaRPr/>
          </a:p>
        </p:txBody>
      </p:sp>
      <p:sp>
        <p:nvSpPr>
          <p:cNvPr id="639" name="Google Shape;639;p50"/>
          <p:cNvSpPr/>
          <p:nvPr/>
        </p:nvSpPr>
        <p:spPr>
          <a:xfrm>
            <a:off x="9248775" y="2852738"/>
            <a:ext cx="2925763" cy="10477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0" name="Google Shape;640;p50"/>
          <p:cNvSpPr/>
          <p:nvPr/>
        </p:nvSpPr>
        <p:spPr>
          <a:xfrm>
            <a:off x="5951538" y="6508750"/>
            <a:ext cx="2162175" cy="304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1" name="Google Shape;641;p50"/>
          <p:cNvSpPr/>
          <p:nvPr/>
        </p:nvSpPr>
        <p:spPr>
          <a:xfrm>
            <a:off x="623888" y="1781093"/>
            <a:ext cx="11328626" cy="4478338"/>
          </a:xfrm>
          <a:prstGeom prst="rect">
            <a:avLst/>
          </a:prstGeom>
          <a:noFill/>
          <a:ln>
            <a:noFill/>
          </a:ln>
        </p:spPr>
        <p:txBody>
          <a:bodyPr spcFirstLastPara="1" wrap="square" lIns="90000" tIns="45000" rIns="90000" bIns="45000" anchor="t" anchorCtr="0">
            <a:noAutofit/>
          </a:bodyPr>
          <a:lstStyle/>
          <a:p>
            <a:pPr marL="342900" marR="0" lvl="0" indent="-342900" algn="l" rtl="0">
              <a:lnSpc>
                <a:spcPct val="100000"/>
              </a:lnSpc>
              <a:spcBef>
                <a:spcPts val="0"/>
              </a:spcBef>
              <a:spcAft>
                <a:spcPts val="0"/>
              </a:spcAft>
              <a:buClr>
                <a:srgbClr val="C00000"/>
              </a:buClr>
              <a:buSzPts val="3200"/>
              <a:buFont typeface="Noto Sans Symbols"/>
              <a:buChar char="❖"/>
            </a:pPr>
            <a:r>
              <a:rPr lang="es-AR" sz="3200" b="1">
                <a:solidFill>
                  <a:srgbClr val="262626"/>
                </a:solidFill>
                <a:latin typeface="Calibri"/>
                <a:ea typeface="Calibri"/>
                <a:cs typeface="Calibri"/>
                <a:sym typeface="Calibri"/>
              </a:rPr>
              <a:t>Modificable</a:t>
            </a:r>
            <a:endParaRPr/>
          </a:p>
          <a:p>
            <a:pPr marL="346075" marR="0" lvl="1" indent="-341313" algn="l" rtl="0">
              <a:lnSpc>
                <a:spcPct val="100000"/>
              </a:lnSpc>
              <a:spcBef>
                <a:spcPts val="0"/>
              </a:spcBef>
              <a:spcAft>
                <a:spcPts val="0"/>
              </a:spcAft>
              <a:buClr>
                <a:srgbClr val="262626"/>
              </a:buClr>
              <a:buSzPts val="3200"/>
              <a:buFont typeface="Arial"/>
              <a:buChar char=" "/>
            </a:pPr>
            <a:r>
              <a:rPr lang="es-AR" sz="3200" b="0" i="0" u="none" strike="noStrike" cap="none">
                <a:solidFill>
                  <a:srgbClr val="262626"/>
                </a:solidFill>
                <a:latin typeface="Calibri"/>
                <a:ea typeface="Calibri"/>
                <a:cs typeface="Calibri"/>
                <a:sym typeface="Calibri"/>
              </a:rPr>
              <a:t>Un SRS es modificable si, y sólo si, su estructura y estilo son tales que puede hacerse cualquier cambio a los requerimientos fácilmente, completamente y de forma consistente mientras conserva la estructura y estilo</a:t>
            </a:r>
            <a:endParaRPr/>
          </a:p>
          <a:p>
            <a:pPr marL="342900" marR="0" lvl="0" indent="-342900" algn="l" rtl="0">
              <a:lnSpc>
                <a:spcPct val="100000"/>
              </a:lnSpc>
              <a:spcBef>
                <a:spcPts val="0"/>
              </a:spcBef>
              <a:spcAft>
                <a:spcPts val="0"/>
              </a:spcAft>
              <a:buClr>
                <a:srgbClr val="C00000"/>
              </a:buClr>
              <a:buSzPts val="3200"/>
              <a:buFont typeface="Noto Sans Symbols"/>
              <a:buChar char="❖"/>
            </a:pPr>
            <a:r>
              <a:rPr lang="es-AR" sz="3200" b="1">
                <a:solidFill>
                  <a:srgbClr val="262626"/>
                </a:solidFill>
                <a:latin typeface="Calibri"/>
                <a:ea typeface="Calibri"/>
                <a:cs typeface="Calibri"/>
                <a:sym typeface="Calibri"/>
              </a:rPr>
              <a:t>Trazabilidad</a:t>
            </a:r>
            <a:endParaRPr/>
          </a:p>
          <a:p>
            <a:pPr marL="346075" marR="0" lvl="1" indent="-341313" algn="l" rtl="0">
              <a:lnSpc>
                <a:spcPct val="100000"/>
              </a:lnSpc>
              <a:spcBef>
                <a:spcPts val="0"/>
              </a:spcBef>
              <a:spcAft>
                <a:spcPts val="0"/>
              </a:spcAft>
              <a:buClr>
                <a:srgbClr val="262626"/>
              </a:buClr>
              <a:buSzPts val="3200"/>
              <a:buFont typeface="Arial"/>
              <a:buChar char=" "/>
            </a:pPr>
            <a:r>
              <a:rPr lang="es-AR" sz="3200" b="0" i="0" u="none" strike="noStrike" cap="none">
                <a:solidFill>
                  <a:srgbClr val="262626"/>
                </a:solidFill>
                <a:latin typeface="Calibri"/>
                <a:ea typeface="Calibri"/>
                <a:cs typeface="Calibri"/>
                <a:sym typeface="Calibri"/>
              </a:rPr>
              <a:t>Claridad del origen de cada requerimiento y su trazabilidad hacia los requerimientos futuros desarrollos. Hacia adelante y hacia atrás</a:t>
            </a:r>
            <a:endParaRPr/>
          </a:p>
          <a:p>
            <a:pPr marL="90488" marR="0" lvl="0" indent="-90488" algn="l" rtl="0">
              <a:lnSpc>
                <a:spcPct val="100000"/>
              </a:lnSpc>
              <a:spcBef>
                <a:spcPts val="0"/>
              </a:spcBef>
              <a:spcAft>
                <a:spcPts val="0"/>
              </a:spcAft>
              <a:buClr>
                <a:srgbClr val="000000"/>
              </a:buClr>
              <a:buSzPts val="3200"/>
              <a:buFont typeface="Arial"/>
              <a:buNone/>
            </a:pPr>
            <a:endParaRPr sz="3200">
              <a:solidFill>
                <a:srgbClr val="262626"/>
              </a:solidFill>
              <a:latin typeface="Calibri"/>
              <a:ea typeface="Calibri"/>
              <a:cs typeface="Calibri"/>
              <a:sym typeface="Calibri"/>
            </a:endParaRPr>
          </a:p>
        </p:txBody>
      </p:sp>
      <p:sp>
        <p:nvSpPr>
          <p:cNvPr id="642" name="Google Shape;642;p50"/>
          <p:cNvSpPr/>
          <p:nvPr/>
        </p:nvSpPr>
        <p:spPr>
          <a:xfrm>
            <a:off x="2566988" y="6543675"/>
            <a:ext cx="825500" cy="255588"/>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AR" sz="1400">
                <a:solidFill>
                  <a:srgbClr val="8F8F8F"/>
                </a:solidFill>
                <a:latin typeface="Calibri"/>
                <a:ea typeface="Calibri"/>
                <a:cs typeface="Calibri"/>
                <a:sym typeface="Calibri"/>
              </a:rPr>
              <a:t>2017</a:t>
            </a:r>
            <a:endParaRPr/>
          </a:p>
        </p:txBody>
      </p:sp>
      <p:sp>
        <p:nvSpPr>
          <p:cNvPr id="643" name="Google Shape;643;p50"/>
          <p:cNvSpPr/>
          <p:nvPr/>
        </p:nvSpPr>
        <p:spPr>
          <a:xfrm>
            <a:off x="168275" y="6554788"/>
            <a:ext cx="2154238" cy="2127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AR" sz="1400">
                <a:solidFill>
                  <a:srgbClr val="8F8F8F"/>
                </a:solidFill>
                <a:latin typeface="Calibri"/>
                <a:ea typeface="Calibri"/>
                <a:cs typeface="Calibri"/>
                <a:sym typeface="Calibri"/>
              </a:rPr>
              <a:t>Ingenieria de Software II</a:t>
            </a:r>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51"/>
          <p:cNvSpPr/>
          <p:nvPr/>
        </p:nvSpPr>
        <p:spPr>
          <a:xfrm>
            <a:off x="565944" y="188640"/>
            <a:ext cx="10771187" cy="1128712"/>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s-AR" sz="4000">
                <a:solidFill>
                  <a:schemeClr val="accent5"/>
                </a:solidFill>
                <a:latin typeface="Calibri"/>
                <a:ea typeface="Calibri"/>
                <a:cs typeface="Calibri"/>
                <a:sym typeface="Calibri"/>
              </a:rPr>
              <a:t>Consideraciones para un buen SRS</a:t>
            </a:r>
            <a:endParaRPr/>
          </a:p>
        </p:txBody>
      </p:sp>
      <p:sp>
        <p:nvSpPr>
          <p:cNvPr id="650" name="Google Shape;650;p51"/>
          <p:cNvSpPr/>
          <p:nvPr/>
        </p:nvSpPr>
        <p:spPr>
          <a:xfrm>
            <a:off x="9248775" y="2852738"/>
            <a:ext cx="2925763" cy="10477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1" name="Google Shape;651;p51"/>
          <p:cNvSpPr/>
          <p:nvPr/>
        </p:nvSpPr>
        <p:spPr>
          <a:xfrm>
            <a:off x="5951538" y="6508750"/>
            <a:ext cx="2162175" cy="304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2" name="Google Shape;652;p51"/>
          <p:cNvSpPr/>
          <p:nvPr/>
        </p:nvSpPr>
        <p:spPr>
          <a:xfrm>
            <a:off x="623888" y="1771650"/>
            <a:ext cx="11192974" cy="4478338"/>
          </a:xfrm>
          <a:prstGeom prst="rect">
            <a:avLst/>
          </a:prstGeom>
          <a:noFill/>
          <a:ln>
            <a:noFill/>
          </a:ln>
        </p:spPr>
        <p:txBody>
          <a:bodyPr spcFirstLastPara="1" wrap="square" lIns="90000" tIns="45000" rIns="90000" bIns="45000" anchor="t" anchorCtr="0">
            <a:noAutofit/>
          </a:bodyPr>
          <a:lstStyle/>
          <a:p>
            <a:pPr marL="342900" marR="0" lvl="0" indent="-342900" algn="l" rtl="0">
              <a:lnSpc>
                <a:spcPct val="100000"/>
              </a:lnSpc>
              <a:spcBef>
                <a:spcPts val="0"/>
              </a:spcBef>
              <a:spcAft>
                <a:spcPts val="0"/>
              </a:spcAft>
              <a:buClr>
                <a:srgbClr val="C00000"/>
              </a:buClr>
              <a:buSzPts val="3200"/>
              <a:buFont typeface="Noto Sans Symbols"/>
              <a:buChar char="❖"/>
            </a:pPr>
            <a:r>
              <a:rPr lang="es-AR" sz="3200" b="1">
                <a:solidFill>
                  <a:srgbClr val="262626"/>
                </a:solidFill>
                <a:latin typeface="Calibri"/>
                <a:ea typeface="Calibri"/>
                <a:cs typeface="Calibri"/>
                <a:sym typeface="Calibri"/>
              </a:rPr>
              <a:t>Preparación conjunta del SRS</a:t>
            </a:r>
            <a:endParaRPr/>
          </a:p>
          <a:p>
            <a:pPr marL="346075" marR="0" lvl="1" indent="-341313" algn="l" rtl="0">
              <a:lnSpc>
                <a:spcPct val="100000"/>
              </a:lnSpc>
              <a:spcBef>
                <a:spcPts val="0"/>
              </a:spcBef>
              <a:spcAft>
                <a:spcPts val="0"/>
              </a:spcAft>
              <a:buClr>
                <a:srgbClr val="262626"/>
              </a:buClr>
              <a:buSzPts val="3200"/>
              <a:buFont typeface="Arial"/>
              <a:buChar char=" "/>
            </a:pPr>
            <a:r>
              <a:rPr lang="es-AR" sz="3200" b="0" i="0" u="none" strike="noStrike" cap="none">
                <a:solidFill>
                  <a:srgbClr val="262626"/>
                </a:solidFill>
                <a:latin typeface="Calibri"/>
                <a:ea typeface="Calibri"/>
                <a:cs typeface="Calibri"/>
                <a:sym typeface="Calibri"/>
              </a:rPr>
              <a:t>El SRS se debe preparar en conjunto con las partes intervinientes para lograr un buen acuerdo entre las partes</a:t>
            </a:r>
            <a:endParaRPr/>
          </a:p>
          <a:p>
            <a:pPr marL="342900" marR="0" lvl="0" indent="-342900" algn="l" rtl="0">
              <a:lnSpc>
                <a:spcPct val="100000"/>
              </a:lnSpc>
              <a:spcBef>
                <a:spcPts val="0"/>
              </a:spcBef>
              <a:spcAft>
                <a:spcPts val="0"/>
              </a:spcAft>
              <a:buClr>
                <a:srgbClr val="C00000"/>
              </a:buClr>
              <a:buSzPts val="3200"/>
              <a:buFont typeface="Noto Sans Symbols"/>
              <a:buChar char="❖"/>
            </a:pPr>
            <a:r>
              <a:rPr lang="es-AR" sz="3200" b="1">
                <a:solidFill>
                  <a:srgbClr val="262626"/>
                </a:solidFill>
                <a:latin typeface="Calibri"/>
                <a:ea typeface="Calibri"/>
                <a:cs typeface="Calibri"/>
                <a:sym typeface="Calibri"/>
              </a:rPr>
              <a:t>Evolución de SRS</a:t>
            </a:r>
            <a:endParaRPr/>
          </a:p>
          <a:p>
            <a:pPr marL="346075" marR="0" lvl="1" indent="-341313" algn="l" rtl="0">
              <a:lnSpc>
                <a:spcPct val="100000"/>
              </a:lnSpc>
              <a:spcBef>
                <a:spcPts val="0"/>
              </a:spcBef>
              <a:spcAft>
                <a:spcPts val="0"/>
              </a:spcAft>
              <a:buClr>
                <a:srgbClr val="262626"/>
              </a:buClr>
              <a:buSzPts val="3200"/>
              <a:buFont typeface="Arial"/>
              <a:buChar char=" "/>
            </a:pPr>
            <a:r>
              <a:rPr lang="es-AR" sz="3200" b="0" i="0" u="none" strike="noStrike" cap="none">
                <a:solidFill>
                  <a:srgbClr val="262626"/>
                </a:solidFill>
                <a:latin typeface="Calibri"/>
                <a:ea typeface="Calibri"/>
                <a:cs typeface="Calibri"/>
                <a:sym typeface="Calibri"/>
              </a:rPr>
              <a:t>El SRS debe evolucionar conjuntamente con el software, registrando los cambios, los responsables y aceptación de los mismos.</a:t>
            </a:r>
            <a:endParaRPr/>
          </a:p>
          <a:p>
            <a:pPr marL="342900" marR="0" lvl="0" indent="-342900" algn="l" rtl="0">
              <a:lnSpc>
                <a:spcPct val="100000"/>
              </a:lnSpc>
              <a:spcBef>
                <a:spcPts val="0"/>
              </a:spcBef>
              <a:spcAft>
                <a:spcPts val="0"/>
              </a:spcAft>
              <a:buClr>
                <a:srgbClr val="C00000"/>
              </a:buClr>
              <a:buSzPts val="3200"/>
              <a:buFont typeface="Noto Sans Symbols"/>
              <a:buChar char="❖"/>
            </a:pPr>
            <a:r>
              <a:rPr lang="es-AR" sz="3200" b="1">
                <a:solidFill>
                  <a:srgbClr val="262626"/>
                </a:solidFill>
                <a:latin typeface="Calibri"/>
                <a:ea typeface="Calibri"/>
                <a:cs typeface="Calibri"/>
                <a:sym typeface="Calibri"/>
              </a:rPr>
              <a:t>Prototipos</a:t>
            </a:r>
            <a:endParaRPr/>
          </a:p>
          <a:p>
            <a:pPr marL="346075" marR="0" lvl="1" indent="-341313" algn="l" rtl="0">
              <a:lnSpc>
                <a:spcPct val="100000"/>
              </a:lnSpc>
              <a:spcBef>
                <a:spcPts val="0"/>
              </a:spcBef>
              <a:spcAft>
                <a:spcPts val="0"/>
              </a:spcAft>
              <a:buClr>
                <a:srgbClr val="262626"/>
              </a:buClr>
              <a:buSzPts val="3200"/>
              <a:buFont typeface="Arial"/>
              <a:buChar char=" "/>
            </a:pPr>
            <a:r>
              <a:rPr lang="es-AR" sz="3200" b="0" i="0" u="none" strike="noStrike" cap="none">
                <a:solidFill>
                  <a:srgbClr val="262626"/>
                </a:solidFill>
                <a:latin typeface="Calibri"/>
                <a:ea typeface="Calibri"/>
                <a:cs typeface="Calibri"/>
                <a:sym typeface="Calibri"/>
              </a:rPr>
              <a:t>El uso de prototipos se utiliza frecuentemente para la definición de requerimientos </a:t>
            </a:r>
            <a:endParaRPr/>
          </a:p>
        </p:txBody>
      </p:sp>
      <p:sp>
        <p:nvSpPr>
          <p:cNvPr id="653" name="Google Shape;653;p51"/>
          <p:cNvSpPr/>
          <p:nvPr/>
        </p:nvSpPr>
        <p:spPr>
          <a:xfrm>
            <a:off x="168275" y="6554788"/>
            <a:ext cx="2154238" cy="2127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AR" sz="1400">
                <a:solidFill>
                  <a:srgbClr val="8F8F8F"/>
                </a:solidFill>
                <a:latin typeface="Calibri"/>
                <a:ea typeface="Calibri"/>
                <a:cs typeface="Calibri"/>
                <a:sym typeface="Calibri"/>
              </a:rPr>
              <a:t>Ingenieria de Software II</a:t>
            </a:r>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52"/>
          <p:cNvSpPr/>
          <p:nvPr/>
        </p:nvSpPr>
        <p:spPr>
          <a:xfrm>
            <a:off x="565944" y="78582"/>
            <a:ext cx="10771187" cy="1128712"/>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s-AR" sz="4000">
                <a:solidFill>
                  <a:schemeClr val="accent5"/>
                </a:solidFill>
                <a:latin typeface="Calibri"/>
                <a:ea typeface="Calibri"/>
                <a:cs typeface="Calibri"/>
                <a:sym typeface="Calibri"/>
              </a:rPr>
              <a:t>Consideraciones para un buen SRS</a:t>
            </a:r>
            <a:endParaRPr/>
          </a:p>
        </p:txBody>
      </p:sp>
      <p:sp>
        <p:nvSpPr>
          <p:cNvPr id="660" name="Google Shape;660;p52"/>
          <p:cNvSpPr/>
          <p:nvPr/>
        </p:nvSpPr>
        <p:spPr>
          <a:xfrm>
            <a:off x="9248775" y="2852738"/>
            <a:ext cx="2925763" cy="10477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1" name="Google Shape;661;p52"/>
          <p:cNvSpPr/>
          <p:nvPr/>
        </p:nvSpPr>
        <p:spPr>
          <a:xfrm>
            <a:off x="5951538" y="6508750"/>
            <a:ext cx="2162175" cy="304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2" name="Google Shape;662;p52"/>
          <p:cNvSpPr/>
          <p:nvPr/>
        </p:nvSpPr>
        <p:spPr>
          <a:xfrm>
            <a:off x="623888" y="1771650"/>
            <a:ext cx="11192974" cy="4478338"/>
          </a:xfrm>
          <a:prstGeom prst="rect">
            <a:avLst/>
          </a:prstGeom>
          <a:noFill/>
          <a:ln>
            <a:noFill/>
          </a:ln>
        </p:spPr>
        <p:txBody>
          <a:bodyPr spcFirstLastPara="1" wrap="square" lIns="90000" tIns="45000" rIns="90000" bIns="45000" anchor="t" anchorCtr="0">
            <a:noAutofit/>
          </a:bodyPr>
          <a:lstStyle/>
          <a:p>
            <a:pPr marL="342900" marR="0" lvl="0" indent="-342900" algn="l" rtl="0">
              <a:lnSpc>
                <a:spcPct val="100000"/>
              </a:lnSpc>
              <a:spcBef>
                <a:spcPts val="0"/>
              </a:spcBef>
              <a:spcAft>
                <a:spcPts val="0"/>
              </a:spcAft>
              <a:buClr>
                <a:srgbClr val="C00000"/>
              </a:buClr>
              <a:buSzPts val="3200"/>
              <a:buFont typeface="Noto Sans Symbols"/>
              <a:buChar char="❖"/>
            </a:pPr>
            <a:r>
              <a:rPr lang="es-AR" sz="3200" b="1">
                <a:solidFill>
                  <a:srgbClr val="262626"/>
                </a:solidFill>
                <a:latin typeface="Calibri"/>
                <a:ea typeface="Calibri"/>
                <a:cs typeface="Calibri"/>
                <a:sym typeface="Calibri"/>
              </a:rPr>
              <a:t>Diseño incorporado en el SRS</a:t>
            </a:r>
            <a:endParaRPr/>
          </a:p>
          <a:p>
            <a:pPr marL="346075" marR="0" lvl="1" indent="-341313" algn="l" rtl="0">
              <a:lnSpc>
                <a:spcPct val="100000"/>
              </a:lnSpc>
              <a:spcBef>
                <a:spcPts val="0"/>
              </a:spcBef>
              <a:spcAft>
                <a:spcPts val="0"/>
              </a:spcAft>
              <a:buClr>
                <a:srgbClr val="262626"/>
              </a:buClr>
              <a:buSzPts val="3200"/>
              <a:buFont typeface="Arial"/>
              <a:buChar char=" "/>
            </a:pPr>
            <a:r>
              <a:rPr lang="es-AR" sz="3200" b="0" i="0" u="none" strike="noStrike" cap="none">
                <a:solidFill>
                  <a:srgbClr val="262626"/>
                </a:solidFill>
                <a:latin typeface="Calibri"/>
                <a:ea typeface="Calibri"/>
                <a:cs typeface="Calibri"/>
                <a:sym typeface="Calibri"/>
              </a:rPr>
              <a:t>El SRS puede incorporar los atributos o funciones externos al sistema, en particular las que describen el diseño para interactuar entre los subsistemas.</a:t>
            </a:r>
            <a:endParaRPr/>
          </a:p>
          <a:p>
            <a:pPr marL="342900" marR="0" lvl="0" indent="-342900" algn="l" rtl="0">
              <a:lnSpc>
                <a:spcPct val="100000"/>
              </a:lnSpc>
              <a:spcBef>
                <a:spcPts val="0"/>
              </a:spcBef>
              <a:spcAft>
                <a:spcPts val="0"/>
              </a:spcAft>
              <a:buClr>
                <a:srgbClr val="C00000"/>
              </a:buClr>
              <a:buSzPts val="3200"/>
              <a:buFont typeface="Noto Sans Symbols"/>
              <a:buChar char="❖"/>
            </a:pPr>
            <a:r>
              <a:rPr lang="es-AR" sz="3200" b="1">
                <a:solidFill>
                  <a:srgbClr val="262626"/>
                </a:solidFill>
                <a:latin typeface="Calibri"/>
                <a:ea typeface="Calibri"/>
                <a:cs typeface="Calibri"/>
                <a:sym typeface="Calibri"/>
              </a:rPr>
              <a:t>Requerimientos incorporados en el SRS</a:t>
            </a:r>
            <a:endParaRPr/>
          </a:p>
          <a:p>
            <a:pPr marL="346075" marR="0" lvl="1" indent="-341313" algn="l" rtl="0">
              <a:lnSpc>
                <a:spcPct val="100000"/>
              </a:lnSpc>
              <a:spcBef>
                <a:spcPts val="0"/>
              </a:spcBef>
              <a:spcAft>
                <a:spcPts val="0"/>
              </a:spcAft>
              <a:buClr>
                <a:srgbClr val="262626"/>
              </a:buClr>
              <a:buSzPts val="3200"/>
              <a:buFont typeface="Arial"/>
              <a:buChar char=" "/>
            </a:pPr>
            <a:r>
              <a:rPr lang="es-AR" sz="3200" b="0" i="0" u="none" strike="noStrike" cap="none">
                <a:solidFill>
                  <a:srgbClr val="262626"/>
                </a:solidFill>
                <a:latin typeface="Calibri"/>
                <a:ea typeface="Calibri"/>
                <a:cs typeface="Calibri"/>
                <a:sym typeface="Calibri"/>
              </a:rPr>
              <a:t>Los detalles particulares de los requerimientos son anexados como documentos externos (CU, Plan de proyecto, Plan de aseguramiento de la calidad, etc.)</a:t>
            </a:r>
            <a:endParaRPr/>
          </a:p>
          <a:p>
            <a:pPr marL="90488" marR="0" lvl="0" indent="-90488" algn="l" rtl="0">
              <a:lnSpc>
                <a:spcPct val="100000"/>
              </a:lnSpc>
              <a:spcBef>
                <a:spcPts val="0"/>
              </a:spcBef>
              <a:spcAft>
                <a:spcPts val="0"/>
              </a:spcAft>
              <a:buClr>
                <a:srgbClr val="000000"/>
              </a:buClr>
              <a:buSzPts val="3200"/>
              <a:buFont typeface="Arial"/>
              <a:buNone/>
            </a:pPr>
            <a:endParaRPr sz="3200">
              <a:solidFill>
                <a:srgbClr val="262626"/>
              </a:solidFill>
              <a:latin typeface="Calibri"/>
              <a:ea typeface="Calibri"/>
              <a:cs typeface="Calibri"/>
              <a:sym typeface="Calibri"/>
            </a:endParaRPr>
          </a:p>
        </p:txBody>
      </p:sp>
      <p:sp>
        <p:nvSpPr>
          <p:cNvPr id="663" name="Google Shape;663;p52"/>
          <p:cNvSpPr/>
          <p:nvPr/>
        </p:nvSpPr>
        <p:spPr>
          <a:xfrm>
            <a:off x="168275" y="6554788"/>
            <a:ext cx="2154238" cy="2127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AR" sz="1400">
                <a:solidFill>
                  <a:srgbClr val="8F8F8F"/>
                </a:solidFill>
                <a:latin typeface="Calibri"/>
                <a:ea typeface="Calibri"/>
                <a:cs typeface="Calibri"/>
                <a:sym typeface="Calibri"/>
              </a:rPr>
              <a:t>Ingenieria de Software II</a:t>
            </a:r>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53"/>
          <p:cNvSpPr/>
          <p:nvPr/>
        </p:nvSpPr>
        <p:spPr>
          <a:xfrm>
            <a:off x="623888" y="-99392"/>
            <a:ext cx="10771187" cy="1128712"/>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s-AR" sz="4000">
                <a:solidFill>
                  <a:schemeClr val="accent5"/>
                </a:solidFill>
                <a:latin typeface="Calibri"/>
                <a:ea typeface="Calibri"/>
                <a:cs typeface="Calibri"/>
                <a:sym typeface="Calibri"/>
              </a:rPr>
              <a:t>Partes de un SRS</a:t>
            </a:r>
            <a:endParaRPr/>
          </a:p>
        </p:txBody>
      </p:sp>
      <p:sp>
        <p:nvSpPr>
          <p:cNvPr id="670" name="Google Shape;670;p53"/>
          <p:cNvSpPr/>
          <p:nvPr/>
        </p:nvSpPr>
        <p:spPr>
          <a:xfrm>
            <a:off x="9248775" y="2852738"/>
            <a:ext cx="2925763" cy="10477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1" name="Google Shape;671;p53"/>
          <p:cNvSpPr/>
          <p:nvPr/>
        </p:nvSpPr>
        <p:spPr>
          <a:xfrm>
            <a:off x="5951538" y="6508750"/>
            <a:ext cx="2162175" cy="304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2" name="Google Shape;672;p53"/>
          <p:cNvSpPr/>
          <p:nvPr/>
        </p:nvSpPr>
        <p:spPr>
          <a:xfrm>
            <a:off x="168275" y="6554788"/>
            <a:ext cx="2154238" cy="2127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AR" sz="1400">
                <a:solidFill>
                  <a:srgbClr val="8F8F8F"/>
                </a:solidFill>
                <a:latin typeface="Calibri"/>
                <a:ea typeface="Calibri"/>
                <a:cs typeface="Calibri"/>
                <a:sym typeface="Calibri"/>
              </a:rPr>
              <a:t>Ingenieria de Software II</a:t>
            </a:r>
            <a:endParaRPr/>
          </a:p>
        </p:txBody>
      </p:sp>
      <p:sp>
        <p:nvSpPr>
          <p:cNvPr id="673" name="Google Shape;673;p53"/>
          <p:cNvSpPr/>
          <p:nvPr/>
        </p:nvSpPr>
        <p:spPr>
          <a:xfrm>
            <a:off x="3168352" y="1412776"/>
            <a:ext cx="6096000" cy="56323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2000">
                <a:solidFill>
                  <a:schemeClr val="dk1"/>
                </a:solidFill>
                <a:latin typeface="Calibri"/>
                <a:ea typeface="Calibri"/>
                <a:cs typeface="Calibri"/>
                <a:sym typeface="Calibri"/>
              </a:rPr>
              <a:t>FICHA DEL DOCUMENTO</a:t>
            </a:r>
            <a:endParaRPr/>
          </a:p>
          <a:p>
            <a:pPr marL="0" marR="0" lvl="0" indent="0" algn="l" rtl="0">
              <a:spcBef>
                <a:spcPts val="0"/>
              </a:spcBef>
              <a:spcAft>
                <a:spcPts val="0"/>
              </a:spcAft>
              <a:buNone/>
            </a:pPr>
            <a:r>
              <a:rPr lang="es-AR" sz="2000">
                <a:solidFill>
                  <a:schemeClr val="dk1"/>
                </a:solidFill>
                <a:latin typeface="Calibri"/>
                <a:ea typeface="Calibri"/>
                <a:cs typeface="Calibri"/>
                <a:sym typeface="Calibri"/>
              </a:rPr>
              <a:t>CONTENIDO	</a:t>
            </a:r>
            <a:endParaRPr/>
          </a:p>
          <a:p>
            <a:pPr marL="0" marR="0" lvl="0" indent="0" algn="l" rtl="0">
              <a:spcBef>
                <a:spcPts val="0"/>
              </a:spcBef>
              <a:spcAft>
                <a:spcPts val="0"/>
              </a:spcAft>
              <a:buNone/>
            </a:pPr>
            <a:r>
              <a:rPr lang="es-AR" sz="2000" b="1">
                <a:solidFill>
                  <a:schemeClr val="dk1"/>
                </a:solidFill>
                <a:latin typeface="Calibri"/>
                <a:ea typeface="Calibri"/>
                <a:cs typeface="Calibri"/>
                <a:sym typeface="Calibri"/>
              </a:rPr>
              <a:t>1	</a:t>
            </a:r>
            <a:r>
              <a:rPr lang="es-AR" sz="2000" b="1" u="sng">
                <a:solidFill>
                  <a:schemeClr val="dk1"/>
                </a:solidFill>
                <a:latin typeface="Calibri"/>
                <a:ea typeface="Calibri"/>
                <a:cs typeface="Calibri"/>
                <a:sym typeface="Calibri"/>
                <a:hlinkClick r:id="rId3" action="ppaction://hlinksldjump"/>
              </a:rPr>
              <a:t>INTRODUCCIÓN</a:t>
            </a:r>
            <a:r>
              <a:rPr lang="es-AR" sz="2000" b="1">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s-AR" sz="2000">
                <a:solidFill>
                  <a:schemeClr val="dk1"/>
                </a:solidFill>
                <a:latin typeface="Calibri"/>
                <a:ea typeface="Calibri"/>
                <a:cs typeface="Calibri"/>
                <a:sym typeface="Calibri"/>
              </a:rPr>
              <a:t>1.1	Propósito	</a:t>
            </a:r>
            <a:endParaRPr/>
          </a:p>
          <a:p>
            <a:pPr marL="0" marR="0" lvl="0" indent="0" algn="l" rtl="0">
              <a:spcBef>
                <a:spcPts val="0"/>
              </a:spcBef>
              <a:spcAft>
                <a:spcPts val="0"/>
              </a:spcAft>
              <a:buNone/>
            </a:pPr>
            <a:r>
              <a:rPr lang="es-AR" sz="2000">
                <a:solidFill>
                  <a:schemeClr val="dk1"/>
                </a:solidFill>
                <a:latin typeface="Calibri"/>
                <a:ea typeface="Calibri"/>
                <a:cs typeface="Calibri"/>
                <a:sym typeface="Calibri"/>
              </a:rPr>
              <a:t>1.2	Alcance	</a:t>
            </a:r>
            <a:endParaRPr/>
          </a:p>
          <a:p>
            <a:pPr marL="0" marR="0" lvl="0" indent="0" algn="l" rtl="0">
              <a:spcBef>
                <a:spcPts val="0"/>
              </a:spcBef>
              <a:spcAft>
                <a:spcPts val="0"/>
              </a:spcAft>
              <a:buNone/>
            </a:pPr>
            <a:r>
              <a:rPr lang="es-AR" sz="2000">
                <a:solidFill>
                  <a:schemeClr val="dk1"/>
                </a:solidFill>
                <a:latin typeface="Calibri"/>
                <a:ea typeface="Calibri"/>
                <a:cs typeface="Calibri"/>
                <a:sym typeface="Calibri"/>
              </a:rPr>
              <a:t>1.3	Referencias	</a:t>
            </a:r>
            <a:endParaRPr/>
          </a:p>
          <a:p>
            <a:pPr marL="0" marR="0" lvl="0" indent="0" algn="l" rtl="0">
              <a:spcBef>
                <a:spcPts val="0"/>
              </a:spcBef>
              <a:spcAft>
                <a:spcPts val="0"/>
              </a:spcAft>
              <a:buNone/>
            </a:pPr>
            <a:r>
              <a:rPr lang="es-AR" sz="2000" b="1">
                <a:solidFill>
                  <a:schemeClr val="dk1"/>
                </a:solidFill>
                <a:latin typeface="Calibri"/>
                <a:ea typeface="Calibri"/>
                <a:cs typeface="Calibri"/>
                <a:sym typeface="Calibri"/>
              </a:rPr>
              <a:t>2	</a:t>
            </a:r>
            <a:r>
              <a:rPr lang="es-AR" sz="2000" b="1" u="sng">
                <a:solidFill>
                  <a:schemeClr val="dk1"/>
                </a:solidFill>
                <a:latin typeface="Calibri"/>
                <a:ea typeface="Calibri"/>
                <a:cs typeface="Calibri"/>
                <a:sym typeface="Calibri"/>
                <a:hlinkClick r:id="rId4" action="ppaction://hlinksldjump"/>
              </a:rPr>
              <a:t>DESCRIPCIÓN GENERAL</a:t>
            </a:r>
            <a:r>
              <a:rPr lang="es-AR" sz="2000" b="1">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s-AR" sz="2000">
                <a:solidFill>
                  <a:schemeClr val="dk1"/>
                </a:solidFill>
                <a:latin typeface="Calibri"/>
                <a:ea typeface="Calibri"/>
                <a:cs typeface="Calibri"/>
                <a:sym typeface="Calibri"/>
              </a:rPr>
              <a:t>2.1	Perspectiva del producto	</a:t>
            </a:r>
            <a:endParaRPr/>
          </a:p>
          <a:p>
            <a:pPr marL="0" marR="0" lvl="0" indent="0" algn="l" rtl="0">
              <a:spcBef>
                <a:spcPts val="0"/>
              </a:spcBef>
              <a:spcAft>
                <a:spcPts val="0"/>
              </a:spcAft>
              <a:buNone/>
            </a:pPr>
            <a:r>
              <a:rPr lang="es-AR" sz="2000">
                <a:solidFill>
                  <a:schemeClr val="dk1"/>
                </a:solidFill>
                <a:latin typeface="Calibri"/>
                <a:ea typeface="Calibri"/>
                <a:cs typeface="Calibri"/>
                <a:sym typeface="Calibri"/>
              </a:rPr>
              <a:t>2.2	Funcionalidad del producto	</a:t>
            </a:r>
            <a:endParaRPr/>
          </a:p>
          <a:p>
            <a:pPr marL="0" marR="0" lvl="0" indent="0" algn="l" rtl="0">
              <a:spcBef>
                <a:spcPts val="0"/>
              </a:spcBef>
              <a:spcAft>
                <a:spcPts val="0"/>
              </a:spcAft>
              <a:buNone/>
            </a:pPr>
            <a:r>
              <a:rPr lang="es-AR" sz="2000">
                <a:solidFill>
                  <a:schemeClr val="dk1"/>
                </a:solidFill>
                <a:latin typeface="Calibri"/>
                <a:ea typeface="Calibri"/>
                <a:cs typeface="Calibri"/>
                <a:sym typeface="Calibri"/>
              </a:rPr>
              <a:t>2.3	Características de los usuarios	</a:t>
            </a:r>
            <a:endParaRPr/>
          </a:p>
          <a:p>
            <a:pPr marL="0" marR="0" lvl="0" indent="0" algn="l" rtl="0">
              <a:spcBef>
                <a:spcPts val="0"/>
              </a:spcBef>
              <a:spcAft>
                <a:spcPts val="0"/>
              </a:spcAft>
              <a:buNone/>
            </a:pPr>
            <a:r>
              <a:rPr lang="es-AR" sz="2000">
                <a:solidFill>
                  <a:schemeClr val="dk1"/>
                </a:solidFill>
                <a:latin typeface="Calibri"/>
                <a:ea typeface="Calibri"/>
                <a:cs typeface="Calibri"/>
                <a:sym typeface="Calibri"/>
              </a:rPr>
              <a:t>2.4	Evolución previsible del sistema	</a:t>
            </a:r>
            <a:endParaRPr/>
          </a:p>
          <a:p>
            <a:pPr marL="0" marR="0" lvl="0" indent="0" algn="l" rtl="0">
              <a:spcBef>
                <a:spcPts val="0"/>
              </a:spcBef>
              <a:spcAft>
                <a:spcPts val="0"/>
              </a:spcAft>
              <a:buNone/>
            </a:pPr>
            <a:r>
              <a:rPr lang="es-AR" sz="2000" b="1">
                <a:solidFill>
                  <a:schemeClr val="dk1"/>
                </a:solidFill>
                <a:latin typeface="Calibri"/>
                <a:ea typeface="Calibri"/>
                <a:cs typeface="Calibri"/>
                <a:sym typeface="Calibri"/>
              </a:rPr>
              <a:t>3	</a:t>
            </a:r>
            <a:r>
              <a:rPr lang="es-AR" sz="2000" b="1" u="sng">
                <a:solidFill>
                  <a:schemeClr val="dk1"/>
                </a:solidFill>
                <a:latin typeface="Calibri"/>
                <a:ea typeface="Calibri"/>
                <a:cs typeface="Calibri"/>
                <a:sym typeface="Calibri"/>
                <a:hlinkClick r:id="rId5" action="ppaction://hlinksldjump"/>
              </a:rPr>
              <a:t>REQUISITOS NO FUNCIONALES</a:t>
            </a:r>
            <a:r>
              <a:rPr lang="es-AR" sz="2000" b="1">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s-AR" sz="2000">
                <a:solidFill>
                  <a:schemeClr val="dk1"/>
                </a:solidFill>
                <a:latin typeface="Calibri"/>
                <a:ea typeface="Calibri"/>
                <a:cs typeface="Calibri"/>
                <a:sym typeface="Calibri"/>
              </a:rPr>
              <a:t>3.1	Requisitos de rendimiento	</a:t>
            </a:r>
            <a:endParaRPr/>
          </a:p>
          <a:p>
            <a:pPr marL="0" marR="0" lvl="0" indent="0" algn="l" rtl="0">
              <a:spcBef>
                <a:spcPts val="0"/>
              </a:spcBef>
              <a:spcAft>
                <a:spcPts val="0"/>
              </a:spcAft>
              <a:buNone/>
            </a:pPr>
            <a:r>
              <a:rPr lang="es-AR" sz="2000">
                <a:solidFill>
                  <a:schemeClr val="dk1"/>
                </a:solidFill>
                <a:latin typeface="Calibri"/>
                <a:ea typeface="Calibri"/>
                <a:cs typeface="Calibri"/>
                <a:sym typeface="Calibri"/>
              </a:rPr>
              <a:t>3.2	Seguridad</a:t>
            </a:r>
            <a:endParaRPr/>
          </a:p>
          <a:p>
            <a:pPr marL="0" marR="0" lvl="0" indent="0" algn="l" rtl="0">
              <a:spcBef>
                <a:spcPts val="0"/>
              </a:spcBef>
              <a:spcAft>
                <a:spcPts val="0"/>
              </a:spcAft>
              <a:buNone/>
            </a:pPr>
            <a:r>
              <a:rPr lang="es-AR" sz="2000">
                <a:solidFill>
                  <a:schemeClr val="dk1"/>
                </a:solidFill>
                <a:latin typeface="Calibri"/>
                <a:ea typeface="Calibri"/>
                <a:cs typeface="Calibri"/>
                <a:sym typeface="Calibri"/>
              </a:rPr>
              <a:t>3.3	Portabilidad</a:t>
            </a:r>
            <a:endParaRPr/>
          </a:p>
          <a:p>
            <a:pPr marL="0" marR="0" lvl="0" indent="0" algn="l" rtl="0">
              <a:spcBef>
                <a:spcPts val="0"/>
              </a:spcBef>
              <a:spcAft>
                <a:spcPts val="0"/>
              </a:spcAft>
              <a:buNone/>
            </a:pPr>
            <a:r>
              <a:rPr lang="es-AR" sz="2000" b="1">
                <a:solidFill>
                  <a:schemeClr val="dk1"/>
                </a:solidFill>
                <a:latin typeface="Calibri"/>
                <a:ea typeface="Calibri"/>
                <a:cs typeface="Calibri"/>
                <a:sym typeface="Calibri"/>
              </a:rPr>
              <a:t>4	</a:t>
            </a:r>
            <a:r>
              <a:rPr lang="es-AR" sz="2000" b="1" u="sng">
                <a:solidFill>
                  <a:schemeClr val="dk1"/>
                </a:solidFill>
                <a:latin typeface="Calibri"/>
                <a:ea typeface="Calibri"/>
                <a:cs typeface="Calibri"/>
                <a:sym typeface="Calibri"/>
                <a:hlinkClick r:id="rId6" action="ppaction://hlinksldjump"/>
              </a:rPr>
              <a:t>MANTENIMIENTO	</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s-AR" sz="2000" b="1">
                <a:solidFill>
                  <a:schemeClr val="dk1"/>
                </a:solidFill>
                <a:latin typeface="Calibri"/>
                <a:ea typeface="Calibri"/>
                <a:cs typeface="Calibri"/>
                <a:sym typeface="Calibri"/>
              </a:rPr>
              <a:t>5	</a:t>
            </a:r>
            <a:r>
              <a:rPr lang="es-AR" sz="2000" b="1" u="sng">
                <a:solidFill>
                  <a:schemeClr val="dk1"/>
                </a:solidFill>
                <a:latin typeface="Calibri"/>
                <a:ea typeface="Calibri"/>
                <a:cs typeface="Calibri"/>
                <a:sym typeface="Calibri"/>
                <a:hlinkClick r:id="rId7" action="ppaction://hlinksldjump"/>
              </a:rPr>
              <a:t>APÉNDICES</a:t>
            </a:r>
            <a:r>
              <a:rPr lang="es-AR" sz="2000" b="1">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s-AR" sz="2000">
                <a:solidFill>
                  <a:schemeClr val="dk1"/>
                </a:solidFill>
                <a:latin typeface="Calibri"/>
                <a:ea typeface="Calibri"/>
                <a:cs typeface="Calibri"/>
                <a:sym typeface="Calibri"/>
              </a:rPr>
              <a:t> </a:t>
            </a:r>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54"/>
          <p:cNvSpPr/>
          <p:nvPr/>
        </p:nvSpPr>
        <p:spPr>
          <a:xfrm>
            <a:off x="407368" y="78582"/>
            <a:ext cx="10771187" cy="1128712"/>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s-AR" sz="4000">
                <a:solidFill>
                  <a:schemeClr val="accent5"/>
                </a:solidFill>
                <a:latin typeface="Calibri"/>
                <a:ea typeface="Calibri"/>
                <a:cs typeface="Calibri"/>
                <a:sym typeface="Calibri"/>
              </a:rPr>
              <a:t>Sección 1 del SRS</a:t>
            </a:r>
            <a:endParaRPr/>
          </a:p>
          <a:p>
            <a:pPr marL="0" marR="0" lvl="0" indent="0" algn="l" rtl="0">
              <a:lnSpc>
                <a:spcPct val="100000"/>
              </a:lnSpc>
              <a:spcBef>
                <a:spcPts val="0"/>
              </a:spcBef>
              <a:spcAft>
                <a:spcPts val="0"/>
              </a:spcAft>
              <a:buNone/>
            </a:pPr>
            <a:r>
              <a:rPr lang="es-AR" sz="4000">
                <a:solidFill>
                  <a:schemeClr val="accent5"/>
                </a:solidFill>
                <a:latin typeface="Calibri"/>
                <a:ea typeface="Calibri"/>
                <a:cs typeface="Calibri"/>
                <a:sym typeface="Calibri"/>
              </a:rPr>
              <a:t> Introducción </a:t>
            </a:r>
            <a:endParaRPr/>
          </a:p>
        </p:txBody>
      </p:sp>
      <p:sp>
        <p:nvSpPr>
          <p:cNvPr id="681" name="Google Shape;681;p54"/>
          <p:cNvSpPr/>
          <p:nvPr/>
        </p:nvSpPr>
        <p:spPr>
          <a:xfrm>
            <a:off x="9248775" y="2852738"/>
            <a:ext cx="2925763" cy="10477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2" name="Google Shape;682;p54"/>
          <p:cNvSpPr/>
          <p:nvPr/>
        </p:nvSpPr>
        <p:spPr>
          <a:xfrm>
            <a:off x="5951538" y="6508750"/>
            <a:ext cx="2162175" cy="304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3" name="Google Shape;683;p54"/>
          <p:cNvSpPr/>
          <p:nvPr/>
        </p:nvSpPr>
        <p:spPr>
          <a:xfrm>
            <a:off x="168275" y="1771650"/>
            <a:ext cx="11690791" cy="4478338"/>
          </a:xfrm>
          <a:prstGeom prst="rect">
            <a:avLst/>
          </a:prstGeom>
          <a:noFill/>
          <a:ln>
            <a:noFill/>
          </a:ln>
        </p:spPr>
        <p:txBody>
          <a:bodyPr spcFirstLastPara="1" wrap="square" lIns="90000" tIns="45000" rIns="90000" bIns="45000" anchor="t" anchorCtr="0">
            <a:noAutofit/>
          </a:bodyPr>
          <a:lstStyle/>
          <a:p>
            <a:pPr marL="342900" marR="0" lvl="0" indent="-342900" algn="l" rtl="0">
              <a:lnSpc>
                <a:spcPct val="100000"/>
              </a:lnSpc>
              <a:spcBef>
                <a:spcPts val="0"/>
              </a:spcBef>
              <a:spcAft>
                <a:spcPts val="0"/>
              </a:spcAft>
              <a:buClr>
                <a:srgbClr val="C00000"/>
              </a:buClr>
              <a:buSzPts val="2500"/>
              <a:buFont typeface="Noto Sans Symbols"/>
              <a:buChar char="❖"/>
            </a:pPr>
            <a:r>
              <a:rPr lang="es-AR" sz="2500" b="1">
                <a:solidFill>
                  <a:srgbClr val="262626"/>
                </a:solidFill>
                <a:latin typeface="Calibri"/>
                <a:ea typeface="Calibri"/>
                <a:cs typeface="Calibri"/>
                <a:sym typeface="Calibri"/>
              </a:rPr>
              <a:t>1.1 Propósito</a:t>
            </a:r>
            <a:endParaRPr/>
          </a:p>
          <a:p>
            <a:pPr marL="346075" marR="0" lvl="1" indent="-341313" algn="l" rtl="0">
              <a:lnSpc>
                <a:spcPct val="100000"/>
              </a:lnSpc>
              <a:spcBef>
                <a:spcPts val="0"/>
              </a:spcBef>
              <a:spcAft>
                <a:spcPts val="0"/>
              </a:spcAft>
              <a:buClr>
                <a:srgbClr val="262626"/>
              </a:buClr>
              <a:buSzPts val="2500"/>
              <a:buFont typeface="Arial"/>
              <a:buChar char=" "/>
            </a:pPr>
            <a:r>
              <a:rPr lang="es-AR" sz="2500" b="0" i="0" u="none" strike="noStrike" cap="none">
                <a:solidFill>
                  <a:srgbClr val="262626"/>
                </a:solidFill>
                <a:latin typeface="Calibri"/>
                <a:ea typeface="Calibri"/>
                <a:cs typeface="Calibri"/>
                <a:sym typeface="Calibri"/>
              </a:rPr>
              <a:t>Se define el propósito del documento  y se especifica a quién va dirigido el documento</a:t>
            </a:r>
            <a:endParaRPr/>
          </a:p>
          <a:p>
            <a:pPr marL="342900" marR="0" lvl="0" indent="-342900" algn="l" rtl="0">
              <a:lnSpc>
                <a:spcPct val="100000"/>
              </a:lnSpc>
              <a:spcBef>
                <a:spcPts val="0"/>
              </a:spcBef>
              <a:spcAft>
                <a:spcPts val="0"/>
              </a:spcAft>
              <a:buClr>
                <a:srgbClr val="C00000"/>
              </a:buClr>
              <a:buSzPts val="2500"/>
              <a:buFont typeface="Noto Sans Symbols"/>
              <a:buChar char="❖"/>
            </a:pPr>
            <a:r>
              <a:rPr lang="es-AR" sz="2500" b="1">
                <a:solidFill>
                  <a:srgbClr val="262626"/>
                </a:solidFill>
                <a:latin typeface="Calibri"/>
                <a:ea typeface="Calibri"/>
                <a:cs typeface="Calibri"/>
                <a:sym typeface="Calibri"/>
              </a:rPr>
              <a:t>1.2 Alcance o ámbito del sistema</a:t>
            </a:r>
            <a:endParaRPr/>
          </a:p>
          <a:p>
            <a:pPr marL="346075" marR="0" lvl="1" indent="-341313" algn="l" rtl="0">
              <a:lnSpc>
                <a:spcPct val="100000"/>
              </a:lnSpc>
              <a:spcBef>
                <a:spcPts val="0"/>
              </a:spcBef>
              <a:spcAft>
                <a:spcPts val="0"/>
              </a:spcAft>
              <a:buClr>
                <a:srgbClr val="262626"/>
              </a:buClr>
              <a:buSzPts val="2500"/>
              <a:buFont typeface="Arial"/>
              <a:buChar char=" "/>
            </a:pPr>
            <a:r>
              <a:rPr lang="es-AR" sz="2500" b="0" i="0" u="none" strike="noStrike" cap="none">
                <a:solidFill>
                  <a:srgbClr val="262626"/>
                </a:solidFill>
                <a:latin typeface="Calibri"/>
                <a:ea typeface="Calibri"/>
                <a:cs typeface="Calibri"/>
                <a:sym typeface="Calibri"/>
              </a:rPr>
              <a:t>Se da un nombre al futuro sistema . Se explica  lo que el sistema hará y lo que no hará.</a:t>
            </a:r>
            <a:endParaRPr/>
          </a:p>
          <a:p>
            <a:pPr marL="346075" marR="0" lvl="1" indent="-341313" algn="l" rtl="0">
              <a:lnSpc>
                <a:spcPct val="100000"/>
              </a:lnSpc>
              <a:spcBef>
                <a:spcPts val="0"/>
              </a:spcBef>
              <a:spcAft>
                <a:spcPts val="0"/>
              </a:spcAft>
              <a:buClr>
                <a:srgbClr val="262626"/>
              </a:buClr>
              <a:buSzPts val="2500"/>
              <a:buFont typeface="Arial"/>
              <a:buChar char=" "/>
            </a:pPr>
            <a:r>
              <a:rPr lang="es-AR" sz="2500" b="0" i="0" u="none" strike="noStrike" cap="none">
                <a:solidFill>
                  <a:srgbClr val="262626"/>
                </a:solidFill>
                <a:latin typeface="Calibri"/>
                <a:ea typeface="Calibri"/>
                <a:cs typeface="Calibri"/>
                <a:sym typeface="Calibri"/>
              </a:rPr>
              <a:t>Se describen los </a:t>
            </a:r>
            <a:r>
              <a:rPr lang="es-AR" sz="2500" b="0" i="1" u="none" strike="noStrike" cap="none">
                <a:solidFill>
                  <a:srgbClr val="262626"/>
                </a:solidFill>
                <a:latin typeface="Calibri"/>
                <a:ea typeface="Calibri"/>
                <a:cs typeface="Calibri"/>
                <a:sym typeface="Calibri"/>
              </a:rPr>
              <a:t>beneficios</a:t>
            </a:r>
            <a:r>
              <a:rPr lang="es-AR" sz="2500" b="0" i="0" u="none" strike="noStrike" cap="none">
                <a:solidFill>
                  <a:srgbClr val="262626"/>
                </a:solidFill>
                <a:latin typeface="Calibri"/>
                <a:ea typeface="Calibri"/>
                <a:cs typeface="Calibri"/>
                <a:sym typeface="Calibri"/>
              </a:rPr>
              <a:t>, </a:t>
            </a:r>
            <a:r>
              <a:rPr lang="es-AR" sz="2500" b="0" i="1" u="none" strike="noStrike" cap="none">
                <a:solidFill>
                  <a:srgbClr val="262626"/>
                </a:solidFill>
                <a:latin typeface="Calibri"/>
                <a:ea typeface="Calibri"/>
                <a:cs typeface="Calibri"/>
                <a:sym typeface="Calibri"/>
              </a:rPr>
              <a:t>objetivos</a:t>
            </a:r>
            <a:r>
              <a:rPr lang="es-AR" sz="2500" b="0" i="0" u="none" strike="noStrike" cap="none">
                <a:solidFill>
                  <a:srgbClr val="262626"/>
                </a:solidFill>
                <a:latin typeface="Calibri"/>
                <a:ea typeface="Calibri"/>
                <a:cs typeface="Calibri"/>
                <a:sym typeface="Calibri"/>
              </a:rPr>
              <a:t> y </a:t>
            </a:r>
            <a:r>
              <a:rPr lang="es-AR" sz="2500" b="0" i="1" u="none" strike="noStrike" cap="none">
                <a:solidFill>
                  <a:srgbClr val="262626"/>
                </a:solidFill>
                <a:latin typeface="Calibri"/>
                <a:ea typeface="Calibri"/>
                <a:cs typeface="Calibri"/>
                <a:sym typeface="Calibri"/>
              </a:rPr>
              <a:t>metas</a:t>
            </a:r>
            <a:r>
              <a:rPr lang="es-AR" sz="2500" b="0" i="0" u="none" strike="noStrike" cap="none">
                <a:solidFill>
                  <a:srgbClr val="262626"/>
                </a:solidFill>
                <a:latin typeface="Calibri"/>
                <a:ea typeface="Calibri"/>
                <a:cs typeface="Calibri"/>
                <a:sym typeface="Calibri"/>
              </a:rPr>
              <a:t> que se espera alcanzar con el futuro sistema</a:t>
            </a:r>
            <a:endParaRPr/>
          </a:p>
          <a:p>
            <a:pPr marL="342900" marR="0" lvl="0" indent="-342900" algn="l" rtl="0">
              <a:lnSpc>
                <a:spcPct val="100000"/>
              </a:lnSpc>
              <a:spcBef>
                <a:spcPts val="0"/>
              </a:spcBef>
              <a:spcAft>
                <a:spcPts val="0"/>
              </a:spcAft>
              <a:buClr>
                <a:srgbClr val="C00000"/>
              </a:buClr>
              <a:buSzPts val="2500"/>
              <a:buFont typeface="Noto Sans Symbols"/>
              <a:buChar char="❖"/>
            </a:pPr>
            <a:r>
              <a:rPr lang="es-AR" sz="2500" b="1">
                <a:solidFill>
                  <a:srgbClr val="262626"/>
                </a:solidFill>
                <a:latin typeface="Calibri"/>
                <a:ea typeface="Calibri"/>
                <a:cs typeface="Calibri"/>
                <a:sym typeface="Calibri"/>
              </a:rPr>
              <a:t>1.3 Referencias </a:t>
            </a:r>
            <a:endParaRPr/>
          </a:p>
          <a:p>
            <a:pPr marL="346075" marR="0" lvl="1" indent="-341313" algn="l" rtl="0">
              <a:lnSpc>
                <a:spcPct val="100000"/>
              </a:lnSpc>
              <a:spcBef>
                <a:spcPts val="0"/>
              </a:spcBef>
              <a:spcAft>
                <a:spcPts val="0"/>
              </a:spcAft>
              <a:buClr>
                <a:srgbClr val="262626"/>
              </a:buClr>
              <a:buSzPts val="2500"/>
              <a:buFont typeface="Arial"/>
              <a:buChar char=" "/>
            </a:pPr>
            <a:r>
              <a:rPr lang="es-AR" sz="2500" b="0" i="0" u="none" strike="noStrike" cap="none">
                <a:solidFill>
                  <a:srgbClr val="262626"/>
                </a:solidFill>
                <a:latin typeface="Calibri"/>
                <a:ea typeface="Calibri"/>
                <a:cs typeface="Calibri"/>
                <a:sym typeface="Calibri"/>
              </a:rPr>
              <a:t>Se presenta una lista completa de todas las referencias de los documentos mencionados o utilizados para escribir el SRS. </a:t>
            </a:r>
            <a:endParaRPr/>
          </a:p>
          <a:p>
            <a:pPr marL="346075" marR="0" lvl="1" indent="-341313" algn="l" rtl="0">
              <a:lnSpc>
                <a:spcPct val="100000"/>
              </a:lnSpc>
              <a:spcBef>
                <a:spcPts val="0"/>
              </a:spcBef>
              <a:spcAft>
                <a:spcPts val="0"/>
              </a:spcAft>
              <a:buClr>
                <a:srgbClr val="262626"/>
              </a:buClr>
              <a:buSzPts val="2500"/>
              <a:buFont typeface="Arial"/>
              <a:buChar char=" "/>
            </a:pPr>
            <a:r>
              <a:rPr lang="es-AR" sz="2500" b="0" i="0" u="none" strike="noStrike" cap="none">
                <a:solidFill>
                  <a:srgbClr val="262626"/>
                </a:solidFill>
                <a:latin typeface="Calibri"/>
                <a:ea typeface="Calibri"/>
                <a:cs typeface="Calibri"/>
                <a:sym typeface="Calibri"/>
              </a:rPr>
              <a:t>Identificar cada documento por el título, número de reporte, fecha y publicación. Y las fuentes de las referencias de donde se obtuvieron. </a:t>
            </a:r>
            <a:endParaRPr/>
          </a:p>
        </p:txBody>
      </p:sp>
      <p:sp>
        <p:nvSpPr>
          <p:cNvPr id="684" name="Google Shape;684;p54"/>
          <p:cNvSpPr/>
          <p:nvPr/>
        </p:nvSpPr>
        <p:spPr>
          <a:xfrm>
            <a:off x="168275" y="6554788"/>
            <a:ext cx="2154238" cy="2127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AR" sz="1400">
                <a:solidFill>
                  <a:srgbClr val="8F8F8F"/>
                </a:solidFill>
                <a:latin typeface="Calibri"/>
                <a:ea typeface="Calibri"/>
                <a:cs typeface="Calibri"/>
                <a:sym typeface="Calibri"/>
              </a:rPr>
              <a:t>Ingenieria </a:t>
            </a:r>
            <a:r>
              <a:rPr lang="es-AR" sz="1400" i="1">
                <a:solidFill>
                  <a:srgbClr val="8F8F8F"/>
                </a:solidFill>
                <a:latin typeface="Calibri"/>
                <a:ea typeface="Calibri"/>
                <a:cs typeface="Calibri"/>
                <a:sym typeface="Calibri"/>
              </a:rPr>
              <a:t>de Software II</a:t>
            </a:r>
            <a:endParaRPr/>
          </a:p>
        </p:txBody>
      </p:sp>
      <p:sp>
        <p:nvSpPr>
          <p:cNvPr id="685" name="Google Shape;685;p54">
            <a:hlinkClick r:id="rId3" action="ppaction://hlinksldjump"/>
          </p:cNvPr>
          <p:cNvSpPr/>
          <p:nvPr/>
        </p:nvSpPr>
        <p:spPr>
          <a:xfrm rot="-6081511">
            <a:off x="11415049" y="1740600"/>
            <a:ext cx="572130" cy="420056"/>
          </a:xfrm>
          <a:prstGeom prst="curvedUpArrow">
            <a:avLst>
              <a:gd name="adj1" fmla="val 25000"/>
              <a:gd name="adj2" fmla="val 50000"/>
              <a:gd name="adj3" fmla="val 25000"/>
            </a:avLst>
          </a:prstGeom>
          <a:solidFill>
            <a:schemeClr val="accent1"/>
          </a:solid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55"/>
          <p:cNvSpPr/>
          <p:nvPr/>
        </p:nvSpPr>
        <p:spPr>
          <a:xfrm>
            <a:off x="263351" y="44624"/>
            <a:ext cx="10771187" cy="1128712"/>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s-AR" sz="4000">
                <a:solidFill>
                  <a:schemeClr val="accent5"/>
                </a:solidFill>
                <a:latin typeface="Calibri"/>
                <a:ea typeface="Calibri"/>
                <a:cs typeface="Calibri"/>
                <a:sym typeface="Calibri"/>
              </a:rPr>
              <a:t>Sección 2 del SRS </a:t>
            </a:r>
            <a:endParaRPr/>
          </a:p>
          <a:p>
            <a:pPr marL="0" marR="0" lvl="0" indent="0" algn="l" rtl="0">
              <a:lnSpc>
                <a:spcPct val="100000"/>
              </a:lnSpc>
              <a:spcBef>
                <a:spcPts val="0"/>
              </a:spcBef>
              <a:spcAft>
                <a:spcPts val="0"/>
              </a:spcAft>
              <a:buNone/>
            </a:pPr>
            <a:r>
              <a:rPr lang="es-AR" sz="4000">
                <a:solidFill>
                  <a:schemeClr val="accent5"/>
                </a:solidFill>
                <a:latin typeface="Calibri"/>
                <a:ea typeface="Calibri"/>
                <a:cs typeface="Calibri"/>
                <a:sym typeface="Calibri"/>
              </a:rPr>
              <a:t>Descripción General</a:t>
            </a:r>
            <a:endParaRPr/>
          </a:p>
        </p:txBody>
      </p:sp>
      <p:sp>
        <p:nvSpPr>
          <p:cNvPr id="692" name="Google Shape;692;p55"/>
          <p:cNvSpPr/>
          <p:nvPr/>
        </p:nvSpPr>
        <p:spPr>
          <a:xfrm>
            <a:off x="9248775" y="2852738"/>
            <a:ext cx="2925763" cy="10477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3" name="Google Shape;693;p55"/>
          <p:cNvSpPr/>
          <p:nvPr/>
        </p:nvSpPr>
        <p:spPr>
          <a:xfrm>
            <a:off x="5951538" y="6508750"/>
            <a:ext cx="2162175" cy="304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4" name="Google Shape;694;p55"/>
          <p:cNvSpPr/>
          <p:nvPr/>
        </p:nvSpPr>
        <p:spPr>
          <a:xfrm>
            <a:off x="623887" y="1901825"/>
            <a:ext cx="10771187" cy="4478338"/>
          </a:xfrm>
          <a:prstGeom prst="rect">
            <a:avLst/>
          </a:prstGeom>
          <a:noFill/>
          <a:ln>
            <a:noFill/>
          </a:ln>
        </p:spPr>
        <p:txBody>
          <a:bodyPr spcFirstLastPara="1" wrap="square" lIns="90000" tIns="45000" rIns="90000" bIns="45000" anchor="t" anchorCtr="0">
            <a:noAutofit/>
          </a:bodyPr>
          <a:lstStyle/>
          <a:p>
            <a:pPr marL="342900" marR="0" lvl="0" indent="-342900" algn="l" rtl="0">
              <a:lnSpc>
                <a:spcPct val="100000"/>
              </a:lnSpc>
              <a:spcBef>
                <a:spcPts val="0"/>
              </a:spcBef>
              <a:spcAft>
                <a:spcPts val="0"/>
              </a:spcAft>
              <a:buClr>
                <a:srgbClr val="C00000"/>
              </a:buClr>
              <a:buSzPts val="2800"/>
              <a:buFont typeface="Noto Sans Symbols"/>
              <a:buChar char="❖"/>
            </a:pPr>
            <a:r>
              <a:rPr lang="es-AR" sz="2800">
                <a:solidFill>
                  <a:srgbClr val="262626"/>
                </a:solidFill>
                <a:latin typeface="Calibri"/>
                <a:ea typeface="Calibri"/>
                <a:cs typeface="Calibri"/>
                <a:sym typeface="Calibri"/>
              </a:rPr>
              <a:t>Esta sección del SRS debe describir los factores generales que afectan el producto y sus requerimientos. No declara los requerimientos específicos. Los que se definen en detalle en Sección 3 del SRS.</a:t>
            </a:r>
            <a:endParaRPr/>
          </a:p>
          <a:p>
            <a:pPr marL="342900" marR="0" lvl="0" indent="-165100" algn="l" rtl="0">
              <a:lnSpc>
                <a:spcPct val="100000"/>
              </a:lnSpc>
              <a:spcBef>
                <a:spcPts val="0"/>
              </a:spcBef>
              <a:spcAft>
                <a:spcPts val="0"/>
              </a:spcAft>
              <a:buClr>
                <a:srgbClr val="C00000"/>
              </a:buClr>
              <a:buSzPts val="2800"/>
              <a:buFont typeface="Noto Sans Symbols"/>
              <a:buNone/>
            </a:pPr>
            <a:endParaRPr sz="2800">
              <a:solidFill>
                <a:srgbClr val="262626"/>
              </a:solidFill>
              <a:latin typeface="Calibri"/>
              <a:ea typeface="Calibri"/>
              <a:cs typeface="Calibri"/>
              <a:sym typeface="Calibri"/>
            </a:endParaRPr>
          </a:p>
          <a:p>
            <a:pPr marL="342900" marR="0" lvl="0" indent="-342900" algn="l" rtl="0">
              <a:lnSpc>
                <a:spcPct val="100000"/>
              </a:lnSpc>
              <a:spcBef>
                <a:spcPts val="0"/>
              </a:spcBef>
              <a:spcAft>
                <a:spcPts val="0"/>
              </a:spcAft>
              <a:buClr>
                <a:srgbClr val="C00000"/>
              </a:buClr>
              <a:buSzPts val="2800"/>
              <a:buFont typeface="Noto Sans Symbols"/>
              <a:buChar char="❖"/>
            </a:pPr>
            <a:r>
              <a:rPr lang="es-AR" sz="2800">
                <a:solidFill>
                  <a:srgbClr val="262626"/>
                </a:solidFill>
                <a:latin typeface="Calibri"/>
                <a:ea typeface="Calibri"/>
                <a:cs typeface="Calibri"/>
                <a:sym typeface="Calibri"/>
              </a:rPr>
              <a:t>Esta sección normalmente consiste en:</a:t>
            </a:r>
            <a:endParaRPr/>
          </a:p>
          <a:p>
            <a:pPr marL="346075" marR="0" lvl="1" indent="-341313" algn="l" rtl="0">
              <a:lnSpc>
                <a:spcPct val="100000"/>
              </a:lnSpc>
              <a:spcBef>
                <a:spcPts val="0"/>
              </a:spcBef>
              <a:spcAft>
                <a:spcPts val="0"/>
              </a:spcAft>
              <a:buClr>
                <a:srgbClr val="262626"/>
              </a:buClr>
              <a:buSzPts val="2800"/>
              <a:buFont typeface="Arial"/>
              <a:buChar char=" "/>
            </a:pPr>
            <a:r>
              <a:rPr lang="es-AR" sz="2800" b="1" i="0" u="none" strike="noStrike" cap="none">
                <a:solidFill>
                  <a:srgbClr val="262626"/>
                </a:solidFill>
                <a:latin typeface="Calibri"/>
                <a:ea typeface="Calibri"/>
                <a:cs typeface="Calibri"/>
                <a:sym typeface="Calibri"/>
              </a:rPr>
              <a:t>Perspectiva del producto</a:t>
            </a:r>
            <a:endParaRPr/>
          </a:p>
          <a:p>
            <a:pPr marL="346075" marR="0" lvl="1" indent="-341313" algn="l" rtl="0">
              <a:lnSpc>
                <a:spcPct val="100000"/>
              </a:lnSpc>
              <a:spcBef>
                <a:spcPts val="0"/>
              </a:spcBef>
              <a:spcAft>
                <a:spcPts val="0"/>
              </a:spcAft>
              <a:buClr>
                <a:srgbClr val="262626"/>
              </a:buClr>
              <a:buSzPts val="2800"/>
              <a:buFont typeface="Arial"/>
              <a:buChar char=" "/>
            </a:pPr>
            <a:r>
              <a:rPr lang="es-AR" sz="2800" b="1" i="0" u="none" strike="noStrike" cap="none">
                <a:solidFill>
                  <a:srgbClr val="262626"/>
                </a:solidFill>
                <a:latin typeface="Calibri"/>
                <a:ea typeface="Calibri"/>
                <a:cs typeface="Calibri"/>
                <a:sym typeface="Calibri"/>
              </a:rPr>
              <a:t>Funcionalidades del producto</a:t>
            </a:r>
            <a:endParaRPr/>
          </a:p>
          <a:p>
            <a:pPr marL="346075" marR="0" lvl="1" indent="-341313" algn="l" rtl="0">
              <a:lnSpc>
                <a:spcPct val="100000"/>
              </a:lnSpc>
              <a:spcBef>
                <a:spcPts val="0"/>
              </a:spcBef>
              <a:spcAft>
                <a:spcPts val="0"/>
              </a:spcAft>
              <a:buClr>
                <a:srgbClr val="262626"/>
              </a:buClr>
              <a:buSzPts val="2800"/>
              <a:buFont typeface="Arial"/>
              <a:buChar char=" "/>
            </a:pPr>
            <a:r>
              <a:rPr lang="es-AR" sz="2800" b="1" i="0" u="none" strike="noStrike" cap="none">
                <a:solidFill>
                  <a:srgbClr val="262626"/>
                </a:solidFill>
                <a:latin typeface="Calibri"/>
                <a:ea typeface="Calibri"/>
                <a:cs typeface="Calibri"/>
                <a:sym typeface="Calibri"/>
              </a:rPr>
              <a:t>Características de los usuarios</a:t>
            </a:r>
            <a:endParaRPr/>
          </a:p>
          <a:p>
            <a:pPr marL="346075" marR="0" lvl="1" indent="-341313" algn="l" rtl="0">
              <a:lnSpc>
                <a:spcPct val="100000"/>
              </a:lnSpc>
              <a:spcBef>
                <a:spcPts val="0"/>
              </a:spcBef>
              <a:spcAft>
                <a:spcPts val="0"/>
              </a:spcAft>
              <a:buClr>
                <a:srgbClr val="262626"/>
              </a:buClr>
              <a:buSzPts val="2800"/>
              <a:buFont typeface="Arial"/>
              <a:buChar char=" "/>
            </a:pPr>
            <a:r>
              <a:rPr lang="es-AR" sz="2800" b="1" i="0" u="none" strike="noStrike" cap="none">
                <a:solidFill>
                  <a:srgbClr val="262626"/>
                </a:solidFill>
                <a:latin typeface="Calibri"/>
                <a:ea typeface="Calibri"/>
                <a:cs typeface="Calibri"/>
                <a:sym typeface="Calibri"/>
              </a:rPr>
              <a:t>Evoluciones previsibles del sistema</a:t>
            </a:r>
            <a:endParaRPr/>
          </a:p>
        </p:txBody>
      </p:sp>
      <p:sp>
        <p:nvSpPr>
          <p:cNvPr id="695" name="Google Shape;695;p55"/>
          <p:cNvSpPr/>
          <p:nvPr/>
        </p:nvSpPr>
        <p:spPr>
          <a:xfrm>
            <a:off x="168275" y="6554788"/>
            <a:ext cx="2154238" cy="2127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AR" sz="1400">
                <a:solidFill>
                  <a:srgbClr val="8F8F8F"/>
                </a:solidFill>
                <a:latin typeface="Calibri"/>
                <a:ea typeface="Calibri"/>
                <a:cs typeface="Calibri"/>
                <a:sym typeface="Calibri"/>
              </a:rPr>
              <a:t>Ingenieria de Software II</a:t>
            </a:r>
            <a:endParaRPr/>
          </a:p>
        </p:txBody>
      </p:sp>
      <p:sp>
        <p:nvSpPr>
          <p:cNvPr id="7" name="Google Shape;685;p54">
            <a:hlinkClick r:id="rId3" action="ppaction://hlinksldjump"/>
          </p:cNvPr>
          <p:cNvSpPr/>
          <p:nvPr/>
        </p:nvSpPr>
        <p:spPr>
          <a:xfrm rot="-6081511">
            <a:off x="11415049" y="1740600"/>
            <a:ext cx="572130" cy="420056"/>
          </a:xfrm>
          <a:prstGeom prst="curvedUpArrow">
            <a:avLst>
              <a:gd name="adj1" fmla="val 25000"/>
              <a:gd name="adj2" fmla="val 50000"/>
              <a:gd name="adj3" fmla="val 25000"/>
            </a:avLst>
          </a:prstGeom>
          <a:solidFill>
            <a:schemeClr val="accent1"/>
          </a:solid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56"/>
          <p:cNvSpPr/>
          <p:nvPr/>
        </p:nvSpPr>
        <p:spPr>
          <a:xfrm>
            <a:off x="335360" y="77708"/>
            <a:ext cx="10771187" cy="1128712"/>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s-AR" sz="4000">
                <a:solidFill>
                  <a:schemeClr val="accent5"/>
                </a:solidFill>
                <a:latin typeface="Calibri"/>
                <a:ea typeface="Calibri"/>
                <a:cs typeface="Calibri"/>
                <a:sym typeface="Calibri"/>
              </a:rPr>
              <a:t>Sección 2 del SRS </a:t>
            </a:r>
            <a:endParaRPr/>
          </a:p>
          <a:p>
            <a:pPr marL="0" marR="0" lvl="0" indent="0" algn="l" rtl="0">
              <a:lnSpc>
                <a:spcPct val="100000"/>
              </a:lnSpc>
              <a:spcBef>
                <a:spcPts val="0"/>
              </a:spcBef>
              <a:spcAft>
                <a:spcPts val="0"/>
              </a:spcAft>
              <a:buNone/>
            </a:pPr>
            <a:r>
              <a:rPr lang="es-AR" sz="4000">
                <a:solidFill>
                  <a:schemeClr val="accent5"/>
                </a:solidFill>
                <a:latin typeface="Calibri"/>
                <a:ea typeface="Calibri"/>
                <a:cs typeface="Calibri"/>
                <a:sym typeface="Calibri"/>
              </a:rPr>
              <a:t>Descripción General</a:t>
            </a:r>
            <a:endParaRPr/>
          </a:p>
        </p:txBody>
      </p:sp>
      <p:sp>
        <p:nvSpPr>
          <p:cNvPr id="702" name="Google Shape;702;p56"/>
          <p:cNvSpPr/>
          <p:nvPr/>
        </p:nvSpPr>
        <p:spPr>
          <a:xfrm>
            <a:off x="9248775" y="2852738"/>
            <a:ext cx="2925763" cy="10477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3" name="Google Shape;703;p56"/>
          <p:cNvSpPr/>
          <p:nvPr/>
        </p:nvSpPr>
        <p:spPr>
          <a:xfrm>
            <a:off x="5951538" y="6508750"/>
            <a:ext cx="2162175" cy="304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4" name="Google Shape;704;p56"/>
          <p:cNvSpPr/>
          <p:nvPr/>
        </p:nvSpPr>
        <p:spPr>
          <a:xfrm>
            <a:off x="623888" y="1901825"/>
            <a:ext cx="10883484" cy="4478338"/>
          </a:xfrm>
          <a:prstGeom prst="rect">
            <a:avLst/>
          </a:prstGeom>
          <a:noFill/>
          <a:ln>
            <a:noFill/>
          </a:ln>
        </p:spPr>
        <p:txBody>
          <a:bodyPr spcFirstLastPara="1" wrap="square" lIns="90000" tIns="45000" rIns="90000" bIns="45000" anchor="t" anchorCtr="0">
            <a:noAutofit/>
          </a:bodyPr>
          <a:lstStyle/>
          <a:p>
            <a:pPr marL="342900" marR="0" lvl="0" indent="-342900" algn="l" rtl="0">
              <a:lnSpc>
                <a:spcPct val="100000"/>
              </a:lnSpc>
              <a:spcBef>
                <a:spcPts val="0"/>
              </a:spcBef>
              <a:spcAft>
                <a:spcPts val="0"/>
              </a:spcAft>
              <a:buClr>
                <a:srgbClr val="C00000"/>
              </a:buClr>
              <a:buSzPts val="3200"/>
              <a:buFont typeface="Noto Sans Symbols"/>
              <a:buChar char="❖"/>
            </a:pPr>
            <a:r>
              <a:rPr lang="es-AR" sz="3200" b="1">
                <a:solidFill>
                  <a:srgbClr val="262626"/>
                </a:solidFill>
                <a:latin typeface="Calibri"/>
                <a:ea typeface="Calibri"/>
                <a:cs typeface="Calibri"/>
                <a:sym typeface="Calibri"/>
              </a:rPr>
              <a:t>2.1. Perspectiva del producto</a:t>
            </a:r>
            <a:endParaRPr/>
          </a:p>
          <a:p>
            <a:pPr marL="346075" marR="0" lvl="1" indent="-341313" algn="l" rtl="0">
              <a:lnSpc>
                <a:spcPct val="100000"/>
              </a:lnSpc>
              <a:spcBef>
                <a:spcPts val="0"/>
              </a:spcBef>
              <a:spcAft>
                <a:spcPts val="0"/>
              </a:spcAft>
              <a:buClr>
                <a:srgbClr val="262626"/>
              </a:buClr>
              <a:buSzPts val="3200"/>
              <a:buFont typeface="Arial"/>
              <a:buChar char=" "/>
            </a:pPr>
            <a:r>
              <a:rPr lang="es-AR" sz="3200" b="0" i="0" u="none" strike="noStrike" cap="none">
                <a:solidFill>
                  <a:srgbClr val="262626"/>
                </a:solidFill>
                <a:latin typeface="Calibri"/>
                <a:ea typeface="Calibri"/>
                <a:cs typeface="Calibri"/>
                <a:sym typeface="Calibri"/>
              </a:rPr>
              <a:t>Si el producto es independiente y totalmente autónomo, debe declararse que así es. </a:t>
            </a:r>
            <a:endParaRPr/>
          </a:p>
          <a:p>
            <a:pPr marL="346075" marR="0" lvl="1" indent="-341313" algn="l" rtl="0">
              <a:lnSpc>
                <a:spcPct val="100000"/>
              </a:lnSpc>
              <a:spcBef>
                <a:spcPts val="0"/>
              </a:spcBef>
              <a:spcAft>
                <a:spcPts val="0"/>
              </a:spcAft>
              <a:buClr>
                <a:srgbClr val="262626"/>
              </a:buClr>
              <a:buSzPts val="3200"/>
              <a:buFont typeface="Arial"/>
              <a:buChar char=" "/>
            </a:pPr>
            <a:r>
              <a:rPr lang="es-AR" sz="3200" b="0" i="0" u="none" strike="noStrike" cap="none">
                <a:solidFill>
                  <a:srgbClr val="262626"/>
                </a:solidFill>
                <a:latin typeface="Calibri"/>
                <a:ea typeface="Calibri"/>
                <a:cs typeface="Calibri"/>
                <a:sym typeface="Calibri"/>
              </a:rPr>
              <a:t>Si el SRS define un producto que es un componente de un sistema más grande entonces se debe relacionar los requerimientos de ese sistema más grande a la funcionalidad del software y debe identificar las interfaces entre ese sistema y el software.</a:t>
            </a:r>
            <a:endParaRPr/>
          </a:p>
          <a:p>
            <a:pPr marL="346075" marR="0" lvl="1" indent="-138113" algn="l" rtl="0">
              <a:lnSpc>
                <a:spcPct val="100000"/>
              </a:lnSpc>
              <a:spcBef>
                <a:spcPts val="0"/>
              </a:spcBef>
              <a:spcAft>
                <a:spcPts val="0"/>
              </a:spcAft>
              <a:buClr>
                <a:srgbClr val="262626"/>
              </a:buClr>
              <a:buSzPts val="3200"/>
              <a:buFont typeface="Arial"/>
              <a:buNone/>
            </a:pPr>
            <a:endParaRPr sz="3200" b="0" i="0" u="none" strike="noStrike" cap="none">
              <a:solidFill>
                <a:srgbClr val="262626"/>
              </a:solidFill>
              <a:latin typeface="Calibri"/>
              <a:ea typeface="Calibri"/>
              <a:cs typeface="Calibri"/>
              <a:sym typeface="Calibri"/>
            </a:endParaRPr>
          </a:p>
        </p:txBody>
      </p:sp>
      <p:sp>
        <p:nvSpPr>
          <p:cNvPr id="705" name="Google Shape;705;p56"/>
          <p:cNvSpPr/>
          <p:nvPr/>
        </p:nvSpPr>
        <p:spPr>
          <a:xfrm>
            <a:off x="2566988" y="6543675"/>
            <a:ext cx="825500" cy="255588"/>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AR" sz="1400">
                <a:solidFill>
                  <a:srgbClr val="8F8F8F"/>
                </a:solidFill>
                <a:latin typeface="Calibri"/>
                <a:ea typeface="Calibri"/>
                <a:cs typeface="Calibri"/>
                <a:sym typeface="Calibri"/>
              </a:rPr>
              <a:t>2017</a:t>
            </a:r>
            <a:endParaRPr/>
          </a:p>
        </p:txBody>
      </p:sp>
      <p:sp>
        <p:nvSpPr>
          <p:cNvPr id="706" name="Google Shape;706;p56"/>
          <p:cNvSpPr/>
          <p:nvPr/>
        </p:nvSpPr>
        <p:spPr>
          <a:xfrm>
            <a:off x="168275" y="6554788"/>
            <a:ext cx="2154238" cy="2127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AR" sz="1400">
                <a:solidFill>
                  <a:srgbClr val="8F8F8F"/>
                </a:solidFill>
                <a:latin typeface="Calibri"/>
                <a:ea typeface="Calibri"/>
                <a:cs typeface="Calibri"/>
                <a:sym typeface="Calibri"/>
              </a:rPr>
              <a:t>Ingenieria de Software II</a:t>
            </a:r>
            <a:endParaRPr/>
          </a:p>
        </p:txBody>
      </p:sp>
      <p:sp>
        <p:nvSpPr>
          <p:cNvPr id="8" name="Google Shape;685;p54">
            <a:hlinkClick r:id="rId3" action="ppaction://hlinksldjump"/>
          </p:cNvPr>
          <p:cNvSpPr/>
          <p:nvPr/>
        </p:nvSpPr>
        <p:spPr>
          <a:xfrm rot="-6081511">
            <a:off x="11415049" y="1740600"/>
            <a:ext cx="572130" cy="420056"/>
          </a:xfrm>
          <a:prstGeom prst="curvedUpArrow">
            <a:avLst>
              <a:gd name="adj1" fmla="val 25000"/>
              <a:gd name="adj2" fmla="val 50000"/>
              <a:gd name="adj3" fmla="val 25000"/>
            </a:avLst>
          </a:prstGeom>
          <a:solidFill>
            <a:schemeClr val="accent1"/>
          </a:solid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57"/>
          <p:cNvSpPr/>
          <p:nvPr/>
        </p:nvSpPr>
        <p:spPr>
          <a:xfrm>
            <a:off x="479376" y="116632"/>
            <a:ext cx="10771187" cy="1128712"/>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s-AR" sz="4000">
                <a:solidFill>
                  <a:schemeClr val="accent5"/>
                </a:solidFill>
                <a:latin typeface="Calibri"/>
                <a:ea typeface="Calibri"/>
                <a:cs typeface="Calibri"/>
                <a:sym typeface="Calibri"/>
              </a:rPr>
              <a:t>Sección 2 del SRS </a:t>
            </a:r>
            <a:endParaRPr/>
          </a:p>
          <a:p>
            <a:pPr marL="0" marR="0" lvl="0" indent="0" algn="l" rtl="0">
              <a:lnSpc>
                <a:spcPct val="100000"/>
              </a:lnSpc>
              <a:spcBef>
                <a:spcPts val="0"/>
              </a:spcBef>
              <a:spcAft>
                <a:spcPts val="0"/>
              </a:spcAft>
              <a:buNone/>
            </a:pPr>
            <a:r>
              <a:rPr lang="es-AR" sz="4000">
                <a:solidFill>
                  <a:schemeClr val="accent5"/>
                </a:solidFill>
                <a:latin typeface="Calibri"/>
                <a:ea typeface="Calibri"/>
                <a:cs typeface="Calibri"/>
                <a:sym typeface="Calibri"/>
              </a:rPr>
              <a:t>Descripción General</a:t>
            </a:r>
            <a:endParaRPr/>
          </a:p>
        </p:txBody>
      </p:sp>
      <p:sp>
        <p:nvSpPr>
          <p:cNvPr id="713" name="Google Shape;713;p57"/>
          <p:cNvSpPr/>
          <p:nvPr/>
        </p:nvSpPr>
        <p:spPr>
          <a:xfrm>
            <a:off x="9248775" y="2852738"/>
            <a:ext cx="2925763" cy="10477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4" name="Google Shape;714;p57"/>
          <p:cNvSpPr/>
          <p:nvPr/>
        </p:nvSpPr>
        <p:spPr>
          <a:xfrm>
            <a:off x="5951538" y="6508750"/>
            <a:ext cx="2162175" cy="304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5" name="Google Shape;715;p57"/>
          <p:cNvSpPr/>
          <p:nvPr/>
        </p:nvSpPr>
        <p:spPr>
          <a:xfrm>
            <a:off x="623888" y="1901825"/>
            <a:ext cx="11232752" cy="4478338"/>
          </a:xfrm>
          <a:prstGeom prst="rect">
            <a:avLst/>
          </a:prstGeom>
          <a:noFill/>
          <a:ln>
            <a:noFill/>
          </a:ln>
        </p:spPr>
        <p:txBody>
          <a:bodyPr spcFirstLastPara="1" wrap="square" lIns="90000" tIns="45000" rIns="90000" bIns="45000" anchor="t" anchorCtr="0">
            <a:noAutofit/>
          </a:bodyPr>
          <a:lstStyle/>
          <a:p>
            <a:pPr marL="346075" marR="0" lvl="1" indent="-138113" algn="l" rtl="0">
              <a:lnSpc>
                <a:spcPct val="100000"/>
              </a:lnSpc>
              <a:spcBef>
                <a:spcPts val="0"/>
              </a:spcBef>
              <a:spcAft>
                <a:spcPts val="0"/>
              </a:spcAft>
              <a:buClr>
                <a:srgbClr val="262626"/>
              </a:buClr>
              <a:buSzPts val="3200"/>
              <a:buFont typeface="Arial"/>
              <a:buNone/>
            </a:pPr>
            <a:endParaRPr sz="3200" b="0" i="0" u="none" strike="noStrike" cap="none">
              <a:solidFill>
                <a:srgbClr val="262626"/>
              </a:solidFill>
              <a:latin typeface="Calibri"/>
              <a:ea typeface="Calibri"/>
              <a:cs typeface="Calibri"/>
              <a:sym typeface="Calibri"/>
            </a:endParaRPr>
          </a:p>
          <a:p>
            <a:pPr marL="342900" marR="0" lvl="0" indent="-342900" algn="l" rtl="0">
              <a:lnSpc>
                <a:spcPct val="100000"/>
              </a:lnSpc>
              <a:spcBef>
                <a:spcPts val="0"/>
              </a:spcBef>
              <a:spcAft>
                <a:spcPts val="0"/>
              </a:spcAft>
              <a:buClr>
                <a:srgbClr val="C00000"/>
              </a:buClr>
              <a:buSzPts val="3200"/>
              <a:buFont typeface="Noto Sans Symbols"/>
              <a:buChar char="❖"/>
            </a:pPr>
            <a:r>
              <a:rPr lang="es-AR" sz="3200" b="1">
                <a:solidFill>
                  <a:srgbClr val="262626"/>
                </a:solidFill>
                <a:latin typeface="Calibri"/>
                <a:ea typeface="Calibri"/>
                <a:cs typeface="Calibri"/>
                <a:sym typeface="Calibri"/>
              </a:rPr>
              <a:t>2.2. Funciones del sistema </a:t>
            </a:r>
            <a:endParaRPr/>
          </a:p>
          <a:p>
            <a:pPr marL="346075" marR="0" lvl="1" indent="-341313" algn="l" rtl="0">
              <a:lnSpc>
                <a:spcPct val="100000"/>
              </a:lnSpc>
              <a:spcBef>
                <a:spcPts val="0"/>
              </a:spcBef>
              <a:spcAft>
                <a:spcPts val="0"/>
              </a:spcAft>
              <a:buClr>
                <a:srgbClr val="262626"/>
              </a:buClr>
              <a:buSzPts val="3200"/>
              <a:buFont typeface="Arial"/>
              <a:buChar char=" "/>
            </a:pPr>
            <a:r>
              <a:rPr lang="es-AR" sz="3200" b="0" i="0" u="none" strike="noStrike" cap="none">
                <a:solidFill>
                  <a:srgbClr val="262626"/>
                </a:solidFill>
                <a:latin typeface="Calibri"/>
                <a:ea typeface="Calibri"/>
                <a:cs typeface="Calibri"/>
                <a:sym typeface="Calibri"/>
              </a:rPr>
              <a:t>Se debe presentar un resumen de las funciones del futuro sistema.</a:t>
            </a:r>
            <a:endParaRPr/>
          </a:p>
          <a:p>
            <a:pPr marL="346075" marR="0" lvl="1" indent="-341313" algn="l" rtl="0">
              <a:lnSpc>
                <a:spcPct val="100000"/>
              </a:lnSpc>
              <a:spcBef>
                <a:spcPts val="0"/>
              </a:spcBef>
              <a:spcAft>
                <a:spcPts val="0"/>
              </a:spcAft>
              <a:buClr>
                <a:srgbClr val="262626"/>
              </a:buClr>
              <a:buSzPts val="3200"/>
              <a:buFont typeface="Arial"/>
              <a:buChar char=" "/>
            </a:pPr>
            <a:r>
              <a:rPr lang="es-AR" sz="3200" b="0" i="0" u="none" strike="noStrike" cap="none">
                <a:solidFill>
                  <a:srgbClr val="262626"/>
                </a:solidFill>
                <a:latin typeface="Calibri"/>
                <a:ea typeface="Calibri"/>
                <a:cs typeface="Calibri"/>
                <a:sym typeface="Calibri"/>
              </a:rPr>
              <a:t>Las funciones deberán mostrarse de forma organizada, y pueden utilizarse gráficos, siempre que reflejen las relaciones entre funciones y no el diseño del sistema.</a:t>
            </a:r>
            <a:endParaRPr/>
          </a:p>
          <a:p>
            <a:pPr marL="90488" marR="0" lvl="0" indent="-90488" algn="l" rtl="0">
              <a:lnSpc>
                <a:spcPct val="100000"/>
              </a:lnSpc>
              <a:spcBef>
                <a:spcPts val="0"/>
              </a:spcBef>
              <a:spcAft>
                <a:spcPts val="0"/>
              </a:spcAft>
              <a:buClr>
                <a:srgbClr val="000000"/>
              </a:buClr>
              <a:buSzPts val="3200"/>
              <a:buFont typeface="Arial"/>
              <a:buNone/>
            </a:pPr>
            <a:endParaRPr sz="3200">
              <a:solidFill>
                <a:srgbClr val="262626"/>
              </a:solidFill>
              <a:latin typeface="Calibri"/>
              <a:ea typeface="Calibri"/>
              <a:cs typeface="Calibri"/>
              <a:sym typeface="Calibri"/>
            </a:endParaRPr>
          </a:p>
        </p:txBody>
      </p:sp>
      <p:sp>
        <p:nvSpPr>
          <p:cNvPr id="716" name="Google Shape;716;p57"/>
          <p:cNvSpPr/>
          <p:nvPr/>
        </p:nvSpPr>
        <p:spPr>
          <a:xfrm>
            <a:off x="2566988" y="6543675"/>
            <a:ext cx="825500" cy="255588"/>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AR" sz="1400">
                <a:solidFill>
                  <a:srgbClr val="8F8F8F"/>
                </a:solidFill>
                <a:latin typeface="Calibri"/>
                <a:ea typeface="Calibri"/>
                <a:cs typeface="Calibri"/>
                <a:sym typeface="Calibri"/>
              </a:rPr>
              <a:t>2017</a:t>
            </a:r>
            <a:endParaRPr/>
          </a:p>
        </p:txBody>
      </p:sp>
      <p:sp>
        <p:nvSpPr>
          <p:cNvPr id="717" name="Google Shape;717;p57"/>
          <p:cNvSpPr/>
          <p:nvPr/>
        </p:nvSpPr>
        <p:spPr>
          <a:xfrm>
            <a:off x="168275" y="6554788"/>
            <a:ext cx="2154238" cy="2127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AR" sz="1400">
                <a:solidFill>
                  <a:srgbClr val="8F8F8F"/>
                </a:solidFill>
                <a:latin typeface="Calibri"/>
                <a:ea typeface="Calibri"/>
                <a:cs typeface="Calibri"/>
                <a:sym typeface="Calibri"/>
              </a:rPr>
              <a:t>Ingenieria de Software II</a:t>
            </a:r>
            <a:endParaRPr/>
          </a:p>
        </p:txBody>
      </p:sp>
      <p:sp>
        <p:nvSpPr>
          <p:cNvPr id="8" name="Google Shape;685;p54">
            <a:hlinkClick r:id="rId3" action="ppaction://hlinksldjump"/>
          </p:cNvPr>
          <p:cNvSpPr/>
          <p:nvPr/>
        </p:nvSpPr>
        <p:spPr>
          <a:xfrm rot="-6081511">
            <a:off x="11415049" y="1740600"/>
            <a:ext cx="572130" cy="420056"/>
          </a:xfrm>
          <a:prstGeom prst="curvedUpArrow">
            <a:avLst>
              <a:gd name="adj1" fmla="val 25000"/>
              <a:gd name="adj2" fmla="val 50000"/>
              <a:gd name="adj3" fmla="val 25000"/>
            </a:avLst>
          </a:prstGeom>
          <a:solidFill>
            <a:schemeClr val="accent1"/>
          </a:solid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6"/>
          <p:cNvSpPr/>
          <p:nvPr/>
        </p:nvSpPr>
        <p:spPr>
          <a:xfrm>
            <a:off x="623888" y="142002"/>
            <a:ext cx="10771187" cy="1128712"/>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s-AR" sz="4000">
                <a:solidFill>
                  <a:schemeClr val="accent5"/>
                </a:solidFill>
                <a:latin typeface="Calibri"/>
                <a:ea typeface="Calibri"/>
                <a:cs typeface="Calibri"/>
                <a:sym typeface="Calibri"/>
              </a:rPr>
              <a:t>Entornos de comunicación </a:t>
            </a:r>
            <a:endParaRPr/>
          </a:p>
        </p:txBody>
      </p:sp>
      <p:sp>
        <p:nvSpPr>
          <p:cNvPr id="106" name="Google Shape;106;p6"/>
          <p:cNvSpPr/>
          <p:nvPr/>
        </p:nvSpPr>
        <p:spPr>
          <a:xfrm>
            <a:off x="9248775" y="2852738"/>
            <a:ext cx="2925763" cy="10477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 name="Google Shape;107;p6"/>
          <p:cNvSpPr/>
          <p:nvPr/>
        </p:nvSpPr>
        <p:spPr>
          <a:xfrm>
            <a:off x="5951538" y="6508750"/>
            <a:ext cx="2162175" cy="304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6"/>
          <p:cNvSpPr/>
          <p:nvPr/>
        </p:nvSpPr>
        <p:spPr>
          <a:xfrm>
            <a:off x="623888" y="1901825"/>
            <a:ext cx="9791700" cy="4478338"/>
          </a:xfrm>
          <a:prstGeom prst="rect">
            <a:avLst/>
          </a:prstGeom>
          <a:noFill/>
          <a:ln>
            <a:noFill/>
          </a:ln>
        </p:spPr>
        <p:txBody>
          <a:bodyPr spcFirstLastPara="1" wrap="square" lIns="90000" tIns="45000" rIns="90000" bIns="45000" anchor="t" anchorCtr="0">
            <a:noAutofit/>
          </a:bodyPr>
          <a:lstStyle/>
          <a:p>
            <a:pPr marL="342900" marR="0" lvl="0" indent="-342900" algn="l" rtl="0">
              <a:lnSpc>
                <a:spcPct val="100000"/>
              </a:lnSpc>
              <a:spcBef>
                <a:spcPts val="0"/>
              </a:spcBef>
              <a:spcAft>
                <a:spcPts val="0"/>
              </a:spcAft>
              <a:buClr>
                <a:srgbClr val="C00000"/>
              </a:buClr>
              <a:buSzPts val="3200"/>
              <a:buFont typeface="Noto Sans Symbols"/>
              <a:buChar char="❖"/>
            </a:pPr>
            <a:r>
              <a:rPr lang="es-AR" sz="3200" dirty="0">
                <a:solidFill>
                  <a:srgbClr val="262626"/>
                </a:solidFill>
                <a:latin typeface="Calibri"/>
                <a:ea typeface="Calibri"/>
                <a:cs typeface="Calibri"/>
                <a:sym typeface="Calibri"/>
              </a:rPr>
              <a:t> Blog  de la cátedra</a:t>
            </a:r>
            <a:endParaRPr dirty="0"/>
          </a:p>
          <a:p>
            <a:pPr marL="346075" marR="0" lvl="1" indent="-341313" algn="l" rtl="0">
              <a:lnSpc>
                <a:spcPct val="100000"/>
              </a:lnSpc>
              <a:spcBef>
                <a:spcPts val="0"/>
              </a:spcBef>
              <a:spcAft>
                <a:spcPts val="0"/>
              </a:spcAft>
              <a:buClr>
                <a:srgbClr val="262626"/>
              </a:buClr>
              <a:buSzPts val="3200"/>
              <a:buFont typeface="Arial"/>
              <a:buChar char=" "/>
            </a:pPr>
            <a:r>
              <a:rPr lang="es-AR" sz="3200" b="0" i="0" u="none" strike="noStrike" cap="none" dirty="0">
                <a:solidFill>
                  <a:srgbClr val="262626"/>
                </a:solidFill>
                <a:latin typeface="Calibri"/>
                <a:ea typeface="Calibri"/>
                <a:cs typeface="Calibri"/>
                <a:sym typeface="Calibri"/>
              </a:rPr>
              <a:t>http://blogs.unlp.edu.ar/ingenieria2/</a:t>
            </a:r>
            <a:endParaRPr dirty="0"/>
          </a:p>
          <a:p>
            <a:pPr marL="90488" marR="0" lvl="0" indent="-90488" algn="l" rtl="0">
              <a:lnSpc>
                <a:spcPct val="100000"/>
              </a:lnSpc>
              <a:spcBef>
                <a:spcPts val="0"/>
              </a:spcBef>
              <a:spcAft>
                <a:spcPts val="0"/>
              </a:spcAft>
              <a:buClr>
                <a:srgbClr val="000000"/>
              </a:buClr>
              <a:buSzPts val="3200"/>
              <a:buFont typeface="Arial"/>
              <a:buNone/>
            </a:pPr>
            <a:endParaRPr sz="3200" dirty="0">
              <a:solidFill>
                <a:srgbClr val="262626"/>
              </a:solidFill>
              <a:latin typeface="Calibri"/>
              <a:ea typeface="Calibri"/>
              <a:cs typeface="Calibri"/>
              <a:sym typeface="Calibri"/>
            </a:endParaRPr>
          </a:p>
          <a:p>
            <a:pPr marL="342900" marR="0" lvl="0" indent="-342900" algn="l" rtl="0">
              <a:lnSpc>
                <a:spcPct val="100000"/>
              </a:lnSpc>
              <a:spcBef>
                <a:spcPts val="0"/>
              </a:spcBef>
              <a:spcAft>
                <a:spcPts val="0"/>
              </a:spcAft>
              <a:buClr>
                <a:srgbClr val="C00000"/>
              </a:buClr>
              <a:buSzPts val="3200"/>
              <a:buFont typeface="Noto Sans Symbols"/>
              <a:buChar char="❖"/>
            </a:pPr>
            <a:r>
              <a:rPr lang="es-AR" sz="3200" dirty="0">
                <a:solidFill>
                  <a:srgbClr val="262626"/>
                </a:solidFill>
                <a:latin typeface="Calibri"/>
                <a:ea typeface="Calibri"/>
                <a:cs typeface="Calibri"/>
                <a:sym typeface="Calibri"/>
              </a:rPr>
              <a:t>Curso virtual de la cátedra (en ideas.info.unlp.edu.ar)</a:t>
            </a:r>
            <a:endParaRPr dirty="0"/>
          </a:p>
          <a:p>
            <a:pPr marL="346075" marR="0" lvl="1" indent="-138113" algn="l" rtl="0">
              <a:lnSpc>
                <a:spcPct val="100000"/>
              </a:lnSpc>
              <a:spcBef>
                <a:spcPts val="0"/>
              </a:spcBef>
              <a:spcAft>
                <a:spcPts val="0"/>
              </a:spcAft>
              <a:buClr>
                <a:srgbClr val="262626"/>
              </a:buClr>
              <a:buSzPts val="3200"/>
              <a:buFont typeface="Arial"/>
              <a:buNone/>
            </a:pPr>
            <a:endParaRPr sz="3200" b="0" i="0" u="sng" strike="noStrike" cap="none" dirty="0">
              <a:solidFill>
                <a:srgbClr val="0000FF"/>
              </a:solidFill>
              <a:latin typeface="Calibri"/>
              <a:ea typeface="Calibri"/>
              <a:cs typeface="Calibri"/>
              <a:sym typeface="Calibri"/>
              <a:hlinkClick r:id="rId3"/>
            </a:endParaRPr>
          </a:p>
          <a:p>
            <a:pPr marL="346075" marR="0" lvl="1" indent="-341313" algn="l" rtl="0">
              <a:lnSpc>
                <a:spcPct val="100000"/>
              </a:lnSpc>
              <a:spcBef>
                <a:spcPts val="0"/>
              </a:spcBef>
              <a:spcAft>
                <a:spcPts val="0"/>
              </a:spcAft>
              <a:buClr>
                <a:srgbClr val="262626"/>
              </a:buClr>
              <a:buSzPts val="3200"/>
              <a:buFont typeface="Arial"/>
              <a:buChar char=" "/>
            </a:pPr>
            <a:r>
              <a:rPr lang="es-AR" sz="3200" b="0" i="0" u="none" strike="noStrike" cap="none" dirty="0">
                <a:solidFill>
                  <a:srgbClr val="262626"/>
                </a:solidFill>
                <a:latin typeface="Calibri"/>
                <a:ea typeface="Calibri"/>
                <a:cs typeface="Calibri"/>
                <a:sym typeface="Calibri"/>
              </a:rPr>
              <a:t>Ingeniería de Software II </a:t>
            </a:r>
            <a:r>
              <a:rPr lang="es-AR" sz="3200" b="0" i="0" u="none" strike="noStrike" cap="none" dirty="0" smtClean="0">
                <a:solidFill>
                  <a:srgbClr val="262626"/>
                </a:solidFill>
                <a:latin typeface="Calibri"/>
                <a:ea typeface="Calibri"/>
                <a:cs typeface="Calibri"/>
                <a:sym typeface="Calibri"/>
              </a:rPr>
              <a:t>2020</a:t>
            </a:r>
            <a:endParaRPr dirty="0"/>
          </a:p>
          <a:p>
            <a:pPr marL="90488" marR="0" lvl="0" indent="-90488" algn="l" rtl="0">
              <a:lnSpc>
                <a:spcPct val="100000"/>
              </a:lnSpc>
              <a:spcBef>
                <a:spcPts val="0"/>
              </a:spcBef>
              <a:spcAft>
                <a:spcPts val="0"/>
              </a:spcAft>
              <a:buClr>
                <a:srgbClr val="000000"/>
              </a:buClr>
              <a:buSzPts val="3200"/>
              <a:buFont typeface="Arial"/>
              <a:buNone/>
            </a:pPr>
            <a:endParaRPr sz="3200" dirty="0">
              <a:solidFill>
                <a:srgbClr val="262626"/>
              </a:solidFill>
              <a:latin typeface="Calibri"/>
              <a:ea typeface="Calibri"/>
              <a:cs typeface="Calibri"/>
              <a:sym typeface="Calibri"/>
            </a:endParaRPr>
          </a:p>
        </p:txBody>
      </p:sp>
      <p:sp>
        <p:nvSpPr>
          <p:cNvPr id="109" name="Google Shape;109;p6"/>
          <p:cNvSpPr/>
          <p:nvPr/>
        </p:nvSpPr>
        <p:spPr>
          <a:xfrm>
            <a:off x="1524000" y="1271588"/>
            <a:ext cx="533400" cy="24447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6"/>
          <p:cNvSpPr/>
          <p:nvPr/>
        </p:nvSpPr>
        <p:spPr>
          <a:xfrm>
            <a:off x="168275" y="6554788"/>
            <a:ext cx="2154238" cy="2127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AR" sz="1400">
                <a:solidFill>
                  <a:srgbClr val="8F8F8F"/>
                </a:solidFill>
                <a:latin typeface="Calibri"/>
                <a:ea typeface="Calibri"/>
                <a:cs typeface="Calibri"/>
                <a:sym typeface="Calibri"/>
              </a:rPr>
              <a:t>Ingenieria de Software II</a:t>
            </a:r>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58"/>
          <p:cNvSpPr/>
          <p:nvPr/>
        </p:nvSpPr>
        <p:spPr>
          <a:xfrm>
            <a:off x="565944" y="78582"/>
            <a:ext cx="10771187" cy="1128712"/>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s-AR" sz="4000">
                <a:solidFill>
                  <a:schemeClr val="accent5"/>
                </a:solidFill>
                <a:latin typeface="Calibri"/>
                <a:ea typeface="Calibri"/>
                <a:cs typeface="Calibri"/>
                <a:sym typeface="Calibri"/>
              </a:rPr>
              <a:t>Sección 2 del SRS </a:t>
            </a:r>
            <a:endParaRPr/>
          </a:p>
          <a:p>
            <a:pPr marL="0" marR="0" lvl="0" indent="0" algn="l" rtl="0">
              <a:lnSpc>
                <a:spcPct val="100000"/>
              </a:lnSpc>
              <a:spcBef>
                <a:spcPts val="0"/>
              </a:spcBef>
              <a:spcAft>
                <a:spcPts val="0"/>
              </a:spcAft>
              <a:buNone/>
            </a:pPr>
            <a:r>
              <a:rPr lang="es-AR" sz="4000">
                <a:solidFill>
                  <a:schemeClr val="accent5"/>
                </a:solidFill>
                <a:latin typeface="Calibri"/>
                <a:ea typeface="Calibri"/>
                <a:cs typeface="Calibri"/>
                <a:sym typeface="Calibri"/>
              </a:rPr>
              <a:t>Descripción General</a:t>
            </a:r>
            <a:endParaRPr/>
          </a:p>
        </p:txBody>
      </p:sp>
      <p:sp>
        <p:nvSpPr>
          <p:cNvPr id="724" name="Google Shape;724;p58"/>
          <p:cNvSpPr/>
          <p:nvPr/>
        </p:nvSpPr>
        <p:spPr>
          <a:xfrm>
            <a:off x="9248775" y="2852738"/>
            <a:ext cx="2925763" cy="10477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5" name="Google Shape;725;p58"/>
          <p:cNvSpPr/>
          <p:nvPr/>
        </p:nvSpPr>
        <p:spPr>
          <a:xfrm>
            <a:off x="5951538" y="6508750"/>
            <a:ext cx="2162175" cy="304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6" name="Google Shape;726;p58"/>
          <p:cNvSpPr/>
          <p:nvPr/>
        </p:nvSpPr>
        <p:spPr>
          <a:xfrm>
            <a:off x="623887" y="1901825"/>
            <a:ext cx="10771187" cy="4478338"/>
          </a:xfrm>
          <a:prstGeom prst="rect">
            <a:avLst/>
          </a:prstGeom>
          <a:noFill/>
          <a:ln>
            <a:noFill/>
          </a:ln>
        </p:spPr>
        <p:txBody>
          <a:bodyPr spcFirstLastPara="1" wrap="square" lIns="90000" tIns="45000" rIns="90000" bIns="45000" anchor="t" anchorCtr="0">
            <a:noAutofit/>
          </a:bodyPr>
          <a:lstStyle/>
          <a:p>
            <a:pPr marL="342900" marR="0" lvl="0" indent="-342900" algn="l" rtl="0">
              <a:lnSpc>
                <a:spcPct val="100000"/>
              </a:lnSpc>
              <a:spcBef>
                <a:spcPts val="0"/>
              </a:spcBef>
              <a:spcAft>
                <a:spcPts val="0"/>
              </a:spcAft>
              <a:buClr>
                <a:srgbClr val="C00000"/>
              </a:buClr>
              <a:buSzPts val="3200"/>
              <a:buFont typeface="Noto Sans Symbols"/>
              <a:buChar char="❖"/>
            </a:pPr>
            <a:r>
              <a:rPr lang="es-AR" sz="3200" b="1">
                <a:solidFill>
                  <a:srgbClr val="262626"/>
                </a:solidFill>
                <a:latin typeface="Calibri"/>
                <a:ea typeface="Calibri"/>
                <a:cs typeface="Calibri"/>
                <a:sym typeface="Calibri"/>
              </a:rPr>
              <a:t>2.3. Características del Usuario</a:t>
            </a:r>
            <a:endParaRPr/>
          </a:p>
          <a:p>
            <a:pPr marL="346075" marR="0" lvl="1" indent="-341313" algn="l" rtl="0">
              <a:lnSpc>
                <a:spcPct val="100000"/>
              </a:lnSpc>
              <a:spcBef>
                <a:spcPts val="0"/>
              </a:spcBef>
              <a:spcAft>
                <a:spcPts val="0"/>
              </a:spcAft>
              <a:buClr>
                <a:srgbClr val="262626"/>
              </a:buClr>
              <a:buSzPts val="3200"/>
              <a:buFont typeface="Arial"/>
              <a:buChar char=" "/>
            </a:pPr>
            <a:r>
              <a:rPr lang="es-AR" sz="3200" b="0" i="0" u="none" strike="noStrike" cap="none">
                <a:solidFill>
                  <a:srgbClr val="262626"/>
                </a:solidFill>
                <a:latin typeface="Calibri"/>
                <a:ea typeface="Calibri"/>
                <a:cs typeface="Calibri"/>
                <a:sym typeface="Calibri"/>
              </a:rPr>
              <a:t>Se deben describir las características generales de los usuarios intencionales del producto que incluye nivel educativo, experiencia, y la especialización técnica. </a:t>
            </a:r>
            <a:endParaRPr/>
          </a:p>
          <a:p>
            <a:pPr marL="346075" marR="0" lvl="1" indent="-138113" algn="l" rtl="0">
              <a:lnSpc>
                <a:spcPct val="100000"/>
              </a:lnSpc>
              <a:spcBef>
                <a:spcPts val="0"/>
              </a:spcBef>
              <a:spcAft>
                <a:spcPts val="0"/>
              </a:spcAft>
              <a:buClr>
                <a:srgbClr val="262626"/>
              </a:buClr>
              <a:buSzPts val="3200"/>
              <a:buFont typeface="Arial"/>
              <a:buNone/>
            </a:pPr>
            <a:endParaRPr sz="3200" b="0" i="0" u="none" strike="noStrike" cap="none">
              <a:solidFill>
                <a:srgbClr val="262626"/>
              </a:solidFill>
              <a:latin typeface="Calibri"/>
              <a:ea typeface="Calibri"/>
              <a:cs typeface="Calibri"/>
              <a:sym typeface="Calibri"/>
            </a:endParaRPr>
          </a:p>
          <a:p>
            <a:pPr marL="346075" marR="0" lvl="1" indent="-138113" algn="l" rtl="0">
              <a:lnSpc>
                <a:spcPct val="100000"/>
              </a:lnSpc>
              <a:spcBef>
                <a:spcPts val="0"/>
              </a:spcBef>
              <a:spcAft>
                <a:spcPts val="0"/>
              </a:spcAft>
              <a:buClr>
                <a:srgbClr val="262626"/>
              </a:buClr>
              <a:buSzPts val="3200"/>
              <a:buFont typeface="Arial"/>
              <a:buNone/>
            </a:pPr>
            <a:endParaRPr sz="3200" b="0" i="0" u="none" strike="noStrike" cap="none">
              <a:solidFill>
                <a:srgbClr val="262626"/>
              </a:solidFill>
              <a:latin typeface="Calibri"/>
              <a:ea typeface="Calibri"/>
              <a:cs typeface="Calibri"/>
              <a:sym typeface="Calibri"/>
            </a:endParaRPr>
          </a:p>
          <a:p>
            <a:pPr marL="342900" marR="0" lvl="0" indent="-342900" algn="l" rtl="0">
              <a:lnSpc>
                <a:spcPct val="100000"/>
              </a:lnSpc>
              <a:spcBef>
                <a:spcPts val="0"/>
              </a:spcBef>
              <a:spcAft>
                <a:spcPts val="0"/>
              </a:spcAft>
              <a:buClr>
                <a:srgbClr val="C00000"/>
              </a:buClr>
              <a:buSzPts val="3200"/>
              <a:buFont typeface="Noto Sans Symbols"/>
              <a:buChar char="❖"/>
            </a:pPr>
            <a:r>
              <a:rPr lang="es-AR" sz="3200" b="1">
                <a:solidFill>
                  <a:srgbClr val="262626"/>
                </a:solidFill>
                <a:latin typeface="Calibri"/>
                <a:ea typeface="Calibri"/>
                <a:cs typeface="Calibri"/>
                <a:sym typeface="Calibri"/>
              </a:rPr>
              <a:t>2.4. Evoluciones previsibles del sistema</a:t>
            </a:r>
            <a:endParaRPr/>
          </a:p>
          <a:p>
            <a:pPr marL="346075" marR="0" lvl="1" indent="-341313" algn="l" rtl="0">
              <a:lnSpc>
                <a:spcPct val="100000"/>
              </a:lnSpc>
              <a:spcBef>
                <a:spcPts val="0"/>
              </a:spcBef>
              <a:spcAft>
                <a:spcPts val="0"/>
              </a:spcAft>
              <a:buClr>
                <a:srgbClr val="262626"/>
              </a:buClr>
              <a:buSzPts val="3200"/>
              <a:buFont typeface="Arial"/>
              <a:buChar char=" "/>
            </a:pPr>
            <a:r>
              <a:rPr lang="es-AR" sz="3200" b="0" i="0" u="none" strike="noStrike" cap="none">
                <a:solidFill>
                  <a:srgbClr val="262626"/>
                </a:solidFill>
                <a:latin typeface="Calibri"/>
                <a:ea typeface="Calibri"/>
                <a:cs typeface="Calibri"/>
                <a:sym typeface="Calibri"/>
              </a:rPr>
              <a:t>Se identifican requerimientos que serán implementados en futuras versiones</a:t>
            </a:r>
            <a:endParaRPr/>
          </a:p>
          <a:p>
            <a:pPr marL="90488" marR="0" lvl="0" indent="-90488" algn="l" rtl="0">
              <a:lnSpc>
                <a:spcPct val="100000"/>
              </a:lnSpc>
              <a:spcBef>
                <a:spcPts val="0"/>
              </a:spcBef>
              <a:spcAft>
                <a:spcPts val="0"/>
              </a:spcAft>
              <a:buClr>
                <a:srgbClr val="000000"/>
              </a:buClr>
              <a:buSzPts val="3200"/>
              <a:buFont typeface="Arial"/>
              <a:buNone/>
            </a:pPr>
            <a:endParaRPr sz="3200">
              <a:solidFill>
                <a:srgbClr val="262626"/>
              </a:solidFill>
              <a:latin typeface="Calibri"/>
              <a:ea typeface="Calibri"/>
              <a:cs typeface="Calibri"/>
              <a:sym typeface="Calibri"/>
            </a:endParaRPr>
          </a:p>
        </p:txBody>
      </p:sp>
      <p:sp>
        <p:nvSpPr>
          <p:cNvPr id="727" name="Google Shape;727;p58"/>
          <p:cNvSpPr/>
          <p:nvPr/>
        </p:nvSpPr>
        <p:spPr>
          <a:xfrm>
            <a:off x="168275" y="6554788"/>
            <a:ext cx="2154238" cy="2127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AR" sz="1400">
                <a:solidFill>
                  <a:srgbClr val="8F8F8F"/>
                </a:solidFill>
                <a:latin typeface="Calibri"/>
                <a:ea typeface="Calibri"/>
                <a:cs typeface="Calibri"/>
                <a:sym typeface="Calibri"/>
              </a:rPr>
              <a:t>Ingenieria de Software II</a:t>
            </a:r>
            <a:endParaRPr/>
          </a:p>
        </p:txBody>
      </p:sp>
      <p:sp>
        <p:nvSpPr>
          <p:cNvPr id="8" name="Google Shape;685;p54">
            <a:hlinkClick r:id="rId3" action="ppaction://hlinksldjump"/>
          </p:cNvPr>
          <p:cNvSpPr/>
          <p:nvPr/>
        </p:nvSpPr>
        <p:spPr>
          <a:xfrm rot="-6081511">
            <a:off x="11415049" y="1740600"/>
            <a:ext cx="572130" cy="420056"/>
          </a:xfrm>
          <a:prstGeom prst="curvedUpArrow">
            <a:avLst>
              <a:gd name="adj1" fmla="val 25000"/>
              <a:gd name="adj2" fmla="val 50000"/>
              <a:gd name="adj3" fmla="val 25000"/>
            </a:avLst>
          </a:prstGeom>
          <a:solidFill>
            <a:schemeClr val="accent1"/>
          </a:solid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59"/>
          <p:cNvSpPr/>
          <p:nvPr/>
        </p:nvSpPr>
        <p:spPr>
          <a:xfrm>
            <a:off x="335360" y="78582"/>
            <a:ext cx="10771187" cy="1128712"/>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s-AR" sz="4000">
                <a:solidFill>
                  <a:schemeClr val="accent5"/>
                </a:solidFill>
                <a:latin typeface="Calibri"/>
                <a:ea typeface="Calibri"/>
                <a:cs typeface="Calibri"/>
                <a:sym typeface="Calibri"/>
              </a:rPr>
              <a:t>Sección 3 del SRS</a:t>
            </a:r>
            <a:endParaRPr/>
          </a:p>
          <a:p>
            <a:pPr marL="0" marR="0" lvl="0" indent="0" algn="l" rtl="0">
              <a:lnSpc>
                <a:spcPct val="100000"/>
              </a:lnSpc>
              <a:spcBef>
                <a:spcPts val="0"/>
              </a:spcBef>
              <a:spcAft>
                <a:spcPts val="0"/>
              </a:spcAft>
              <a:buNone/>
            </a:pPr>
            <a:r>
              <a:rPr lang="es-AR" sz="4000">
                <a:solidFill>
                  <a:schemeClr val="accent5"/>
                </a:solidFill>
                <a:latin typeface="Calibri"/>
                <a:ea typeface="Calibri"/>
                <a:cs typeface="Calibri"/>
                <a:sym typeface="Calibri"/>
              </a:rPr>
              <a:t>Requerimientos no funcionales</a:t>
            </a:r>
            <a:endParaRPr/>
          </a:p>
        </p:txBody>
      </p:sp>
      <p:sp>
        <p:nvSpPr>
          <p:cNvPr id="735" name="Google Shape;735;p59"/>
          <p:cNvSpPr/>
          <p:nvPr/>
        </p:nvSpPr>
        <p:spPr>
          <a:xfrm>
            <a:off x="9248775" y="2852738"/>
            <a:ext cx="2925763" cy="10477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6" name="Google Shape;736;p59"/>
          <p:cNvSpPr/>
          <p:nvPr/>
        </p:nvSpPr>
        <p:spPr>
          <a:xfrm>
            <a:off x="5951538" y="6508750"/>
            <a:ext cx="2162175" cy="304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7" name="Google Shape;737;p59"/>
          <p:cNvSpPr/>
          <p:nvPr/>
        </p:nvSpPr>
        <p:spPr>
          <a:xfrm>
            <a:off x="335360" y="2132855"/>
            <a:ext cx="11305256" cy="4247307"/>
          </a:xfrm>
          <a:prstGeom prst="rect">
            <a:avLst/>
          </a:prstGeom>
          <a:noFill/>
          <a:ln>
            <a:noFill/>
          </a:ln>
        </p:spPr>
        <p:txBody>
          <a:bodyPr spcFirstLastPara="1" wrap="square" lIns="90000" tIns="45000" rIns="90000" bIns="45000" anchor="t" anchorCtr="0">
            <a:noAutofit/>
          </a:bodyPr>
          <a:lstStyle/>
          <a:p>
            <a:pPr marL="342900" marR="0" lvl="0" indent="-342900" algn="just" rtl="0">
              <a:lnSpc>
                <a:spcPct val="100000"/>
              </a:lnSpc>
              <a:spcBef>
                <a:spcPts val="0"/>
              </a:spcBef>
              <a:spcAft>
                <a:spcPts val="0"/>
              </a:spcAft>
              <a:buClr>
                <a:srgbClr val="C00000"/>
              </a:buClr>
              <a:buSzPts val="3200"/>
              <a:buFont typeface="Noto Sans Symbols"/>
              <a:buChar char="❖"/>
            </a:pPr>
            <a:r>
              <a:rPr lang="es-AR" sz="3200">
                <a:solidFill>
                  <a:srgbClr val="262626"/>
                </a:solidFill>
                <a:latin typeface="Calibri"/>
                <a:ea typeface="Calibri"/>
                <a:cs typeface="Calibri"/>
                <a:sym typeface="Calibri"/>
              </a:rPr>
              <a:t>Debe contener todos los requerimientos no funcionales del software a un nivel de detalle para permitirles a los diseñadores diseñar el sistema, y a los auditores probar que el sistema satisface esos requerimientos.</a:t>
            </a:r>
            <a:endParaRPr/>
          </a:p>
          <a:p>
            <a:pPr marL="0" marR="0" lvl="0" indent="0" algn="just" rtl="0">
              <a:lnSpc>
                <a:spcPct val="100000"/>
              </a:lnSpc>
              <a:spcBef>
                <a:spcPts val="0"/>
              </a:spcBef>
              <a:spcAft>
                <a:spcPts val="0"/>
              </a:spcAft>
              <a:buNone/>
            </a:pPr>
            <a:endParaRPr sz="3200">
              <a:solidFill>
                <a:srgbClr val="262626"/>
              </a:solidFill>
              <a:latin typeface="Calibri"/>
              <a:ea typeface="Calibri"/>
              <a:cs typeface="Calibri"/>
              <a:sym typeface="Calibri"/>
            </a:endParaRPr>
          </a:p>
        </p:txBody>
      </p:sp>
      <p:sp>
        <p:nvSpPr>
          <p:cNvPr id="738" name="Google Shape;738;p59"/>
          <p:cNvSpPr/>
          <p:nvPr/>
        </p:nvSpPr>
        <p:spPr>
          <a:xfrm>
            <a:off x="168275" y="6554788"/>
            <a:ext cx="2154238" cy="2127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AR" sz="1400">
                <a:solidFill>
                  <a:srgbClr val="8F8F8F"/>
                </a:solidFill>
                <a:latin typeface="Calibri"/>
                <a:ea typeface="Calibri"/>
                <a:cs typeface="Calibri"/>
                <a:sym typeface="Calibri"/>
              </a:rPr>
              <a:t>Ingenieria de Software II</a:t>
            </a:r>
            <a:endParaRPr/>
          </a:p>
        </p:txBody>
      </p:sp>
      <p:sp>
        <p:nvSpPr>
          <p:cNvPr id="7" name="Google Shape;685;p54">
            <a:hlinkClick r:id="rId3" action="ppaction://hlinksldjump"/>
          </p:cNvPr>
          <p:cNvSpPr/>
          <p:nvPr/>
        </p:nvSpPr>
        <p:spPr>
          <a:xfrm rot="-6081511">
            <a:off x="11415049" y="1740600"/>
            <a:ext cx="572130" cy="420056"/>
          </a:xfrm>
          <a:prstGeom prst="curvedUpArrow">
            <a:avLst>
              <a:gd name="adj1" fmla="val 25000"/>
              <a:gd name="adj2" fmla="val 50000"/>
              <a:gd name="adj3" fmla="val 25000"/>
            </a:avLst>
          </a:prstGeom>
          <a:solidFill>
            <a:schemeClr val="accent1"/>
          </a:solid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Google Shape;744;p60"/>
          <p:cNvSpPr/>
          <p:nvPr/>
        </p:nvSpPr>
        <p:spPr>
          <a:xfrm>
            <a:off x="168275" y="-3968"/>
            <a:ext cx="10771187" cy="1128712"/>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s-AR" sz="4000">
                <a:solidFill>
                  <a:schemeClr val="accent5"/>
                </a:solidFill>
                <a:latin typeface="Calibri"/>
                <a:ea typeface="Calibri"/>
                <a:cs typeface="Calibri"/>
                <a:sym typeface="Calibri"/>
              </a:rPr>
              <a:t>Sección 3 del SRS </a:t>
            </a:r>
            <a:endParaRPr/>
          </a:p>
          <a:p>
            <a:pPr marL="0" marR="0" lvl="0" indent="0" algn="l" rtl="0">
              <a:lnSpc>
                <a:spcPct val="100000"/>
              </a:lnSpc>
              <a:spcBef>
                <a:spcPts val="0"/>
              </a:spcBef>
              <a:spcAft>
                <a:spcPts val="0"/>
              </a:spcAft>
              <a:buNone/>
            </a:pPr>
            <a:r>
              <a:rPr lang="es-AR" sz="4000">
                <a:solidFill>
                  <a:schemeClr val="accent5"/>
                </a:solidFill>
                <a:latin typeface="Calibri"/>
                <a:ea typeface="Calibri"/>
                <a:cs typeface="Calibri"/>
                <a:sym typeface="Calibri"/>
              </a:rPr>
              <a:t>Requerimientos no funcionales </a:t>
            </a:r>
            <a:endParaRPr/>
          </a:p>
        </p:txBody>
      </p:sp>
      <p:sp>
        <p:nvSpPr>
          <p:cNvPr id="745" name="Google Shape;745;p60"/>
          <p:cNvSpPr/>
          <p:nvPr/>
        </p:nvSpPr>
        <p:spPr>
          <a:xfrm>
            <a:off x="9248775" y="2852738"/>
            <a:ext cx="2925763" cy="10477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6" name="Google Shape;746;p60"/>
          <p:cNvSpPr/>
          <p:nvPr/>
        </p:nvSpPr>
        <p:spPr>
          <a:xfrm>
            <a:off x="5951538" y="6508750"/>
            <a:ext cx="2162175" cy="304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7" name="Google Shape;747;p60"/>
          <p:cNvSpPr/>
          <p:nvPr/>
        </p:nvSpPr>
        <p:spPr>
          <a:xfrm>
            <a:off x="386971" y="1832487"/>
            <a:ext cx="11418058" cy="4478338"/>
          </a:xfrm>
          <a:prstGeom prst="rect">
            <a:avLst/>
          </a:prstGeom>
          <a:noFill/>
          <a:ln>
            <a:noFill/>
          </a:ln>
        </p:spPr>
        <p:txBody>
          <a:bodyPr spcFirstLastPara="1" wrap="square" lIns="90000" tIns="45000" rIns="90000" bIns="45000" anchor="t" anchorCtr="0">
            <a:noAutofit/>
          </a:bodyPr>
          <a:lstStyle/>
          <a:p>
            <a:pPr marL="342900" marR="0" lvl="0" indent="-342900" algn="l" rtl="0">
              <a:lnSpc>
                <a:spcPct val="100000"/>
              </a:lnSpc>
              <a:spcBef>
                <a:spcPts val="0"/>
              </a:spcBef>
              <a:spcAft>
                <a:spcPts val="0"/>
              </a:spcAft>
              <a:buClr>
                <a:srgbClr val="C00000"/>
              </a:buClr>
              <a:buSzPts val="3200"/>
              <a:buFont typeface="Noto Sans Symbols"/>
              <a:buChar char="❖"/>
            </a:pPr>
            <a:r>
              <a:rPr lang="es-AR" sz="3200" b="1">
                <a:solidFill>
                  <a:srgbClr val="262626"/>
                </a:solidFill>
                <a:latin typeface="Calibri"/>
                <a:ea typeface="Calibri"/>
                <a:cs typeface="Calibri"/>
                <a:sym typeface="Calibri"/>
              </a:rPr>
              <a:t>3.3.1 Requerimientos de rendimiento</a:t>
            </a:r>
            <a:endParaRPr/>
          </a:p>
          <a:p>
            <a:pPr marL="346075" marR="0" lvl="1" indent="-341313" algn="l" rtl="0">
              <a:lnSpc>
                <a:spcPct val="100000"/>
              </a:lnSpc>
              <a:spcBef>
                <a:spcPts val="0"/>
              </a:spcBef>
              <a:spcAft>
                <a:spcPts val="0"/>
              </a:spcAft>
              <a:buClr>
                <a:srgbClr val="262626"/>
              </a:buClr>
              <a:buSzPts val="3200"/>
              <a:buFont typeface="Arial"/>
              <a:buChar char=" "/>
            </a:pPr>
            <a:r>
              <a:rPr lang="es-AR" sz="3200" b="0" i="0" u="none" strike="noStrike" cap="none">
                <a:solidFill>
                  <a:srgbClr val="262626"/>
                </a:solidFill>
                <a:latin typeface="Calibri"/>
                <a:ea typeface="Calibri"/>
                <a:cs typeface="Calibri"/>
                <a:sym typeface="Calibri"/>
              </a:rPr>
              <a:t>Requerimientos relacionados con la carga que se espera tenga que soportar el sistema. Por ejemplo, nro de terminales, nro esperado de usuarios simultáneamente conectados, etc.</a:t>
            </a:r>
            <a:endParaRPr/>
          </a:p>
          <a:p>
            <a:pPr marL="346075" marR="0" lvl="1" indent="-341313" algn="l" rtl="0">
              <a:lnSpc>
                <a:spcPct val="100000"/>
              </a:lnSpc>
              <a:spcBef>
                <a:spcPts val="0"/>
              </a:spcBef>
              <a:spcAft>
                <a:spcPts val="0"/>
              </a:spcAft>
              <a:buClr>
                <a:srgbClr val="262626"/>
              </a:buClr>
              <a:buSzPts val="3200"/>
              <a:buFont typeface="Arial"/>
              <a:buChar char=" "/>
            </a:pPr>
            <a:r>
              <a:rPr lang="es-AR" sz="3200" b="0" i="0" u="none" strike="noStrike" cap="none">
                <a:solidFill>
                  <a:srgbClr val="262626"/>
                </a:solidFill>
                <a:latin typeface="Calibri"/>
                <a:ea typeface="Calibri"/>
                <a:cs typeface="Calibri"/>
                <a:sym typeface="Calibri"/>
              </a:rPr>
              <a:t>Todos estos requerimientos deben ser mensurables. Por ejemplo, indicando “el 95% de las transacciones deben realizarse en menos de 1 segundo”, en lugar de “los operadores no deben esperar a que se complete la transacción”.</a:t>
            </a:r>
            <a:endParaRPr/>
          </a:p>
        </p:txBody>
      </p:sp>
      <p:sp>
        <p:nvSpPr>
          <p:cNvPr id="748" name="Google Shape;748;p60"/>
          <p:cNvSpPr/>
          <p:nvPr/>
        </p:nvSpPr>
        <p:spPr>
          <a:xfrm>
            <a:off x="168275" y="6554788"/>
            <a:ext cx="2154238" cy="2127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AR" sz="1400">
                <a:solidFill>
                  <a:srgbClr val="8F8F8F"/>
                </a:solidFill>
                <a:latin typeface="Calibri"/>
                <a:ea typeface="Calibri"/>
                <a:cs typeface="Calibri"/>
                <a:sym typeface="Calibri"/>
              </a:rPr>
              <a:t>Ingenieria de Software II</a:t>
            </a:r>
            <a:endParaRPr/>
          </a:p>
        </p:txBody>
      </p:sp>
      <p:sp>
        <p:nvSpPr>
          <p:cNvPr id="7" name="Google Shape;685;p54">
            <a:hlinkClick r:id="rId3" action="ppaction://hlinksldjump"/>
          </p:cNvPr>
          <p:cNvSpPr/>
          <p:nvPr/>
        </p:nvSpPr>
        <p:spPr>
          <a:xfrm rot="-6081511">
            <a:off x="11415049" y="1740600"/>
            <a:ext cx="572130" cy="420056"/>
          </a:xfrm>
          <a:prstGeom prst="curvedUpArrow">
            <a:avLst>
              <a:gd name="adj1" fmla="val 25000"/>
              <a:gd name="adj2" fmla="val 50000"/>
              <a:gd name="adj3" fmla="val 25000"/>
            </a:avLst>
          </a:prstGeom>
          <a:solidFill>
            <a:schemeClr val="accent1"/>
          </a:solid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61"/>
          <p:cNvSpPr/>
          <p:nvPr/>
        </p:nvSpPr>
        <p:spPr>
          <a:xfrm>
            <a:off x="47328" y="78582"/>
            <a:ext cx="10771187" cy="1128712"/>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s-AR" sz="4000">
                <a:solidFill>
                  <a:schemeClr val="accent5"/>
                </a:solidFill>
                <a:latin typeface="Calibri"/>
                <a:ea typeface="Calibri"/>
                <a:cs typeface="Calibri"/>
                <a:sym typeface="Calibri"/>
              </a:rPr>
              <a:t>Sección 3 del SRS </a:t>
            </a:r>
            <a:endParaRPr/>
          </a:p>
          <a:p>
            <a:pPr marL="0" marR="0" lvl="0" indent="0" algn="l" rtl="0">
              <a:lnSpc>
                <a:spcPct val="100000"/>
              </a:lnSpc>
              <a:spcBef>
                <a:spcPts val="0"/>
              </a:spcBef>
              <a:spcAft>
                <a:spcPts val="0"/>
              </a:spcAft>
              <a:buNone/>
            </a:pPr>
            <a:r>
              <a:rPr lang="es-AR" sz="4000">
                <a:solidFill>
                  <a:schemeClr val="accent5"/>
                </a:solidFill>
                <a:latin typeface="Calibri"/>
                <a:ea typeface="Calibri"/>
                <a:cs typeface="Calibri"/>
                <a:sym typeface="Calibri"/>
              </a:rPr>
              <a:t>Requerimientos no funcionales </a:t>
            </a:r>
            <a:endParaRPr/>
          </a:p>
        </p:txBody>
      </p:sp>
      <p:sp>
        <p:nvSpPr>
          <p:cNvPr id="755" name="Google Shape;755;p61"/>
          <p:cNvSpPr/>
          <p:nvPr/>
        </p:nvSpPr>
        <p:spPr>
          <a:xfrm>
            <a:off x="9248775" y="2852738"/>
            <a:ext cx="2925763" cy="10477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6" name="Google Shape;756;p61"/>
          <p:cNvSpPr/>
          <p:nvPr/>
        </p:nvSpPr>
        <p:spPr>
          <a:xfrm>
            <a:off x="5951538" y="6508750"/>
            <a:ext cx="2162175" cy="304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7" name="Google Shape;757;p61"/>
          <p:cNvSpPr/>
          <p:nvPr/>
        </p:nvSpPr>
        <p:spPr>
          <a:xfrm>
            <a:off x="511347" y="1735845"/>
            <a:ext cx="11418058" cy="4478338"/>
          </a:xfrm>
          <a:prstGeom prst="rect">
            <a:avLst/>
          </a:prstGeom>
          <a:noFill/>
          <a:ln>
            <a:noFill/>
          </a:ln>
        </p:spPr>
        <p:txBody>
          <a:bodyPr spcFirstLastPara="1" wrap="square" lIns="90000" tIns="45000" rIns="90000" bIns="45000" anchor="t" anchorCtr="0">
            <a:noAutofit/>
          </a:bodyPr>
          <a:lstStyle/>
          <a:p>
            <a:pPr marL="342900" marR="0" lvl="0" indent="-342900" algn="l" rtl="0">
              <a:lnSpc>
                <a:spcPct val="100000"/>
              </a:lnSpc>
              <a:spcBef>
                <a:spcPts val="0"/>
              </a:spcBef>
              <a:spcAft>
                <a:spcPts val="0"/>
              </a:spcAft>
              <a:buClr>
                <a:srgbClr val="C00000"/>
              </a:buClr>
              <a:buSzPts val="3200"/>
              <a:buFont typeface="Noto Sans Symbols"/>
              <a:buChar char="❖"/>
            </a:pPr>
            <a:r>
              <a:rPr lang="es-AR" sz="3200" b="1">
                <a:solidFill>
                  <a:srgbClr val="262626"/>
                </a:solidFill>
                <a:latin typeface="Calibri"/>
                <a:ea typeface="Calibri"/>
                <a:cs typeface="Calibri"/>
                <a:sym typeface="Calibri"/>
              </a:rPr>
              <a:t>3.3.2 Seguridad</a:t>
            </a:r>
            <a:endParaRPr/>
          </a:p>
          <a:p>
            <a:pPr marL="346075" marR="0" lvl="1" indent="-341313" algn="l" rtl="0">
              <a:lnSpc>
                <a:spcPct val="100000"/>
              </a:lnSpc>
              <a:spcBef>
                <a:spcPts val="0"/>
              </a:spcBef>
              <a:spcAft>
                <a:spcPts val="0"/>
              </a:spcAft>
              <a:buClr>
                <a:srgbClr val="262626"/>
              </a:buClr>
              <a:buSzPts val="3200"/>
              <a:buFont typeface="Arial"/>
              <a:buChar char=" "/>
            </a:pPr>
            <a:r>
              <a:rPr lang="es-AR" sz="3200" b="0" i="0" u="none" strike="noStrike" cap="none">
                <a:solidFill>
                  <a:srgbClr val="262626"/>
                </a:solidFill>
                <a:latin typeface="Calibri"/>
                <a:ea typeface="Calibri"/>
                <a:cs typeface="Calibri"/>
                <a:sym typeface="Calibri"/>
              </a:rPr>
              <a:t>Especificación de elementos que protegerán al software de accesos, usos y sabotajes maliciosos, así como de modificaciones o destrucciones maliciosas o accidentales. Los requerimientos pueden especificar:</a:t>
            </a:r>
            <a:endParaRPr/>
          </a:p>
          <a:p>
            <a:pPr marL="346075" marR="0" lvl="1" indent="-341313" algn="l" rtl="0">
              <a:lnSpc>
                <a:spcPct val="100000"/>
              </a:lnSpc>
              <a:spcBef>
                <a:spcPts val="0"/>
              </a:spcBef>
              <a:spcAft>
                <a:spcPts val="0"/>
              </a:spcAft>
              <a:buClr>
                <a:srgbClr val="262626"/>
              </a:buClr>
              <a:buSzPts val="3200"/>
              <a:buFont typeface="Arial"/>
              <a:buChar char=" "/>
            </a:pPr>
            <a:r>
              <a:rPr lang="es-AR" sz="3200" b="0" i="0" u="none" strike="noStrike" cap="none">
                <a:solidFill>
                  <a:srgbClr val="262626"/>
                </a:solidFill>
                <a:latin typeface="Calibri"/>
                <a:ea typeface="Calibri"/>
                <a:cs typeface="Calibri"/>
                <a:sym typeface="Calibri"/>
              </a:rPr>
              <a:t>Empleo de técnicas criptográficas, Registro de ficheros con “logs” de actividad,  Asignación de determinadas funcionalidades a determinados módulos, Restricciones de comunicación entre determinados módulos, Comprobaciones de integridad de información crítica.</a:t>
            </a:r>
            <a:endParaRPr/>
          </a:p>
          <a:p>
            <a:pPr marL="90488" marR="0" lvl="0" indent="-90488" algn="l" rtl="0">
              <a:lnSpc>
                <a:spcPct val="100000"/>
              </a:lnSpc>
              <a:spcBef>
                <a:spcPts val="0"/>
              </a:spcBef>
              <a:spcAft>
                <a:spcPts val="0"/>
              </a:spcAft>
              <a:buClr>
                <a:srgbClr val="000000"/>
              </a:buClr>
              <a:buSzPts val="3200"/>
              <a:buFont typeface="Arial"/>
              <a:buNone/>
            </a:pPr>
            <a:endParaRPr sz="3200">
              <a:solidFill>
                <a:srgbClr val="262626"/>
              </a:solidFill>
              <a:latin typeface="Calibri"/>
              <a:ea typeface="Calibri"/>
              <a:cs typeface="Calibri"/>
              <a:sym typeface="Calibri"/>
            </a:endParaRPr>
          </a:p>
        </p:txBody>
      </p:sp>
      <p:sp>
        <p:nvSpPr>
          <p:cNvPr id="758" name="Google Shape;758;p61"/>
          <p:cNvSpPr/>
          <p:nvPr/>
        </p:nvSpPr>
        <p:spPr>
          <a:xfrm>
            <a:off x="168275" y="6554788"/>
            <a:ext cx="2154238" cy="2127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AR" sz="1400">
                <a:solidFill>
                  <a:srgbClr val="8F8F8F"/>
                </a:solidFill>
                <a:latin typeface="Calibri"/>
                <a:ea typeface="Calibri"/>
                <a:cs typeface="Calibri"/>
                <a:sym typeface="Calibri"/>
              </a:rPr>
              <a:t>Ingenieria de Software II</a:t>
            </a:r>
            <a:endParaRPr/>
          </a:p>
        </p:txBody>
      </p:sp>
      <p:sp>
        <p:nvSpPr>
          <p:cNvPr id="7" name="Google Shape;685;p54">
            <a:hlinkClick r:id="rId3" action="ppaction://hlinksldjump"/>
          </p:cNvPr>
          <p:cNvSpPr/>
          <p:nvPr/>
        </p:nvSpPr>
        <p:spPr>
          <a:xfrm rot="-6081511">
            <a:off x="11415049" y="1740600"/>
            <a:ext cx="572130" cy="420056"/>
          </a:xfrm>
          <a:prstGeom prst="curvedUpArrow">
            <a:avLst>
              <a:gd name="adj1" fmla="val 25000"/>
              <a:gd name="adj2" fmla="val 50000"/>
              <a:gd name="adj3" fmla="val 25000"/>
            </a:avLst>
          </a:prstGeom>
          <a:solidFill>
            <a:schemeClr val="accent1"/>
          </a:solid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62"/>
          <p:cNvSpPr/>
          <p:nvPr/>
        </p:nvSpPr>
        <p:spPr>
          <a:xfrm>
            <a:off x="-23765" y="0"/>
            <a:ext cx="10771187" cy="1128712"/>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s-AR" sz="4000">
                <a:solidFill>
                  <a:schemeClr val="accent5"/>
                </a:solidFill>
                <a:latin typeface="Calibri"/>
                <a:ea typeface="Calibri"/>
                <a:cs typeface="Calibri"/>
                <a:sym typeface="Calibri"/>
              </a:rPr>
              <a:t>Sección 3 del SRS</a:t>
            </a:r>
            <a:endParaRPr/>
          </a:p>
          <a:p>
            <a:pPr marL="0" marR="0" lvl="0" indent="0" algn="l" rtl="0">
              <a:lnSpc>
                <a:spcPct val="100000"/>
              </a:lnSpc>
              <a:spcBef>
                <a:spcPts val="0"/>
              </a:spcBef>
              <a:spcAft>
                <a:spcPts val="0"/>
              </a:spcAft>
              <a:buNone/>
            </a:pPr>
            <a:r>
              <a:rPr lang="es-AR" sz="4000">
                <a:solidFill>
                  <a:schemeClr val="accent5"/>
                </a:solidFill>
                <a:latin typeface="Calibri"/>
                <a:ea typeface="Calibri"/>
                <a:cs typeface="Calibri"/>
                <a:sym typeface="Calibri"/>
              </a:rPr>
              <a:t>Requerimientos no funcionales </a:t>
            </a:r>
            <a:endParaRPr/>
          </a:p>
        </p:txBody>
      </p:sp>
      <p:sp>
        <p:nvSpPr>
          <p:cNvPr id="765" name="Google Shape;765;p62"/>
          <p:cNvSpPr/>
          <p:nvPr/>
        </p:nvSpPr>
        <p:spPr>
          <a:xfrm>
            <a:off x="9248775" y="2852738"/>
            <a:ext cx="2925763" cy="10477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6" name="Google Shape;766;p62"/>
          <p:cNvSpPr/>
          <p:nvPr/>
        </p:nvSpPr>
        <p:spPr>
          <a:xfrm>
            <a:off x="5951538" y="6508750"/>
            <a:ext cx="2162175" cy="304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7" name="Google Shape;767;p62"/>
          <p:cNvSpPr/>
          <p:nvPr/>
        </p:nvSpPr>
        <p:spPr>
          <a:xfrm>
            <a:off x="623888" y="1901825"/>
            <a:ext cx="10296648" cy="4478338"/>
          </a:xfrm>
          <a:prstGeom prst="rect">
            <a:avLst/>
          </a:prstGeom>
          <a:noFill/>
          <a:ln>
            <a:noFill/>
          </a:ln>
        </p:spPr>
        <p:txBody>
          <a:bodyPr spcFirstLastPara="1" wrap="square" lIns="90000" tIns="45000" rIns="90000" bIns="45000" anchor="t" anchorCtr="0">
            <a:noAutofit/>
          </a:bodyPr>
          <a:lstStyle/>
          <a:p>
            <a:pPr marL="342900" marR="0" lvl="0" indent="-342900" algn="l" rtl="0">
              <a:lnSpc>
                <a:spcPct val="100000"/>
              </a:lnSpc>
              <a:spcBef>
                <a:spcPts val="0"/>
              </a:spcBef>
              <a:spcAft>
                <a:spcPts val="0"/>
              </a:spcAft>
              <a:buClr>
                <a:srgbClr val="C00000"/>
              </a:buClr>
              <a:buSzPts val="3200"/>
              <a:buFont typeface="Noto Sans Symbols"/>
              <a:buChar char="❖"/>
            </a:pPr>
            <a:r>
              <a:rPr lang="es-AR" sz="3200" b="1">
                <a:solidFill>
                  <a:srgbClr val="262626"/>
                </a:solidFill>
                <a:latin typeface="Calibri"/>
                <a:ea typeface="Calibri"/>
                <a:cs typeface="Calibri"/>
                <a:sym typeface="Calibri"/>
              </a:rPr>
              <a:t>3.3.3Portabilidad</a:t>
            </a:r>
            <a:endParaRPr/>
          </a:p>
          <a:p>
            <a:pPr marL="346075" marR="0" lvl="1" indent="-341313" algn="l" rtl="0">
              <a:lnSpc>
                <a:spcPct val="100000"/>
              </a:lnSpc>
              <a:spcBef>
                <a:spcPts val="0"/>
              </a:spcBef>
              <a:spcAft>
                <a:spcPts val="0"/>
              </a:spcAft>
              <a:buClr>
                <a:srgbClr val="262626"/>
              </a:buClr>
              <a:buSzPts val="3200"/>
              <a:buFont typeface="Arial"/>
              <a:buChar char=" "/>
            </a:pPr>
            <a:r>
              <a:rPr lang="es-AR" sz="3200" b="0" i="0" u="none" strike="noStrike" cap="none">
                <a:solidFill>
                  <a:srgbClr val="262626"/>
                </a:solidFill>
                <a:latin typeface="Calibri"/>
                <a:ea typeface="Calibri"/>
                <a:cs typeface="Calibri"/>
                <a:sym typeface="Calibri"/>
              </a:rPr>
              <a:t>Especificación de atributos que debe presentar el software para facilitar su traslado a otras plataformas u entornos. Pueden incluirse:</a:t>
            </a:r>
            <a:endParaRPr/>
          </a:p>
          <a:p>
            <a:pPr marL="346075" marR="0" lvl="1" indent="-341313" algn="l" rtl="0">
              <a:lnSpc>
                <a:spcPct val="100000"/>
              </a:lnSpc>
              <a:spcBef>
                <a:spcPts val="0"/>
              </a:spcBef>
              <a:spcAft>
                <a:spcPts val="0"/>
              </a:spcAft>
              <a:buClr>
                <a:srgbClr val="262626"/>
              </a:buClr>
              <a:buSzPts val="3200"/>
              <a:buFont typeface="Arial"/>
              <a:buChar char=" "/>
            </a:pPr>
            <a:r>
              <a:rPr lang="es-AR" sz="3200" b="0" i="0" u="none" strike="noStrike" cap="none">
                <a:solidFill>
                  <a:srgbClr val="262626"/>
                </a:solidFill>
                <a:latin typeface="Calibri"/>
                <a:ea typeface="Calibri"/>
                <a:cs typeface="Calibri"/>
                <a:sym typeface="Calibri"/>
              </a:rPr>
              <a:t>% componentes dependientes del servidor. % código dependiente del servidor. Uso de un determinado lenguaje por su portabilidad. Uso de un determinado compilador o plataforma de desarrollo. Uso de un determinado sistema operativo.</a:t>
            </a:r>
            <a:endParaRPr/>
          </a:p>
          <a:p>
            <a:pPr marL="90488" marR="0" lvl="0" indent="-90488" algn="l" rtl="0">
              <a:lnSpc>
                <a:spcPct val="100000"/>
              </a:lnSpc>
              <a:spcBef>
                <a:spcPts val="0"/>
              </a:spcBef>
              <a:spcAft>
                <a:spcPts val="0"/>
              </a:spcAft>
              <a:buClr>
                <a:srgbClr val="000000"/>
              </a:buClr>
              <a:buSzPts val="3200"/>
              <a:buFont typeface="Arial"/>
              <a:buNone/>
            </a:pPr>
            <a:endParaRPr sz="3200">
              <a:solidFill>
                <a:srgbClr val="262626"/>
              </a:solidFill>
              <a:latin typeface="Calibri"/>
              <a:ea typeface="Calibri"/>
              <a:cs typeface="Calibri"/>
              <a:sym typeface="Calibri"/>
            </a:endParaRPr>
          </a:p>
        </p:txBody>
      </p:sp>
      <p:sp>
        <p:nvSpPr>
          <p:cNvPr id="768" name="Google Shape;768;p62"/>
          <p:cNvSpPr/>
          <p:nvPr/>
        </p:nvSpPr>
        <p:spPr>
          <a:xfrm>
            <a:off x="168275" y="6554788"/>
            <a:ext cx="2154238" cy="2127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AR" sz="1400">
                <a:solidFill>
                  <a:srgbClr val="8F8F8F"/>
                </a:solidFill>
                <a:latin typeface="Calibri"/>
                <a:ea typeface="Calibri"/>
                <a:cs typeface="Calibri"/>
                <a:sym typeface="Calibri"/>
              </a:rPr>
              <a:t>Ingenieria de Software II</a:t>
            </a:r>
            <a:endParaRPr/>
          </a:p>
        </p:txBody>
      </p:sp>
      <p:sp>
        <p:nvSpPr>
          <p:cNvPr id="8" name="Google Shape;685;p54">
            <a:hlinkClick r:id="rId3" action="ppaction://hlinksldjump"/>
          </p:cNvPr>
          <p:cNvSpPr/>
          <p:nvPr/>
        </p:nvSpPr>
        <p:spPr>
          <a:xfrm rot="-6081511">
            <a:off x="11415049" y="1740600"/>
            <a:ext cx="572130" cy="420056"/>
          </a:xfrm>
          <a:prstGeom prst="curvedUpArrow">
            <a:avLst>
              <a:gd name="adj1" fmla="val 25000"/>
              <a:gd name="adj2" fmla="val 50000"/>
              <a:gd name="adj3" fmla="val 25000"/>
            </a:avLst>
          </a:prstGeom>
          <a:solidFill>
            <a:schemeClr val="accent1"/>
          </a:solid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63"/>
          <p:cNvSpPr/>
          <p:nvPr/>
        </p:nvSpPr>
        <p:spPr>
          <a:xfrm>
            <a:off x="8992" y="-715"/>
            <a:ext cx="10771187" cy="1128712"/>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s-AR" sz="4000" dirty="0">
                <a:solidFill>
                  <a:schemeClr val="accent5"/>
                </a:solidFill>
                <a:latin typeface="Calibri"/>
                <a:ea typeface="Calibri"/>
                <a:cs typeface="Calibri"/>
                <a:sym typeface="Calibri"/>
              </a:rPr>
              <a:t>Sección 4 del SRS </a:t>
            </a:r>
            <a:endParaRPr dirty="0"/>
          </a:p>
          <a:p>
            <a:pPr marL="0" marR="0" lvl="0" indent="0" algn="l" rtl="0">
              <a:lnSpc>
                <a:spcPct val="100000"/>
              </a:lnSpc>
              <a:spcBef>
                <a:spcPts val="0"/>
              </a:spcBef>
              <a:spcAft>
                <a:spcPts val="0"/>
              </a:spcAft>
              <a:buNone/>
            </a:pPr>
            <a:r>
              <a:rPr lang="es-AR" sz="4000" dirty="0" smtClean="0">
                <a:solidFill>
                  <a:schemeClr val="accent5"/>
                </a:solidFill>
                <a:latin typeface="Calibri"/>
                <a:ea typeface="Calibri"/>
                <a:cs typeface="Calibri"/>
                <a:sym typeface="Calibri"/>
              </a:rPr>
              <a:t>Mantenimiento</a:t>
            </a:r>
            <a:endParaRPr dirty="0"/>
          </a:p>
        </p:txBody>
      </p:sp>
      <p:sp>
        <p:nvSpPr>
          <p:cNvPr id="776" name="Google Shape;776;p63"/>
          <p:cNvSpPr/>
          <p:nvPr/>
        </p:nvSpPr>
        <p:spPr>
          <a:xfrm>
            <a:off x="9248775" y="2852738"/>
            <a:ext cx="2925763" cy="10477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7" name="Google Shape;777;p63"/>
          <p:cNvSpPr/>
          <p:nvPr/>
        </p:nvSpPr>
        <p:spPr>
          <a:xfrm>
            <a:off x="5951538" y="6508750"/>
            <a:ext cx="2162175" cy="304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8" name="Google Shape;778;p63"/>
          <p:cNvSpPr/>
          <p:nvPr/>
        </p:nvSpPr>
        <p:spPr>
          <a:xfrm>
            <a:off x="623888" y="1973262"/>
            <a:ext cx="10368656" cy="4478338"/>
          </a:xfrm>
          <a:prstGeom prst="rect">
            <a:avLst/>
          </a:prstGeom>
          <a:noFill/>
          <a:ln>
            <a:noFill/>
          </a:ln>
        </p:spPr>
        <p:txBody>
          <a:bodyPr spcFirstLastPara="1" wrap="square" lIns="90000" tIns="45000" rIns="90000" bIns="45000" anchor="t" anchorCtr="0">
            <a:noAutofit/>
          </a:bodyPr>
          <a:lstStyle/>
          <a:p>
            <a:pPr marL="342900" marR="0" lvl="0" indent="-342900" algn="l" rtl="0">
              <a:lnSpc>
                <a:spcPct val="100000"/>
              </a:lnSpc>
              <a:spcBef>
                <a:spcPts val="0"/>
              </a:spcBef>
              <a:spcAft>
                <a:spcPts val="0"/>
              </a:spcAft>
              <a:buClr>
                <a:srgbClr val="C00000"/>
              </a:buClr>
              <a:buSzPts val="3200"/>
              <a:buFont typeface="Noto Sans Symbols"/>
              <a:buChar char="❖"/>
            </a:pPr>
            <a:r>
              <a:rPr lang="es-AR" sz="3200">
                <a:solidFill>
                  <a:srgbClr val="262626"/>
                </a:solidFill>
                <a:latin typeface="Calibri"/>
                <a:ea typeface="Calibri"/>
                <a:cs typeface="Calibri"/>
                <a:sym typeface="Calibri"/>
              </a:rPr>
              <a:t>Identificación del tipo de mantenimiento necesario del sistema. </a:t>
            </a:r>
            <a:endParaRPr/>
          </a:p>
          <a:p>
            <a:pPr marL="342900" marR="0" lvl="0" indent="-342900" algn="l" rtl="0">
              <a:lnSpc>
                <a:spcPct val="100000"/>
              </a:lnSpc>
              <a:spcBef>
                <a:spcPts val="0"/>
              </a:spcBef>
              <a:spcAft>
                <a:spcPts val="0"/>
              </a:spcAft>
              <a:buClr>
                <a:srgbClr val="C00000"/>
              </a:buClr>
              <a:buSzPts val="3200"/>
              <a:buFont typeface="Noto Sans Symbols"/>
              <a:buChar char="❖"/>
            </a:pPr>
            <a:r>
              <a:rPr lang="es-AR" sz="3200">
                <a:solidFill>
                  <a:srgbClr val="262626"/>
                </a:solidFill>
                <a:latin typeface="Calibri"/>
                <a:ea typeface="Calibri"/>
                <a:cs typeface="Calibri"/>
                <a:sym typeface="Calibri"/>
              </a:rPr>
              <a:t>Especificación de quien debe realizar las tareas de mantenimiento, por ejemplo usuarios, o un desarrollador.</a:t>
            </a:r>
            <a:endParaRPr/>
          </a:p>
          <a:p>
            <a:pPr marL="342900" marR="0" lvl="0" indent="-342900" algn="l" rtl="0">
              <a:lnSpc>
                <a:spcPct val="100000"/>
              </a:lnSpc>
              <a:spcBef>
                <a:spcPts val="0"/>
              </a:spcBef>
              <a:spcAft>
                <a:spcPts val="0"/>
              </a:spcAft>
              <a:buClr>
                <a:srgbClr val="C00000"/>
              </a:buClr>
              <a:buSzPts val="3200"/>
              <a:buFont typeface="Noto Sans Symbols"/>
              <a:buChar char="❖"/>
            </a:pPr>
            <a:r>
              <a:rPr lang="es-AR" sz="3200">
                <a:solidFill>
                  <a:srgbClr val="262626"/>
                </a:solidFill>
                <a:latin typeface="Calibri"/>
                <a:ea typeface="Calibri"/>
                <a:cs typeface="Calibri"/>
                <a:sym typeface="Calibri"/>
              </a:rPr>
              <a:t>Especificación de cuando debe realizarse las tareas de mantenimiento. Por ejemplo, generación de estadísticas de acceso semanales y mensuales.</a:t>
            </a:r>
            <a:endParaRPr/>
          </a:p>
        </p:txBody>
      </p:sp>
      <p:sp>
        <p:nvSpPr>
          <p:cNvPr id="779" name="Google Shape;779;p63"/>
          <p:cNvSpPr/>
          <p:nvPr/>
        </p:nvSpPr>
        <p:spPr>
          <a:xfrm>
            <a:off x="168275" y="6554788"/>
            <a:ext cx="2154238" cy="2127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AR" sz="1400">
                <a:solidFill>
                  <a:srgbClr val="8F8F8F"/>
                </a:solidFill>
                <a:latin typeface="Calibri"/>
                <a:ea typeface="Calibri"/>
                <a:cs typeface="Calibri"/>
                <a:sym typeface="Calibri"/>
              </a:rPr>
              <a:t>Ingenieria de Software II</a:t>
            </a:r>
            <a:endParaRPr/>
          </a:p>
        </p:txBody>
      </p:sp>
      <p:sp>
        <p:nvSpPr>
          <p:cNvPr id="8" name="Google Shape;685;p54">
            <a:hlinkClick r:id="rId3" action="ppaction://hlinksldjump"/>
          </p:cNvPr>
          <p:cNvSpPr/>
          <p:nvPr/>
        </p:nvSpPr>
        <p:spPr>
          <a:xfrm rot="-6081511">
            <a:off x="11415049" y="1740600"/>
            <a:ext cx="572130" cy="420056"/>
          </a:xfrm>
          <a:prstGeom prst="curvedUpArrow">
            <a:avLst>
              <a:gd name="adj1" fmla="val 25000"/>
              <a:gd name="adj2" fmla="val 50000"/>
              <a:gd name="adj3" fmla="val 25000"/>
            </a:avLst>
          </a:prstGeom>
          <a:solidFill>
            <a:schemeClr val="accent1"/>
          </a:solid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64"/>
          <p:cNvSpPr/>
          <p:nvPr/>
        </p:nvSpPr>
        <p:spPr>
          <a:xfrm>
            <a:off x="3921" y="36448"/>
            <a:ext cx="10771187" cy="1128712"/>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s-AR" sz="4000" dirty="0">
                <a:solidFill>
                  <a:schemeClr val="accent5"/>
                </a:solidFill>
                <a:latin typeface="Calibri"/>
                <a:ea typeface="Calibri"/>
                <a:cs typeface="Calibri"/>
                <a:sym typeface="Calibri"/>
              </a:rPr>
              <a:t>Sección 5 del SRS </a:t>
            </a:r>
            <a:endParaRPr dirty="0"/>
          </a:p>
          <a:p>
            <a:pPr marL="0" marR="0" lvl="0" indent="0" algn="l" rtl="0">
              <a:lnSpc>
                <a:spcPct val="100000"/>
              </a:lnSpc>
              <a:spcBef>
                <a:spcPts val="0"/>
              </a:spcBef>
              <a:spcAft>
                <a:spcPts val="0"/>
              </a:spcAft>
              <a:buNone/>
            </a:pPr>
            <a:r>
              <a:rPr lang="es-AR" sz="4000" dirty="0" smtClean="0">
                <a:solidFill>
                  <a:schemeClr val="accent5"/>
                </a:solidFill>
                <a:latin typeface="Calibri"/>
                <a:ea typeface="Calibri"/>
                <a:cs typeface="Calibri"/>
                <a:sym typeface="Calibri"/>
              </a:rPr>
              <a:t>Apéndices</a:t>
            </a:r>
            <a:endParaRPr dirty="0"/>
          </a:p>
        </p:txBody>
      </p:sp>
      <p:sp>
        <p:nvSpPr>
          <p:cNvPr id="787" name="Google Shape;787;p64"/>
          <p:cNvSpPr/>
          <p:nvPr/>
        </p:nvSpPr>
        <p:spPr>
          <a:xfrm>
            <a:off x="9248775" y="2852738"/>
            <a:ext cx="2925763" cy="10477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8" name="Google Shape;788;p64"/>
          <p:cNvSpPr/>
          <p:nvPr/>
        </p:nvSpPr>
        <p:spPr>
          <a:xfrm>
            <a:off x="5951538" y="6508750"/>
            <a:ext cx="2162175" cy="304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9" name="Google Shape;789;p64"/>
          <p:cNvSpPr/>
          <p:nvPr/>
        </p:nvSpPr>
        <p:spPr>
          <a:xfrm>
            <a:off x="623888" y="1901825"/>
            <a:ext cx="9791700" cy="4478338"/>
          </a:xfrm>
          <a:prstGeom prst="rect">
            <a:avLst/>
          </a:prstGeom>
          <a:noFill/>
          <a:ln>
            <a:noFill/>
          </a:ln>
        </p:spPr>
        <p:txBody>
          <a:bodyPr spcFirstLastPara="1" wrap="square" lIns="90000" tIns="45000" rIns="90000" bIns="45000" anchor="t" anchorCtr="0">
            <a:noAutofit/>
          </a:bodyPr>
          <a:lstStyle/>
          <a:p>
            <a:pPr marL="346075" marR="0" lvl="1" indent="-341313" algn="l" rtl="0">
              <a:lnSpc>
                <a:spcPct val="100000"/>
              </a:lnSpc>
              <a:spcBef>
                <a:spcPts val="0"/>
              </a:spcBef>
              <a:spcAft>
                <a:spcPts val="0"/>
              </a:spcAft>
              <a:buClr>
                <a:srgbClr val="262626"/>
              </a:buClr>
              <a:buSzPts val="3200"/>
              <a:buFont typeface="Arial"/>
              <a:buChar char=" "/>
            </a:pPr>
            <a:r>
              <a:rPr lang="es-AR" sz="3200" b="0" i="0" u="none" strike="noStrike" cap="none">
                <a:solidFill>
                  <a:srgbClr val="262626"/>
                </a:solidFill>
                <a:latin typeface="Calibri"/>
                <a:ea typeface="Calibri"/>
                <a:cs typeface="Calibri"/>
                <a:sym typeface="Calibri"/>
              </a:rPr>
              <a:t>Pueden contener todo tipo de información relevante para la SRS pero que, propiamente, no forme parte de la SRS.</a:t>
            </a:r>
            <a:endParaRPr/>
          </a:p>
          <a:p>
            <a:pPr marL="346075" marR="0" lvl="1" indent="-341313" algn="l" rtl="0">
              <a:lnSpc>
                <a:spcPct val="100000"/>
              </a:lnSpc>
              <a:spcBef>
                <a:spcPts val="0"/>
              </a:spcBef>
              <a:spcAft>
                <a:spcPts val="0"/>
              </a:spcAft>
              <a:buClr>
                <a:srgbClr val="262626"/>
              </a:buClr>
              <a:buSzPts val="3200"/>
              <a:buFont typeface="Arial"/>
              <a:buChar char=" "/>
            </a:pPr>
            <a:r>
              <a:rPr lang="es-AR" sz="3200" b="0" i="0" u="none" strike="noStrike" cap="none">
                <a:solidFill>
                  <a:srgbClr val="262626"/>
                </a:solidFill>
                <a:latin typeface="Calibri"/>
                <a:ea typeface="Calibri"/>
                <a:cs typeface="Calibri"/>
                <a:sym typeface="Calibri"/>
              </a:rPr>
              <a:t>Por ejemplo:</a:t>
            </a:r>
            <a:endParaRPr/>
          </a:p>
          <a:p>
            <a:pPr marL="547688" marR="0" lvl="2" indent="-547688" algn="l" rtl="0">
              <a:lnSpc>
                <a:spcPct val="100000"/>
              </a:lnSpc>
              <a:spcBef>
                <a:spcPts val="0"/>
              </a:spcBef>
              <a:spcAft>
                <a:spcPts val="0"/>
              </a:spcAft>
              <a:buClr>
                <a:srgbClr val="262626"/>
              </a:buClr>
              <a:buSzPts val="3200"/>
              <a:buFont typeface="Arial"/>
              <a:buChar char=" "/>
            </a:pPr>
            <a:r>
              <a:rPr lang="es-AR" sz="3200" b="0" i="1" u="none" strike="noStrike" cap="none">
                <a:solidFill>
                  <a:srgbClr val="262626"/>
                </a:solidFill>
                <a:latin typeface="Calibri"/>
                <a:ea typeface="Calibri"/>
                <a:cs typeface="Calibri"/>
                <a:sym typeface="Calibri"/>
              </a:rPr>
              <a:t>Casos de Uso</a:t>
            </a:r>
            <a:endParaRPr/>
          </a:p>
          <a:p>
            <a:pPr marL="90488" marR="0" lvl="0" indent="-90488" algn="l" rtl="0">
              <a:lnSpc>
                <a:spcPct val="100000"/>
              </a:lnSpc>
              <a:spcBef>
                <a:spcPts val="0"/>
              </a:spcBef>
              <a:spcAft>
                <a:spcPts val="0"/>
              </a:spcAft>
              <a:buClr>
                <a:srgbClr val="000000"/>
              </a:buClr>
              <a:buSzPts val="3200"/>
              <a:buFont typeface="Arial"/>
              <a:buNone/>
            </a:pPr>
            <a:endParaRPr sz="3200">
              <a:solidFill>
                <a:srgbClr val="262626"/>
              </a:solidFill>
              <a:latin typeface="Calibri"/>
              <a:ea typeface="Calibri"/>
              <a:cs typeface="Calibri"/>
              <a:sym typeface="Calibri"/>
            </a:endParaRPr>
          </a:p>
        </p:txBody>
      </p:sp>
      <p:sp>
        <p:nvSpPr>
          <p:cNvPr id="790" name="Google Shape;790;p64"/>
          <p:cNvSpPr/>
          <p:nvPr/>
        </p:nvSpPr>
        <p:spPr>
          <a:xfrm>
            <a:off x="168275" y="6554788"/>
            <a:ext cx="2154238" cy="2127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AR" sz="1400">
                <a:solidFill>
                  <a:srgbClr val="8F8F8F"/>
                </a:solidFill>
                <a:latin typeface="Calibri"/>
                <a:ea typeface="Calibri"/>
                <a:cs typeface="Calibri"/>
                <a:sym typeface="Calibri"/>
              </a:rPr>
              <a:t>Ingenieria de Software II</a:t>
            </a:r>
            <a:endParaRPr/>
          </a:p>
        </p:txBody>
      </p:sp>
      <p:sp>
        <p:nvSpPr>
          <p:cNvPr id="7" name="Google Shape;685;p54">
            <a:hlinkClick r:id="rId3" action="ppaction://hlinksldjump"/>
          </p:cNvPr>
          <p:cNvSpPr/>
          <p:nvPr/>
        </p:nvSpPr>
        <p:spPr>
          <a:xfrm rot="-6081511">
            <a:off x="11415049" y="1740600"/>
            <a:ext cx="572130" cy="420056"/>
          </a:xfrm>
          <a:prstGeom prst="curvedUpArrow">
            <a:avLst>
              <a:gd name="adj1" fmla="val 25000"/>
              <a:gd name="adj2" fmla="val 50000"/>
              <a:gd name="adj3" fmla="val 25000"/>
            </a:avLst>
          </a:prstGeom>
          <a:solidFill>
            <a:schemeClr val="accent1"/>
          </a:solid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7"/>
          <p:cNvSpPr/>
          <p:nvPr/>
        </p:nvSpPr>
        <p:spPr>
          <a:xfrm>
            <a:off x="695400" y="96369"/>
            <a:ext cx="10771187" cy="1128712"/>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s-AR" sz="4000">
                <a:solidFill>
                  <a:schemeClr val="accent5"/>
                </a:solidFill>
                <a:latin typeface="Calibri"/>
                <a:ea typeface="Calibri"/>
                <a:cs typeface="Calibri"/>
                <a:sym typeface="Calibri"/>
              </a:rPr>
              <a:t>Ingeniería de Software II - Temas</a:t>
            </a:r>
            <a:endParaRPr/>
          </a:p>
        </p:txBody>
      </p:sp>
      <p:sp>
        <p:nvSpPr>
          <p:cNvPr id="118" name="Google Shape;118;p7"/>
          <p:cNvSpPr/>
          <p:nvPr/>
        </p:nvSpPr>
        <p:spPr>
          <a:xfrm>
            <a:off x="9248775" y="2852738"/>
            <a:ext cx="2925763" cy="10477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 name="Google Shape;119;p7"/>
          <p:cNvSpPr/>
          <p:nvPr/>
        </p:nvSpPr>
        <p:spPr>
          <a:xfrm>
            <a:off x="5951538" y="6508750"/>
            <a:ext cx="2162175" cy="304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7"/>
          <p:cNvSpPr/>
          <p:nvPr/>
        </p:nvSpPr>
        <p:spPr>
          <a:xfrm>
            <a:off x="623888" y="1901825"/>
            <a:ext cx="9791700" cy="4478338"/>
          </a:xfrm>
          <a:prstGeom prst="rect">
            <a:avLst/>
          </a:prstGeom>
          <a:noFill/>
          <a:ln>
            <a:noFill/>
          </a:ln>
        </p:spPr>
        <p:txBody>
          <a:bodyPr spcFirstLastPara="1" wrap="square" lIns="90000" tIns="45000" rIns="90000" bIns="45000" anchor="t" anchorCtr="0">
            <a:noAutofit/>
          </a:bodyPr>
          <a:lstStyle/>
          <a:p>
            <a:pPr marL="346075" marR="0" lvl="1" indent="-341313" algn="l" rtl="0">
              <a:lnSpc>
                <a:spcPct val="100000"/>
              </a:lnSpc>
              <a:spcBef>
                <a:spcPts val="0"/>
              </a:spcBef>
              <a:spcAft>
                <a:spcPts val="0"/>
              </a:spcAft>
              <a:buClr>
                <a:srgbClr val="262626"/>
              </a:buClr>
              <a:buSzPts val="3200"/>
              <a:buFont typeface="Arial"/>
              <a:buChar char=" "/>
            </a:pPr>
            <a:r>
              <a:rPr lang="es-AR" sz="3200" b="0" i="0" u="none" strike="noStrike" cap="none">
                <a:solidFill>
                  <a:srgbClr val="262626"/>
                </a:solidFill>
                <a:latin typeface="Calibri"/>
                <a:ea typeface="Calibri"/>
                <a:cs typeface="Calibri"/>
                <a:sym typeface="Calibri"/>
              </a:rPr>
              <a:t>1- Gestión o Administración de Proyectos.</a:t>
            </a:r>
            <a:endParaRPr/>
          </a:p>
          <a:p>
            <a:pPr marL="346075" marR="0" lvl="1" indent="-341313" algn="l" rtl="0">
              <a:lnSpc>
                <a:spcPct val="100000"/>
              </a:lnSpc>
              <a:spcBef>
                <a:spcPts val="0"/>
              </a:spcBef>
              <a:spcAft>
                <a:spcPts val="0"/>
              </a:spcAft>
              <a:buClr>
                <a:srgbClr val="262626"/>
              </a:buClr>
              <a:buSzPts val="3200"/>
              <a:buFont typeface="Arial"/>
              <a:buChar char=" "/>
            </a:pPr>
            <a:r>
              <a:rPr lang="es-AR" sz="3200" b="0" i="0" u="none" strike="noStrike" cap="none">
                <a:solidFill>
                  <a:srgbClr val="262626"/>
                </a:solidFill>
                <a:latin typeface="Calibri"/>
                <a:ea typeface="Calibri"/>
                <a:cs typeface="Calibri"/>
                <a:sym typeface="Calibri"/>
              </a:rPr>
              <a:t>2- Diseño e Implementación de Software. </a:t>
            </a:r>
            <a:endParaRPr/>
          </a:p>
          <a:p>
            <a:pPr marL="346075" marR="0" lvl="1" indent="-341313" algn="l" rtl="0">
              <a:lnSpc>
                <a:spcPct val="100000"/>
              </a:lnSpc>
              <a:spcBef>
                <a:spcPts val="0"/>
              </a:spcBef>
              <a:spcAft>
                <a:spcPts val="0"/>
              </a:spcAft>
              <a:buClr>
                <a:srgbClr val="262626"/>
              </a:buClr>
              <a:buSzPts val="3200"/>
              <a:buFont typeface="Arial"/>
              <a:buChar char=" "/>
            </a:pPr>
            <a:r>
              <a:rPr lang="es-AR" sz="3200" b="0" i="0" u="none" strike="noStrike" cap="none">
                <a:solidFill>
                  <a:srgbClr val="262626"/>
                </a:solidFill>
                <a:latin typeface="Calibri"/>
                <a:ea typeface="Calibri"/>
                <a:cs typeface="Calibri"/>
                <a:sym typeface="Calibri"/>
              </a:rPr>
              <a:t>3- Verificación y Validación.</a:t>
            </a:r>
            <a:endParaRPr/>
          </a:p>
          <a:p>
            <a:pPr marL="346075" marR="0" lvl="1" indent="-341313" algn="l" rtl="0">
              <a:lnSpc>
                <a:spcPct val="100000"/>
              </a:lnSpc>
              <a:spcBef>
                <a:spcPts val="0"/>
              </a:spcBef>
              <a:spcAft>
                <a:spcPts val="0"/>
              </a:spcAft>
              <a:buClr>
                <a:srgbClr val="262626"/>
              </a:buClr>
              <a:buSzPts val="3200"/>
              <a:buFont typeface="Arial"/>
              <a:buChar char=" "/>
            </a:pPr>
            <a:r>
              <a:rPr lang="es-AR" sz="3200" b="0" i="0" u="none" strike="noStrike" cap="none">
                <a:solidFill>
                  <a:srgbClr val="262626"/>
                </a:solidFill>
                <a:latin typeface="Calibri"/>
                <a:ea typeface="Calibri"/>
                <a:cs typeface="Calibri"/>
                <a:sym typeface="Calibri"/>
              </a:rPr>
              <a:t>4- Mantenimiento de Software.</a:t>
            </a:r>
            <a:endParaRPr/>
          </a:p>
          <a:p>
            <a:pPr marL="346075" marR="0" lvl="1" indent="-341313" algn="l" rtl="0">
              <a:lnSpc>
                <a:spcPct val="100000"/>
              </a:lnSpc>
              <a:spcBef>
                <a:spcPts val="0"/>
              </a:spcBef>
              <a:spcAft>
                <a:spcPts val="0"/>
              </a:spcAft>
              <a:buClr>
                <a:srgbClr val="262626"/>
              </a:buClr>
              <a:buSzPts val="3200"/>
              <a:buFont typeface="Arial"/>
              <a:buChar char=" "/>
            </a:pPr>
            <a:r>
              <a:rPr lang="es-AR" sz="3200" b="0" i="0" u="none" strike="noStrike" cap="none">
                <a:solidFill>
                  <a:srgbClr val="262626"/>
                </a:solidFill>
                <a:latin typeface="Calibri"/>
                <a:ea typeface="Calibri"/>
                <a:cs typeface="Calibri"/>
                <a:sym typeface="Calibri"/>
              </a:rPr>
              <a:t>5- Gestión de Configuración.</a:t>
            </a:r>
            <a:endParaRPr/>
          </a:p>
          <a:p>
            <a:pPr marL="346075" marR="0" lvl="1" indent="-341313" algn="l" rtl="0">
              <a:lnSpc>
                <a:spcPct val="100000"/>
              </a:lnSpc>
              <a:spcBef>
                <a:spcPts val="0"/>
              </a:spcBef>
              <a:spcAft>
                <a:spcPts val="0"/>
              </a:spcAft>
              <a:buClr>
                <a:srgbClr val="262626"/>
              </a:buClr>
              <a:buSzPts val="3200"/>
              <a:buFont typeface="Arial"/>
              <a:buChar char=" "/>
            </a:pPr>
            <a:r>
              <a:rPr lang="es-AR" sz="3200" b="0" i="0" u="none" strike="noStrike" cap="none">
                <a:solidFill>
                  <a:srgbClr val="262626"/>
                </a:solidFill>
                <a:latin typeface="Calibri"/>
                <a:ea typeface="Calibri"/>
                <a:cs typeface="Calibri"/>
                <a:sym typeface="Calibri"/>
              </a:rPr>
              <a:t>6- Conceptos de Auditoría y Peritaje.</a:t>
            </a:r>
            <a:endParaRPr/>
          </a:p>
          <a:p>
            <a:pPr marL="90488" marR="0" lvl="0" indent="-90488" algn="l" rtl="0">
              <a:lnSpc>
                <a:spcPct val="100000"/>
              </a:lnSpc>
              <a:spcBef>
                <a:spcPts val="0"/>
              </a:spcBef>
              <a:spcAft>
                <a:spcPts val="0"/>
              </a:spcAft>
              <a:buClr>
                <a:srgbClr val="000000"/>
              </a:buClr>
              <a:buSzPts val="3200"/>
              <a:buFont typeface="Arial"/>
              <a:buNone/>
            </a:pPr>
            <a:endParaRPr sz="3200">
              <a:solidFill>
                <a:srgbClr val="262626"/>
              </a:solidFill>
              <a:latin typeface="Calibri"/>
              <a:ea typeface="Calibri"/>
              <a:cs typeface="Calibri"/>
              <a:sym typeface="Calibri"/>
            </a:endParaRPr>
          </a:p>
        </p:txBody>
      </p:sp>
      <p:sp>
        <p:nvSpPr>
          <p:cNvPr id="121" name="Google Shape;121;p7"/>
          <p:cNvSpPr/>
          <p:nvPr/>
        </p:nvSpPr>
        <p:spPr>
          <a:xfrm>
            <a:off x="168275" y="6554788"/>
            <a:ext cx="2154238" cy="2127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AR" sz="1400">
                <a:solidFill>
                  <a:srgbClr val="8F8F8F"/>
                </a:solidFill>
                <a:latin typeface="Calibri"/>
                <a:ea typeface="Calibri"/>
                <a:cs typeface="Calibri"/>
                <a:sym typeface="Calibri"/>
              </a:rPr>
              <a:t>Ingenieria de Software II</a:t>
            </a:r>
            <a:endParaRPr/>
          </a:p>
        </p:txBody>
      </p:sp>
      <p:pic>
        <p:nvPicPr>
          <p:cNvPr id="122" name="Google Shape;122;p7"/>
          <p:cNvPicPr preferRelativeResize="0"/>
          <p:nvPr/>
        </p:nvPicPr>
        <p:blipFill rotWithShape="1">
          <a:blip r:embed="rId3">
            <a:alphaModFix/>
          </a:blip>
          <a:srcRect/>
          <a:stretch/>
        </p:blipFill>
        <p:spPr>
          <a:xfrm>
            <a:off x="9224097" y="2276872"/>
            <a:ext cx="2592483" cy="2754009"/>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8"/>
          <p:cNvSpPr/>
          <p:nvPr/>
        </p:nvSpPr>
        <p:spPr>
          <a:xfrm>
            <a:off x="565944" y="0"/>
            <a:ext cx="10771187" cy="1128712"/>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s-AR" sz="4000">
                <a:solidFill>
                  <a:schemeClr val="accent5"/>
                </a:solidFill>
                <a:latin typeface="Calibri"/>
                <a:ea typeface="Calibri"/>
                <a:cs typeface="Calibri"/>
                <a:sym typeface="Calibri"/>
              </a:rPr>
              <a:t>¿Qué es un proceso de software?</a:t>
            </a:r>
            <a:endParaRPr/>
          </a:p>
        </p:txBody>
      </p:sp>
      <p:sp>
        <p:nvSpPr>
          <p:cNvPr id="130" name="Google Shape;130;p8"/>
          <p:cNvSpPr/>
          <p:nvPr/>
        </p:nvSpPr>
        <p:spPr>
          <a:xfrm>
            <a:off x="9248775" y="2852738"/>
            <a:ext cx="2925763" cy="10477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 name="Google Shape;131;p8"/>
          <p:cNvSpPr/>
          <p:nvPr/>
        </p:nvSpPr>
        <p:spPr>
          <a:xfrm>
            <a:off x="5951538" y="6508750"/>
            <a:ext cx="2162175" cy="304800"/>
          </a:xfrm>
          <a:prstGeom prst="rect">
            <a:avLst/>
          </a:prstGeom>
          <a:noFill/>
          <a:ln>
            <a:noFill/>
          </a:ln>
        </p:spPr>
        <p:txBody>
          <a:bodyPr spcFirstLastPara="1" wrap="square" lIns="90000" tIns="45000" rIns="90000" bIns="45000" anchor="t" anchorCtr="0">
            <a:noAutofit/>
          </a:bodyPr>
          <a:lstStyle/>
          <a:p>
            <a:pPr marL="92075" marR="0" lvl="0" indent="-88900" algn="l" rtl="0">
              <a:lnSpc>
                <a:spcPct val="100000"/>
              </a:lnSpc>
              <a:spcBef>
                <a:spcPts val="0"/>
              </a:spcBef>
              <a:spcAft>
                <a:spcPts val="0"/>
              </a:spcAft>
              <a:buNone/>
            </a:pPr>
            <a:r>
              <a:rPr lang="es-AR" sz="1100">
                <a:solidFill>
                  <a:srgbClr val="8B8B8B"/>
                </a:solidFill>
                <a:latin typeface="Calibri"/>
                <a:ea typeface="Calibri"/>
                <a:cs typeface="Calibri"/>
                <a:sym typeface="Calibri"/>
              </a:rPr>
              <a:t>Sommerville – Capítulo 2</a:t>
            </a:r>
            <a:endParaRPr/>
          </a:p>
          <a:p>
            <a:pPr marL="92075" marR="0" lvl="0" indent="-88900" algn="l" rtl="0">
              <a:lnSpc>
                <a:spcPct val="100000"/>
              </a:lnSpc>
              <a:spcBef>
                <a:spcPts val="0"/>
              </a:spcBef>
              <a:spcAft>
                <a:spcPts val="0"/>
              </a:spcAft>
              <a:buNone/>
            </a:pPr>
            <a:endParaRPr sz="2400">
              <a:solidFill>
                <a:srgbClr val="262626"/>
              </a:solidFill>
              <a:latin typeface="Calibri"/>
              <a:ea typeface="Calibri"/>
              <a:cs typeface="Calibri"/>
              <a:sym typeface="Calibri"/>
            </a:endParaRPr>
          </a:p>
        </p:txBody>
      </p:sp>
      <p:sp>
        <p:nvSpPr>
          <p:cNvPr id="132" name="Google Shape;132;p8"/>
          <p:cNvSpPr/>
          <p:nvPr/>
        </p:nvSpPr>
        <p:spPr>
          <a:xfrm>
            <a:off x="623888" y="1901825"/>
            <a:ext cx="9791700" cy="4478338"/>
          </a:xfrm>
          <a:prstGeom prst="rect">
            <a:avLst/>
          </a:prstGeom>
          <a:noFill/>
          <a:ln>
            <a:noFill/>
          </a:ln>
        </p:spPr>
        <p:txBody>
          <a:bodyPr spcFirstLastPara="1" wrap="square" lIns="90000" tIns="45000" rIns="90000" bIns="45000" anchor="t" anchorCtr="0">
            <a:noAutofit/>
          </a:bodyPr>
          <a:lstStyle/>
          <a:p>
            <a:pPr marL="342900" marR="0" lvl="0" indent="-342900" algn="l" rtl="0">
              <a:lnSpc>
                <a:spcPct val="100000"/>
              </a:lnSpc>
              <a:spcBef>
                <a:spcPts val="0"/>
              </a:spcBef>
              <a:spcAft>
                <a:spcPts val="0"/>
              </a:spcAft>
              <a:buClr>
                <a:srgbClr val="C00000"/>
              </a:buClr>
              <a:buSzPts val="3200"/>
              <a:buFont typeface="Noto Sans Symbols"/>
              <a:buChar char="❖"/>
            </a:pPr>
            <a:r>
              <a:rPr lang="es-AR" sz="3200">
                <a:solidFill>
                  <a:srgbClr val="262626"/>
                </a:solidFill>
                <a:latin typeface="Calibri"/>
                <a:ea typeface="Calibri"/>
                <a:cs typeface="Calibri"/>
                <a:sym typeface="Calibri"/>
              </a:rPr>
              <a:t>Es un conjunto de actividades y resultados asociados que producen un producto de software.</a:t>
            </a:r>
            <a:endParaRPr/>
          </a:p>
          <a:p>
            <a:pPr marL="90488" marR="0" lvl="0" indent="-90488" algn="l" rtl="0">
              <a:lnSpc>
                <a:spcPct val="100000"/>
              </a:lnSpc>
              <a:spcBef>
                <a:spcPts val="0"/>
              </a:spcBef>
              <a:spcAft>
                <a:spcPts val="0"/>
              </a:spcAft>
              <a:buClr>
                <a:srgbClr val="000000"/>
              </a:buClr>
              <a:buSzPts val="3200"/>
              <a:buFont typeface="Arial"/>
              <a:buNone/>
            </a:pPr>
            <a:endParaRPr sz="3200">
              <a:solidFill>
                <a:srgbClr val="262626"/>
              </a:solidFill>
              <a:latin typeface="Calibri"/>
              <a:ea typeface="Calibri"/>
              <a:cs typeface="Calibri"/>
              <a:sym typeface="Calibri"/>
            </a:endParaRPr>
          </a:p>
        </p:txBody>
      </p:sp>
      <p:pic>
        <p:nvPicPr>
          <p:cNvPr id="133" name="Google Shape;133;p8"/>
          <p:cNvPicPr preferRelativeResize="0"/>
          <p:nvPr/>
        </p:nvPicPr>
        <p:blipFill rotWithShape="1">
          <a:blip r:embed="rId3">
            <a:alphaModFix/>
          </a:blip>
          <a:srcRect l="3044" t="32596" r="9613" b="5913"/>
          <a:stretch/>
        </p:blipFill>
        <p:spPr>
          <a:xfrm>
            <a:off x="2913856" y="2968055"/>
            <a:ext cx="6191250" cy="2444750"/>
          </a:xfrm>
          <a:prstGeom prst="rect">
            <a:avLst/>
          </a:prstGeom>
          <a:noFill/>
          <a:ln>
            <a:noFill/>
          </a:ln>
        </p:spPr>
      </p:pic>
      <p:sp>
        <p:nvSpPr>
          <p:cNvPr id="134" name="Google Shape;134;p8"/>
          <p:cNvSpPr/>
          <p:nvPr/>
        </p:nvSpPr>
        <p:spPr>
          <a:xfrm>
            <a:off x="4452938" y="5445125"/>
            <a:ext cx="201612" cy="2159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 name="Google Shape;135;p8"/>
          <p:cNvSpPr/>
          <p:nvPr/>
        </p:nvSpPr>
        <p:spPr>
          <a:xfrm>
            <a:off x="8688388" y="5518150"/>
            <a:ext cx="201612" cy="142875"/>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 name="Google Shape;136;p8"/>
          <p:cNvSpPr/>
          <p:nvPr/>
        </p:nvSpPr>
        <p:spPr>
          <a:xfrm>
            <a:off x="168275" y="6554788"/>
            <a:ext cx="2154238" cy="2127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AR" sz="1400">
                <a:solidFill>
                  <a:srgbClr val="8F8F8F"/>
                </a:solidFill>
                <a:latin typeface="Calibri"/>
                <a:ea typeface="Calibri"/>
                <a:cs typeface="Calibri"/>
                <a:sym typeface="Calibri"/>
              </a:rPr>
              <a:t>Ingenieria de Software II</a:t>
            </a:r>
            <a:endParaRPr/>
          </a:p>
        </p:txBody>
      </p:sp>
      <p:sp>
        <p:nvSpPr>
          <p:cNvPr id="137" name="Google Shape;137;p8"/>
          <p:cNvSpPr/>
          <p:nvPr/>
        </p:nvSpPr>
        <p:spPr>
          <a:xfrm>
            <a:off x="4554538" y="2397125"/>
            <a:ext cx="6094412" cy="395288"/>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AR" sz="2000">
                <a:solidFill>
                  <a:srgbClr val="000000"/>
                </a:solidFill>
                <a:latin typeface="Calibri"/>
                <a:ea typeface="Calibri"/>
                <a:cs typeface="Calibri"/>
                <a:sym typeface="Calibri"/>
              </a:rPr>
              <a:t>. </a:t>
            </a:r>
            <a:endParaRPr/>
          </a:p>
        </p:txBody>
      </p:sp>
      <p:sp>
        <p:nvSpPr>
          <p:cNvPr id="138" name="Google Shape;138;p8"/>
          <p:cNvSpPr/>
          <p:nvPr/>
        </p:nvSpPr>
        <p:spPr>
          <a:xfrm>
            <a:off x="335360" y="5820787"/>
            <a:ext cx="6822973" cy="488533"/>
          </a:xfrm>
          <a:custGeom>
            <a:avLst/>
            <a:gdLst/>
            <a:ahLst/>
            <a:cxnLst/>
            <a:rect l="l" t="t" r="r" b="b"/>
            <a:pathLst>
              <a:path w="120000" h="120000" extrusionOk="0">
                <a:moveTo>
                  <a:pt x="69" y="3530"/>
                </a:moveTo>
                <a:lnTo>
                  <a:pt x="119" y="2257"/>
                </a:lnTo>
                <a:lnTo>
                  <a:pt x="0" y="0"/>
                </a:lnTo>
                <a:lnTo>
                  <a:pt x="94" y="1785"/>
                </a:lnTo>
                <a:lnTo>
                  <a:pt x="0" y="0"/>
                </a:lnTo>
                <a:lnTo>
                  <a:pt x="77" y="1460"/>
                </a:lnTo>
                <a:lnTo>
                  <a:pt x="0" y="0"/>
                </a:lnTo>
                <a:lnTo>
                  <a:pt x="85" y="1620"/>
                </a:lnTo>
                <a:lnTo>
                  <a:pt x="0" y="0"/>
                </a:lnTo>
                <a:lnTo>
                  <a:pt x="94" y="1786"/>
                </a:lnTo>
                <a:lnTo>
                  <a:pt x="0" y="0"/>
                </a:lnTo>
                <a:lnTo>
                  <a:pt x="119" y="2265"/>
                </a:lnTo>
                <a:close/>
              </a:path>
              <a:path w="120000" h="120000" extrusionOk="0">
                <a:moveTo>
                  <a:pt x="0" y="16"/>
                </a:moveTo>
                <a:lnTo>
                  <a:pt x="102" y="1932"/>
                </a:lnTo>
                <a:close/>
              </a:path>
              <a:path w="120000" h="120000" extrusionOk="0">
                <a:moveTo>
                  <a:pt x="0" y="0"/>
                </a:moveTo>
                <a:lnTo>
                  <a:pt x="119" y="2264"/>
                </a:lnTo>
                <a:close/>
              </a:path>
              <a:path w="120000" h="120000" extrusionOk="0">
                <a:moveTo>
                  <a:pt x="0" y="0"/>
                </a:moveTo>
                <a:lnTo>
                  <a:pt x="136" y="2590"/>
                </a:lnTo>
                <a:close/>
              </a:path>
              <a:path w="120000" h="120000" fill="none" extrusionOk="0">
                <a:moveTo>
                  <a:pt x="0" y="0"/>
                </a:moveTo>
                <a:lnTo>
                  <a:pt x="77" y="1454"/>
                </a:lnTo>
                <a:moveTo>
                  <a:pt x="0" y="0"/>
                </a:moveTo>
                <a:lnTo>
                  <a:pt x="76" y="1460"/>
                </a:lnTo>
                <a:moveTo>
                  <a:pt x="0" y="0"/>
                </a:moveTo>
                <a:lnTo>
                  <a:pt x="-52" y="2162"/>
                </a:lnTo>
                <a:moveTo>
                  <a:pt x="2" y="24"/>
                </a:moveTo>
                <a:lnTo>
                  <a:pt x="0" y="88"/>
                </a:lnTo>
                <a:moveTo>
                  <a:pt x="-15" y="1731"/>
                </a:moveTo>
                <a:lnTo>
                  <a:pt x="3" y="48"/>
                </a:lnTo>
                <a:moveTo>
                  <a:pt x="0" y="88"/>
                </a:moveTo>
                <a:lnTo>
                  <a:pt x="26" y="1267"/>
                </a:lnTo>
                <a:moveTo>
                  <a:pt x="5" y="72"/>
                </a:moveTo>
                <a:lnTo>
                  <a:pt x="0" y="88"/>
                </a:lnTo>
                <a:moveTo>
                  <a:pt x="83" y="6430"/>
                </a:moveTo>
                <a:lnTo>
                  <a:pt x="76" y="1460"/>
                </a:lnTo>
                <a:moveTo>
                  <a:pt x="2" y="6"/>
                </a:moveTo>
                <a:lnTo>
                  <a:pt x="122" y="8572"/>
                </a:lnTo>
                <a:moveTo>
                  <a:pt x="77" y="1454"/>
                </a:moveTo>
                <a:lnTo>
                  <a:pt x="0" y="0"/>
                </a:lnTo>
                <a:moveTo>
                  <a:pt x="290" y="9602"/>
                </a:moveTo>
                <a:lnTo>
                  <a:pt x="119" y="2264"/>
                </a:lnTo>
              </a:path>
            </a:pathLst>
          </a:custGeom>
          <a:solidFill>
            <a:srgbClr val="4BACC6"/>
          </a:solidFill>
          <a:ln w="25550" cap="flat" cmpd="sng">
            <a:solidFill>
              <a:srgbClr val="377F9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s-AR" sz="2800" b="1">
                <a:solidFill>
                  <a:srgbClr val="000000"/>
                </a:solidFill>
                <a:latin typeface="Calibri"/>
                <a:ea typeface="Calibri"/>
                <a:cs typeface="Calibri"/>
                <a:sym typeface="Calibri"/>
              </a:rPr>
              <a:t>¿Modelo ?   </a:t>
            </a:r>
            <a:r>
              <a:rPr lang="es-AR" sz="2800">
                <a:solidFill>
                  <a:srgbClr val="000000"/>
                </a:solidFill>
                <a:latin typeface="Calibri"/>
                <a:ea typeface="Calibri"/>
                <a:cs typeface="Calibri"/>
                <a:sym typeface="Calibri"/>
              </a:rPr>
              <a:t>Es una representación abstracta de un proceso del software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2">
                                            <p:txEl>
                                              <p:pRg st="0" end="0"/>
                                            </p:txEl>
                                          </p:spTgt>
                                        </p:tgtEl>
                                        <p:attrNameLst>
                                          <p:attrName>style.visibility</p:attrName>
                                        </p:attrNameLst>
                                      </p:cBhvr>
                                      <p:to>
                                        <p:strVal val="visible"/>
                                      </p:to>
                                    </p:set>
                                    <p:animEffect transition="in" filter="fade">
                                      <p:cBhvr>
                                        <p:cTn id="7" dur="2000"/>
                                        <p:tgtEl>
                                          <p:spTgt spid="1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2">
                                            <p:txEl>
                                              <p:pRg st="1" end="1"/>
                                            </p:txEl>
                                          </p:spTgt>
                                        </p:tgtEl>
                                        <p:attrNameLst>
                                          <p:attrName>style.visibility</p:attrName>
                                        </p:attrNameLst>
                                      </p:cBhvr>
                                      <p:to>
                                        <p:strVal val="visible"/>
                                      </p:to>
                                    </p:set>
                                    <p:animEffect transition="in" filter="fade">
                                      <p:cBhvr>
                                        <p:cTn id="12" dur="2000"/>
                                        <p:tgtEl>
                                          <p:spTgt spid="132">
                                            <p:txEl>
                                              <p:pRg st="1" end="1"/>
                                            </p:txEl>
                                          </p:spTgt>
                                        </p:tgtEl>
                                      </p:cBhvr>
                                    </p:animEffect>
                                  </p:childTnLst>
                                </p:cTn>
                              </p:par>
                            </p:childTnLst>
                          </p:cTn>
                        </p:par>
                        <p:par>
                          <p:cTn id="13" fill="hold">
                            <p:stCondLst>
                              <p:cond delay="2000"/>
                            </p:stCondLst>
                            <p:childTnLst>
                              <p:par>
                                <p:cTn id="14" presetID="1" presetClass="entr" presetSubtype="0" fill="hold" nodeType="afterEffect">
                                  <p:stCondLst>
                                    <p:cond delay="0"/>
                                  </p:stCondLst>
                                  <p:childTnLst>
                                    <p:set>
                                      <p:cBhvr>
                                        <p:cTn id="15" dur="1" fill="hold">
                                          <p:stCondLst>
                                            <p:cond delay="0"/>
                                          </p:stCondLst>
                                        </p:cTn>
                                        <p:tgtEl>
                                          <p:spTgt spid="13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8"/>
                                        </p:tgtEl>
                                        <p:attrNameLst>
                                          <p:attrName>style.visibility</p:attrName>
                                        </p:attrNameLst>
                                      </p:cBhvr>
                                      <p:to>
                                        <p:strVal val="visible"/>
                                      </p:to>
                                    </p:set>
                                    <p:animEffect transition="in" filter="fade">
                                      <p:cBhvr>
                                        <p:cTn id="20" dur="10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9"/>
          <p:cNvSpPr/>
          <p:nvPr/>
        </p:nvSpPr>
        <p:spPr>
          <a:xfrm>
            <a:off x="565944" y="115030"/>
            <a:ext cx="10771187" cy="1128712"/>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s-AR" sz="4000">
                <a:solidFill>
                  <a:schemeClr val="accent5"/>
                </a:solidFill>
                <a:latin typeface="Calibri"/>
                <a:ea typeface="Calibri"/>
                <a:cs typeface="Calibri"/>
                <a:sym typeface="Calibri"/>
              </a:rPr>
              <a:t>Ingeniería de Software II</a:t>
            </a:r>
            <a:endParaRPr/>
          </a:p>
        </p:txBody>
      </p:sp>
      <p:sp>
        <p:nvSpPr>
          <p:cNvPr id="145" name="Google Shape;145;p9"/>
          <p:cNvSpPr/>
          <p:nvPr/>
        </p:nvSpPr>
        <p:spPr>
          <a:xfrm>
            <a:off x="9248775" y="2852738"/>
            <a:ext cx="2925763" cy="10477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 name="Google Shape;146;p9"/>
          <p:cNvSpPr/>
          <p:nvPr/>
        </p:nvSpPr>
        <p:spPr>
          <a:xfrm>
            <a:off x="5951538" y="6508750"/>
            <a:ext cx="2162175" cy="304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 name="Google Shape;147;p9"/>
          <p:cNvSpPr/>
          <p:nvPr/>
        </p:nvSpPr>
        <p:spPr>
          <a:xfrm>
            <a:off x="623888" y="1901825"/>
            <a:ext cx="9791700" cy="4478338"/>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AR" sz="3200">
                <a:solidFill>
                  <a:srgbClr val="262626"/>
                </a:solidFill>
                <a:latin typeface="Calibri"/>
                <a:ea typeface="Calibri"/>
                <a:cs typeface="Calibri"/>
                <a:sym typeface="Calibri"/>
              </a:rPr>
              <a:t>Actividades fundamentales de los modelos de Proceso</a:t>
            </a:r>
            <a:endParaRPr/>
          </a:p>
          <a:p>
            <a:pPr marL="346075" marR="0" lvl="1" indent="-138113" algn="l" rtl="0">
              <a:lnSpc>
                <a:spcPct val="100000"/>
              </a:lnSpc>
              <a:spcBef>
                <a:spcPts val="0"/>
              </a:spcBef>
              <a:spcAft>
                <a:spcPts val="0"/>
              </a:spcAft>
              <a:buClr>
                <a:srgbClr val="262626"/>
              </a:buClr>
              <a:buSzPts val="3200"/>
              <a:buFont typeface="Arial"/>
              <a:buNone/>
            </a:pPr>
            <a:endParaRPr sz="3200" b="0" i="0" u="none" strike="noStrike" cap="none">
              <a:solidFill>
                <a:srgbClr val="262626"/>
              </a:solidFill>
              <a:latin typeface="Calibri"/>
              <a:ea typeface="Calibri"/>
              <a:cs typeface="Calibri"/>
              <a:sym typeface="Calibri"/>
            </a:endParaRPr>
          </a:p>
          <a:p>
            <a:pPr marL="461962" marR="0" lvl="1" indent="-457200" algn="l" rtl="0">
              <a:lnSpc>
                <a:spcPct val="100000"/>
              </a:lnSpc>
              <a:spcBef>
                <a:spcPts val="0"/>
              </a:spcBef>
              <a:spcAft>
                <a:spcPts val="0"/>
              </a:spcAft>
              <a:buClr>
                <a:srgbClr val="262626"/>
              </a:buClr>
              <a:buSzPts val="3200"/>
              <a:buFont typeface="Arial"/>
              <a:buChar char="•"/>
            </a:pPr>
            <a:r>
              <a:rPr lang="es-AR" sz="3200" b="0" i="0" u="none" strike="noStrike" cap="none">
                <a:solidFill>
                  <a:srgbClr val="262626"/>
                </a:solidFill>
                <a:latin typeface="Calibri"/>
                <a:ea typeface="Calibri"/>
                <a:cs typeface="Calibri"/>
                <a:sym typeface="Calibri"/>
              </a:rPr>
              <a:t>Especificación del software</a:t>
            </a:r>
            <a:endParaRPr/>
          </a:p>
          <a:p>
            <a:pPr marL="1281112" marR="0" lvl="3" indent="-457200" algn="l" rtl="0">
              <a:spcBef>
                <a:spcPts val="0"/>
              </a:spcBef>
              <a:spcAft>
                <a:spcPts val="0"/>
              </a:spcAft>
              <a:buClr>
                <a:srgbClr val="262626"/>
              </a:buClr>
              <a:buSzPts val="3200"/>
              <a:buFont typeface="Arial"/>
              <a:buChar char="•"/>
            </a:pPr>
            <a:r>
              <a:rPr lang="es-AR" sz="3200" b="0" i="1" u="none" strike="noStrike" cap="none">
                <a:solidFill>
                  <a:srgbClr val="262626"/>
                </a:solidFill>
                <a:latin typeface="Calibri"/>
                <a:ea typeface="Calibri"/>
                <a:cs typeface="Calibri"/>
                <a:sym typeface="Calibri"/>
              </a:rPr>
              <a:t>Técnicas de elicitación </a:t>
            </a:r>
            <a:endParaRPr/>
          </a:p>
          <a:p>
            <a:pPr marL="1281112" marR="0" lvl="3" indent="-457200" algn="l" rtl="0">
              <a:spcBef>
                <a:spcPts val="0"/>
              </a:spcBef>
              <a:spcAft>
                <a:spcPts val="0"/>
              </a:spcAft>
              <a:buClr>
                <a:srgbClr val="262626"/>
              </a:buClr>
              <a:buSzPts val="3200"/>
              <a:buFont typeface="Arial"/>
              <a:buChar char="•"/>
            </a:pPr>
            <a:r>
              <a:rPr lang="es-AR" sz="3200" b="0" i="1" u="none" strike="noStrike" cap="none">
                <a:solidFill>
                  <a:srgbClr val="262626"/>
                </a:solidFill>
                <a:latin typeface="Calibri"/>
                <a:ea typeface="Calibri"/>
                <a:cs typeface="Calibri"/>
                <a:sym typeface="Calibri"/>
              </a:rPr>
              <a:t>Especificación de requerimientos </a:t>
            </a:r>
            <a:endParaRPr/>
          </a:p>
          <a:p>
            <a:pPr marL="461962" marR="0" lvl="1" indent="-457200" algn="l" rtl="0">
              <a:lnSpc>
                <a:spcPct val="100000"/>
              </a:lnSpc>
              <a:spcBef>
                <a:spcPts val="0"/>
              </a:spcBef>
              <a:spcAft>
                <a:spcPts val="0"/>
              </a:spcAft>
              <a:buClr>
                <a:srgbClr val="262626"/>
              </a:buClr>
              <a:buSzPts val="3200"/>
              <a:buFont typeface="Arial"/>
              <a:buChar char="•"/>
            </a:pPr>
            <a:r>
              <a:rPr lang="es-AR" sz="3200" b="0" i="0" u="none" strike="noStrike" cap="none">
                <a:solidFill>
                  <a:srgbClr val="262626"/>
                </a:solidFill>
                <a:latin typeface="Calibri"/>
                <a:ea typeface="Calibri"/>
                <a:cs typeface="Calibri"/>
                <a:sym typeface="Calibri"/>
              </a:rPr>
              <a:t>Desarrollo del software</a:t>
            </a:r>
            <a:endParaRPr/>
          </a:p>
          <a:p>
            <a:pPr marL="461962" marR="0" lvl="1" indent="-457200" algn="l" rtl="0">
              <a:lnSpc>
                <a:spcPct val="100000"/>
              </a:lnSpc>
              <a:spcBef>
                <a:spcPts val="0"/>
              </a:spcBef>
              <a:spcAft>
                <a:spcPts val="0"/>
              </a:spcAft>
              <a:buClr>
                <a:srgbClr val="262626"/>
              </a:buClr>
              <a:buSzPts val="3200"/>
              <a:buFont typeface="Arial"/>
              <a:buChar char="•"/>
            </a:pPr>
            <a:r>
              <a:rPr lang="es-AR" sz="3200" b="0" i="0" u="none" strike="noStrike" cap="none">
                <a:solidFill>
                  <a:srgbClr val="262626"/>
                </a:solidFill>
                <a:latin typeface="Calibri"/>
                <a:ea typeface="Calibri"/>
                <a:cs typeface="Calibri"/>
                <a:sym typeface="Calibri"/>
              </a:rPr>
              <a:t>Validación del software</a:t>
            </a:r>
            <a:endParaRPr/>
          </a:p>
          <a:p>
            <a:pPr marL="461962" marR="0" lvl="1" indent="-457200" algn="l" rtl="0">
              <a:lnSpc>
                <a:spcPct val="100000"/>
              </a:lnSpc>
              <a:spcBef>
                <a:spcPts val="0"/>
              </a:spcBef>
              <a:spcAft>
                <a:spcPts val="0"/>
              </a:spcAft>
              <a:buClr>
                <a:srgbClr val="262626"/>
              </a:buClr>
              <a:buSzPts val="3200"/>
              <a:buFont typeface="Arial"/>
              <a:buChar char="•"/>
            </a:pPr>
            <a:r>
              <a:rPr lang="es-AR" sz="3200" b="0" i="0" u="none" strike="noStrike" cap="none">
                <a:solidFill>
                  <a:srgbClr val="262626"/>
                </a:solidFill>
                <a:latin typeface="Calibri"/>
                <a:ea typeface="Calibri"/>
                <a:cs typeface="Calibri"/>
                <a:sym typeface="Calibri"/>
              </a:rPr>
              <a:t>Evolución del software</a:t>
            </a:r>
            <a:endParaRPr/>
          </a:p>
          <a:p>
            <a:pPr marL="90488" marR="0" lvl="0" indent="-90488" algn="l" rtl="0">
              <a:lnSpc>
                <a:spcPct val="100000"/>
              </a:lnSpc>
              <a:spcBef>
                <a:spcPts val="0"/>
              </a:spcBef>
              <a:spcAft>
                <a:spcPts val="0"/>
              </a:spcAft>
              <a:buClr>
                <a:srgbClr val="000000"/>
              </a:buClr>
              <a:buSzPts val="3200"/>
              <a:buFont typeface="Arial"/>
              <a:buNone/>
            </a:pPr>
            <a:endParaRPr sz="3200">
              <a:solidFill>
                <a:srgbClr val="262626"/>
              </a:solidFill>
              <a:latin typeface="Calibri"/>
              <a:ea typeface="Calibri"/>
              <a:cs typeface="Calibri"/>
              <a:sym typeface="Calibri"/>
            </a:endParaRPr>
          </a:p>
        </p:txBody>
      </p:sp>
      <p:sp>
        <p:nvSpPr>
          <p:cNvPr id="148" name="Google Shape;148;p9"/>
          <p:cNvSpPr/>
          <p:nvPr/>
        </p:nvSpPr>
        <p:spPr>
          <a:xfrm rot="-5400000">
            <a:off x="6065838" y="1219200"/>
            <a:ext cx="438150" cy="2546350"/>
          </a:xfrm>
          <a:custGeom>
            <a:avLst/>
            <a:gdLst/>
            <a:ahLst/>
            <a:cxnLst/>
            <a:rect l="l" t="t" r="r" b="b"/>
            <a:pathLst>
              <a:path w="120000" h="120000" extrusionOk="0">
                <a:moveTo>
                  <a:pt x="0" y="0"/>
                </a:moveTo>
                <a:lnTo>
                  <a:pt x="334" y="0"/>
                </a:lnTo>
                <a:lnTo>
                  <a:pt x="334" y="333"/>
                </a:lnTo>
                <a:lnTo>
                  <a:pt x="0" y="333"/>
                </a:lnTo>
                <a:close/>
              </a:path>
              <a:path w="120000" h="120000" fill="none" extrusionOk="0">
                <a:moveTo>
                  <a:pt x="-81" y="0"/>
                </a:moveTo>
                <a:lnTo>
                  <a:pt x="-81" y="333"/>
                </a:lnTo>
              </a:path>
              <a:path w="120000" h="120000" fill="none" extrusionOk="0">
                <a:moveTo>
                  <a:pt x="-81" y="181"/>
                </a:moveTo>
                <a:lnTo>
                  <a:pt x="-37" y="216"/>
                </a:lnTo>
              </a:path>
            </a:pathLst>
          </a:custGeom>
          <a:noFill/>
          <a:ln w="25550" cap="flat" cmpd="sng">
            <a:solidFill>
              <a:srgbClr val="3A5F8B"/>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9"/>
          <p:cNvSpPr/>
          <p:nvPr/>
        </p:nvSpPr>
        <p:spPr>
          <a:xfrm>
            <a:off x="168275" y="6554788"/>
            <a:ext cx="2154238" cy="2127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AR" sz="1400">
                <a:solidFill>
                  <a:srgbClr val="8F8F8F"/>
                </a:solidFill>
                <a:latin typeface="Calibri"/>
                <a:ea typeface="Calibri"/>
                <a:cs typeface="Calibri"/>
                <a:sym typeface="Calibri"/>
              </a:rPr>
              <a:t>Ingenieria de Software II</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48"/>
                                        </p:tgtEl>
                                        <p:attrNameLst>
                                          <p:attrName>style.visibility</p:attrName>
                                        </p:attrNameLst>
                                      </p:cBhvr>
                                      <p:to>
                                        <p:strVal val="visible"/>
                                      </p:to>
                                    </p:set>
                                    <p:anim calcmode="lin" valueType="num">
                                      <p:cBhvr additive="base">
                                        <p:cTn id="7" dur="2000"/>
                                        <p:tgtEl>
                                          <p:spTgt spid="148"/>
                                        </p:tgtEl>
                                        <p:attrNameLst>
                                          <p:attrName>ppt_w</p:attrName>
                                        </p:attrNameLst>
                                      </p:cBhvr>
                                      <p:tavLst>
                                        <p:tav tm="0">
                                          <p:val>
                                            <p:strVal val="0"/>
                                          </p:val>
                                        </p:tav>
                                        <p:tav tm="100000">
                                          <p:val>
                                            <p:strVal val="#ppt_w"/>
                                          </p:val>
                                        </p:tav>
                                      </p:tavLst>
                                    </p:anim>
                                    <p:anim calcmode="lin" valueType="num">
                                      <p:cBhvr additive="base">
                                        <p:cTn id="8" dur="2000"/>
                                        <p:tgtEl>
                                          <p:spTgt spid="148"/>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Ing soft 2_Plantilla_2019">
  <a:themeElements>
    <a:clrScheme name="Personalizado 2">
      <a:dk1>
        <a:srgbClr val="000000"/>
      </a:dk1>
      <a:lt1>
        <a:srgbClr val="FFFFFF"/>
      </a:lt1>
      <a:dk2>
        <a:srgbClr val="C00000"/>
      </a:dk2>
      <a:lt2>
        <a:srgbClr val="E4E9EF"/>
      </a:lt2>
      <a:accent1>
        <a:srgbClr val="C00000"/>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4015</Words>
  <Application>Microsoft Office PowerPoint</Application>
  <PresentationFormat>Personalizado</PresentationFormat>
  <Paragraphs>629</Paragraphs>
  <Slides>66</Slides>
  <Notes>66</Notes>
  <HiddenSlides>0</HiddenSlides>
  <MMClips>0</MMClips>
  <ScaleCrop>false</ScaleCrop>
  <HeadingPairs>
    <vt:vector size="4" baseType="variant">
      <vt:variant>
        <vt:lpstr>Tema</vt:lpstr>
      </vt:variant>
      <vt:variant>
        <vt:i4>1</vt:i4>
      </vt:variant>
      <vt:variant>
        <vt:lpstr>Títulos de diapositiva</vt:lpstr>
      </vt:variant>
      <vt:variant>
        <vt:i4>66</vt:i4>
      </vt:variant>
    </vt:vector>
  </HeadingPairs>
  <TitlesOfParts>
    <vt:vector size="67" baseType="lpstr">
      <vt:lpstr>Ing soft 2_Plantilla_2019</vt:lpstr>
      <vt:lpstr>INGENIERIA DE SOFTWARE II</vt:lpstr>
      <vt:lpstr>Ingeniería de Software II </vt:lpstr>
      <vt:lpstr>Ingeniería de Software II – Reglamento de la cursada </vt:lpstr>
      <vt:lpstr>Aprobación de la Materia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Comunicación</vt:lpstr>
      <vt:lpstr>Comunicación</vt:lpstr>
      <vt:lpstr>Comunicación</vt:lpstr>
      <vt:lpstr>Comunicación</vt:lpstr>
      <vt:lpstr>Comunicación</vt:lpstr>
      <vt:lpstr>Esquema del Elevator Pitch</vt:lpstr>
      <vt:lpstr>Algunos tips más para el video</vt:lpstr>
      <vt:lpstr>Comunicación</vt:lpstr>
      <vt:lpstr>Comunicación - Consejos</vt:lpstr>
      <vt:lpstr>Comunicación - Consejos</vt:lpstr>
      <vt:lpstr>Comunicación - Consejos</vt:lpstr>
      <vt:lpstr>Comunicación - Consejos</vt:lpstr>
      <vt:lpstr>Comunicación</vt:lpstr>
      <vt:lpstr>Algunos tips más en general para el ppt que se pide</vt:lpstr>
      <vt:lpstr>Elicitación de Requisitos </vt:lpstr>
      <vt:lpstr>Presentación de PowerPoint</vt:lpstr>
      <vt:lpstr>Presentación de PowerPoint</vt:lpstr>
      <vt:lpstr>Elegir un color o número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Requerimientos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INGENIERIA DE SOFTWARE II</dc:title>
  <dc:creator>admin1</dc:creator>
  <cp:lastModifiedBy>marcos</cp:lastModifiedBy>
  <cp:revision>5</cp:revision>
  <dcterms:modified xsi:type="dcterms:W3CDTF">2020-03-10T20:06:49Z</dcterms:modified>
</cp:coreProperties>
</file>