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audi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3799" autoAdjust="0"/>
    <p:restoredTop sz="94660"/>
  </p:normalViewPr>
  <p:slideViewPr>
    <p:cSldViewPr>
      <p:cViewPr>
        <p:scale>
          <a:sx n="88" d="100"/>
          <a:sy n="88" d="100"/>
        </p:scale>
        <p:origin x="33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C2F312F-538A-498C-81D2-82548F3EEABA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8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2A75AE-2D64-4BA7-B5E7-DBEDA4F84A1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89932D1-41A9-43C5-A804-AA1488544FE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n 4"/>
          <p:cNvPicPr/>
          <p:nvPr/>
        </p:nvPicPr>
        <p:blipFill>
          <a:blip r:embed="rId14"/>
          <a:stretch/>
        </p:blipFill>
        <p:spPr>
          <a:xfrm>
            <a:off x="10981440" y="0"/>
            <a:ext cx="1209240" cy="118620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2"/>
          <p:cNvPicPr/>
          <p:nvPr/>
        </p:nvPicPr>
        <p:blipFill>
          <a:blip r:embed="rId15"/>
          <a:srcRect l="8461"/>
          <a:stretch/>
        </p:blipFill>
        <p:spPr>
          <a:xfrm>
            <a:off x="21960" y="12600"/>
            <a:ext cx="12143520" cy="4060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Imagen 4"/>
          <p:cNvPicPr/>
          <p:nvPr/>
        </p:nvPicPr>
        <p:blipFill>
          <a:blip r:embed="rId14"/>
          <a:stretch/>
        </p:blipFill>
        <p:spPr>
          <a:xfrm>
            <a:off x="10981440" y="0"/>
            <a:ext cx="1209240" cy="11862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5176440" y="6484320"/>
            <a:ext cx="66132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Fuente: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5176440" y="6484320"/>
            <a:ext cx="66132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Fuente: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6" name="Line 5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4120" y="4737600"/>
            <a:ext cx="107798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s-ES" sz="44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Ingeniería de software II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4120" y="5487840"/>
            <a:ext cx="922824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301"/>
              </a:spcBef>
            </a:pPr>
            <a:r>
              <a:rPr lang="es-ES" sz="2400" b="0" strike="noStrike" spc="-1">
                <a:solidFill>
                  <a:srgbClr val="4A6717"/>
                </a:solidFill>
                <a:latin typeface="Calibri Light"/>
                <a:ea typeface="DejaVu Sans"/>
              </a:rPr>
              <a:t>Gestión De Proyectos 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211200" y="6481080"/>
            <a:ext cx="41137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384D11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9266040" y="2781000"/>
            <a:ext cx="2925000" cy="13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94F7B2-F560-443D-AEFD-5546644A3765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</a:t>
            </a:fld>
            <a:endParaRPr lang="es-ES" sz="103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Lideres de equipo 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DF7400-A465-4494-BCED-0235FAB1C839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10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Equipo de software debe organizarse de manera que maximice las habilidades y capacidades de cada persona. →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Lider – Caracteristicas: 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Modelo MOI de Liderazgo </a:t>
            </a:r>
            <a:endParaRPr lang="es-ES" sz="2400" b="0" strike="noStrike" spc="-1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M</a:t>
            </a:r>
            <a:r>
              <a:rPr lang="es-ES" sz="2000" b="0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otivación al personal   </a:t>
            </a:r>
            <a:endParaRPr lang="es-ES" sz="2000" b="0" strike="noStrike" spc="-1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lang="es-ES" sz="2000" b="0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rganización del equipo  </a:t>
            </a:r>
            <a:endParaRPr lang="es-ES" sz="2000" b="0" strike="noStrike" spc="-1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lang="es-ES" sz="2000" b="0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ncentivación de Ideas e Innovación. </a:t>
            </a:r>
            <a:endParaRPr lang="es-ES" sz="2000" b="0" strike="noStrike" spc="-1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20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Rasgo de un líder eficaz</a:t>
            </a:r>
            <a:endParaRPr lang="es-ES" sz="2400" b="0" strike="noStrike" spc="-1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Resolución de problemas  </a:t>
            </a:r>
            <a:endParaRPr lang="es-ES" sz="2000" b="0" strike="noStrike" spc="-1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Identidad administrativa</a:t>
            </a:r>
            <a:r>
              <a:rPr lang="es-ES" sz="2000" b="0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  </a:t>
            </a:r>
            <a:endParaRPr lang="es-ES" sz="2000" b="0" strike="noStrike" spc="-1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Logro</a:t>
            </a:r>
            <a:endParaRPr lang="es-ES" sz="2000" b="0" strike="noStrike" spc="-1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1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Influencia y construcción del equipo</a:t>
            </a:r>
            <a:r>
              <a:rPr lang="es-ES" sz="2000" b="0" i="1" strike="noStrike" spc="-1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2018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168840" y="6554520"/>
            <a:ext cx="21538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Ingenieria de Software II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El equipo de software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A2E292-0E0E-47B4-92F6-C7C483578D6E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11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1037520" y="2083680"/>
            <a:ext cx="1082196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Factores a considerar cuando se planea una estructura de equipo</a:t>
            </a:r>
            <a:endParaRPr lang="es-ES" sz="28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Dificultad de problema a resolver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Tamaño de programa resultante 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Tiempo que el equipo permanecerá unido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Grado en que puede dividirse en módulos el problema a resolver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Calidad y confiabilidad requerida por el sistema a construir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Rigidez de la fecha de entrega</a:t>
            </a:r>
            <a:endParaRPr lang="es-ES" sz="2400" b="0" strike="noStrike" spc="-1">
              <a:latin typeface="Arial"/>
            </a:endParaRPr>
          </a:p>
          <a:p>
            <a:pPr marL="937440" lvl="3" indent="-4561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Grado de sociabilidad requerido en para el proyecto 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2" name="11.mp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2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El equipo de software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6737754-32A1-4F68-AEDF-3124E3517538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12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Ian Sommerville Cap. 25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73720" y="19458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Comunicación Grupal </a:t>
            </a:r>
            <a:endParaRPr lang="es-ES" sz="2800" b="0" strike="noStrike" spc="-1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Las comunicaciones en un grupo se ven influenciadas por factores como: status de los miembros del grupo, tamaño del grupo, composición de hombres y mujeres, personalidades y canales de comunicación disponible.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Los programadores pueden mejorar la productividad si cuentan con un entorno de trabajo provisto con recursos necesarios y áreas de comunicación adecuadas.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360284E-D7EE-4BE9-8E90-F0D07CF23676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13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Hay tres organigramas de equipos genéricos :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Descentralizado democrático (DD).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no tiene un jefe permanente.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Se nombran coordinadores de tareas a corto plazo.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Las decisiones se toman por consenso.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comunicación entre los miembros del equipo es </a:t>
            </a: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horizontal.</a:t>
            </a: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8ACFCD5D-48C3-4ECF-A108-682AE821252E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13</a:t>
            </a:fld>
            <a:endParaRPr lang="es-ES" sz="1400" b="0" strike="noStrike" spc="-1">
              <a:latin typeface="Arial"/>
            </a:endParaRPr>
          </a:p>
        </p:txBody>
      </p:sp>
      <p:pic>
        <p:nvPicPr>
          <p:cNvPr id="172" name="171 Imagen"/>
          <p:cNvPicPr/>
          <p:nvPr/>
        </p:nvPicPr>
        <p:blipFill>
          <a:blip r:embed="rId2"/>
          <a:stretch/>
        </p:blipFill>
        <p:spPr>
          <a:xfrm>
            <a:off x="8800200" y="2118600"/>
            <a:ext cx="1927800" cy="1625400"/>
          </a:xfrm>
          <a:prstGeom prst="rect">
            <a:avLst/>
          </a:prstGeom>
          <a:ln>
            <a:noFill/>
          </a:ln>
        </p:spPr>
      </p:pic>
      <p:pic>
        <p:nvPicPr>
          <p:cNvPr id="173" name="172 Imagen"/>
          <p:cNvPicPr/>
          <p:nvPr/>
        </p:nvPicPr>
        <p:blipFill>
          <a:blip r:embed="rId3"/>
          <a:stretch/>
        </p:blipFill>
        <p:spPr>
          <a:xfrm>
            <a:off x="9792000" y="4487760"/>
            <a:ext cx="1944000" cy="220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5B7EE6-D0EC-44F1-88CC-DB6347EE4E04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14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Pressman Cap. 3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Descentralizado controlado (DC). 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67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Tiene un jefe definido que coordina tareas </a:t>
            </a:r>
            <a:endParaRPr lang="es-ES" sz="2800" b="0" strike="noStrike" spc="-1"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167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específicas y jefes secundarios para subtareas. </a:t>
            </a:r>
            <a:endParaRPr lang="es-ES" sz="2800" b="0" strike="noStrike" spc="-1">
              <a:latin typeface="Arial"/>
              <a:ea typeface="Microsoft YaHei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resolución de problemas es una actividad del grupo, 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pero la implementación de soluciones se reparte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entre subgrupos. La comunicación entre los miembros es </a:t>
            </a: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horizontal </a:t>
            </a: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y </a:t>
            </a: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vertical </a:t>
            </a: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38AB87B5-48A1-4367-B2A2-CED591D0AE33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14</a:t>
            </a:fld>
            <a:endParaRPr lang="es-ES" sz="1400" b="0" strike="noStrike" spc="-1">
              <a:latin typeface="Arial"/>
            </a:endParaRPr>
          </a:p>
        </p:txBody>
      </p:sp>
      <p:pic>
        <p:nvPicPr>
          <p:cNvPr id="180" name="179 Imagen"/>
          <p:cNvPicPr/>
          <p:nvPr/>
        </p:nvPicPr>
        <p:blipFill>
          <a:blip r:embed="rId2"/>
          <a:stretch/>
        </p:blipFill>
        <p:spPr>
          <a:xfrm>
            <a:off x="7905600" y="1902600"/>
            <a:ext cx="3038400" cy="1457280"/>
          </a:xfrm>
          <a:prstGeom prst="rect">
            <a:avLst/>
          </a:prstGeom>
          <a:ln>
            <a:noFill/>
          </a:ln>
        </p:spPr>
      </p:pic>
      <p:pic>
        <p:nvPicPr>
          <p:cNvPr id="181" name="180 Imagen"/>
          <p:cNvPicPr/>
          <p:nvPr/>
        </p:nvPicPr>
        <p:blipFill>
          <a:blip r:embed="rId3"/>
          <a:stretch/>
        </p:blipFill>
        <p:spPr>
          <a:xfrm>
            <a:off x="8994960" y="4264920"/>
            <a:ext cx="3029040" cy="214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B4DE2F-B843-4077-BA58-6AA126C56DF9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15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Pressman Cap. 3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Centralizado controlado (CC)</a:t>
            </a: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jefe del equipo se encarga de la resolución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de problemas a alto nivel y la coordinación interna del equipo. </a:t>
            </a:r>
            <a:endParaRPr lang="es-ES" sz="28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comunicación entre el jefe y los miembros del equipo es </a:t>
            </a:r>
            <a:r>
              <a:rPr lang="es-ES" sz="2800" b="0" u="sng" strike="noStrike" spc="-1">
                <a:solidFill>
                  <a:srgbClr val="262626"/>
                </a:solidFill>
                <a:uFillTx/>
                <a:latin typeface="Calibri Light"/>
                <a:ea typeface="DejaVu Sans"/>
              </a:rPr>
              <a:t>vertical.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5EC25FA5-EE63-489E-9ECF-93624D8908EF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15</a:t>
            </a:fld>
            <a:endParaRPr lang="es-ES" sz="1400" b="0" strike="noStrike" spc="-1">
              <a:latin typeface="Arial"/>
            </a:endParaRPr>
          </a:p>
        </p:txBody>
      </p:sp>
      <p:pic>
        <p:nvPicPr>
          <p:cNvPr id="188" name="187 Imagen"/>
          <p:cNvPicPr/>
          <p:nvPr/>
        </p:nvPicPr>
        <p:blipFill>
          <a:blip r:embed="rId2"/>
          <a:stretch/>
        </p:blipFill>
        <p:spPr>
          <a:xfrm>
            <a:off x="6567840" y="4710240"/>
            <a:ext cx="2000160" cy="1409760"/>
          </a:xfrm>
          <a:prstGeom prst="rect">
            <a:avLst/>
          </a:prstGeom>
          <a:ln>
            <a:noFill/>
          </a:ln>
        </p:spPr>
      </p:pic>
      <p:pic>
        <p:nvPicPr>
          <p:cNvPr id="189" name="188 Imagen"/>
          <p:cNvPicPr/>
          <p:nvPr/>
        </p:nvPicPr>
        <p:blipFill>
          <a:blip r:embed="rId3"/>
          <a:stretch/>
        </p:blipFill>
        <p:spPr>
          <a:xfrm>
            <a:off x="9290160" y="4616280"/>
            <a:ext cx="2085840" cy="164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E68805-9439-4989-8530-DA8DDD28D962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16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Pressman Cap. 3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Sugerencias 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Una estructura centralizada (CC):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tareas rápidas, 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maneja problemas sencillos.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Los equipos descentralizados 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más probabilidades de éxito en la resolución de problemas complejos. 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estructura DD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mejor para problemas difíciles.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4D806685-4162-432D-A67F-BCC66A4BC792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16</a:t>
            </a:fld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D38992-4798-4E30-98F9-A7C1D4F60CDE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17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91440" indent="-90360">
              <a:lnSpc>
                <a:spcPct val="85000"/>
              </a:lnSpc>
            </a:pPr>
            <a:endParaRPr lang="es-ES" sz="18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343080" y="1869840"/>
            <a:ext cx="1128204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Sugerencias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los proyectos muy grandes son mejor dirigidos  por equipos con estructura CC o DC, donde se pueden formar fácilmente subgrupos.</a:t>
            </a:r>
            <a:endParaRPr lang="es-ES" sz="3200" b="0" strike="noStrike" spc="-1">
              <a:latin typeface="Arial"/>
            </a:endParaRPr>
          </a:p>
          <a:p>
            <a:pPr marL="347400" lvl="1" indent="-34200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tiempo de convivencia afecta a la moral del equipo. </a:t>
            </a:r>
            <a:endParaRPr lang="es-ES" sz="3200" b="0" strike="noStrike" spc="-1">
              <a:latin typeface="Arial"/>
            </a:endParaRPr>
          </a:p>
          <a:p>
            <a:pPr marL="648000" lvl="2" indent="-216000" algn="just">
              <a:lnSpc>
                <a:spcPct val="8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Los equipos tipo DD son mejores para equipos que permanecerán juntos durante mucho tiempo.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1523880" y="1271520"/>
            <a:ext cx="53244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20000"/>
          </a:bodyPr>
          <a:lstStyle/>
          <a:p>
            <a:pPr algn="ctr">
              <a:lnSpc>
                <a:spcPct val="100000"/>
              </a:lnSpc>
            </a:pPr>
            <a:fld id="{7B900918-84EB-4A5C-ADDE-4715AA814161}" type="slidenum">
              <a:rPr lang="es-ES" sz="1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17</a:t>
            </a:fld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¿Qué es un proyecto ?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A6A133-30F1-4A03-A55C-7BACA71BBBEA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2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562320" y="1861200"/>
            <a:ext cx="1100448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Un proyecto es un esfuerzo temporal que se lleva a cabo para crear un producto, servicio o resultado único. </a:t>
            </a:r>
            <a:endParaRPr lang="es-ES" sz="2800" b="0" strike="noStrike" spc="-1" dirty="0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Características</a:t>
            </a:r>
            <a:endParaRPr lang="es-ES" sz="2800" b="0" strike="noStrike" spc="-1" dirty="0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Temporal </a:t>
            </a:r>
            <a:endParaRPr lang="es-ES" sz="28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Tiene un comienzo y fin definido.</a:t>
            </a:r>
            <a:endParaRPr lang="es-ES" sz="2800" b="0" strike="noStrike" spc="-1" dirty="0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Resultado</a:t>
            </a:r>
            <a:endParaRPr lang="es-ES" sz="28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Productos, servicios o resultados únicos</a:t>
            </a:r>
            <a:endParaRPr lang="es-ES" sz="2800" b="0" strike="noStrike" spc="-1" dirty="0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Elaboración gradual</a:t>
            </a:r>
            <a:endParaRPr lang="es-ES" sz="2800" b="0" strike="noStrike" spc="-1" dirty="0">
              <a:latin typeface="Arial"/>
            </a:endParaRPr>
          </a:p>
          <a:p>
            <a:pPr marL="548640" lvl="2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8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Desarrollar en pasos e ir aumentando mediante incrementos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Las 4 P de la Gestión de Proyecto de Software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E27875-9F41-4CB9-BAB5-0AD3D74D4DD9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3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Pressman Cap. 3 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39720" y="2043000"/>
            <a:ext cx="10952640" cy="47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Personal (RRHH)</a:t>
            </a:r>
            <a:endParaRPr lang="es-ES" sz="2400" b="0" strike="noStrike" spc="-1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Es el elemento más importante. 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Producto</a:t>
            </a:r>
            <a:endParaRPr lang="es-ES" sz="2400" b="0" strike="noStrike" spc="-1">
              <a:latin typeface="Arial"/>
            </a:endParaRPr>
          </a:p>
          <a:p>
            <a:pPr marL="376920">
              <a:lnSpc>
                <a:spcPct val="85000"/>
              </a:lnSpc>
              <a:spcBef>
                <a:spcPts val="601"/>
              </a:spcBef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producto de software es intangible. A veces es difícil ver el progreso del proyecto 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Proceso</a:t>
            </a:r>
            <a:endParaRPr lang="es-ES" sz="2400" b="0" strike="noStrike" spc="-1">
              <a:latin typeface="Arial"/>
            </a:endParaRPr>
          </a:p>
          <a:p>
            <a:pPr marL="457200">
              <a:lnSpc>
                <a:spcPct val="85000"/>
              </a:lnSpc>
              <a:spcBef>
                <a:spcPts val="601"/>
              </a:spcBef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Un proceso de software proporciona el marco de trabajo desde el cual se puede establecer un plan detallado para el desarrollo del software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Proyecto</a:t>
            </a:r>
            <a:endParaRPr lang="es-ES" sz="2400" b="0" strike="noStrike" spc="-1">
              <a:latin typeface="Arial"/>
            </a:endParaRPr>
          </a:p>
          <a:p>
            <a:pPr marL="457200">
              <a:lnSpc>
                <a:spcPct val="85000"/>
              </a:lnSpc>
              <a:spcBef>
                <a:spcPts val="601"/>
              </a:spcBef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Los proyectos deben ser planeados y controlados para manejar su complejidad</a:t>
            </a:r>
            <a:endParaRPr lang="es-ES" sz="2400" b="0" strike="noStrike" spc="-1">
              <a:latin typeface="Arial"/>
            </a:endParaRPr>
          </a:p>
          <a:p>
            <a:pPr marL="347400" lvl="1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Manifestación de una mala gestión de proyectos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818BF7-85BE-4C86-818D-34644C781E98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4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Incumplimiento de plazos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Incremento de los costos 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Entrega de productos de mala calidad 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2612520" y="4358160"/>
            <a:ext cx="1417320" cy="856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4731480" y="4525200"/>
            <a:ext cx="3356640" cy="516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Perjuicio económico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167940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1832040" y="792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Picture 5"/>
          <p:cNvPicPr/>
          <p:nvPr/>
        </p:nvPicPr>
        <p:blipFill>
          <a:blip r:embed="rId2"/>
          <a:stretch/>
        </p:blipFill>
        <p:spPr>
          <a:xfrm>
            <a:off x="8365680" y="3719880"/>
            <a:ext cx="2142000" cy="21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Elementos clave de la gestión de proyectos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6142487-560D-448C-B040-0F7C597E3BF7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5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Métricas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Estimaciones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Calendario temporal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Organización del personal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Análisis de riesgos</a:t>
            </a:r>
            <a:endParaRPr lang="es-ES" sz="32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Seguimiento y control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1776960" y="5434920"/>
            <a:ext cx="7989840" cy="1064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La gestión de proyectos cubre todo el proceso de desarrollo</a:t>
            </a:r>
            <a:r>
              <a:rPr lang="es-ES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6252840" y="3115080"/>
            <a:ext cx="2812320" cy="57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PLANIFICACION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267520" y="2914920"/>
            <a:ext cx="503640" cy="967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54120" y="4737600"/>
            <a:ext cx="107798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s-ES" sz="44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Ingeniería de software II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4120" y="5487840"/>
            <a:ext cx="922824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301"/>
              </a:spcBef>
            </a:pPr>
            <a:r>
              <a:rPr lang="es-ES" sz="2400" b="1" strike="noStrike" spc="-1">
                <a:solidFill>
                  <a:srgbClr val="4A6717"/>
                </a:solidFill>
                <a:latin typeface="Calibri Light"/>
                <a:ea typeface="DejaVu Sans"/>
              </a:rPr>
              <a:t>Planificación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211200" y="6481080"/>
            <a:ext cx="41137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384D11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9266040" y="2781000"/>
            <a:ext cx="2925000" cy="13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769B08-A197-4540-9943-263ED655EE1C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6</a:t>
            </a:fld>
            <a:endParaRPr lang="es-ES" sz="103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D444533-941D-4F3F-BA03-CCC50B37D760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7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623520" y="190260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La planificación especifica:</a:t>
            </a:r>
            <a:endParaRPr lang="es-ES" sz="3200" b="0" strike="noStrike" spc="-1">
              <a:latin typeface="Arial"/>
            </a:endParaRPr>
          </a:p>
          <a:p>
            <a:pPr marL="838440" lvl="1" indent="-513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qué debe hacerse, </a:t>
            </a:r>
            <a:endParaRPr lang="es-ES" sz="3200" b="0" strike="noStrike" spc="-1">
              <a:latin typeface="Arial"/>
            </a:endParaRPr>
          </a:p>
          <a:p>
            <a:pPr marL="838440" lvl="1" indent="-513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con qué recursos </a:t>
            </a:r>
            <a:endParaRPr lang="es-ES" sz="3200" b="0" strike="noStrike" spc="-1">
              <a:latin typeface="Arial"/>
            </a:endParaRPr>
          </a:p>
          <a:p>
            <a:pPr marL="838440" lvl="1" indent="-513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Calibri Light"/>
              <a:buAutoNum type="arabicPeriod"/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y en qué orden;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lang="es-ES" sz="32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         Establece una secuencia operativa.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E03CBE1-90F2-4F1F-857A-460A187ED719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8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739080" y="1944000"/>
            <a:ext cx="103482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El personal que trabaja en una organización de software es el activo más grande, representa el capital intelectual.</a:t>
            </a:r>
            <a:endParaRPr lang="es-ES" sz="28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  <a:ea typeface="DejaVu Sans"/>
              </a:rPr>
              <a:t>Una mala administración del personal es uno de los factores principales para el fracaso de los proyectos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2020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520" y="643320"/>
            <a:ext cx="1002168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1" strike="noStrike" spc="-120">
                <a:solidFill>
                  <a:srgbClr val="4A6717"/>
                </a:solidFill>
                <a:latin typeface="Calibri Light"/>
                <a:ea typeface="DejaVu Sans"/>
              </a:rPr>
              <a:t>Planificación organizativa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249480" y="2852640"/>
            <a:ext cx="2925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15D9BF-A579-479F-A73C-C801E9299708}" type="slidenum">
              <a:rPr lang="es-ES" sz="10300" b="0" strike="noStrike" spc="-1">
                <a:solidFill>
                  <a:srgbClr val="758085"/>
                </a:solidFill>
                <a:latin typeface="Calibri Light"/>
                <a:ea typeface="DejaVu Sans"/>
              </a:rPr>
              <a:t>9</a:t>
            </a:fld>
            <a:endParaRPr lang="es-ES" sz="103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951880" y="6509520"/>
            <a:ext cx="216144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91440" indent="-90360">
              <a:lnSpc>
                <a:spcPct val="85000"/>
              </a:lnSpc>
            </a:pPr>
            <a:r>
              <a:rPr lang="es-ES" sz="1100" b="0" strike="noStrike" spc="-1">
                <a:solidFill>
                  <a:srgbClr val="8B8B8B"/>
                </a:solidFill>
                <a:latin typeface="Calibri Light"/>
                <a:ea typeface="DejaVu Sans"/>
              </a:rPr>
              <a:t>Ian Sommerville Cap. 25 - Pressman Cap. 3</a:t>
            </a:r>
            <a:endParaRPr lang="es-ES" sz="1100" b="0" strike="noStrike" spc="-1">
              <a:latin typeface="Arial"/>
            </a:endParaRPr>
          </a:p>
          <a:p>
            <a:pPr marL="91440" indent="-90360">
              <a:lnSpc>
                <a:spcPct val="85000"/>
              </a:lnSpc>
            </a:pPr>
            <a:endParaRPr lang="es-ES" sz="11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925200" y="1928520"/>
            <a:ext cx="9792000" cy="44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36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Participantes</a:t>
            </a:r>
            <a:endParaRPr lang="es-ES" sz="24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Gerentes ejecutivos 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Definen los temas empresariales </a:t>
            </a:r>
            <a:endParaRPr lang="es-ES" sz="20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Gerentes de proyecto 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Planifican, motivan,  organizan y controla a los profesionales </a:t>
            </a:r>
            <a:endParaRPr lang="es-ES" sz="20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Profesionales 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Aportan habilidades técnicas </a:t>
            </a:r>
            <a:endParaRPr lang="es-ES" sz="20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Clientes 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Especifican los requerimientos </a:t>
            </a:r>
            <a:endParaRPr lang="es-ES" sz="2000" b="0" strike="noStrike" spc="-1" dirty="0">
              <a:latin typeface="Arial"/>
            </a:endParaRPr>
          </a:p>
          <a:p>
            <a:pPr marL="804600" lvl="2" indent="-3420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400" b="0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Usuarios finales</a:t>
            </a:r>
            <a:endParaRPr lang="es-ES" sz="2400" b="0" strike="noStrike" spc="-1" dirty="0">
              <a:latin typeface="Arial"/>
            </a:endParaRPr>
          </a:p>
          <a:p>
            <a:pPr marL="1005840" lvl="3" indent="-5475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lang="es-ES" sz="2000" b="0" i="1" strike="noStrike" spc="-1" dirty="0">
                <a:solidFill>
                  <a:srgbClr val="262626"/>
                </a:solidFill>
                <a:latin typeface="Calibri Light"/>
                <a:ea typeface="DejaVu Sans"/>
              </a:rPr>
              <a:t>Interactúan con el software 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2567520" y="6543360"/>
            <a:ext cx="82476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2018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168840" y="6554520"/>
            <a:ext cx="21538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8F8F8F"/>
                </a:solidFill>
                <a:latin typeface="Calibri Light"/>
                <a:ea typeface="DejaVu Sans"/>
              </a:rPr>
              <a:t>Ingenieria de Software II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_2020_Isoft2</Template>
  <TotalTime>1268</TotalTime>
  <Words>789</Words>
  <Application>Microsoft Office PowerPoint</Application>
  <PresentationFormat>Personalizado</PresentationFormat>
  <Paragraphs>169</Paragraphs>
  <Slides>17</Slides>
  <Notes>2</Notes>
  <HiddenSlides>0</HiddenSlides>
  <MMClips>1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Pasini</dc:creator>
  <cp:lastModifiedBy>Silvia</cp:lastModifiedBy>
  <cp:revision>112</cp:revision>
  <dcterms:created xsi:type="dcterms:W3CDTF">2016-02-19T02:46:31Z</dcterms:created>
  <dcterms:modified xsi:type="dcterms:W3CDTF">2020-04-14T12:11:29Z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8</vt:i4>
  </property>
  <property fmtid="{D5CDD505-2E9C-101B-9397-08002B2CF9AE}" pid="7" name="Notes">
    <vt:i4>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