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29"/>
  </p:notesMasterIdLst>
  <p:sldIdLst>
    <p:sldId id="257" r:id="rId2"/>
    <p:sldId id="707" r:id="rId3"/>
    <p:sldId id="719" r:id="rId4"/>
    <p:sldId id="708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20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40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8F6E7-D922-44CC-BD44-7A298D4F123B}" v="50" dt="2020-06-11T22:55:58.028"/>
    <p1510:client id="{45FC5D7D-7D90-4F44-96EE-947E57DE3D58}" v="48" dt="2020-06-09T13:04:03.863"/>
    <p1510:client id="{BFBC93F1-64D4-4CD0-B75C-3D09E91C9734}" v="20" dt="2020-06-10T21:43:09.303"/>
    <p1510:client id="{D0546971-A26C-4E68-99A8-C2AA9C7DCDE3}" v="82" dt="2020-06-12T15:05:01.008"/>
    <p1510:client id="{E07FDB2A-CCD9-4365-8710-353A9784DAF6}" v="2" dt="2020-06-11T21:09:26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94" autoAdjust="0"/>
  </p:normalViewPr>
  <p:slideViewPr>
    <p:cSldViewPr snapToGrid="0">
      <p:cViewPr>
        <p:scale>
          <a:sx n="50" d="100"/>
          <a:sy n="50" d="100"/>
        </p:scale>
        <p:origin x="-1934" y="-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Windows Live" clId="Web-{E07FDB2A-CCD9-4365-8710-353A9784DAF6}"/>
    <pc:docChg chg="delSld">
      <pc:chgData name="silvia Esponda" userId="c9d3f95fa1a785ef" providerId="Windows Live" clId="Web-{E07FDB2A-CCD9-4365-8710-353A9784DAF6}" dt="2020-06-11T21:09:26.075" v="1"/>
      <pc:docMkLst>
        <pc:docMk/>
      </pc:docMkLst>
      <pc:sldChg chg="del">
        <pc:chgData name="silvia Esponda" userId="c9d3f95fa1a785ef" providerId="Windows Live" clId="Web-{E07FDB2A-CCD9-4365-8710-353A9784DAF6}" dt="2020-06-11T21:07:51.933" v="0"/>
        <pc:sldMkLst>
          <pc:docMk/>
          <pc:sldMk cId="2657984520" sldId="717"/>
        </pc:sldMkLst>
      </pc:sldChg>
      <pc:sldChg chg="del">
        <pc:chgData name="silvia Esponda" userId="c9d3f95fa1a785ef" providerId="Windows Live" clId="Web-{E07FDB2A-CCD9-4365-8710-353A9784DAF6}" dt="2020-06-11T21:09:26.075" v="1"/>
        <pc:sldMkLst>
          <pc:docMk/>
          <pc:sldMk cId="4042157456" sldId="718"/>
        </pc:sldMkLst>
      </pc:sldChg>
    </pc:docChg>
  </pc:docChgLst>
  <pc:docChgLst>
    <pc:chgData name="silvia Esponda" userId="c9d3f95fa1a785ef" providerId="Windows Live" clId="Web-{45FC5D7D-7D90-4F44-96EE-947E57DE3D58}"/>
    <pc:docChg chg="modSld">
      <pc:chgData name="silvia Esponda" userId="c9d3f95fa1a785ef" providerId="Windows Live" clId="Web-{45FC5D7D-7D90-4F44-96EE-947E57DE3D58}" dt="2020-06-09T13:04:03.863" v="47"/>
      <pc:docMkLst>
        <pc:docMk/>
      </pc:docMkLst>
      <pc:sldChg chg="addSp delSp modSp addAnim delAnim modAnim">
        <pc:chgData name="silvia Esponda" userId="c9d3f95fa1a785ef" providerId="Windows Live" clId="Web-{45FC5D7D-7D90-4F44-96EE-947E57DE3D58}" dt="2020-06-09T13:04:03.863" v="47"/>
        <pc:sldMkLst>
          <pc:docMk/>
          <pc:sldMk cId="3739064486" sldId="707"/>
        </pc:sldMkLst>
        <pc:spChg chg="mod">
          <ac:chgData name="silvia Esponda" userId="c9d3f95fa1a785ef" providerId="Windows Live" clId="Web-{45FC5D7D-7D90-4F44-96EE-947E57DE3D58}" dt="2020-06-09T12:59:13.232" v="40" actId="20577"/>
          <ac:spMkLst>
            <pc:docMk/>
            <pc:sldMk cId="3739064486" sldId="707"/>
            <ac:spMk id="5" creationId="{00000000-0000-0000-0000-000000000000}"/>
          </ac:spMkLst>
        </pc:spChg>
        <pc:spChg chg="add del mod">
          <ac:chgData name="silvia Esponda" userId="c9d3f95fa1a785ef" providerId="Windows Live" clId="Web-{45FC5D7D-7D90-4F44-96EE-947E57DE3D58}" dt="2020-06-09T13:04:03.863" v="47"/>
          <ac:spMkLst>
            <pc:docMk/>
            <pc:sldMk cId="3739064486" sldId="707"/>
            <ac:spMk id="10" creationId="{6D1654C0-158D-4718-8AD1-A47518DAB76F}"/>
          </ac:spMkLst>
        </pc:spChg>
        <pc:picChg chg="add del mod modCrop">
          <ac:chgData name="silvia Esponda" userId="c9d3f95fa1a785ef" providerId="Windows Live" clId="Web-{45FC5D7D-7D90-4F44-96EE-947E57DE3D58}" dt="2020-06-09T12:44:55.267" v="12"/>
          <ac:picMkLst>
            <pc:docMk/>
            <pc:sldMk cId="3739064486" sldId="707"/>
            <ac:picMk id="7" creationId="{82D761E4-01BB-42C0-ABB1-382DC2B3BA57}"/>
          </ac:picMkLst>
        </pc:picChg>
        <pc:picChg chg="add del mod modCrop">
          <ac:chgData name="silvia Esponda" userId="c9d3f95fa1a785ef" providerId="Windows Live" clId="Web-{45FC5D7D-7D90-4F44-96EE-947E57DE3D58}" dt="2020-06-09T12:51:29.616" v="29"/>
          <ac:picMkLst>
            <pc:docMk/>
            <pc:sldMk cId="3739064486" sldId="707"/>
            <ac:picMk id="9" creationId="{AE1169E2-2999-4901-A195-FD8D1CBE021E}"/>
          </ac:picMkLst>
        </pc:picChg>
      </pc:sldChg>
    </pc:docChg>
  </pc:docChgLst>
  <pc:docChgLst>
    <pc:chgData name="silvia Esponda" userId="c9d3f95fa1a785ef" providerId="Windows Live" clId="Web-{D0546971-A26C-4E68-99A8-C2AA9C7DCDE3}"/>
    <pc:docChg chg="delSld modSld">
      <pc:chgData name="silvia Esponda" userId="c9d3f95fa1a785ef" providerId="Windows Live" clId="Web-{D0546971-A26C-4E68-99A8-C2AA9C7DCDE3}" dt="2020-06-12T15:05:01.008" v="80"/>
      <pc:docMkLst>
        <pc:docMk/>
      </pc:docMkLst>
      <pc:sldChg chg="addSp modSp">
        <pc:chgData name="silvia Esponda" userId="c9d3f95fa1a785ef" providerId="Windows Live" clId="Web-{D0546971-A26C-4E68-99A8-C2AA9C7DCDE3}" dt="2020-06-12T14:25:07.817" v="16" actId="14100"/>
        <pc:sldMkLst>
          <pc:docMk/>
          <pc:sldMk cId="2008290403" sldId="728"/>
        </pc:sldMkLst>
        <pc:spChg chg="mod">
          <ac:chgData name="silvia Esponda" userId="c9d3f95fa1a785ef" providerId="Windows Live" clId="Web-{D0546971-A26C-4E68-99A8-C2AA9C7DCDE3}" dt="2020-06-12T14:18:41.319" v="4" actId="20577"/>
          <ac:spMkLst>
            <pc:docMk/>
            <pc:sldMk cId="2008290403" sldId="728"/>
            <ac:spMk id="5" creationId="{00000000-0000-0000-0000-000000000000}"/>
          </ac:spMkLst>
        </pc:spChg>
        <pc:picChg chg="add mod">
          <ac:chgData name="silvia Esponda" userId="c9d3f95fa1a785ef" providerId="Windows Live" clId="Web-{D0546971-A26C-4E68-99A8-C2AA9C7DCDE3}" dt="2020-06-12T14:25:07.817" v="16" actId="14100"/>
          <ac:picMkLst>
            <pc:docMk/>
            <pc:sldMk cId="2008290403" sldId="728"/>
            <ac:picMk id="6" creationId="{6A7FB057-67AF-4A5A-B7C8-6293192E75FF}"/>
          </ac:picMkLst>
        </pc:picChg>
      </pc:sldChg>
      <pc:sldChg chg="addSp modSp">
        <pc:chgData name="silvia Esponda" userId="c9d3f95fa1a785ef" providerId="Windows Live" clId="Web-{D0546971-A26C-4E68-99A8-C2AA9C7DCDE3}" dt="2020-06-12T14:32:08.378" v="23" actId="20577"/>
        <pc:sldMkLst>
          <pc:docMk/>
          <pc:sldMk cId="1239541439" sldId="729"/>
        </pc:sldMkLst>
        <pc:spChg chg="mod">
          <ac:chgData name="silvia Esponda" userId="c9d3f95fa1a785ef" providerId="Windows Live" clId="Web-{D0546971-A26C-4E68-99A8-C2AA9C7DCDE3}" dt="2020-06-12T14:32:08.378" v="23" actId="20577"/>
          <ac:spMkLst>
            <pc:docMk/>
            <pc:sldMk cId="1239541439" sldId="729"/>
            <ac:spMk id="5" creationId="{00000000-0000-0000-0000-000000000000}"/>
          </ac:spMkLst>
        </pc:spChg>
        <pc:picChg chg="add mod">
          <ac:chgData name="silvia Esponda" userId="c9d3f95fa1a785ef" providerId="Windows Live" clId="Web-{D0546971-A26C-4E68-99A8-C2AA9C7DCDE3}" dt="2020-06-12T14:27:25.400" v="20" actId="1076"/>
          <ac:picMkLst>
            <pc:docMk/>
            <pc:sldMk cId="1239541439" sldId="729"/>
            <ac:picMk id="6" creationId="{3D573138-FF77-4FDB-B310-FC15826CBA4A}"/>
          </ac:picMkLst>
        </pc:picChg>
      </pc:sldChg>
      <pc:sldChg chg="addSp modSp">
        <pc:chgData name="silvia Esponda" userId="c9d3f95fa1a785ef" providerId="Windows Live" clId="Web-{D0546971-A26C-4E68-99A8-C2AA9C7DCDE3}" dt="2020-06-12T14:40:35.771" v="44" actId="1076"/>
        <pc:sldMkLst>
          <pc:docMk/>
          <pc:sldMk cId="1090104438" sldId="730"/>
        </pc:sldMkLst>
        <pc:spChg chg="mod">
          <ac:chgData name="silvia Esponda" userId="c9d3f95fa1a785ef" providerId="Windows Live" clId="Web-{D0546971-A26C-4E68-99A8-C2AA9C7DCDE3}" dt="2020-06-12T14:40:32.442" v="41" actId="20577"/>
          <ac:spMkLst>
            <pc:docMk/>
            <pc:sldMk cId="1090104438" sldId="730"/>
            <ac:spMk id="5" creationId="{00000000-0000-0000-0000-000000000000}"/>
          </ac:spMkLst>
        </pc:spChg>
        <pc:picChg chg="add mod">
          <ac:chgData name="silvia Esponda" userId="c9d3f95fa1a785ef" providerId="Windows Live" clId="Web-{D0546971-A26C-4E68-99A8-C2AA9C7DCDE3}" dt="2020-06-12T14:40:35.771" v="44" actId="1076"/>
          <ac:picMkLst>
            <pc:docMk/>
            <pc:sldMk cId="1090104438" sldId="730"/>
            <ac:picMk id="6" creationId="{22BF1AB3-8E38-4D75-A6CC-CFEAC572A813}"/>
          </ac:picMkLst>
        </pc:picChg>
      </pc:sldChg>
      <pc:sldChg chg="addSp modSp">
        <pc:chgData name="silvia Esponda" userId="c9d3f95fa1a785ef" providerId="Windows Live" clId="Web-{D0546971-A26C-4E68-99A8-C2AA9C7DCDE3}" dt="2020-06-12T14:54:50.675" v="55" actId="14100"/>
        <pc:sldMkLst>
          <pc:docMk/>
          <pc:sldMk cId="4104512678" sldId="732"/>
        </pc:sldMkLst>
        <pc:spChg chg="mod">
          <ac:chgData name="silvia Esponda" userId="c9d3f95fa1a785ef" providerId="Windows Live" clId="Web-{D0546971-A26C-4E68-99A8-C2AA9C7DCDE3}" dt="2020-06-12T14:54:43.049" v="52" actId="20577"/>
          <ac:spMkLst>
            <pc:docMk/>
            <pc:sldMk cId="4104512678" sldId="732"/>
            <ac:spMk id="5" creationId="{00000000-0000-0000-0000-000000000000}"/>
          </ac:spMkLst>
        </pc:spChg>
        <pc:picChg chg="add mod">
          <ac:chgData name="silvia Esponda" userId="c9d3f95fa1a785ef" providerId="Windows Live" clId="Web-{D0546971-A26C-4E68-99A8-C2AA9C7DCDE3}" dt="2020-06-12T14:54:50.675" v="55" actId="14100"/>
          <ac:picMkLst>
            <pc:docMk/>
            <pc:sldMk cId="4104512678" sldId="732"/>
            <ac:picMk id="6" creationId="{03E5917E-6DC0-4043-87D3-C1CA80A7BF3E}"/>
          </ac:picMkLst>
        </pc:picChg>
      </pc:sldChg>
      <pc:sldChg chg="modSp">
        <pc:chgData name="silvia Esponda" userId="c9d3f95fa1a785ef" providerId="Windows Live" clId="Web-{D0546971-A26C-4E68-99A8-C2AA9C7DCDE3}" dt="2020-06-12T14:58:53.855" v="72" actId="20577"/>
        <pc:sldMkLst>
          <pc:docMk/>
          <pc:sldMk cId="1990592582" sldId="733"/>
        </pc:sldMkLst>
        <pc:spChg chg="mod">
          <ac:chgData name="silvia Esponda" userId="c9d3f95fa1a785ef" providerId="Windows Live" clId="Web-{D0546971-A26C-4E68-99A8-C2AA9C7DCDE3}" dt="2020-06-12T14:58:53.855" v="72" actId="20577"/>
          <ac:spMkLst>
            <pc:docMk/>
            <pc:sldMk cId="1990592582" sldId="733"/>
            <ac:spMk id="5" creationId="{00000000-0000-0000-0000-000000000000}"/>
          </ac:spMkLst>
        </pc:spChg>
      </pc:sldChg>
      <pc:sldChg chg="del">
        <pc:chgData name="silvia Esponda" userId="c9d3f95fa1a785ef" providerId="Windows Live" clId="Web-{D0546971-A26C-4E68-99A8-C2AA9C7DCDE3}" dt="2020-06-12T14:58:56.011" v="73"/>
        <pc:sldMkLst>
          <pc:docMk/>
          <pc:sldMk cId="33617351" sldId="734"/>
        </pc:sldMkLst>
      </pc:sldChg>
      <pc:sldChg chg="modSp del">
        <pc:chgData name="silvia Esponda" userId="c9d3f95fa1a785ef" providerId="Windows Live" clId="Web-{D0546971-A26C-4E68-99A8-C2AA9C7DCDE3}" dt="2020-06-12T15:03:21.020" v="78"/>
        <pc:sldMkLst>
          <pc:docMk/>
          <pc:sldMk cId="3008412897" sldId="736"/>
        </pc:sldMkLst>
        <pc:spChg chg="mod">
          <ac:chgData name="silvia Esponda" userId="c9d3f95fa1a785ef" providerId="Windows Live" clId="Web-{D0546971-A26C-4E68-99A8-C2AA9C7DCDE3}" dt="2020-06-12T15:03:11.395" v="76" actId="20577"/>
          <ac:spMkLst>
            <pc:docMk/>
            <pc:sldMk cId="3008412897" sldId="736"/>
            <ac:spMk id="5" creationId="{00000000-0000-0000-0000-000000000000}"/>
          </ac:spMkLst>
        </pc:spChg>
      </pc:sldChg>
      <pc:sldChg chg="del">
        <pc:chgData name="silvia Esponda" userId="c9d3f95fa1a785ef" providerId="Windows Live" clId="Web-{D0546971-A26C-4E68-99A8-C2AA9C7DCDE3}" dt="2020-06-12T15:01:45.829" v="74"/>
        <pc:sldMkLst>
          <pc:docMk/>
          <pc:sldMk cId="3898688108" sldId="737"/>
        </pc:sldMkLst>
      </pc:sldChg>
      <pc:sldChg chg="del">
        <pc:chgData name="silvia Esponda" userId="c9d3f95fa1a785ef" providerId="Windows Live" clId="Web-{D0546971-A26C-4E68-99A8-C2AA9C7DCDE3}" dt="2020-06-12T15:04:27.882" v="79"/>
        <pc:sldMkLst>
          <pc:docMk/>
          <pc:sldMk cId="3718230171" sldId="738"/>
        </pc:sldMkLst>
      </pc:sldChg>
      <pc:sldChg chg="del">
        <pc:chgData name="silvia Esponda" userId="c9d3f95fa1a785ef" providerId="Windows Live" clId="Web-{D0546971-A26C-4E68-99A8-C2AA9C7DCDE3}" dt="2020-06-12T15:05:01.008" v="80"/>
        <pc:sldMkLst>
          <pc:docMk/>
          <pc:sldMk cId="2339075757" sldId="739"/>
        </pc:sldMkLst>
      </pc:sldChg>
    </pc:docChg>
  </pc:docChgLst>
  <pc:docChgLst>
    <pc:chgData name="silvia Esponda" userId="c9d3f95fa1a785ef" providerId="Windows Live" clId="Web-{4078F6E7-D922-44CC-BD44-7A298D4F123B}"/>
    <pc:docChg chg="modSld sldOrd">
      <pc:chgData name="silvia Esponda" userId="c9d3f95fa1a785ef" providerId="Windows Live" clId="Web-{4078F6E7-D922-44CC-BD44-7A298D4F123B}" dt="2020-06-11T22:55:58.028" v="48" actId="1076"/>
      <pc:docMkLst>
        <pc:docMk/>
      </pc:docMkLst>
      <pc:sldChg chg="modSp">
        <pc:chgData name="silvia Esponda" userId="c9d3f95fa1a785ef" providerId="Windows Live" clId="Web-{4078F6E7-D922-44CC-BD44-7A298D4F123B}" dt="2020-06-11T22:43:45.449" v="16" actId="20577"/>
        <pc:sldMkLst>
          <pc:docMk/>
          <pc:sldMk cId="535447421" sldId="710"/>
        </pc:sldMkLst>
        <pc:spChg chg="mod">
          <ac:chgData name="silvia Esponda" userId="c9d3f95fa1a785ef" providerId="Windows Live" clId="Web-{4078F6E7-D922-44CC-BD44-7A298D4F123B}" dt="2020-06-11T22:43:45.449" v="16" actId="20577"/>
          <ac:spMkLst>
            <pc:docMk/>
            <pc:sldMk cId="535447421" sldId="710"/>
            <ac:spMk id="3" creationId="{00000000-0000-0000-0000-000000000000}"/>
          </ac:spMkLst>
        </pc:spChg>
      </pc:sldChg>
      <pc:sldChg chg="modSp">
        <pc:chgData name="silvia Esponda" userId="c9d3f95fa1a785ef" providerId="Windows Live" clId="Web-{4078F6E7-D922-44CC-BD44-7A298D4F123B}" dt="2020-06-11T22:45:38.183" v="30" actId="20577"/>
        <pc:sldMkLst>
          <pc:docMk/>
          <pc:sldMk cId="3100155084" sldId="712"/>
        </pc:sldMkLst>
        <pc:spChg chg="mod">
          <ac:chgData name="silvia Esponda" userId="c9d3f95fa1a785ef" providerId="Windows Live" clId="Web-{4078F6E7-D922-44CC-BD44-7A298D4F123B}" dt="2020-06-11T22:45:38.183" v="30" actId="20577"/>
          <ac:spMkLst>
            <pc:docMk/>
            <pc:sldMk cId="3100155084" sldId="712"/>
            <ac:spMk id="3" creationId="{00000000-0000-0000-0000-000000000000}"/>
          </ac:spMkLst>
        </pc:spChg>
      </pc:sldChg>
      <pc:sldChg chg="addSp modSp ord">
        <pc:chgData name="silvia Esponda" userId="c9d3f95fa1a785ef" providerId="Windows Live" clId="Web-{4078F6E7-D922-44CC-BD44-7A298D4F123B}" dt="2020-06-11T22:55:58.028" v="48" actId="1076"/>
        <pc:sldMkLst>
          <pc:docMk/>
          <pc:sldMk cId="3527698147" sldId="719"/>
        </pc:sldMkLst>
        <pc:spChg chg="mod">
          <ac:chgData name="silvia Esponda" userId="c9d3f95fa1a785ef" providerId="Windows Live" clId="Web-{4078F6E7-D922-44CC-BD44-7A298D4F123B}" dt="2020-06-11T22:55:15.591" v="38" actId="20577"/>
          <ac:spMkLst>
            <pc:docMk/>
            <pc:sldMk cId="3527698147" sldId="719"/>
            <ac:spMk id="3" creationId="{00000000-0000-0000-0000-000000000000}"/>
          </ac:spMkLst>
        </pc:spChg>
        <pc:picChg chg="add mod modCrop">
          <ac:chgData name="silvia Esponda" userId="c9d3f95fa1a785ef" providerId="Windows Live" clId="Web-{4078F6E7-D922-44CC-BD44-7A298D4F123B}" dt="2020-06-11T22:55:58.028" v="48" actId="1076"/>
          <ac:picMkLst>
            <pc:docMk/>
            <pc:sldMk cId="3527698147" sldId="719"/>
            <ac:picMk id="8" creationId="{A16D69FD-CAC0-4157-9E46-8BB38905B3A6}"/>
          </ac:picMkLst>
        </pc:picChg>
      </pc:sldChg>
    </pc:docChg>
  </pc:docChgLst>
  <pc:docChgLst>
    <pc:chgData name="silvia Esponda" userId="c9d3f95fa1a785ef" providerId="Windows Live" clId="Web-{BFBC93F1-64D4-4CD0-B75C-3D09E91C9734}"/>
    <pc:docChg chg="modSld">
      <pc:chgData name="silvia Esponda" userId="c9d3f95fa1a785ef" providerId="Windows Live" clId="Web-{BFBC93F1-64D4-4CD0-B75C-3D09E91C9734}" dt="2020-06-10T21:43:09.303" v="19"/>
      <pc:docMkLst>
        <pc:docMk/>
      </pc:docMkLst>
      <pc:sldChg chg="addSp delSp modSp">
        <pc:chgData name="silvia Esponda" userId="c9d3f95fa1a785ef" providerId="Windows Live" clId="Web-{BFBC93F1-64D4-4CD0-B75C-3D09E91C9734}" dt="2020-06-10T21:43:09.303" v="19"/>
        <pc:sldMkLst>
          <pc:docMk/>
          <pc:sldMk cId="1182929617" sldId="716"/>
        </pc:sldMkLst>
        <pc:picChg chg="del mod">
          <ac:chgData name="silvia Esponda" userId="c9d3f95fa1a785ef" providerId="Windows Live" clId="Web-{BFBC93F1-64D4-4CD0-B75C-3D09E91C9734}" dt="2020-06-10T21:41:42.553" v="9"/>
          <ac:picMkLst>
            <pc:docMk/>
            <pc:sldMk cId="1182929617" sldId="716"/>
            <ac:picMk id="4" creationId="{00000000-0000-0000-0000-000000000000}"/>
          </ac:picMkLst>
        </pc:picChg>
        <pc:picChg chg="add mod modCrop">
          <ac:chgData name="silvia Esponda" userId="c9d3f95fa1a785ef" providerId="Windows Live" clId="Web-{BFBC93F1-64D4-4CD0-B75C-3D09E91C9734}" dt="2020-06-10T21:43:09.303" v="19"/>
          <ac:picMkLst>
            <pc:docMk/>
            <pc:sldMk cId="1182929617" sldId="716"/>
            <ac:picMk id="9" creationId="{09CDD548-171C-4DD3-8929-ED735DCEA9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BD49-CDBB-436F-B482-E535D9E6CF50}" type="datetimeFigureOut">
              <a:rPr lang="es-ES" smtClean="0"/>
              <a:pPr/>
              <a:t>12/06/2020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A11A-6FA2-4D86-A286-C805CC984C8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39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53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95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/>
              <a:t>2020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AR"/>
              <a:t>2020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643372"/>
            <a:ext cx="10022838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‹#›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Ingeniería de Software II</a:t>
            </a:r>
            <a:endParaRPr lang="es-AR" dirty="0"/>
          </a:p>
        </p:txBody>
      </p:sp>
      <p:sp>
        <p:nvSpPr>
          <p:cNvPr id="11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3"/>
            <a:ext cx="10780776" cy="613283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AR"/>
              <a:t>2020</a:t>
            </a:r>
            <a:endParaRPr lang="es-A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Picture 4" descr="2"/>
          <p:cNvPicPr/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2"/>
            <a:ext cx="12159952" cy="41779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49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 Haga clic para modificar el estilo de texto del patrón</a:t>
            </a:r>
          </a:p>
          <a:p>
            <a:pPr lvl="1"/>
            <a:r>
              <a:rPr lang="es-ES"/>
              <a:t> Segundo nivel</a:t>
            </a:r>
          </a:p>
          <a:p>
            <a:pPr lvl="2"/>
            <a:r>
              <a:rPr lang="es-ES"/>
              <a:t> Tercer nivel</a:t>
            </a:r>
          </a:p>
          <a:p>
            <a:pPr lvl="3"/>
            <a:r>
              <a:rPr lang="es-ES"/>
              <a:t> Cuarto nivel</a:t>
            </a:r>
          </a:p>
          <a:p>
            <a:pPr lvl="4"/>
            <a:r>
              <a:rPr lang="es-ES"/>
              <a:t> Quinto nivel</a:t>
            </a:r>
            <a:endParaRPr lang="es-AR"/>
          </a:p>
        </p:txBody>
      </p:sp>
      <p:cxnSp>
        <p:nvCxnSpPr>
          <p:cNvPr id="12" name="Conector recto 11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2020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2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2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 Haga clic para modificar el estilo de texto del patrón</a:t>
            </a:r>
          </a:p>
          <a:p>
            <a:pPr lvl="1"/>
            <a:r>
              <a:rPr lang="es-ES"/>
              <a:t> Segundo nivel</a:t>
            </a:r>
          </a:p>
          <a:p>
            <a:pPr lvl="2"/>
            <a:r>
              <a:rPr lang="es-ES"/>
              <a:t> Tercer nivel</a:t>
            </a:r>
          </a:p>
          <a:p>
            <a:pPr lvl="3"/>
            <a:r>
              <a:rPr lang="es-ES"/>
              <a:t> Cuarto nivel</a:t>
            </a:r>
          </a:p>
          <a:p>
            <a:pPr lvl="4"/>
            <a:r>
              <a:rPr lang="es-ES"/>
              <a:t> 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 Haga clic para modificar el estilo de texto del patrón</a:t>
            </a:r>
          </a:p>
          <a:p>
            <a:pPr lvl="1"/>
            <a:r>
              <a:rPr lang="es-ES"/>
              <a:t> Segundo nivel</a:t>
            </a:r>
          </a:p>
          <a:p>
            <a:pPr lvl="2"/>
            <a:r>
              <a:rPr lang="es-ES"/>
              <a:t> Tercer nivel</a:t>
            </a:r>
          </a:p>
          <a:p>
            <a:pPr lvl="3"/>
            <a:r>
              <a:rPr lang="es-ES"/>
              <a:t> Cuarto nivel</a:t>
            </a:r>
          </a:p>
          <a:p>
            <a:pPr lvl="4"/>
            <a:r>
              <a:rPr lang="es-ES"/>
              <a:t> Quinto nivel</a:t>
            </a:r>
            <a:endParaRPr lang="en-US"/>
          </a:p>
        </p:txBody>
      </p:sp>
      <p:pic>
        <p:nvPicPr>
          <p:cNvPr id="8" name="Picture 2" descr="Responsiv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73"/>
          <a:stretch/>
        </p:blipFill>
        <p:spPr bwMode="auto">
          <a:xfrm>
            <a:off x="8691107" y="5899791"/>
            <a:ext cx="3450516" cy="852612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/>
              <a:t>2020</a:t>
            </a:r>
            <a:endParaRPr lang="es-AR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2"/>
            <a:ext cx="12159952" cy="41779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3"/>
            <a:ext cx="10780776" cy="613283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/>
              <a:t>2020</a:t>
            </a:r>
            <a:endParaRPr lang="es-A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16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2020</a:t>
            </a:r>
            <a:endParaRPr lang="es-AR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Ingeniería de Software II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08" y="0"/>
            <a:ext cx="1210492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Mantenimiento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2020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3D29-7E1C-4CD8-A8C3-99CFDA6E3586}" type="slidenum">
              <a:rPr lang="es-AR" smtClean="0"/>
              <a:pPr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063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Facilidades en el desarrollo para ayudar al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err="1"/>
              <a:t>Pfleeger</a:t>
            </a:r>
            <a:r>
              <a:rPr lang="es-AR" dirty="0"/>
              <a:t>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Análisis: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Señalar principios generales, armar planes temporales, especificar controles de calidad, identificar posibles mejoras, estimar recursos para mantenimiento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Diseño arquitectónico: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Claro, modular, modificable, con notaciones estandarizadas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Diseño detallado: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Notaciones para algoritmos y estructuras de datos, especificación de interfaces, manejo de excepciones, efectos colaterales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Implementación: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Indentación, comentarios de prólogo e internos, codificación simple y clara</a:t>
            </a:r>
          </a:p>
          <a:p>
            <a:pPr marL="91440" lvl="1" indent="-91440">
              <a:lnSpc>
                <a:spcPct val="65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Verificación: </a:t>
            </a:r>
          </a:p>
          <a:p>
            <a:pPr lvl="2">
              <a:lnSpc>
                <a:spcPct val="120000"/>
              </a:lnSpc>
            </a:pPr>
            <a:r>
              <a:rPr lang="es-AR" sz="1800" dirty="0"/>
              <a:t>Lotes de prueba y resultados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254252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correctivo: </a:t>
            </a:r>
          </a:p>
          <a:p>
            <a:pPr marL="457200" lvl="2" indent="-457200">
              <a:buNone/>
            </a:pPr>
            <a:r>
              <a:rPr lang="es-AR" dirty="0"/>
              <a:t>	Diagnóstico y corrección de errores.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adaptativo: </a:t>
            </a:r>
          </a:p>
          <a:p>
            <a:pPr marL="274320" lvl="3" indent="0">
              <a:buClr>
                <a:srgbClr val="C00000"/>
              </a:buClr>
              <a:buNone/>
            </a:pPr>
            <a:r>
              <a:rPr lang="es-AR" sz="2000" i="1" dirty="0"/>
              <a:t>Modificación del software para interaccionar correctamente con el entorno.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perfectivo: </a:t>
            </a:r>
          </a:p>
          <a:p>
            <a:pPr marL="274320" lvl="3" indent="0">
              <a:buClr>
                <a:srgbClr val="C00000"/>
              </a:buClr>
              <a:buNone/>
            </a:pPr>
            <a:r>
              <a:rPr lang="es-AR" sz="2000" i="1" dirty="0"/>
              <a:t>Mejoras al sistemas.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Mantenimiento preventivo: </a:t>
            </a:r>
          </a:p>
          <a:p>
            <a:pPr marL="274320" lvl="3" indent="0">
              <a:buClr>
                <a:srgbClr val="C00000"/>
              </a:buClr>
              <a:buNone/>
            </a:pPr>
            <a:r>
              <a:rPr lang="es-AR" sz="2000" i="1" dirty="0"/>
              <a:t>Se efectúa antes que haya una petición, para facilitar el futuro mantenimiento. Se aprovecha el conocimiento sobre el producto.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236733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Mantenimiento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/>
              <a:t>Tipos de Mantenimiento</a:t>
            </a:r>
          </a:p>
          <a:p>
            <a:endParaRPr lang="es-AR" dirty="0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9CDD548-171C-4DD3-8929-ED735DCEA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" t="20359" r="8210" b="7784"/>
          <a:stretch/>
        </p:blipFill>
        <p:spPr>
          <a:xfrm>
            <a:off x="3790335" y="2031591"/>
            <a:ext cx="5172580" cy="31990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292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Mantenimiento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13</a:t>
            </a:fld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Actividades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861" r="3208" b="8175"/>
          <a:stretch>
            <a:fillRect/>
          </a:stretch>
        </p:blipFill>
        <p:spPr bwMode="auto">
          <a:xfrm>
            <a:off x="2323880" y="1804635"/>
            <a:ext cx="8226889" cy="427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3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Es un desafío del mantenimiento, intentando aumentar la calidad global de un sistema existente </a:t>
            </a:r>
          </a:p>
          <a:p>
            <a:r>
              <a:rPr lang="es-AR" sz="2800" dirty="0"/>
              <a:t>Contempla retrospectivamente los subproductos de un sistema para intentar derivar la información adicional o reformarlo de un modo comprensible</a:t>
            </a:r>
          </a:p>
          <a:p>
            <a:r>
              <a:rPr lang="es-AR" sz="2800" dirty="0"/>
              <a:t>Tipos de Rejuvenecimiento</a:t>
            </a:r>
          </a:p>
          <a:p>
            <a:pPr lvl="1"/>
            <a:r>
              <a:rPr lang="es-AR" sz="2800" dirty="0"/>
              <a:t>Re-documentación</a:t>
            </a:r>
          </a:p>
          <a:p>
            <a:pPr lvl="1"/>
            <a:r>
              <a:rPr lang="es-AR" sz="2800" dirty="0"/>
              <a:t>Re-estructuración</a:t>
            </a:r>
          </a:p>
          <a:p>
            <a:pPr lvl="1"/>
            <a:r>
              <a:rPr lang="es-AR" sz="2800" dirty="0"/>
              <a:t>Ingeniería Inversa</a:t>
            </a:r>
          </a:p>
          <a:p>
            <a:pPr lvl="1"/>
            <a:r>
              <a:rPr lang="es-AR" sz="2800" dirty="0"/>
              <a:t>Re-ingeniería</a:t>
            </a:r>
          </a:p>
          <a:p>
            <a:endParaRPr lang="es-AR" sz="2000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91584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15</a:t>
            </a:fld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4" name="Picture 4" descr="1-5"/>
          <p:cNvPicPr>
            <a:picLocks noChangeAspect="1" noChangeArrowheads="1"/>
          </p:cNvPicPr>
          <p:nvPr/>
        </p:nvPicPr>
        <p:blipFill>
          <a:blip r:embed="rId2" cstate="print"/>
          <a:srcRect l="4628" t="2629" r="4341" b="9590"/>
          <a:stretch>
            <a:fillRect/>
          </a:stretch>
        </p:blipFill>
        <p:spPr bwMode="auto">
          <a:xfrm>
            <a:off x="2477844" y="1340769"/>
            <a:ext cx="7272808" cy="497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958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-6"/>
          <p:cNvPicPr>
            <a:picLocks noChangeAspect="1" noChangeArrowheads="1"/>
          </p:cNvPicPr>
          <p:nvPr/>
        </p:nvPicPr>
        <p:blipFill>
          <a:blip r:embed="rId2" cstate="print"/>
          <a:srcRect l="5226" t="3867" r="1166" b="9106"/>
          <a:stretch>
            <a:fillRect/>
          </a:stretch>
        </p:blipFill>
        <p:spPr bwMode="auto">
          <a:xfrm>
            <a:off x="2980602" y="2753668"/>
            <a:ext cx="5685211" cy="362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16</a:t>
            </a:fld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Re-documentación</a:t>
            </a:r>
          </a:p>
          <a:p>
            <a:pPr lvl="1"/>
            <a:r>
              <a:rPr lang="es-AR" dirty="0"/>
              <a:t>Representa un análisis del código para producir la documentación del sistema 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212125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Re-estructuración</a:t>
            </a:r>
          </a:p>
          <a:p>
            <a:pPr lvl="1"/>
            <a:r>
              <a:rPr lang="es-AR" dirty="0"/>
              <a:t>Se reestructura el software para hacerlo mas fácil de entender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4" name="Picture 4" descr="1-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543" b="10622"/>
          <a:stretch>
            <a:fillRect/>
          </a:stretch>
        </p:blipFill>
        <p:spPr bwMode="auto">
          <a:xfrm>
            <a:off x="4783495" y="2492896"/>
            <a:ext cx="585787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558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dirty="0"/>
              <a:t>Ingeniería Inversa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Parte del código fuente y recupera el diseño y en ocasiones la especificación, para aquellos sistemas en los que no hay documentación.</a:t>
            </a:r>
            <a:endParaRPr lang="es-AR" dirty="0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4" name="Picture 4" descr="1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12" t="7123" r="1627" b="11765"/>
          <a:stretch>
            <a:fillRect/>
          </a:stretch>
        </p:blipFill>
        <p:spPr bwMode="auto">
          <a:xfrm>
            <a:off x="4394312" y="3102638"/>
            <a:ext cx="489308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705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Rejuvenecimiento del Software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>
          <a:xfrm>
            <a:off x="4708478" y="1902575"/>
            <a:ext cx="5708002" cy="4478753"/>
          </a:xfrm>
        </p:spPr>
        <p:txBody>
          <a:bodyPr>
            <a:normAutofit/>
          </a:bodyPr>
          <a:lstStyle/>
          <a:p>
            <a:r>
              <a:rPr lang="es-AR" dirty="0"/>
              <a:t>Re-ingeniería</a:t>
            </a:r>
          </a:p>
          <a:p>
            <a:pPr lvl="1"/>
            <a:r>
              <a:rPr lang="es-AR" dirty="0"/>
              <a:t>Extensión de la ingeniería Inversa</a:t>
            </a:r>
          </a:p>
          <a:p>
            <a:pPr lvl="1"/>
            <a:r>
              <a:rPr lang="es-AR" dirty="0"/>
              <a:t>Produce un nuevo código fuente correctamente estructurado, mejorando la calidad  sin cambiar la funcionalidad del sistema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5" name="Content Placeholder 4" descr="1-9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t="5236" r="1090" b="7381"/>
          <a:stretch/>
        </p:blipFill>
        <p:spPr bwMode="auto">
          <a:xfrm>
            <a:off x="0" y="2255838"/>
            <a:ext cx="4635500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Rectángulo"/>
          <p:cNvSpPr/>
          <p:nvPr/>
        </p:nvSpPr>
        <p:spPr>
          <a:xfrm>
            <a:off x="6312024" y="5877272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3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348F1E0-6580-4203-9860-73FAD2F7B960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10385754" cy="447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2800" dirty="0">
                <a:cs typeface="Calibri Light"/>
              </a:rPr>
              <a:t>Atención del sistema a lo largo de su evolución después que el sistema se ha entregado. </a:t>
            </a:r>
            <a:endParaRPr lang="en-US"/>
          </a:p>
          <a:p>
            <a:endParaRPr lang="es-AR" sz="2800" dirty="0"/>
          </a:p>
          <a:p>
            <a:r>
              <a:rPr lang="es-AR" sz="2800" dirty="0"/>
              <a:t>A esta fase se la llama “Evolución del Sistema”.</a:t>
            </a:r>
          </a:p>
          <a:p>
            <a:endParaRPr lang="es-AR" sz="2800" dirty="0"/>
          </a:p>
          <a:p>
            <a:r>
              <a:rPr lang="es-AR" sz="2800" dirty="0"/>
              <a:t>En ocasiones debe realizarse mantenimiento a sistemas “heredados”.</a:t>
            </a:r>
          </a:p>
          <a:p>
            <a:endParaRPr lang="es-AR" sz="1800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73906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Ingeniería de Software II</a:t>
            </a:r>
            <a:endParaRPr lang="es-AR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/>
              <a:t>Auditoría Informática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2020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Ingeniería de Software II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591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Concepto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21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793431" cy="305415"/>
          </a:xfrm>
        </p:spPr>
        <p:txBody>
          <a:bodyPr>
            <a:norm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AR" sz="2000" dirty="0"/>
              <a:t>Auditoría</a:t>
            </a:r>
          </a:p>
          <a:p>
            <a:pPr marL="347345" lvl="1" algn="just"/>
            <a:r>
              <a:rPr lang="es-AR" u="sng" dirty="0"/>
              <a:t>Es un examen crítico que se realiza con el objeto de evaluar la eficiencia y la eficacia de una sección o de un organismo y determinar cursos alternativos de acción para mejorar la organización y lograr los objetivos propuestos</a:t>
            </a:r>
            <a:r>
              <a:rPr lang="es-AR" dirty="0"/>
              <a:t>.</a:t>
            </a:r>
            <a:endParaRPr lang="es-AR" dirty="0">
              <a:cs typeface="Calibri Light"/>
            </a:endParaRPr>
          </a:p>
          <a:p>
            <a:pPr marL="347345" lvl="1" algn="just"/>
            <a:endParaRPr lang="es-AR" dirty="0">
              <a:cs typeface="Calibri Light"/>
            </a:endParaRPr>
          </a:p>
          <a:p>
            <a:pPr marL="347345" lvl="1" algn="just"/>
            <a:r>
              <a:rPr lang="es-AR" dirty="0"/>
              <a:t>No es una actividad meramente mecánica</a:t>
            </a:r>
            <a:endParaRPr lang="es-AR" dirty="0">
              <a:cs typeface="Calibri Light"/>
            </a:endParaRPr>
          </a:p>
          <a:p>
            <a:pPr marL="347345" lvl="1" algn="just"/>
            <a:endParaRPr lang="es-AR" dirty="0"/>
          </a:p>
          <a:p>
            <a:pPr marL="347345" lvl="1" algn="just"/>
            <a:r>
              <a:rPr lang="es-AR" dirty="0"/>
              <a:t>Puede ser interna, externa o una combinación de ambas.</a:t>
            </a:r>
            <a:endParaRPr lang="es-AR" dirty="0">
              <a:cs typeface="Calibri Light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A7FB057-67AF-4A5A-B7C8-6293192E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0" y="4799163"/>
            <a:ext cx="2812570" cy="16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Concepto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22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743442" cy="305415"/>
          </a:xfrm>
        </p:spPr>
        <p:txBody>
          <a:bodyPr>
            <a:noAutofit/>
          </a:bodyPr>
          <a:lstStyle/>
          <a:p>
            <a:pPr marL="320040" indent="-320040">
              <a:lnSpc>
                <a:spcPct val="105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  <a:p>
            <a:endParaRPr lang="es-ES" sz="1050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AR" dirty="0"/>
              <a:t>Por lo tanto, es la revisión y evaluación de:</a:t>
            </a:r>
          </a:p>
          <a:p>
            <a:endParaRPr lang="es-AR" dirty="0"/>
          </a:p>
          <a:p>
            <a:pPr marL="347345" lvl="1"/>
            <a:r>
              <a:rPr lang="es-AR" dirty="0"/>
              <a:t>los controles, sistemas y procedimientos de la informática;</a:t>
            </a:r>
            <a:endParaRPr lang="es-AR" dirty="0">
              <a:cs typeface="Calibri Light"/>
            </a:endParaRPr>
          </a:p>
          <a:p>
            <a:pPr marL="347345" lvl="1"/>
            <a:endParaRPr lang="es-AR" dirty="0"/>
          </a:p>
          <a:p>
            <a:pPr marL="347345" lvl="1"/>
            <a:r>
              <a:rPr lang="es-AR" dirty="0"/>
              <a:t>los equipos de cómputo;</a:t>
            </a:r>
            <a:endParaRPr lang="es-AR" dirty="0">
              <a:cs typeface="Calibri Light"/>
            </a:endParaRPr>
          </a:p>
          <a:p>
            <a:pPr marL="347345" lvl="1"/>
            <a:endParaRPr lang="es-AR" dirty="0"/>
          </a:p>
          <a:p>
            <a:pPr marL="347345" lvl="1" algn="just"/>
            <a:r>
              <a:rPr lang="es-AR" dirty="0"/>
              <a:t>la organización que participa en el procesamiento </a:t>
            </a:r>
          </a:p>
          <a:p>
            <a:pPr marL="347345" lvl="1" algn="just"/>
            <a:r>
              <a:rPr lang="es-AR" dirty="0"/>
              <a:t>de la información.</a:t>
            </a:r>
            <a:endParaRPr lang="es-AR" dirty="0">
              <a:cs typeface="Calibri Light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573138-FF77-4FDB-B310-FC15826C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287" y="3966764"/>
            <a:ext cx="3620218" cy="26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41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Concepto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23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3016170" cy="305415"/>
          </a:xfrm>
        </p:spPr>
        <p:txBody>
          <a:bodyPr/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AR" dirty="0"/>
              <a:t>Permite definir estrategias para prevenir delitos, problemas legales, etc..</a:t>
            </a:r>
          </a:p>
          <a:p>
            <a:pPr>
              <a:lnSpc>
                <a:spcPct val="110000"/>
              </a:lnSpc>
            </a:pPr>
            <a:r>
              <a:rPr lang="es-AR" dirty="0"/>
              <a:t>Es una actividad preventiva, el auditor sugiere.</a:t>
            </a:r>
          </a:p>
          <a:p>
            <a:pPr>
              <a:lnSpc>
                <a:spcPct val="110000"/>
              </a:lnSpc>
            </a:pPr>
            <a:r>
              <a:rPr lang="es-AR" dirty="0"/>
              <a:t>Los procedimientos de auditoría en informática varían de acuerdo con la filosofía y técnica de cada organización y departamento de auditoría en particular.</a:t>
            </a:r>
          </a:p>
          <a:p>
            <a:pPr>
              <a:lnSpc>
                <a:spcPct val="110000"/>
              </a:lnSpc>
            </a:pPr>
            <a:r>
              <a:rPr lang="es-AR" dirty="0"/>
              <a:t>La auditoría en informática debe evaluar todo.</a:t>
            </a:r>
            <a:endParaRPr lang="es-AR" dirty="0">
              <a:cs typeface="Calibri Light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2BF1AB3-8E38-4D75-A6CC-CFEAC572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22" y="4389967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Definiciones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24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840324" cy="305415"/>
          </a:xfrm>
        </p:spPr>
        <p:txBody>
          <a:bodyPr>
            <a:norm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s-AR" dirty="0"/>
              <a:t>Echenique García 2da. Ed.  Cap. 1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 algn="just"/>
            <a:r>
              <a:rPr lang="es-AR" sz="2800" dirty="0"/>
              <a:t>“Es una función que ha sido desarrollada para asegurar la salvaguarda de los activos de los sistemas de computadoras, mantener la integridad de los datos y lograr los objetivos de la organización en forma eficaz y eficiente”. </a:t>
            </a:r>
            <a:r>
              <a:rPr lang="es-AR" sz="2800" b="1" dirty="0"/>
              <a:t>Ron Weber.</a:t>
            </a:r>
          </a:p>
          <a:p>
            <a:pPr lvl="1" algn="just"/>
            <a:endParaRPr lang="es-AR" sz="2800" dirty="0"/>
          </a:p>
          <a:p>
            <a:pPr lvl="1" algn="just"/>
            <a:r>
              <a:rPr lang="es-AR" sz="2800" dirty="0"/>
              <a:t>“Es la verificación de los controles en las siguientes tres áreas de la organización (informática): Aplicaciones, Desarrollo de sistemas, Instalación del centro de cómputos”. </a:t>
            </a:r>
            <a:r>
              <a:rPr lang="es-AR" sz="2800" b="1" dirty="0"/>
              <a:t>William </a:t>
            </a:r>
            <a:r>
              <a:rPr lang="es-AR" sz="2800" b="1" dirty="0" err="1"/>
              <a:t>Mair</a:t>
            </a:r>
            <a:r>
              <a:rPr lang="es-AR" sz="2800" b="1" dirty="0"/>
              <a:t>.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16992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Auditoría Informática - Objetivos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25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519156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Salvaguardar los activos. </a:t>
            </a:r>
            <a:endParaRPr lang="es-AR" sz="2600">
              <a:cs typeface="Calibri Light"/>
            </a:endParaRPr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Integridad de datos. </a:t>
            </a:r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Efectividad de sistemas. </a:t>
            </a:r>
            <a:endParaRPr lang="es-AR"/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Eficiencia de los sistemas.</a:t>
            </a:r>
            <a:endParaRPr lang="es-AR" dirty="0"/>
          </a:p>
          <a:p>
            <a:pPr marL="91440" lvl="1" indent="-91440">
              <a:lnSpc>
                <a:spcPct val="110000"/>
              </a:lnSpc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600" dirty="0"/>
              <a:t>Seguridad y confidencialidad.</a:t>
            </a:r>
            <a:endParaRPr lang="es-AR" dirty="0">
              <a:cs typeface="Calibri Light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3E5917E-6DC0-4043-87D3-C1CA80A7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04" y="3695348"/>
            <a:ext cx="3130902" cy="22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dirty="0"/>
              <a:t>Influencia de la auditoría en informática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26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519156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1" indent="0">
              <a:buClr>
                <a:schemeClr val="accent1"/>
              </a:buClr>
              <a:buNone/>
            </a:pPr>
            <a:r>
              <a:rPr lang="es-AR" sz="2800" dirty="0">
                <a:solidFill>
                  <a:schemeClr val="tx1"/>
                </a:solidFill>
              </a:rPr>
              <a:t>Factores que pueden influir en la organización a través del control y la auditoría en informática:</a:t>
            </a:r>
            <a:endParaRPr lang="es-AR" sz="2800" dirty="0">
              <a:cs typeface="Calibri Light"/>
            </a:endParaRPr>
          </a:p>
          <a:p>
            <a:pPr marL="347345"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Controlar  el uso de la computadora.</a:t>
            </a:r>
            <a:endParaRPr lang="es-AR" sz="2800" dirty="0">
              <a:cs typeface="Calibri Light"/>
            </a:endParaRPr>
          </a:p>
          <a:p>
            <a:pPr marL="347345"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Pérdida de capacidades de procesamiento de datos.</a:t>
            </a:r>
            <a:endParaRPr lang="es-AR" sz="2800" dirty="0">
              <a:cs typeface="Calibri Light"/>
            </a:endParaRP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,Sans-Serif" pitchFamily="34" charset="0"/>
              <a:buChar char="»"/>
            </a:pPr>
            <a:r>
              <a:rPr lang="es-AR" sz="2800" dirty="0">
                <a:ea typeface="+mn-lt"/>
                <a:cs typeface="+mn-lt"/>
              </a:rPr>
              <a:t>  Necesidad de mantener la privacidad individual.</a:t>
            </a:r>
            <a:endParaRPr lang="en-US" sz="2800" dirty="0">
              <a:ea typeface="+mn-lt"/>
              <a:cs typeface="+mn-lt"/>
            </a:endParaRP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,Sans-Serif" pitchFamily="34" charset="0"/>
              <a:buChar char="»"/>
            </a:pPr>
            <a:r>
              <a:rPr lang="es-AR" sz="2800" dirty="0">
                <a:ea typeface="+mn-lt"/>
                <a:cs typeface="+mn-lt"/>
              </a:rPr>
              <a:t>  Posibilidad de pérdida de información o mal uso de la misma.</a:t>
            </a:r>
            <a:endParaRPr lang="en-US" sz="2800" dirty="0">
              <a:ea typeface="+mn-lt"/>
              <a:cs typeface="+mn-lt"/>
            </a:endParaRP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,Sans-Serif" pitchFamily="34" charset="0"/>
              <a:buChar char="»"/>
            </a:pPr>
            <a:r>
              <a:rPr lang="es-AR" sz="2800" dirty="0">
                <a:ea typeface="+mn-lt"/>
                <a:cs typeface="+mn-lt"/>
              </a:rPr>
              <a:t> Toma de decisiones incorrectas.</a:t>
            </a:r>
            <a:endParaRPr lang="en-US" sz="2800" dirty="0">
              <a:ea typeface="+mn-lt"/>
              <a:cs typeface="+mn-lt"/>
            </a:endParaRP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,Sans-Serif" pitchFamily="34" charset="0"/>
              <a:buChar char="»"/>
            </a:pPr>
            <a:r>
              <a:rPr lang="es-AR" sz="2800" dirty="0">
                <a:ea typeface="+mn-lt"/>
                <a:cs typeface="+mn-lt"/>
              </a:rPr>
              <a:t> Necesidad de mantener la privacidad de la organización.</a:t>
            </a:r>
            <a:endParaRPr lang="en-US" sz="2800" dirty="0">
              <a:ea typeface="+mn-lt"/>
              <a:cs typeface="+mn-lt"/>
            </a:endParaRPr>
          </a:p>
          <a:p>
            <a:pPr marL="347345" lvl="1">
              <a:buClr>
                <a:srgbClr val="C00000"/>
              </a:buClr>
              <a:buFont typeface="Arial" pitchFamily="34" charset="0"/>
              <a:buChar char="»"/>
            </a:pPr>
            <a:endParaRPr lang="es-AR" sz="2800" dirty="0">
              <a:cs typeface="Calibri Light"/>
            </a:endParaRPr>
          </a:p>
          <a:p>
            <a:pPr marL="347345" lvl="1">
              <a:buClr>
                <a:srgbClr val="C00000"/>
              </a:buClr>
              <a:buFont typeface="Arial" pitchFamily="34" charset="0"/>
              <a:buChar char="»"/>
            </a:pPr>
            <a:r>
              <a:rPr lang="es-AR" sz="2800" dirty="0"/>
              <a:t>...</a:t>
            </a:r>
            <a:endParaRPr lang="es-AR" sz="2800" dirty="0">
              <a:cs typeface="Calibri Light"/>
            </a:endParaRPr>
          </a:p>
          <a:p>
            <a:endParaRPr lang="es-AR" sz="2000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99059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Auditoría Informática – Campo de acción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27</a:t>
            </a:fld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5951983" y="6509534"/>
            <a:ext cx="2467397" cy="305415"/>
          </a:xfrm>
        </p:spPr>
        <p:txBody>
          <a:bodyPr>
            <a:noAutofit/>
          </a:bodyPr>
          <a:lstStyle/>
          <a:p>
            <a:r>
              <a:rPr lang="es-AR" dirty="0"/>
              <a:t>Echenique García 2da. Ed.  Cap. 1</a:t>
            </a:r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3200" dirty="0"/>
              <a:t>Evaluación administrativa del área de informática.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Evaluación de los sistemas y procedimientos, y de la eficiencia que se tiene en el uso de la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Evaluación del proceso de datos, de los sistemas y de los equipos de cómputo (software, hardware, redes, bases de datos, comunicaciones).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Seguridad y confidencialidad.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dirty="0"/>
              <a:t>Aspectos legales de los sistemas y de la información.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16138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Mantenimiento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AR" dirty="0"/>
              <a:t>En general las características de los sistemas son: </a:t>
            </a:r>
            <a:endParaRPr lang="es-AR"/>
          </a:p>
          <a:p>
            <a:pPr marL="347345" lvl="1"/>
            <a:r>
              <a:rPr lang="es-AR" dirty="0"/>
              <a:t>Viejos.</a:t>
            </a:r>
            <a:endParaRPr lang="es-AR" dirty="0">
              <a:cs typeface="Calibri Light"/>
            </a:endParaRPr>
          </a:p>
          <a:p>
            <a:pPr marL="347345" lvl="1"/>
            <a:r>
              <a:rPr lang="es-AR" dirty="0"/>
              <a:t>Sin metodología ni documentación.</a:t>
            </a:r>
            <a:endParaRPr lang="es-AR" dirty="0">
              <a:cs typeface="Calibri Light"/>
            </a:endParaRPr>
          </a:p>
          <a:p>
            <a:pPr marL="347345" lvl="1"/>
            <a:r>
              <a:rPr lang="es-AR" dirty="0"/>
              <a:t>Sin modularidad.</a:t>
            </a:r>
            <a:endParaRPr lang="es-AR" dirty="0">
              <a:cs typeface="Calibri Light"/>
            </a:endParaRPr>
          </a:p>
          <a:p>
            <a:endParaRPr lang="es-AR"/>
          </a:p>
          <a:p>
            <a:endParaRPr lang="es-AR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16D69FD-CAC0-4157-9E46-8BB38905B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23" t="37173" r="27434" b="31414"/>
          <a:stretch/>
        </p:blipFill>
        <p:spPr>
          <a:xfrm>
            <a:off x="6149623" y="2855409"/>
            <a:ext cx="4767284" cy="31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/>
              <a:t>Es necesario evaluar cuándo es conveniente cerrar el ciclo de vida de ese sistema y reemplazarlo por otro.</a:t>
            </a:r>
          </a:p>
          <a:p>
            <a:endParaRPr lang="es-AR" sz="2800"/>
          </a:p>
          <a:p>
            <a:pPr lvl="1"/>
            <a:r>
              <a:rPr lang="es-AR" sz="2800"/>
              <a:t>La decisión se toma en función del costo del ciclo de vida del viejo proyecto y la estimación del nuevo proyecto</a:t>
            </a:r>
          </a:p>
          <a:p>
            <a:pPr lvl="1"/>
            <a:endParaRPr lang="es-AR" sz="2800"/>
          </a:p>
          <a:p>
            <a:pPr lvl="1"/>
            <a:r>
              <a:rPr lang="es-AR" sz="2800"/>
              <a:t>En ocasiones la complejidad del sistema crece por los cambios.</a:t>
            </a:r>
            <a:endParaRPr lang="es-AR" sz="2000"/>
          </a:p>
          <a:p>
            <a:endParaRPr lang="es-AR" sz="2000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17618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AR" sz="3200" dirty="0"/>
              <a:t>Solucionar errores</a:t>
            </a:r>
          </a:p>
          <a:p>
            <a:r>
              <a:rPr lang="es-AR" sz="3200" dirty="0"/>
              <a:t>Añadir mejoras</a:t>
            </a:r>
          </a:p>
          <a:p>
            <a:r>
              <a:rPr lang="es-AR" sz="3200" dirty="0"/>
              <a:t>Optimizar</a:t>
            </a:r>
          </a:p>
          <a:p>
            <a:endParaRPr lang="es-AR" sz="3200" dirty="0"/>
          </a:p>
          <a:p>
            <a:r>
              <a:rPr lang="es-AR" sz="3200" dirty="0"/>
              <a:t>Esto provoca altos costos adicionales</a:t>
            </a:r>
          </a:p>
          <a:p>
            <a:endParaRPr lang="es-AR" sz="3200" dirty="0"/>
          </a:p>
          <a:p>
            <a:pPr algn="ctr">
              <a:buNone/>
            </a:pPr>
            <a:r>
              <a:rPr lang="es-AR" sz="3200" dirty="0"/>
              <a:t>EL FENÓMENO DE LA </a:t>
            </a:r>
          </a:p>
          <a:p>
            <a:pPr algn="ctr">
              <a:buNone/>
            </a:pPr>
            <a:r>
              <a:rPr lang="es-AR" sz="3200" dirty="0"/>
              <a:t>"</a:t>
            </a:r>
            <a:r>
              <a:rPr lang="es-AR" sz="3200" b="1" u="sng" dirty="0"/>
              <a:t>BARRERA DE MANTENIMIENTO</a:t>
            </a:r>
            <a:r>
              <a:rPr lang="es-AR" sz="3200" dirty="0"/>
              <a:t>"</a:t>
            </a:r>
          </a:p>
          <a:p>
            <a:endParaRPr lang="es-AR" sz="1200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28674" name="AutoShape 2" descr="data:image/jpeg;base64,/9j/4AAQSkZJRgABAQAAAQABAAD/2wCEAAkGBhQREBUUEhQWFRQUFxcWFxcYGBwcGBgcGBgcGBkYHhsdGyYeGBojGhgYHy8gJScpLSwsGCAxNTAqNSYrLCkBCQoKDgwOGA8PGikdHyUpKSwsKSktKSwpLCwpLCwsKSkpKSkpLCkpKSwpLCksLC8sLCwsKSwsLCwsLCwvKSksLP/AABEIANYA6wMBIgACEQEDEQH/xAAcAAACAgMBAQAAAAAAAAAAAAAABwUGAQMEAgj/xABVEAABAwIEAwQFBAsMCAYDAAABAgMRAAQFEiExBgdBEyJRYRQycYGRI0JSoQgzVGJygpKTsdHTFRYXJENTVXPB0vDxGDVFg5Sis+E0RLLU4uNjZKP/xAAbAQEAAwEBAQEAAAAAAAAAAAAAAQIDBAUHBv/EACwRAAICAQMDAgUEAwAAAAAAAAABAhEDEiExBEFREyIUMlJhgQVCsdFxkeH/2gAMAwEAAhEDEQA/AHjRRRQBRRWDQFd4y47tcMbCrlSsy5yISmVLyxMdABI1JA1FL++x/F8VbKrbLh1udUZlK7dwbg5gmUJ9gT11VXBjGKek8R3AdZBFqz2bSXEyEkKQe1AOkqK1EeRHWuh7mPhl7a5FXF1bPhJIKQoFS4jL3AtKgTGhHwqrb4RvGMVHVIhfT+I7LZxdwgSd0P8AQE6Edp/kYqd4V57rXcpt8QZQwVKyKdBUgNnX10LkpE5QSVCNSdNoZniB2yskO3kqfUrupTlCtRIBgACANdDEgb1w2nB7+MXRub0JtkkI7iE99aUiBuTlMQMytdu7pVVLyXngWyhd+C4cUc+2mnQ3YNelGdVnMlBOwSgRmWfOI8JrptOYeMuJzDC20jwW7kV+SshX1VKYNw5bWiQLdlCDEZgBnMRuv1idAd99ak4qryG8OiX7mUm95u4qyJcwkgQSSO0UABuSUgge+ohf2RlwDCrNoHqCtYP6NKZsVourBt0Q42hwaGFoChpse8DUrIH0XhlSw/7Iy3V9utXm9fmLS4I8dQgz5Ae+rRh3OvC3gP4wWyQTDiFpiDtMFM9dCahr7lzYPaqtUA66oKkanrCSAfLTT31CXHJSyUZSt9AjYLSffJRP+VT6iMX0k1wNrDuJ7W4EsXDLm3qOJJGbYEAyCfA61JZqRw5I2n89cfFv9nUhacskspytX9+2mZhD+USesBMToPhU+oivwuTwOIqrQ5iDaTClpSRuCoAj3E0orzlah6O1vr5zLMZ3gqJ3iUmNh8K4lckbQmS9cE+Zb/Z09SI+FyeBrfv6w/7utP8AiGv79H7+sP8Au60/4hr+/So/gPtP564+Lf7OuhjkvYAQovqPiXAPqCIprQ+FyeBtWfEds8CWrhlYBglDqFAHwkKNb/3Ta/nW/wAtP66UR5NYf4Pfnf8A414e5L2BTCe2SfHtAY9xRFPURPwmQdIVWCqkFd8k9fkrxwCdAtMwPalYk+4VH2fLnFbJ5L1q+grSSZS6oSAQcqkrACgqPV1HjUqSZm8GRdj6Popf8C80k3Tnol6n0a+QchQdEuGJlB6HScpOoIIKp0v+arGJmiiigCiiigCiiigCiKKKAWXM3l1c3dw3dYetLb6UFDkqKc4TqjZJBOqkwrSI8Kr+GYRiCO7c4Yc6YhxjsSD1nVwZT5g+4RTsUaWuOc3wbxFnhrQu3lKKVKzENJPiFJBzBOpUrQAJ3PSGkzSGSUOBTcb3DzWKsi4SplDZaUgK07mYFS4HWQoGPoxTEavELRnStJR9IEFPx2rTxFy8xPF1IVfvWjIbzZQyhalCQmRJIkEpnVeh+FbsN+x/tEfbn33fIZW0nTY6KVvruKpKKZ0Ys0otursjrvi+0Z9Z9E+CDmO8fNmKhHeaSVKy27Lzp8Jgx10TmNNDDeVOGMbWqFmIl0qcO87KJSD5gCrNa2SGhDSEtiSYQkJGu5hIAqFFF5Z8j42EuOJ8RIBGE3ZB1Gjux/3NH75sR/om8+Dv7GndFEVNLwV9XJ9Qkf3y4j/RN58Hf2NZTxPiQ2wm8Hud/Y07YrOQ+B+FNK8Eerk+r+BKJ4uxQf7LvPg6f0s17Txpig/2Vdn2oX+wp0ZD4H4VimleB6uT6v4E4njjFP6IuT/u3P7GRXMOcDjaSX7J1ABiYIHvKgIM9KdkVlRka00on1cnkTtvzptFGFJWnzKdPZ3So1J2vNKyXHyqQT0VKfiVJAHvpgXmAW7xJdYZcKhBKmkKJEREkTtpvUNdcscMcjNZtCPoZm9/HIpM++o0IsuoyLwRdtxnauA5XUGN4WgxO3zqkE4u2RMnx2P+VRN5yLw1YOVLzZJmUOTHkAsKEdNZqnYpyMu7dWexuQ4RsCS05p0BBKDqBuR0qNC8l/ipLmIyhiLf0x9f6q2JuUEwFJJ8iKTjvE+IYeQjELZRGoCiMpUfJaQW1+4bHfxsOE8aWtxAS5lWdMjndJJ6Dorw0P8AZVXFo6IZ4T70TvHXAqL9sLQQ3ctj5NzaY1CFEaxOx3SdfEGH4D5vvWrwssWBBQQ2H1+s3AAAc076Toe0mdZOYGRacPxUg5VmQdien6x/j2RvHfAaMRbzJhFwgdxfRQ+gvxSeh+b7JBtCVbMx6jp9XujyNhKpr1S95QcXqubVVtcaXVmeyWknvFKe6lRHiIKCfFM/OphVseWFFFFAFFFFAFFFFAYUaSHLJj0fiDEmDIPypTmGpAeCgZjQFKwfAyPKneRSXuAbbjIboTct+3PmZIHjA7RoeHq+FQTHkbNZoqpcZ8wU4e4hlLDtxcOpzobRABGYgkq1IjKfmmqnQ2luy2E1y4jirNunO+6hpPi4oJHTaSJ3HxpOcUcZ4ilguXNymzCz8nb26QXTpt2pMp3BKgTHgDCTw8I8mLm+y3N66pttwBY1zPuAgQZVogERqZPl1qUjH141aLli3O5gOFuyYdvVBOaUBSU7wdCgrIHjljWuIcXY/dz6Nh6bdJ2U6CCAod0y6pIMbyER5dKY3D/C1tYoyWrKWx1UNVq/CWe8r3mpWBV9JzvO+wpk8DY9da3OJBgGDlaUoEdIhpKE7a6KIJrfbchWsvyl9dKV4pISPgcx+umnRSjN5ZMWTfIlhJBTe3oIMghaQQRsQcuhrv8A4KVf0rif/EH9VX6ihX1JeSjtcuX20KDWLX4UditaXAD7FCY8gRXHc4JjzBlm+t7lKUnuvNBtSoGmqUmVeZWB4zNMSg0pFllkhVt8x8QsVRi1goNfz7AlI1Ik94oI/GSfIzVswjmJh9yB2d21J0CVq7NWgk91cHbqNPOrMQNvHT2+VUfjDlNaXiFKZbQxcDVDiEgIKgZhxsDKsE7mJ9sRUaTaPUeS5MvJWkKQQpJEhSSCCPEEaGvQpF2PDrSLhVs625Y3qADLDq0peSDPaNnUKSYPdjSPI5bB6dilmAWLj01A3auAO0Ime66CCTGmp+OgFaLfFwUtMtmNC5tkOIKHEpWhQhSVAKSfaCINLDivkMw9K7Jfo6zr2apUyT5HVTf/ADDwAqe4A5lDE1uNKt3GXmUyses3ooJIzQClWYnukbA6mDV2FDp2krPlXB+J7iwfLS1KWhtSm1tlUgZVEHKehBmI0Pvpy4dxB2lulSDKVpBQoyCAf7f0UmsUw4OP4m4R9pWtQMGAV3aUDXYHKV7zsfcx+Dv/AAFv/Vj9JqmRdzo6SbbcWRWJ368KxNnEGxLbnydwnxB9b3lIzD75Hur6CtbpLiErQQpK0hSSNiFCQR5EEGkpxXapcsnwoTDaljyKAVJPxHwmr9ykxcXGEWypkoQWVSZILRKBPtSEmOgIFWg7Rj1UNM7XcuVFFFXOUKKKKAKKKKAKTnNn+L45hd1ISCpLalbnKh0ZtNfmPHUDr5CnHSm+yHYIs7d5OXMzcCCR3hmQSANNpQCR5CgGVSr5sWZaxDDrser2no6ydQMxlOgGhKVufkimdZ3IcbQ4k5krSlYPiFAKB94M1S+dLKDg7pWDKFtKbI6Lz5QfIZVKHvqi5NprVEo/B3CpxnE3bp/vWbDmVIOqXCiMrcZvVghatwc0fOMPZKYqgcj7Ds8IbVEF5x106zPe7MHy0bGnlPU1e7q5S2hS1mEoSVKPgEgknTXYGtEedPnSijcU8xnU3foOGsek3aZKwruttgCSCSU5jB3zACQJJMVq4V5nLXd+g4ix6LeEwmNW1zqADJIJGxlSVRuDArm5N4EexexF2C/fKWv8FGdRP5S5J8kp86luMuDG8SaCSclw3qw8N0q3CSeqCfgdR52UW1aLNxT0suwNFVnl7xOb6yStz7e2Sy+IghxGijGwzCFeGpHSrNUGbVOgooooQFVHiTih30xvD7PKLh1tTi3ljMi3QAQFFEjMoqgCTAkSDMVbVKA30Hj4edLDlCv0u7xLEFQVOvdk2omVJbHeyaaZcvYjTfJ5ChePdntPD2NWbgfTfpvkpClLt3JRnToSlGigFHWD3YIG4JFXjhriNm/t0v26pQrQg6KQoboUOihI+IIkEGt92ggzt5iqXw1Ymwxl9lCf4tftm6bjZDjZAdR5DvE+woHQmrONKwpa7XclOZHCPp1p8l3blg9rbrA72ZIkoB3GaPiEnpVQwHiZD9l6QrTIlXajwUhMrEDWOo8iPZTcIpJcd8MKt7t23YBCcWdYCANkqKlekaaxHdUdDCXPKqMpLGsqSLZycwTsrE3K/tt6tT6ttE5lBA001lStI9eOkVfRWm0tktNobQIQhKUJHglICUj4AVrxTEE27DjyvVaQtw+xCSo7a9KzPWS0oQd7h+XD8YeO7l5kGh2buUn2ES59VWPg7/wFv/Vj9JrixdpQ4aWpz7Y8Uvr81PXKVzECO6U6DSujgi4SuwZykHKnIryIJkH6j7xVZ8G/S7T/AATF3apdbW2ucq0qQYiYUCkxIImDW7A+Hn7Bg/ubdrI1Ulm4CFMqO5HdSlTaj9IH2jqODG8VTbW63VfNGg+ko6JHvMe6s8M4sp+2acBIUsAmNBnScp/5gazTaVnXkhCb0vmiwcNc423Xxa3rK7O5kJhRlsqI0GbQpnpIIMjWmLmpCcWYYvGcSbtLRCZthD9zGjcnVMg6hJBATuVZogAmnjYWZaaQ2VqcKEpSVrMrXAjMoiJUdzXQt0eRkioyaR2UVDY1xO3aqQhSVuOukhtppOZxUbmJASkEgFaiEiRJFesNxsXSF9moJUklJKYWEqHSfVUoApmJAJiTE1JWnVktNE1T+Jby6tAlfpYS0dFKNoHQkyIJyPIKUmd8p1G4kAx2D8y1IeQ1ehrs3VFDN4yo+juKAByKSo5mHNdlHfy1qLV0W0S066289hhVR+c1kHMGuZjuBtwEiT3XE7eBIkT5+dXcGovijD+3srlqY7Rh1EgTGZsgGOpBMxUlCE5fXvbYXZrkH5BCSRtKB2ZHtBTB9lQ3Ov8A1M9/WM/9QVr5I3vaYQ2kkS046iBuJV2gB8++T7CK987Ek4M9AnvtE+Q7Qa7eMDpv7jXub/tJ7l2ylOE2QSAB6O2dPFScyj7SoknzNS2MWPb27rRMdq2tufDOkpn3TNa8ARls7cEQQy0CPCG0zUVxKi7uVej2i/R0FJ7a6IlSJiG2gFAlwpJJVskEQc22h5tXIheJ+YlhhTabYKLjjKEthhuJGVICQtcZUaRIgn73pVYwvmJieItrXZWts2G9CpxalEqIkBElKZAjcEaiYpb8f8LiwuC0p1110qUpSlNKQkgnQhazLqiZlQGXwJkxcOAOYDtvaIs8OsFXD5OZxxXq51kTKUD1QkFIUpY0TOmwjU+x0RxwTuSs4uGMVxcYo+0yENXV1LjiXUBKDkClZgIgfO1G8mnNw7d4nmy3zFsEnZbDp7vkULBn2hXuqiDBsbXibeIqtLYOJa7Ls+2ATlIMz3yQqFEbkadaa+H3C1tpU632SyO8jMlUHrCk6KHgdPYNqIzytdjpoooqTAqPMniMW9m403mXc3Da22W2wpS+8CkrhOqUpEnN4jrrSZwTmPe4K2bMMMJKVFag4FlcuAK1yugDu5dI+ua+icQuksoUtSFr2BS22pxao1AypBJ676CkXxhe4zdvOhuzuRbKXmQhyzbzgdAohs5oPiT01JE1B040nEsmA897V4hN20u3UTHaJJcb8p2Wn4GryplNyLZ+3U26GXwtC0kKSULSpl0AgjUIWox4oGhOlITgS9tbS9U7iYeQuFZUBkZRnSZUtJgxBICUpjWZAFNTCsGRnF5gjrJ/nWkqysvAici0fyDmndVlEayCJpqfBPox+ZOmMml8qbviTUS1h1v46B1/Y7b5Dt95M9Kt9jjSHWS6QpsIBLiHElLjWUSoKT5DWRII1BIIqn8omO0t371QOe+uHHdQJCEqKUJkDWDn20+FGVwR925faoHOrEyjDQwgjPduoZA8pzK6HqEj8ar9So4te9M4jtmJlFk32yo6LML8R17Aae8aGs0d0vBs5kWwbwZ1A2QlhA66JdbSPboKovB/BuMJaD9kyC0+kKBLjMKAmDlU4CCNRsNzV95o/wCqbj/df9Zurpyr/wBTWf8AUj9JqVwUm3GWxSuGOVV1dDPjK1ZUk5LZCkQSQRnUpvTSe6mT57kGoWT7mFtYhbLPyloolBGhIdGVCxG26F7yM3lX0hSu5jcvjd4lZPNplLjiWrrSUlDZ7VJV7QhSJ/AG8TLSIjkknqLZy94dTZ4ewjKntFIS46oDVbigCok7qInLJ6AVZIoTtWakzPntjipV/b3t46IddeatmxmUQ2zBdLaempQMxgSSfZUvwVx+LFtTbiFOJnMjKQCmfWGvQmD8arzFva2Fzd4ZdFTUvhdvcEyhMgBvOmPVKFCVSYM7RNa7vB3m5zNqyj54SS2R0UlYGVSTIgg6yK87qXkhNTifs/0TH0XVdJLps3N3vt/imWzjHmOLxjsm0LQFEZyqNUjXKIJ+cB8KrbA7TDMRaWJQlpD4P0XEODLqeqgVDxIBFR7NqtZyoQpSjsEpJPwAmusXATbXFq60qLjs8xnItPZqCwBKFaTG461hjzSeVTyHqdX+nYodFPpukSbbTq1fPO78D04LcJw6zJJJNtbkk7n5JOtTRNInha6ctkpTht8pKhvaXxCmVmZhtxISEE+EJJP1X3C+aLXaBi/bXYXB0h37UrzQ8O6R5mB5mvWjJSVxdnz7NgyYJaMsXF/cr/JsdivErTYMXZyhXrwcyJO2kNI6Dc+668WYT6VY3DESXGlpT+FEo6j54Sd6p3Daew4lxFoQEXDLdwkkyVHuSU67ZnHdPBI6DVjijEd4lF5LcSG6w1KFT2lqexM9UxLZnyT3fxPjf6UP2Og/i13/AFrf/oNN4itEefkVSElgPLteM3j99ercFup1XYozZi43nVASsnuNAQAQNZMRElsNNNWbSWWG0oSPVbSIA6k6bknruTUmhASAAAAAAANAANAAOgisJZAJManr1/yoVlJyIVdm64ZUPjAj3bipSxYLbYB3128zXTFBoZqKRQOI+K8QddeYwq2SvsSELuXFpCAsjvIQlZSlSknQmVQdxtMCcL4maTnFwy6Y+1y2VaxtmaSmR+F8aZC79LMIS3lCem2+unjqSZ6ma8fuyc/q936/8/L66UaerFbGrgjGlXmH277ghxaO+IjvoUUKMdJUkmPOpZ9CvmFPsIP6QaLO1S2nKhISkqUqB4rUVqPlKlE++t9CHTZBYqw2+gtXrKHEK8RmHtHVJ8wQRVHTy6Xht21dYS4tTS3UIuGFHN8mpaQojqoJBmD3kxMmDTRfYC0kEf48a027CWUGTpuSfZQRnJbdiq83MXLOGOIQJduSm2bHiXdFDb6AUOmpGtT/AA/hItbVlgfyLaET4lKQCdhuZO3WlnxteG8xvDrUxlS4HlgkjQKKokCZyNq2O6tYpuVSTO7pl7bPDroSkqUQlKQSonQAASSSdAANaT/LQm5fvsQVM3DxSgE7JBzxv0CmwJ2CdKufNjHvRMKfIMLdAYR7XJCuvRsLPu6iajeB8KNth9u2RCsgUr8JZzkbnbNHuqvY35kRPNi7y4cWwJW+422kdTCs+n5AHvppcK4MLSyYtwZ7JtKCfFQHeO5iVSYmlrcWvpuP2bG6LNCrpz8IkZB6v0g112PQim8KsuDKbtmaKKKkoFFFFAU7jjlja4mklaezfjuvoAz6CAFD+USNNDB00IpXPcsses0hNtcKW2iSlLNypIABkfJrKU66nKJGpnz+gqKEHzrd4NxM8gtr9JKV6KHaNJn2lKgY8asnD/JK4ZtgVXYDxOYsqR2luARqkiQc+/yiIOunjTmoo9+S0ZOLuOzPnDHODr21uCu5aU3bBJhbAU80DoJXr2iE7mVAkaaGuxi+cUwUKDV9ZiSUz2iERpmBEOW510JCdFba19BKFVjHOXNndL7Utll/vHt2Fdk7KhBJUnRX4wP1mcJYVdx2f2PUxfqmRJwzJZIvlS5/D5QoeH7Vti7FzhrqA8lJQbS7VoUq+a2+CB7AuI86YuBc0Ld5wMXKVWVyIBZuO6CZ+asgAz0nKT0FULi3gdeElVw4oXrVw4hClrUpt9ClBRnN3mspiMygdSNOpicVx5LSOwvGnFJTtbXbSgtPQ9i6nUCfnApBj1TsZuS+ZX91/RnowZU3ilof0y4/Ev7/ANls+x1P8Wux0Drce9B/V9VN6kFwviLlkrPhawpt3KtyzucoWrTTs3hAUcp01SfvV9Wdw3zNtbpXYuFVrcgwph8ZFT4JJgK8tj5VtGSfB5XUYMkJe5UW+isA1mrHKFFc1ziKEbmT4Df/ALVHHGlk91I+s/20KuSRLOMJV6wB9oBrCbVAMhKQfEAVCP8AEuQErU2gAScxywN5Mq00rSxzAtCQC+xJ07r7Z38s1AnZZqK5WsTbV84CfHT/ALV0FwRM6ePShY9VEY4VAjXunp5iuh7HGUmCtI8dRp5+yvOMEFqfMRQrLhid4CUbjie5cWdWUv5R+ApNuke5J+qnaKSnK1IGO4gs7hbyR7F3Bn6wmnWazZ6uLaKFfzdV6TeYdYTo44XnAPop7oPT5oe1Cp0Om1Wzf31VmGzc49ePkHLaoRatyCO8QFOHeNDmGnRYMTrUrxNflm0eWn18hSgeK19xsbj56k9fGjLx7sh+VOPIXi16VpIVdd63cJBStphSmyhJGhiAqRuASfEuCkhxRgirGztLi2A7XDSlU7ZknR2ddlKMkeCleNODAsXburZp9oyh1AWnxE9D5gyD5g1KMZKmd9FFFSVCiiigCiiigCiiigCiiigKNzow8u4NcZQczWR0QYjItOY+5BUfdXZhKWcQw9hTzaHUOstqUlcLElIzCSPWCgROhkVL8VYd6RZXDIAJdZdQJMCSg5ZjWJiqPyQxPtcJQkmSy442dZME9onT5ohcAfe1DLw5ohbbh9xzEr2x7VJbZS09btPoLiQ2sDMhLgUHWgklCQAoiN0mJEdxBwxcIJaubcLtQkZFrWXMh6hD6GwphI8XEoRpqDU9zHxr9y8Usr/JnStpy2dGs5QpK5T0Ch2hI8YI8wyMPvm32kutLC21jMlaToQev/bpsajSpb9yz6rJi9vMfD4/5+BI4dxXe4WO4929ugZjb3RyuJR/+J3ZY6DKdeiDU0rnK9eJKcPsn3XQJUmJSjpJKCVKE/g1buL+AUXwQ2MrLRVneUgd9URCEiMiSqSVOQT3AIIJjYzw21YoSi2QG2+kb5vEq3Uesk+NWimuTl6jJifuhGvtYvG+GeIrlZUp1NqDOnaJSkR5NhajPiZPia7WuTDq49NxVxQBBKElR6awpxeh88u1X+3Qt1UZjHUknQVKpwlv6P1mrUc6yt8KhaJ5BWKzPpVwo/hNk/8Aor3/AKPFl90XPxb/AGdMxOHtj5o9+v6a3oQBtpSiynITZ5Q4lZa4ffhQ37NcoB2+ac7Z26xsK4MW46xSwbi9skpKtEOzDebUicpUhR0nKFJOh8aetV/jfhROI2wZVH21pyT4JWM8HcEtlYkePnUUTak/cimcteXgyfuhiSQ7cvEOpDgnsk7pVExmIgwR3QAABrV4xHEkrTlAIA1JPl5f42rfi9xlSEJ0noOgGw+r6qqPF2I9hYXDgMFLSgkyR3ldxMEbHMoR5xUmOSTlLSio8prjtrjEHwmO0eSpJ/CU6uASJ6pPw02pyOXaUtFxRhKUlaj4ADMd/Kd6V3KbDOxw1Cju8pTnu9RPU9ET09aOmrCxlqbUtH54ShQndJIDg2MgozAjz3HTJnsRVRRWOFLRSLVKnNHX1LuHNCIW8rtCIJ0yghMfe16xZsuP2zfzQtT699QyBkE7fbVtqj7zTapWuO2al51w/eNJ8giVH2Stah+IDsRQtXY8Y/cobtH1ujMhLS8yfpDKRl98x762cj7BxrB2c6pDi3HECfVSpUAb6SUlX4/jNVLmtdlTDFm39su3kIA02ChEydBnKNfI6iNXHhVglhhplPqtIQ2n2ISEj6hVkY5HudVFFFSZhRRRQBRRRQBRRRQBRRRQHlaJpNcm3ewvsTsiQQ28pSdh6jimlEJ3gjJ1gR5056SIcNpxisGct0mJVGocaSoQT0DjeXT6MeNC0XTGPxbw03iFo5bu6BQlKvoLHqrHsnXxBI60lOEeOLrBHFWl2hZYkkCPU1MrbkDOhR1gEdTuSD9AkSKqmO4C08ks3DaXEbgEf8yTukx1FVTo0njUyVwvipD7aXG4cbVstB0PjvsekHUUYhiIcAABEGdfYRSuuOUWQ5rO8eYIJIBmBO3eQpJEDSYJOlcLmE49a6Nv9ukaDvJWdSTs6M0/HeJq+o4J9LPsxtWV4Wz4g7j/AB1ra7jCztCfrP10kXuY2LoOVdsAoRINu4Dt4ZqirjjbF1x3nkx9FgJn2wjXalmS6fItrPoRvGlAagHz2rS3iKwqc0zuDt8OlfNoxXFJ+2Xv5T366mbHj3Fm9w44NdHGJ3HiEhXumlln08/J9FsYygjvd0/EV7cxZsDQyfCD+qkha82LsD5TD1KOmqO0T7ZBQv8ATXUnmNfugdhhizrBKu0UPiEIy+0mlkell8DIurqcy1kAASSSAAB1k6AAdTSh414vXibybCyGZtSwCv8AnFAzPk2mJnrE7RXXieA4viigm4CLVgRKM3dnxyhSlLMeJA9nW18H8AMYfK0lTjyhlLigBA6hKR6oOk6k6b1DZvg6Vp6pFgw2zSw022nVLSEIE9QhIT/Z9db1XnaKV4pOU+HqhUD2BUe2fCvLjgSkqVolIJJ8ABJPwqH4OuC7ZoeUCFPqceIPQLcUUAfe5AiPKI0iqHo8bE3XhpsJEDzPvJKifeST769VyYviSba3deVs0hS/bA0G43MD31AKlgjfp/FAmS3YNkgdM6dJ3H8o50mezG4p2AUqvsfsLULR+7cnPcvHXTVKOvvcU58Ka1aHK3bCiiihAUUUUAUUUUAUUUUAUUUUAUied38VxewvIgAIObQyWHQowmeiVp9s+Rp7VBcUcFWuIoCLpvPlCsigSFIzRJSRt6o3kaaigNGE8T29yyl1lzM2saGDI8UkRoobEV0uXrSvWg+1J/VSmx3kje2oUcLu1qRuWi4WnCRA0KYbWd9VZY21paYjimJWboS+7dtOCFBLi3AfbCjCh8RVaNVM+mXEsHZRHsB/tFczjSR6qwfcR/ZFfNv8IWIfdb35VWzg/FcYv0L7G6QEtQCp1KCZVJAnslKOk7+HspRZTscIV4VnOfE1Qm7HHWwT6RaOnokiPhDSB8T0rW5c4+AT2dqY6Apk+yViootq+wwc58TRnPiaXauJMcQiVWDSo3IMk+eVDx+ofUK0p48xVHedww5ANcqHUnwGpKuvlShrQys58TWDSzc5sXKQVKw1aQNSSpYA9pLUCtbXPBMfKWip+9cEfWiaUNaGfRSz/hzZ+5XPzif7tc11zy/mrXput3r7Eo1G3UddqUNcS0c0sY9Hw5wA99+GU+xUlZ9mQEfjDaQasGB2nZWrDcEZGm0kHcEIEj4zSK4i4yucVW0ktJ+TzENtJWc0xJIzEnRMaRAnxpg8Nc32HERefIODdQClNq9gAKkHbQyPPpU0VUk2MGqDzixYotG7dEldwvYblKIJG3VZQPjv0l/4TcO+6k/m3f2dVW1UnGeIWOzly1twhRUEmMrfyhmRoFOEI1AkRsdahEzkq2HZwfgnodjb28CWmkpVA0KolZ96ioz13qarArNXOcKKKKAKKKKAKKKKAKKK572/bZbU46tKEIBKlKMAAdSTQG8monHOLbSyCfSn22s3qhR7x8wkSojziKV/FnPBx1z0bB2lOuKMB0oKp017NuJPTvKEaHu7Gufh7kq5cLNxi7y1uL3bC8y9tCt2Tt9FOnn0oSk2Mu05kYa6JTfWwAMd91KD47LIJGu9TTGKsuEBDraydQErSSfMQdaXX8BuGfQe/PH9VCeRuGDZD354/qqLLaGXDijji0w4N+lrUjtc2SELVOSM3qpMesN/GqDxnzmwp22UhLYvVKBAbcbKUDbvFS0yPHugmQNt67bnk1hiUEr7YIbBWSp85UiJUoyISITqdNvKo5jjErn0PC7l+3ScjbqCEIWlOgKQWdE6aa0sjTXIr+F+A3MULjjSmWG0rIIJcOWRmCUiFEpAgSVT7adHA3B7OHW6mi+p3M4pwnsygapSmIlR+b49elZ4I4nt8RbdISphxkkONrUmUgfPmB3dCCYEEe+oTHeaFg24ppHpbgSY7W3DRQSNwlS/WAOkgQY0MbxuaLStxit3TKdo/JNevT2v8JP6qWfD/E9liVylgP4ky4pJyBTiG0rjUj5IRmiTqOkTsK3cY8MYZbjLd4jdtFwyUm4UtSgZ3byKOWeuUChbUMNy8tx65bTP04TP5UTXFc8RYe2opXc2iFCJBebSROo+cCKTJwHhw/7Suj+Ir/2tWR7kJZrQlxm9cS0U5syg2tJB1CgoZAEx7fbSiupl0e4iw8+rf2o8jcNx8c01H3HE1kQUqu7VST07dpQPtGb2HWlx/B1hH9NI/IT/AH667HkezdArtMTbdbByyG5IMAkGHND1pQ1s4+YODYX6Mt60cZDySmEMuoIVmWAT2YJ2BJ7sD3CldTlV9jssDW+RHmyY/wCpUc99j/c5iEXVqoTAJKwT4SAhUHyk1Jm02QPDXM1di2UNWrEGJIzhRPUqUVkq6abCNq34/wAxbe9QQ5h7XakAB0uGUnx7qEqIGsAqPvqYH2PV7/P2vxd/ZVwnkNiXgx+dH92mxPuLTwPyNtH20Pu3guW1a5WO6gwTKSs9/wAJEII286cuEYKzathq3aQ0gbJQmPeeqj5mSaR/B/LrGMNuEuoWhLeZPbJS5nzoChmHZhJzKiYgZtdKaWI80LC3VlfdcaOui7a4TsY0lmCJ6ipK0Wyiqhac2sKcnLeNiPphaPhnSJ91dH8JuGfdzH5YoQWeio/COILe7QV2zzbqQYJQoGD4GNvfUhQBRRRQBWCazSO5icU391i5wm2cDKCpCc6MyVKC2g6StQM5QlRkJicvXagLfxxzltbCW2yLi4j1EKGRJmO+sSAd+6ATttM1RrbhDFMeWl/EXDb20lTbeXWCdkNzKdBGdevXvVduCuVlph+Vej9wP5VYHdP3iJIR7dVefSrsBUWaRh5IXhrhG2w9vJbNhMgZ1nVa46qUdT4wIA6AVMzUfjd48hv+LNdq8ruoCjlbT9+4rcIHgmVK2HUigp4QvQkqucYukuklS0skhpE6wJUNBrskCNAKjk0uuBnTRSL4D5xejuPNXzzr7MqU06oZnBEwlWpJCwBGvdJ8CSLM1ieLYs36VZPNWNtmWlCXBmccCTHaKPZqA10gbQd96URrGPe4e28nI6gLRIJSoSkkGRI2UJgwZEgeFc2LYcpxtQbWEKyFKJEpSqDlMeAMaR0ik3xDjWO4egPPXja2w4lMJCDmmSNC0k5SEmdRU+5z+thaJWGlquSIUyNEJI69oRqk7gAE9DG5UNSIdjkFdIzBN+hIWMq8qXBmSSCQRIChIBg6SBTcYwzsLZti3lKG0pQBMd0CNfMnU+ZNKzD+IeJLtsP27TIZdlTYhgd2SBHaKzkdJO+/WtFlzPxKzxFtjFezS2SA5CGxCV6JcC0aEJVvBOyhvsZVNLc886rQBy1KFH00E5UtmXMg7wV3TmSQsd0jxV4VC8qm2EYmlWIhwPuaMB5ByqcVpmUpRkqM5UyCJVuCBV3xzmNas3IZwxpFzeXDgSpxKgElSiBlLytVicoAByAACYAFVjjfhTGL9SHV2SW+xQodx9tROubQdpmJ8ANTUkPyXXmi/aItFtXIQyl2UtkNysrTqFDKJygxJGkGDvFJCx4idebZsri6W3ZBfeAkhKSoKUYSJXEEpSZAJ0iSaZnKDEWr524N6sXF8UpQ2l5KVfJNp+ZmBBObVWk6BRmVEdXMm7sWrR9lZt0vqR3EtobLgUDmT6g+TBI3JEAnxAIPfcuF7w1h7NsHBbWYaSlPyimmiMhAyqzqTrOneJMzNI0cRnCr9xzDH0rZXsmFFBSZ+TWlUElBmFTMQZ1IqsvYu862hpx1xTbfqIUtRSj8FJMDfpT24Pw7Crq0QLW2aeLSQhxTjCe2zfSWCD60FQMkdOhAcD5tit4BgNxxASq8xNKkIIKrdqZTPqnKQlCfwoX56mubjDlA1aNk276i8mFpQ4psFaQdcvqkKG43mCBrFdt1wFiVjfLewhGVDqCIJbSEZvWRDpggEBST026ayPA/K1axcOYxbB15SkFtS3syiIVmlTbnjl3oK7UWLlVi10u1Dd6porSB2R7ZKn1IA2cQCSCkdSc0esJEm9Ui+YPLtLCE3WHtqaUyZWhsrJEGQ4mZUFJO+u2vQzL4VjfEN7bIbbZSydc106nItYOoIQoaGBEpQZkHTcxRZScdmN7LXh5gKSUrAUk7pUJB9oOhpO3PKa+EKcxR0rVqojtCJOu5dBPwFeOXV5itnfLtH2XrhkkFaiSQgHRLyHFkJykD1SRMGACDSidXlF6xblRhtxM2yW1H5zJLZGgHqp7nTqnx8ao+LfY8je1uiPBLyJ8fno93zfH2U5TVF5ocaeh2Sy2YWv5Ns9SojVQ8kpkz45fEUsSiuRCWeLXGF3ijbvQ40tSCpsy2vKSDuAFoJGxHwr7CZVKQT1AP1V8QlVfYLHHFgEJ/jtrsP/MNeH4dWMCwUVptLxDqAtpaXEK1SpCgpJ6aEGDW6gClHzX4BQHF4kzeeiPnLm7ReVC8qAgBCkjMFlKR3e8DGw1puVU+KOWNliCit9Cy4QQFh1eZM+AJKQPLLHlQCTwLnQ60nLdNh4jZaSEL/G0KT7QB76mWuejMjNbOgdSFpUR7oE/EVKYx9je2qTa3S0Hol5AUDtHeTlI6/NO42qH/ANG26+6mPyV/qqKL65EknnnakiU3Q8yEaeejs1svuauGvIWhxbykuJKVdxQJBEESCCJGmlV9/wCx0vwohDtsoaQStaemunZnr51yXf2P+JoTKQw4Z2Q7B9vfSkR7+tKHqMkOz4c8R8bqrzh3HNg1boZaurdLSUBKE5oITGg17wMeOskzrNKk8j8W+50/nmv79crvKPFQSPQ3DBiQpBGmmhz6ilBT+w2MWXh1+2kPPMOIBzJ+XCddUzosHx3rlsuAMIWJSw26AYlNy6dd4OV0j9FKa85ZYk1GayuDMxkQXNvHJmjfrXGvgbEEgk2N0ABJJt3IAHX1aUTrvlH043eDsw2hASlKQlIRskCAAABoABEVWOK+C2MQSgP50FBOVaICoO6dQQRpMdI03MoFmwu0TkbfTO+VKxMbTA1r0MXvLdX264aUR9NaCRPtBiR9VKJ9RVVDrwLlTY2twy+HblS2VpcAJbylSTImEAxI8elX6+u0LTAJkeRr5et+OL5BkXb5P3zhUPgokfVXW1zNxFJB9JUY6FKCPgU1GkKaXYvvFHKRdxfdrbutNNu95wnNLavnZUpT3s3raHckaCKtHDHKTDrXKt0i5dGsux2c+TW35WalM3zaxEEEuII8Cy3B8tEg/A12jnTez6luR+Av9pU0xcLHVi/BNhcMqbDFujMIlDbaFe5SUykg7H4yJFVfgHlGuwuzcG7JCZSlDWgWk9HSZHh3QNwCFaVSDzxf+5mfyl/rrsTz0/8A0/8A+3/1VG5NxY+hWaSSOeVuP/LvA9YUmu1nnfaQDluQY1ASkx5T2gn4VFFtS8jgmsUr2ectkQD27qSdYU2ske2AU/Amu1jmzZKAPpiR5KSsH3jJSibQw4rNUljmTarEpvLePvlpSfguD9Vd9txq04CW37dQGhyuJMf89CbRIYhfZpSNBsfPy9n6aQHOHHu2vexT6tunLt89UKX7Y7o/FPtLubuUuElCkq11ykKifZNIDmXw6bS/c0OR4l1BMmcxlQJO5CpHsg9alGeR7FSqx8B8JLxG+bt06JPecV9BCdVHY6nRI81Cq6EztX1Jyf4H/c+xCnExcXEOOSIUkR3Gj+CCSfvlHwqxiXexs0MtIbbSEobSEISNkpSIA9wFb6KKAKKKKAKKKKAKKKKAKKKKAIryUUUUBmK8loE660UUBqucPbcSUrQhSTulSQQeuoIg61w/vSs/uS3/ADLf92iigONzl3hyiSqytiSZPySf1V5/g3w37htvzSf1UUUBGHkvhP3IPzr37SvD3JLCVJIFsUk/OS67I9krI+qiigOP+ATC/oO/nVVouvsfMNXGVVw3E+q4kz+WhX1RRRQHN/o5Yf8Az13+W1+xrjvfsb7Yq+Tu3kpjZaULM+MgI0iNI99FFAc/+jY192ufmk/365V/Y2KJMXyY6SyZjpPym9YooDI+xsc6XyR/uD+0oP2Njh3vk/mT+1oooCT4W+x/Ta3bbz9wl9DZzhsNFOZSdUyc50BgxGsQdDThoooAooooD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8676" name="Picture 4" descr="http://4025stevenmantenimiento.files.wordpress.com/2011/10/mantenimiento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346" y="1844896"/>
            <a:ext cx="2723338" cy="234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981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 - Características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Su consecuencia es la disminución de otros desarrollos.</a:t>
            </a:r>
            <a:endParaRPr lang="en-US" dirty="0">
              <a:ea typeface="+mn-lt"/>
              <a:cs typeface="+mn-lt"/>
            </a:endParaRP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>
                <a:ea typeface="+mn-lt"/>
                <a:cs typeface="+mn-lt"/>
              </a:rPr>
              <a:t>Pueden existir efectos secundarios sobre código, datos, documentación.</a:t>
            </a:r>
            <a:endParaRPr lang="en-US">
              <a:cs typeface="Calibri Light"/>
            </a:endParaRP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Las modificaciones pueden provocar disminución de la calidad total del producto.</a:t>
            </a:r>
            <a:endParaRPr lang="es-AR" dirty="0"/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Las tareas de mantenimiento generalmente provocan reiniciar las fases de análisis, diseño e implementación.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Involucra entre un 40% a 70% del costo total de desarrollo.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2800" dirty="0"/>
              <a:t>Los errores provocan insatisfacción del cliente.</a:t>
            </a:r>
          </a:p>
          <a:p>
            <a:pPr marL="91440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endParaRPr lang="es-AR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5354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Mantenimiento - ¿</a:t>
            </a:r>
            <a:r>
              <a:rPr lang="es-AR" u="sng" dirty="0"/>
              <a:t>Por qué es problemático</a:t>
            </a:r>
            <a:r>
              <a:rPr lang="es-AR" dirty="0"/>
              <a:t>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/>
              <a:t>Pfleeger Cap. 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3600" dirty="0"/>
              <a:t>No es un trabajo atractivo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3600" dirty="0"/>
              <a:t>No siempre en el diseño se prevén los cambios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3600" dirty="0"/>
              <a:t>Es difícil comprender código ajeno, más aún sin documentación o con documentación inadecuada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  <p:pic>
        <p:nvPicPr>
          <p:cNvPr id="26628" name="Picture 4" descr="http://mec-s2-p.mlstatic.com/mantenimiento-y-reparacion-servicio-tecnico-impresoras-laser-7044-MEC5146704585_102013-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6" y="4857760"/>
            <a:ext cx="1834344" cy="1805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3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Actividades de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Pfleeger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7345" lvl="1" algn="just"/>
            <a:r>
              <a:rPr lang="es-AR" sz="3200" dirty="0"/>
              <a:t>Debe utilizarse un mecanismo para realizar los cambios que permita: identificarlos, controlarlos, implementarlos  e informarlos</a:t>
            </a:r>
            <a:endParaRPr lang="en-US"/>
          </a:p>
          <a:p>
            <a:pPr marL="347345" lvl="1" algn="just"/>
            <a:endParaRPr lang="es-AR" sz="3200" dirty="0">
              <a:cs typeface="Calibri Light"/>
            </a:endParaRPr>
          </a:p>
          <a:p>
            <a:pPr marL="347345" lvl="1" algn="just"/>
            <a:r>
              <a:rPr lang="es-AR" sz="3200" dirty="0"/>
              <a:t>El proceso de cambio se facilita si en el desarrollo están presentes los atributos calidad como , modularidad, documentación interna del código fuente y de apoyo</a:t>
            </a:r>
            <a:endParaRPr lang="es-AR" sz="3200" dirty="0">
              <a:cs typeface="Calibri Light"/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310015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Mantenimiento – Ciclo de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1E0-6580-4203-9860-73FAD2F7B960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err="1"/>
              <a:t>Pfleeger</a:t>
            </a:r>
            <a:r>
              <a:rPr lang="es-AR" dirty="0"/>
              <a:t> Cap. 11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Análisis: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 comprender el alcance y el efecto de la modificación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Diseño: 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rediseñar para incorporar los cambios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Implementación: 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recodificar y actualizar la documentación interna del código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Prueba: </a:t>
            </a:r>
          </a:p>
          <a:p>
            <a:pPr marL="201168" lvl="2" indent="0">
              <a:spcBef>
                <a:spcPts val="1300"/>
              </a:spcBef>
              <a:buClr>
                <a:srgbClr val="C00000"/>
              </a:buClr>
              <a:buNone/>
            </a:pPr>
            <a:r>
              <a:rPr lang="es-AR" sz="3600" dirty="0"/>
              <a:t>revalidar el software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Actualizar la documentación de apoyo</a:t>
            </a:r>
          </a:p>
          <a:p>
            <a:pPr marL="91440" lvl="1" indent="-91440">
              <a:spcBef>
                <a:spcPts val="1300"/>
              </a:spcBef>
              <a:buClr>
                <a:srgbClr val="C00000"/>
              </a:buClr>
              <a:buFont typeface="Arial" panose="020B0604020202020204" pitchFamily="34" charset="0"/>
              <a:buChar char="»"/>
            </a:pPr>
            <a:r>
              <a:rPr lang="es-AR" sz="4000" dirty="0"/>
              <a:t>Distribuir e instalar las nuevas versiones</a:t>
            </a:r>
          </a:p>
          <a:p>
            <a:endParaRPr lang="es-AR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AR" dirty="0"/>
              <a:t>Ingeniería de Software II</a:t>
            </a:r>
          </a:p>
        </p:txBody>
      </p:sp>
    </p:spTree>
    <p:extLst>
      <p:ext uri="{BB962C8B-B14F-4D97-AF65-F5344CB8AC3E}">
        <p14:creationId xmlns:p14="http://schemas.microsoft.com/office/powerpoint/2010/main" val="1227234759"/>
      </p:ext>
    </p:extLst>
  </p:cSld>
  <p:clrMapOvr>
    <a:masterClrMapping/>
  </p:clrMapOvr>
</p:sld>
</file>

<file path=ppt/theme/theme1.xml><?xml version="1.0" encoding="utf-8"?>
<a:theme xmlns:a="http://schemas.openxmlformats.org/drawingml/2006/main" name="Ing soft 2_Plantilla_2019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II 2020 Métricas 1_sAudio1</Template>
  <TotalTime>556</TotalTime>
  <Words>1927</Words>
  <Application>Microsoft Office PowerPoint</Application>
  <PresentationFormat>Widescreen</PresentationFormat>
  <Paragraphs>343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Ing soft 2_Plantilla_2019</vt:lpstr>
      <vt:lpstr>Ingeniería de software II</vt:lpstr>
      <vt:lpstr>Mantenimiento</vt:lpstr>
      <vt:lpstr>Mantenimiento</vt:lpstr>
      <vt:lpstr>Mantenimiento</vt:lpstr>
      <vt:lpstr>Mantenimiento</vt:lpstr>
      <vt:lpstr>Mantenimiento - Características</vt:lpstr>
      <vt:lpstr>Mantenimiento - ¿Por qué es problemático?</vt:lpstr>
      <vt:lpstr>Actividades de Mantenimiento</vt:lpstr>
      <vt:lpstr>Mantenimiento – Ciclo de mantenimiento</vt:lpstr>
      <vt:lpstr>Facilidades en el desarrollo para ayudar al mantenimiento</vt:lpstr>
      <vt:lpstr>Tipos de Mantenimiento</vt:lpstr>
      <vt:lpstr>Mantenimiento</vt:lpstr>
      <vt:lpstr>Mantenimiento</vt:lpstr>
      <vt:lpstr>Rejuvenecimiento del Software</vt:lpstr>
      <vt:lpstr>Rejuvenecimiento del Software</vt:lpstr>
      <vt:lpstr>Rejuvenecimiento del Software</vt:lpstr>
      <vt:lpstr>Rejuvenecimiento del Software</vt:lpstr>
      <vt:lpstr>Rejuvenecimiento del Software</vt:lpstr>
      <vt:lpstr>Rejuvenecimiento del Software</vt:lpstr>
      <vt:lpstr>Ingeniería de Software II</vt:lpstr>
      <vt:lpstr>Auditoría Informática - Concepto</vt:lpstr>
      <vt:lpstr>Auditoría Informática - Concepto</vt:lpstr>
      <vt:lpstr>Auditoría Informática - Concepto</vt:lpstr>
      <vt:lpstr>Auditoría Informática - Definiciones</vt:lpstr>
      <vt:lpstr>Auditoría Informática - Objetivos</vt:lpstr>
      <vt:lpstr>Influencia de la auditoría en informática</vt:lpstr>
      <vt:lpstr>Auditoría Informática – Campo de acción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Pasini</dc:creator>
  <cp:lastModifiedBy>Silvia</cp:lastModifiedBy>
  <cp:revision>170</cp:revision>
  <dcterms:created xsi:type="dcterms:W3CDTF">2016-02-19T02:46:31Z</dcterms:created>
  <dcterms:modified xsi:type="dcterms:W3CDTF">2020-06-12T15:05:01Z</dcterms:modified>
</cp:coreProperties>
</file>