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media/image1.png" ContentType="image/png"/>
  <Override PartName="/ppt/media/image9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29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desplazar la diapositiva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2F56AEA-6913-4F21-928A-7166D311A2D0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A3E2D2-C1A9-4537-8637-BF6A0824066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Durante la historia de la ingeniería de software, ha evolucionado un conjunto de conceptos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fundamentales sobre su diseño. Aunque con el paso de los años ha variado el grado de interés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en cada concepto, todos han soportado la prueba del tiempo. Cada uno da al diseñador del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software el fundamento desde el que pueden aplicarse métodos de diseño sofisticados. Todos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ayudan a responder las preguntas siguientes: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• </a:t>
            </a:r>
            <a:r>
              <a:rPr b="0" lang="en-US" sz="2000" spc="-1" strike="noStrike">
                <a:latin typeface="Arial"/>
              </a:rPr>
              <a:t>¿Qué criterios se usan para dividir el software en sus componentes individuales?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• </a:t>
            </a:r>
            <a:r>
              <a:rPr b="0" lang="en-US" sz="2000" spc="-1" strike="noStrike">
                <a:latin typeface="Arial"/>
              </a:rPr>
              <a:t>¿Cómo se extraen los detalles de la función o la estructura de datos de la representación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conceptual del software?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• </a:t>
            </a:r>
            <a:r>
              <a:rPr b="0" lang="en-US" sz="2000" spc="-1" strike="noStrike">
                <a:latin typeface="Arial"/>
              </a:rPr>
              <a:t>¿Cuáles son los criterios uniformes que definen la calidad técnica de un diseño de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software?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M. A. Jackson [Jac75] dijo: “El principio de la sabiduría [para un ingeniero de software] es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reconocer la diferencia que hay entre hacer que un programa funcione y lograr que lo haga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bien”. Los conceptos fundamentales del diseño del software proveen la estructura necesaria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para “hacerlo bien”.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En las secciones que siguen, se da un panorama breve de los conceptos importantes del diseño</a:t>
            </a:r>
            <a:endParaRPr b="0" lang="es-AR" sz="2000" spc="-1" strike="noStrike">
              <a:latin typeface="Arial"/>
            </a:endParaRPr>
          </a:p>
          <a:p>
            <a:pPr marL="285840" indent="-285120">
              <a:lnSpc>
                <a:spcPct val="85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de software, tanto del desarrollo tradicional como del orientado a objeto.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E2DD7F-73A8-4CC5-BE22-B61DCC5E1F9C}" type="slidenum">
              <a:rPr b="0" lang="es-ES" sz="1200" spc="-1" strike="noStrike">
                <a:latin typeface="Times New Roman"/>
              </a:rPr>
              <a:t>&lt;número&gt;</a:t>
            </a:fld>
            <a:endParaRPr b="0" lang="es-A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E6A795-2E36-4877-9449-6E488B84124D}" type="slidenum">
              <a:rPr b="0" lang="es-AR" sz="12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A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64CA68-EFD6-4C92-9D23-DBF354AA96D6}" type="slidenum">
              <a:rPr b="0" lang="es-AR" sz="12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A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311CE6-CF63-492F-BBDF-D28098DB2E21}" type="slidenum">
              <a:rPr b="0" lang="es-A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n 4" descr=""/>
          <p:cNvPicPr/>
          <p:nvPr/>
        </p:nvPicPr>
        <p:blipFill>
          <a:blip r:embed="rId2"/>
          <a:stretch/>
        </p:blipFill>
        <p:spPr>
          <a:xfrm>
            <a:off x="10981440" y="0"/>
            <a:ext cx="1209600" cy="118656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2"/>
          <p:cNvPicPr/>
          <p:nvPr/>
        </p:nvPicPr>
        <p:blipFill>
          <a:blip r:embed="rId3"/>
          <a:srcRect l="8461" t="0" r="0" b="0"/>
          <a:stretch/>
        </p:blipFill>
        <p:spPr>
          <a:xfrm>
            <a:off x="21960" y="12600"/>
            <a:ext cx="12143880" cy="40608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Imagen 4" descr=""/>
          <p:cNvPicPr/>
          <p:nvPr/>
        </p:nvPicPr>
        <p:blipFill>
          <a:blip r:embed="rId2"/>
          <a:stretch/>
        </p:blipFill>
        <p:spPr>
          <a:xfrm>
            <a:off x="10981440" y="0"/>
            <a:ext cx="1209600" cy="118656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5176440" y="6484320"/>
            <a:ext cx="66168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100" spc="-1" strike="noStrike">
                <a:solidFill>
                  <a:srgbClr val="8b8b8b"/>
                </a:solidFill>
                <a:latin typeface="Calibri Light"/>
                <a:ea typeface="DejaVu Sans"/>
              </a:rPr>
              <a:t>Fuente: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5029200" y="6484320"/>
            <a:ext cx="8089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s-ES" sz="1200" spc="-1" strike="noStrike">
                <a:solidFill>
                  <a:srgbClr val="c00000"/>
                </a:solidFill>
                <a:latin typeface="Calibri Light"/>
                <a:ea typeface="DejaVu Sans"/>
              </a:rPr>
              <a:t>Fuente: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46" name="Line 5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>
            <a:off x="623160" y="1772640"/>
            <a:ext cx="10773000" cy="0"/>
          </a:xfrm>
          <a:prstGeom prst="line">
            <a:avLst/>
          </a:prstGeom>
          <a:ln>
            <a:solidFill>
              <a:srgbClr val="bb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Imagen 4" descr=""/>
          <p:cNvPicPr/>
          <p:nvPr/>
        </p:nvPicPr>
        <p:blipFill>
          <a:blip r:embed="rId2"/>
          <a:stretch/>
        </p:blipFill>
        <p:spPr>
          <a:xfrm>
            <a:off x="10981440" y="0"/>
            <a:ext cx="1209600" cy="118656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54120" y="4737600"/>
            <a:ext cx="1078020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s-AR" sz="4400" spc="-120" strike="noStrike">
                <a:solidFill>
                  <a:srgbClr val="4a6717"/>
                </a:solidFill>
                <a:latin typeface="Calibri Light"/>
              </a:rPr>
              <a:t>Ingeniería de software II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54120" y="5487840"/>
            <a:ext cx="922860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301"/>
              </a:spcBef>
            </a:pPr>
            <a:r>
              <a:rPr b="0" lang="es-ES" sz="2400" spc="-1" strike="noStrike">
                <a:solidFill>
                  <a:srgbClr val="4a6717"/>
                </a:solidFill>
                <a:latin typeface="Calibri Light"/>
              </a:rPr>
              <a:t>Diseño de Software -  Conceptos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211200" y="6481080"/>
            <a:ext cx="411408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384d11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685800" y="6481080"/>
            <a:ext cx="2241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84d11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DEF8512-0D3B-41C8-836A-FFAFF1AA57FA}" type="slidenum">
              <a:rPr b="0" lang="es-ES" sz="10300" spc="-1" strike="noStrike">
                <a:solidFill>
                  <a:srgbClr val="758085"/>
                </a:solidFill>
                <a:latin typeface="Calibri Light"/>
              </a:rPr>
              <a:t>1</a:t>
            </a:fld>
            <a:endParaRPr b="0" lang="es-AR" sz="103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800" spc="-120" strike="noStrike">
                <a:solidFill>
                  <a:srgbClr val="4a6717"/>
                </a:solidFill>
                <a:latin typeface="Calibri Light"/>
              </a:rPr>
              <a:t>Criterios técnicos para un buen diseño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540716E-DB4E-44A2-AB06-C9F693FAF4AE}" type="slidenum">
              <a:rPr b="0" lang="es-AR" sz="8800" spc="-1" strike="noStrike">
                <a:solidFill>
                  <a:srgbClr val="c00000"/>
                </a:solidFill>
                <a:latin typeface="Calibri Light"/>
              </a:rPr>
              <a:t>9</a:t>
            </a:fld>
            <a:endParaRPr b="0" lang="es-AR" sz="8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9743760" y="366120"/>
            <a:ext cx="1159560" cy="1171800"/>
          </a:xfrm>
          <a:prstGeom prst="rect">
            <a:avLst/>
          </a:prstGeom>
          <a:ln>
            <a:noFill/>
          </a:ln>
        </p:spPr>
      </p:pic>
      <p:pic>
        <p:nvPicPr>
          <p:cNvPr id="211" name="Picture 11" descr=""/>
          <p:cNvPicPr/>
          <p:nvPr/>
        </p:nvPicPr>
        <p:blipFill>
          <a:blip r:embed="rId2"/>
          <a:stretch/>
        </p:blipFill>
        <p:spPr>
          <a:xfrm>
            <a:off x="8785080" y="366120"/>
            <a:ext cx="1294560" cy="1282320"/>
          </a:xfrm>
          <a:prstGeom prst="rect">
            <a:avLst/>
          </a:prstGeom>
          <a:ln>
            <a:noFill/>
          </a:ln>
        </p:spPr>
      </p:pic>
      <p:pic>
        <p:nvPicPr>
          <p:cNvPr id="212" name="Picture 14" descr=""/>
          <p:cNvPicPr/>
          <p:nvPr/>
        </p:nvPicPr>
        <p:blipFill>
          <a:blip r:embed="rId3"/>
          <a:stretch/>
        </p:blipFill>
        <p:spPr>
          <a:xfrm>
            <a:off x="10468800" y="1005480"/>
            <a:ext cx="1135080" cy="1135080"/>
          </a:xfrm>
          <a:prstGeom prst="rect">
            <a:avLst/>
          </a:prstGeom>
          <a:ln>
            <a:noFill/>
          </a:ln>
        </p:spPr>
      </p:pic>
      <p:sp>
        <p:nvSpPr>
          <p:cNvPr id="213" name="CustomShape 5"/>
          <p:cNvSpPr/>
          <p:nvPr/>
        </p:nvSpPr>
        <p:spPr>
          <a:xfrm>
            <a:off x="619560" y="2132640"/>
            <a:ext cx="1011672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deberá presentar una estructura arquitectónica que:</a:t>
            </a:r>
            <a:endParaRPr b="0" lang="es-AR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 haya creado mediante patrones de diseño reconocibles, que esté formado por componentes con buen diseño y se implemente en forma evolutiva.</a:t>
            </a:r>
            <a:endParaRPr b="0" lang="es-AR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deberá ser modular.</a:t>
            </a:r>
            <a:endParaRPr b="0" lang="es-AR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deberá contener distintas representaciones.</a:t>
            </a:r>
            <a:endParaRPr b="0" lang="es-AR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deberá conducir a estructuras de datos adecuadas y que procedan de patrones de datos reconocibles.</a:t>
            </a:r>
            <a:endParaRPr b="0" lang="es-AR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deberá conducir a componentes que presenten características funcionales independientes.</a:t>
            </a:r>
            <a:endParaRPr b="0" lang="es-AR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deberá conducir a interfaces que reduzcan la complejidad de las conexiones entre los módulos y con el entorno externo</a:t>
            </a:r>
            <a:endParaRPr b="0" lang="es-AR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deberá derivarse mediante un método repetitivo y controlado por la información obtenida durante el análisis de los requisitos del software.</a:t>
            </a:r>
            <a:endParaRPr b="0" lang="es-AR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  <a:ea typeface="Calibri Light"/>
              </a:rPr>
              <a:t>deberá representarse por medio de una notación que comunique de manera eficaz su significado.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n-US" sz="4800" spc="-120" strike="noStrike">
                <a:solidFill>
                  <a:srgbClr val="4a6717"/>
                </a:solidFill>
                <a:latin typeface="Calibri Light"/>
              </a:rPr>
              <a:t>Conceptos de Diseño- Importancia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564C39E-BE11-4424-81B9-618ED022EC3F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94800" y="2038320"/>
            <a:ext cx="9792720" cy="44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¿Qué criterios se usan para dividir el software en sus componentes individuales?</a:t>
            </a:r>
            <a:endParaRPr b="0" lang="es-AR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¿Cómo se extraen los detalles de la función o la estructura de datos de la representación conceptual del software?</a:t>
            </a:r>
            <a:endParaRPr b="0" lang="es-AR" sz="24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¿Cuáles son los criterios uniformes que definen la calidad técnica de un diseño de software?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DF1A634-ADA6-41D8-AA5C-FEAFFB150151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11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791000" y="19026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Abstracción</a:t>
            </a:r>
            <a:endParaRPr b="0" lang="es-AR" sz="32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Arquitectura</a:t>
            </a:r>
            <a:endParaRPr b="0" lang="es-AR" sz="32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Patrones</a:t>
            </a:r>
            <a:endParaRPr b="0" lang="es-AR" sz="32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Modularidad</a:t>
            </a:r>
            <a:endParaRPr b="0" lang="es-AR" sz="32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Ocultamiento de información</a:t>
            </a:r>
            <a:endParaRPr b="0" lang="es-AR" sz="32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Independencia funcional</a:t>
            </a:r>
            <a:endParaRPr b="0" lang="es-AR" sz="32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Refinamiento</a:t>
            </a:r>
            <a:endParaRPr b="0" lang="es-AR" sz="32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 Light"/>
              </a:rPr>
              <a:t>Refabricación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6630480" y="779040"/>
            <a:ext cx="5035320" cy="135000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1A531E-0AE6-4007-B148-DA89B9F4CDD1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23520" y="1902600"/>
            <a:ext cx="971784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"/>
              </a:rPr>
              <a:t>Abstracción</a:t>
            </a:r>
            <a:endParaRPr b="0" lang="es-AR" sz="32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permite concentrarse en un problema a un nivel de </a:t>
            </a:r>
            <a:r>
              <a:rPr b="0" i="1" lang="es-AR" sz="2400" spc="-1" strike="noStrike">
                <a:solidFill>
                  <a:srgbClr val="262626"/>
                </a:solidFill>
                <a:latin typeface="Calibri"/>
              </a:rPr>
              <a:t>generalización</a:t>
            </a: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 sin tener en cuenta los detalles de bajo nivel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Tipos :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 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lvl="2" marL="548640" indent="-547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1" i="1" lang="es-AR" sz="2800" spc="-1" strike="noStrike">
                <a:solidFill>
                  <a:srgbClr val="262626"/>
                </a:solidFill>
                <a:latin typeface="Calibri"/>
              </a:rPr>
              <a:t> 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32" name="Picture 3" descr=""/>
          <p:cNvPicPr/>
          <p:nvPr/>
        </p:nvPicPr>
        <p:blipFill>
          <a:blip r:embed="rId1"/>
          <a:stretch/>
        </p:blipFill>
        <p:spPr>
          <a:xfrm>
            <a:off x="9576000" y="4314240"/>
            <a:ext cx="2543040" cy="2543040"/>
          </a:xfrm>
          <a:prstGeom prst="rect">
            <a:avLst/>
          </a:prstGeom>
          <a:ln>
            <a:noFill/>
          </a:ln>
        </p:spPr>
      </p:pic>
      <p:graphicFrame>
        <p:nvGraphicFramePr>
          <p:cNvPr id="233" name="Table 7"/>
          <p:cNvGraphicFramePr/>
          <p:nvPr/>
        </p:nvGraphicFramePr>
        <p:xfrm>
          <a:off x="822600" y="3879360"/>
          <a:ext cx="9568440" cy="2816280"/>
        </p:xfrm>
        <a:graphic>
          <a:graphicData uri="http://schemas.openxmlformats.org/drawingml/2006/table">
            <a:tbl>
              <a:tblPr/>
              <a:tblGrid>
                <a:gridCol w="3755880"/>
                <a:gridCol w="5635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2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Procedimental</a:t>
                      </a:r>
                      <a:endParaRPr b="0" lang="es-AR" sz="28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s-AR" sz="24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Secuencia</a:t>
                      </a:r>
                      <a:r>
                        <a:rPr b="0" lang="es-AR" sz="24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 “nombrada” de instrucciones que tienen una funcionalidad específica.</a:t>
                      </a:r>
                      <a:endParaRPr b="0" lang="es-A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AR" sz="2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28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De datos</a:t>
                      </a:r>
                      <a:endParaRPr b="0" lang="es-AR" sz="2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AR" sz="28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s-AR" sz="2400" spc="-1" strike="noStrike">
                          <a:solidFill>
                            <a:srgbClr val="000000"/>
                          </a:solidFill>
                          <a:latin typeface="Calibri Light"/>
                        </a:rPr>
                        <a:t>Colección “nombrada” de datos que definen un objeto real</a:t>
                      </a:r>
                      <a:endParaRPr b="0" lang="es-A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s-AR" sz="2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2F56084-F5DA-4843-8AE7-FCC06BC030C7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</a:pPr>
            <a:endParaRPr b="0" lang="es-AR" sz="11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"/>
              </a:rPr>
              <a:t>Arquitectura del software</a:t>
            </a:r>
            <a:endParaRPr b="0" lang="es-AR" sz="32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Es la estructura general del software y las formas en que la estructura proporciona una integridad conceptual para un sistema.</a:t>
            </a:r>
            <a:endParaRPr b="0" lang="es-AR" sz="2400" spc="-1" strike="noStrike">
              <a:latin typeface="Arial"/>
            </a:endParaRPr>
          </a:p>
          <a:p>
            <a:pPr lvl="2" marL="548640" indent="-547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i="1" lang="es-AR" sz="1800" spc="-1" strike="noStrike">
                <a:solidFill>
                  <a:srgbClr val="262626"/>
                </a:solidFill>
                <a:latin typeface="Calibri"/>
              </a:rPr>
              <a:t>Más adelante se estudiarán las arquitecturas con más detalle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1"/>
          <a:stretch/>
        </p:blipFill>
        <p:spPr>
          <a:xfrm>
            <a:off x="7035120" y="3827160"/>
            <a:ext cx="2558160" cy="253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CDC774-7217-454F-B2A5-FBB15E42875D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  <a:p>
            <a:pPr marL="91440" indent="-90720">
              <a:lnSpc>
                <a:spcPct val="85000"/>
              </a:lnSpc>
            </a:pPr>
            <a:endParaRPr b="0" lang="es-AR" sz="11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23520" y="1902600"/>
            <a:ext cx="903024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"/>
              </a:rPr>
              <a:t>Patrones</a:t>
            </a:r>
            <a:endParaRPr b="0" lang="es-AR" sz="32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describen una estructura de diseño que resuelve un problema particular dentro de un contexto específico.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Debe proporcionar una descripción que permita determinar si </a:t>
            </a:r>
            <a:endParaRPr b="0" lang="es-AR" sz="2400" spc="-1" strike="noStrike">
              <a:latin typeface="Arial"/>
            </a:endParaRPr>
          </a:p>
          <a:p>
            <a:pPr lvl="4" marL="1097280" indent="-216000">
              <a:lnSpc>
                <a:spcPct val="85000"/>
              </a:lnSpc>
              <a:spcBef>
                <a:spcPts val="499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es aplicable al trabajo</a:t>
            </a:r>
            <a:endParaRPr b="0" lang="es-AR" sz="2400" spc="-1" strike="noStrike">
              <a:latin typeface="Arial"/>
            </a:endParaRPr>
          </a:p>
          <a:p>
            <a:pPr lvl="4" marL="1097280" indent="-216000">
              <a:lnSpc>
                <a:spcPct val="85000"/>
              </a:lnSpc>
              <a:spcBef>
                <a:spcPts val="499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se puede reutilizar</a:t>
            </a:r>
            <a:endParaRPr b="0" lang="es-AR" sz="2400" spc="-1" strike="noStrike">
              <a:latin typeface="Arial"/>
            </a:endParaRPr>
          </a:p>
          <a:p>
            <a:pPr lvl="4" marL="1097280" indent="-216000">
              <a:lnSpc>
                <a:spcPct val="85000"/>
              </a:lnSpc>
              <a:spcBef>
                <a:spcPts val="499"/>
              </a:spcBef>
              <a:buClr>
                <a:srgbClr val="262626"/>
              </a:buClr>
              <a:buFont typeface="Wingdings" charset="2"/>
              <a:buChar char="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puede servir como guía para desarrollar un patrón similar pero diferente en cuanto a la funcionalidad o estructura.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AR" sz="24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47" name="Picture 5" descr=""/>
          <p:cNvPicPr/>
          <p:nvPr/>
        </p:nvPicPr>
        <p:blipFill>
          <a:blip r:embed="rId1"/>
          <a:stretch/>
        </p:blipFill>
        <p:spPr>
          <a:xfrm>
            <a:off x="7145640" y="4978800"/>
            <a:ext cx="3197160" cy="13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8232120" y="4028760"/>
            <a:ext cx="2437560" cy="243756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2922C0-F525-4CCA-856D-B4A43EE21AF7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"/>
              </a:rPr>
              <a:t>Modularidad</a:t>
            </a:r>
            <a:endParaRPr b="0" lang="es-AR" sz="32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El software se divide en componentes nombrados y abordados por separado, llamados frecuentemente módulos, que se integran para satisfacer los requisitos del problema.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AR" sz="24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4A11C7-5A66-499F-8218-1DB93F024969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16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600" spc="-1" strike="noStrike">
                <a:solidFill>
                  <a:srgbClr val="262626"/>
                </a:solidFill>
                <a:latin typeface="Calibri Light"/>
              </a:rPr>
              <a:t>¿Cuántos módulos tiene que tener un programa?</a:t>
            </a:r>
            <a:endParaRPr b="0" lang="es-AR" sz="36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AR" sz="36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61" name="Imagen 1" descr=""/>
          <p:cNvPicPr/>
          <p:nvPr/>
        </p:nvPicPr>
        <p:blipFill>
          <a:blip r:embed="rId1">
            <a:grayscl/>
          </a:blip>
          <a:srcRect l="0" t="4282" r="2969" b="10164"/>
          <a:stretch/>
        </p:blipFill>
        <p:spPr>
          <a:xfrm>
            <a:off x="3502080" y="2853000"/>
            <a:ext cx="5940000" cy="312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850FE0D-429A-44DA-83A4-6CE42DE8FA1D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17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3200" spc="-1" strike="noStrike">
                <a:solidFill>
                  <a:srgbClr val="262626"/>
                </a:solidFill>
                <a:latin typeface="Calibri"/>
              </a:rPr>
              <a:t>Ocultamiento de información </a:t>
            </a:r>
            <a:endParaRPr b="0" lang="es-AR" sz="32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</a:rPr>
              <a:t>La información que está dentro un módulo es inaccesible a otros que no la necesiten. 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68" name="Picture 5" descr=""/>
          <p:cNvPicPr/>
          <p:nvPr/>
        </p:nvPicPr>
        <p:blipFill>
          <a:blip r:embed="rId1"/>
          <a:srcRect l="5832" t="6414" r="4486" b="13810"/>
          <a:stretch/>
        </p:blipFill>
        <p:spPr>
          <a:xfrm>
            <a:off x="6255720" y="2998800"/>
            <a:ext cx="2914200" cy="2769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8C9729-90B5-4311-98F4-5754482187AA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lang="es-AR" sz="3600" spc="-1" strike="noStrike">
                <a:solidFill>
                  <a:srgbClr val="262626"/>
                </a:solidFill>
                <a:latin typeface="Calibri"/>
              </a:rPr>
              <a:t>I</a:t>
            </a: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ndependencia Funcional = </a:t>
            </a:r>
            <a:r>
              <a:rPr b="0" i="1" lang="es-AR" sz="2800" spc="-1" strike="noStrike">
                <a:solidFill>
                  <a:srgbClr val="262626"/>
                </a:solidFill>
                <a:latin typeface="Calibri"/>
              </a:rPr>
              <a:t>Modularidad + Abstracción + 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r>
              <a:rPr b="0" i="1" lang="es-AR" sz="2800" spc="-1" strike="noStrike">
                <a:solidFill>
                  <a:srgbClr val="262626"/>
                </a:solidFill>
                <a:latin typeface="Calibri"/>
              </a:rPr>
              <a:t>                                                  </a:t>
            </a:r>
            <a:r>
              <a:rPr b="0" i="1" lang="es-AR" sz="2800" spc="-1" strike="noStrike">
                <a:solidFill>
                  <a:srgbClr val="262626"/>
                </a:solidFill>
                <a:latin typeface="Calibri"/>
              </a:rPr>
              <a:t>Ocultamiento de Información.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75" name="Graphic 3" descr="Marca de verificación"/>
          <p:cNvPicPr/>
          <p:nvPr/>
        </p:nvPicPr>
        <p:blipFill>
          <a:blip r:embed="rId1"/>
          <a:stretch/>
        </p:blipFill>
        <p:spPr>
          <a:xfrm>
            <a:off x="9203040" y="1902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276" name="Picture 8" descr=""/>
          <p:cNvPicPr/>
          <p:nvPr/>
        </p:nvPicPr>
        <p:blipFill>
          <a:blip r:embed="rId2"/>
          <a:stretch/>
        </p:blipFill>
        <p:spPr>
          <a:xfrm>
            <a:off x="988200" y="3276000"/>
            <a:ext cx="1562760" cy="163224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2561400" y="3900960"/>
            <a:ext cx="7892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 cohesión y el acoplamiento entre los módulos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3198960" y="4893840"/>
            <a:ext cx="478440" cy="9824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9"/>
          <p:cNvSpPr/>
          <p:nvPr/>
        </p:nvSpPr>
        <p:spPr>
          <a:xfrm>
            <a:off x="1057320" y="5088600"/>
            <a:ext cx="2742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busca..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3576960" y="527292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cohesión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5905800" y="4970880"/>
            <a:ext cx="478440" cy="982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2"/>
          <p:cNvSpPr/>
          <p:nvPr/>
        </p:nvSpPr>
        <p:spPr>
          <a:xfrm>
            <a:off x="2810520" y="4666320"/>
            <a:ext cx="5517720" cy="1363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3"/>
          <p:cNvSpPr/>
          <p:nvPr/>
        </p:nvSpPr>
        <p:spPr>
          <a:xfrm>
            <a:off x="6391440" y="519912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acoplamiento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23520" y="643320"/>
            <a:ext cx="10022040" cy="7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Diseño de Software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B543C1-7234-4659-A7D3-7EB2020201B7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1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16000" y="2063160"/>
            <a:ext cx="4319640" cy="20404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400000" y="1909800"/>
            <a:ext cx="4577400" cy="23378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4176000" y="3744000"/>
            <a:ext cx="3527640" cy="2919240"/>
          </a:xfrm>
          <a:prstGeom prst="rect">
            <a:avLst/>
          </a:prstGeom>
          <a:ln>
            <a:noFill/>
          </a:ln>
        </p:spPr>
      </p:pic>
      <p:sp>
        <p:nvSpPr>
          <p:cNvPr id="144" name="CustomShape 6"/>
          <p:cNvSpPr/>
          <p:nvPr/>
        </p:nvSpPr>
        <p:spPr>
          <a:xfrm>
            <a:off x="6048000" y="4464000"/>
            <a:ext cx="1439640" cy="64764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6048000" y="2232000"/>
            <a:ext cx="1439640" cy="64764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576000" y="2448000"/>
            <a:ext cx="1439640" cy="64764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800" spc="-120" strike="noStrike">
                <a:solidFill>
                  <a:srgbClr val="4a6717"/>
                </a:solidFill>
                <a:latin typeface="Calibri Light"/>
              </a:rPr>
              <a:t>Independencia Funcional </a:t>
            </a:r>
            <a:br/>
            <a:endParaRPr b="0" lang="es-AR" sz="4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101F2E-22DC-4C85-96B5-924389FB566C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731520" y="1980360"/>
            <a:ext cx="979272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Cohesión (Coherente)</a:t>
            </a:r>
            <a:endParaRPr b="0" lang="es-AR" sz="2800" spc="-1" strike="noStrike">
              <a:latin typeface="Arial"/>
            </a:endParaRPr>
          </a:p>
          <a:p>
            <a:pPr lvl="2" marL="548640" indent="-547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i="1" lang="es-AR" sz="2400" spc="-1" strike="noStrike">
                <a:solidFill>
                  <a:srgbClr val="262626"/>
                </a:solidFill>
                <a:latin typeface="Calibri"/>
              </a:rPr>
              <a:t>Medida de fuerza o relación funcional existente entre las sentencias o grupos de sentencias de un mismo módulo. 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289" name="Graphic 6" descr="Marca de verificación"/>
          <p:cNvPicPr/>
          <p:nvPr/>
        </p:nvPicPr>
        <p:blipFill>
          <a:blip r:embed="rId1"/>
          <a:stretch/>
        </p:blipFill>
        <p:spPr>
          <a:xfrm>
            <a:off x="992880" y="4139280"/>
            <a:ext cx="741600" cy="753840"/>
          </a:xfrm>
          <a:prstGeom prst="rect">
            <a:avLst/>
          </a:prstGeom>
          <a:ln>
            <a:noFill/>
          </a:ln>
        </p:spPr>
      </p:pic>
      <p:sp>
        <p:nvSpPr>
          <p:cNvPr id="290" name="CustomShape 6"/>
          <p:cNvSpPr/>
          <p:nvPr/>
        </p:nvSpPr>
        <p:spPr>
          <a:xfrm>
            <a:off x="1934640" y="422064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Alta cohesión 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5388480" y="4134600"/>
            <a:ext cx="908640" cy="908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8"/>
          <p:cNvSpPr/>
          <p:nvPr/>
        </p:nvSpPr>
        <p:spPr>
          <a:xfrm>
            <a:off x="6666120" y="431892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Baja cohesión 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</a:pPr>
            <a:r>
              <a:rPr b="1" lang="es-AR" sz="4800" spc="-120" strike="noStrike">
                <a:solidFill>
                  <a:srgbClr val="4a6717"/>
                </a:solidFill>
                <a:latin typeface="Calibri Light"/>
                <a:ea typeface="Calibri Light"/>
              </a:rPr>
              <a:t>Independencia Funcional - </a:t>
            </a:r>
            <a:r>
              <a:rPr b="1" lang="es-AR" sz="3600" spc="-120" strike="noStrike">
                <a:solidFill>
                  <a:srgbClr val="4a6717"/>
                </a:solidFill>
                <a:latin typeface="Calibri Light"/>
                <a:ea typeface="Calibri Light"/>
              </a:rPr>
              <a:t>Tipos de Cohesión </a:t>
            </a:r>
            <a:r>
              <a:rPr b="1" lang="en-US" sz="3600" spc="-120" strike="noStrike">
                <a:solidFill>
                  <a:srgbClr val="4a6717"/>
                </a:solidFill>
                <a:latin typeface="Calibri Light"/>
                <a:ea typeface="Calibri Light"/>
              </a:rPr>
              <a:t> 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6A97AF-DA8B-4CA0-9566-E650442FE1EB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21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1012680" y="1811520"/>
            <a:ext cx="296388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8" name="Table 6"/>
          <p:cNvGraphicFramePr/>
          <p:nvPr/>
        </p:nvGraphicFramePr>
        <p:xfrm>
          <a:off x="4101120" y="2516760"/>
          <a:ext cx="3599640" cy="2955240"/>
        </p:xfrm>
        <a:graphic>
          <a:graphicData uri="http://schemas.openxmlformats.org/drawingml/2006/table">
            <a:tbl>
              <a:tblPr/>
              <a:tblGrid>
                <a:gridCol w="3600000"/>
              </a:tblGrid>
              <a:tr h="508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Coincidental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08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Lógica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08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Temporal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92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Procedimental</a:t>
                      </a:r>
                      <a:endParaRPr b="0" lang="es-A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endParaRPr b="0" lang="es-AR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Comunicacional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09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Funcional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99" name="CustomShape 7"/>
          <p:cNvSpPr/>
          <p:nvPr/>
        </p:nvSpPr>
        <p:spPr>
          <a:xfrm>
            <a:off x="3789000" y="2509560"/>
            <a:ext cx="220680" cy="2912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8"/>
          <p:cNvSpPr/>
          <p:nvPr/>
        </p:nvSpPr>
        <p:spPr>
          <a:xfrm>
            <a:off x="2696400" y="259812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9426"/>
                </a:solidFill>
                <a:latin typeface="Calibri"/>
                <a:ea typeface="DejaVu Sans"/>
              </a:rPr>
              <a:t>Mas bajo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2413800" y="499464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Mas alto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7175160" y="2016000"/>
            <a:ext cx="2742480" cy="1461960"/>
          </a:xfrm>
          <a:prstGeom prst="rect">
            <a:avLst/>
          </a:prstGeom>
          <a:gradFill rotWithShape="0">
            <a:gsLst>
              <a:gs pos="0">
                <a:srgbClr val="f3ccb9"/>
              </a:gs>
              <a:gs pos="100000">
                <a:srgbClr val="efb89d"/>
              </a:gs>
            </a:gsLst>
            <a:lin ang="2700000"/>
          </a:gradFill>
          <a:ln>
            <a:solidFill>
              <a:srgbClr val="e5811c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262626"/>
                </a:solidFill>
                <a:latin typeface="Calibri Light"/>
                <a:ea typeface="DejaVu Sans"/>
              </a:rPr>
              <a:t>Cuando las sentencias llevan a cabo un conjunto de tareas que no están relacionadas o tienen poca relación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03" name="CustomShape 11"/>
          <p:cNvSpPr/>
          <p:nvPr/>
        </p:nvSpPr>
        <p:spPr>
          <a:xfrm flipH="1">
            <a:off x="5322960" y="2376000"/>
            <a:ext cx="1948680" cy="3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4" name="CustomShape 12"/>
          <p:cNvSpPr/>
          <p:nvPr/>
        </p:nvSpPr>
        <p:spPr>
          <a:xfrm>
            <a:off x="7199640" y="3168360"/>
            <a:ext cx="2718000" cy="913320"/>
          </a:xfrm>
          <a:prstGeom prst="rect">
            <a:avLst/>
          </a:prstGeom>
          <a:solidFill>
            <a:srgbClr val="d46161"/>
          </a:solidFill>
          <a:ln>
            <a:solidFill>
              <a:srgbClr val="e5811c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Cuando</a:t>
            </a: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 las sentencias se relacionan lógicamente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305" name="CustomShape 13"/>
          <p:cNvSpPr/>
          <p:nvPr/>
        </p:nvSpPr>
        <p:spPr>
          <a:xfrm flipH="1" flipV="1">
            <a:off x="4701600" y="3214440"/>
            <a:ext cx="2649240" cy="4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6" name="CustomShape 14"/>
          <p:cNvSpPr/>
          <p:nvPr/>
        </p:nvSpPr>
        <p:spPr>
          <a:xfrm>
            <a:off x="145080" y="2234520"/>
            <a:ext cx="2742480" cy="1187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Cuando</a:t>
            </a: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 las sentencias se deben ejecutar en el mismo intervalo de tiempo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307" name="CustomShape 15"/>
          <p:cNvSpPr/>
          <p:nvPr/>
        </p:nvSpPr>
        <p:spPr>
          <a:xfrm>
            <a:off x="2381760" y="3254400"/>
            <a:ext cx="1823040" cy="16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5">
                <a:lumMod val="40000"/>
                <a:lumOff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6"/>
          <p:cNvSpPr/>
          <p:nvPr/>
        </p:nvSpPr>
        <p:spPr>
          <a:xfrm>
            <a:off x="297360" y="3628080"/>
            <a:ext cx="2742480" cy="913320"/>
          </a:xfrm>
          <a:prstGeom prst="rect">
            <a:avLst/>
          </a:prstGeom>
          <a:solidFill>
            <a:srgbClr val="cfcf19">
              <a:alpha val="88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Cuando las sentencias tiene que ejecutarse en un orden especifico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09" name="CustomShape 17"/>
          <p:cNvSpPr/>
          <p:nvPr/>
        </p:nvSpPr>
        <p:spPr>
          <a:xfrm>
            <a:off x="3045600" y="4114800"/>
            <a:ext cx="1024200" cy="4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92d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8"/>
          <p:cNvSpPr/>
          <p:nvPr/>
        </p:nvSpPr>
        <p:spPr>
          <a:xfrm>
            <a:off x="7462800" y="4623480"/>
            <a:ext cx="3393720" cy="1187640"/>
          </a:xfrm>
          <a:prstGeom prst="rect">
            <a:avLst/>
          </a:prstGeom>
          <a:solidFill>
            <a:srgbClr val="81ceeb"/>
          </a:solidFill>
          <a:ln>
            <a:solidFill>
              <a:srgbClr val="e5811c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Cuando los elementos de procesamiento se centran en los datos  de entrada y salida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311" name="CustomShape 19"/>
          <p:cNvSpPr/>
          <p:nvPr/>
        </p:nvSpPr>
        <p:spPr>
          <a:xfrm flipH="1" flipV="1">
            <a:off x="5538960" y="4823640"/>
            <a:ext cx="1923840" cy="5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b0f0"/>
            </a:solidFill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2" name="CustomShape 20"/>
          <p:cNvSpPr/>
          <p:nvPr/>
        </p:nvSpPr>
        <p:spPr>
          <a:xfrm>
            <a:off x="253080" y="4763880"/>
            <a:ext cx="2986920" cy="1187640"/>
          </a:xfrm>
          <a:prstGeom prst="rect">
            <a:avLst/>
          </a:prstGeom>
          <a:solidFill>
            <a:srgbClr val="84a1ad"/>
          </a:solidFill>
          <a:ln>
            <a:solidFill>
              <a:schemeClr val="accent6">
                <a:lumMod val="40000"/>
                <a:lumOff val="6000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Cuando las sentencias de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un módulo están relacionadas en el desarrollo de una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18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única función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13" name="CustomShape 21"/>
          <p:cNvSpPr/>
          <p:nvPr/>
        </p:nvSpPr>
        <p:spPr>
          <a:xfrm>
            <a:off x="2885760" y="4987440"/>
            <a:ext cx="1215360" cy="26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4a1ad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800" spc="-120" strike="noStrike">
                <a:solidFill>
                  <a:srgbClr val="4a6717"/>
                </a:solidFill>
                <a:latin typeface="Calibri Light"/>
                <a:ea typeface="Calibri Light"/>
              </a:rPr>
              <a:t>Independencia Funcional </a:t>
            </a:r>
            <a:br/>
            <a:endParaRPr b="0" lang="es-AR" sz="4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FE9BF5-0407-47E5-B973-A12C02941309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491760" y="1746720"/>
            <a:ext cx="979272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800" spc="-1" strike="noStrike">
                <a:solidFill>
                  <a:srgbClr val="262626"/>
                </a:solidFill>
                <a:latin typeface="Calibri"/>
                <a:ea typeface="Calibri Light"/>
              </a:rPr>
              <a:t>Acoplamiento</a:t>
            </a:r>
            <a:endParaRPr b="0" lang="es-AR" sz="2800" spc="-1" strike="noStrike">
              <a:latin typeface="Arial"/>
            </a:endParaRPr>
          </a:p>
          <a:p>
            <a:pPr lvl="2" marL="548640" indent="-547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i="1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Es la medida de interconexión entre los módulos</a:t>
            </a:r>
            <a:endParaRPr b="0" lang="es-AR" sz="2400" spc="-1" strike="noStrike">
              <a:latin typeface="Arial"/>
            </a:endParaRPr>
          </a:p>
          <a:p>
            <a:pPr lvl="2" marL="548640" indent="-547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i="1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Punto donde se realiza la entrada o referencia y los datos que pasan a través de la interfaz. </a:t>
            </a:r>
            <a:endParaRPr b="0" lang="es-AR" sz="2400" spc="-1" strike="noStrike">
              <a:latin typeface="Arial"/>
            </a:endParaRPr>
          </a:p>
          <a:p>
            <a:pPr lvl="2" marL="548640" indent="-547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i="1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. 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319" name="Graphic 6" descr="Marca de verificación"/>
          <p:cNvPicPr/>
          <p:nvPr/>
        </p:nvPicPr>
        <p:blipFill>
          <a:blip r:embed="rId1"/>
          <a:stretch/>
        </p:blipFill>
        <p:spPr>
          <a:xfrm>
            <a:off x="992880" y="4139280"/>
            <a:ext cx="741600" cy="753840"/>
          </a:xfrm>
          <a:prstGeom prst="rect">
            <a:avLst/>
          </a:prstGeom>
          <a:ln>
            <a:noFill/>
          </a:ln>
        </p:spPr>
      </p:pic>
      <p:sp>
        <p:nvSpPr>
          <p:cNvPr id="320" name="CustomShape 6"/>
          <p:cNvSpPr/>
          <p:nvPr/>
        </p:nvSpPr>
        <p:spPr>
          <a:xfrm>
            <a:off x="1934640" y="422064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Bajo Acoplamiento 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5388480" y="4134600"/>
            <a:ext cx="908640" cy="908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8"/>
          <p:cNvSpPr/>
          <p:nvPr/>
        </p:nvSpPr>
        <p:spPr>
          <a:xfrm>
            <a:off x="6666120" y="431892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Alto Acomplamiento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800" spc="-120" strike="noStrike">
                <a:solidFill>
                  <a:srgbClr val="4a6717"/>
                </a:solidFill>
                <a:latin typeface="Calibri Light"/>
              </a:rPr>
              <a:t>Independencia Funcional 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B662AC2-C6EA-441E-AF03-B2A9B4354241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398680" y="2577960"/>
            <a:ext cx="9792720" cy="34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3" marL="822960" indent="-82224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"/>
                <a:ea typeface="Calibri Light"/>
              </a:rPr>
              <a:t>            </a:t>
            </a: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Acoplamiento de datos </a:t>
            </a:r>
            <a:endParaRPr b="0" lang="es-AR" sz="2000" spc="-1" strike="noStrike">
              <a:latin typeface="Arial"/>
            </a:endParaRPr>
          </a:p>
          <a:p>
            <a:pPr lvl="3" marL="822960" indent="-82224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              </a:t>
            </a: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Acoplamiento de marca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lvl="3" marL="822960" indent="-82224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              </a:t>
            </a: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Acoplamiento de control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lvl="2" marL="548640" indent="-54792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i="1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                  </a:t>
            </a:r>
            <a:r>
              <a:rPr b="0" i="1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Acoplamiento común</a:t>
            </a:r>
            <a:endParaRPr b="0" lang="es-AR" sz="2000" spc="-1" strike="noStrike">
              <a:latin typeface="Arial"/>
            </a:endParaRPr>
          </a:p>
          <a:p>
            <a:pPr lvl="3" marL="822960" indent="-82224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             </a:t>
            </a: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Acoplamiento externo</a:t>
            </a:r>
            <a:endParaRPr b="0" lang="es-AR" sz="2000" spc="-1" strike="noStrike">
              <a:latin typeface="Arial"/>
            </a:endParaRPr>
          </a:p>
          <a:p>
            <a:pPr lvl="3" marL="822960" indent="-82224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             </a:t>
            </a:r>
            <a:r>
              <a:rPr b="0" lang="es-AR" sz="2000" spc="-1" strike="noStrike">
                <a:solidFill>
                  <a:srgbClr val="262626"/>
                </a:solidFill>
                <a:latin typeface="Calibri"/>
                <a:ea typeface="Calibri Light"/>
              </a:rPr>
              <a:t>Acoplamiento de contenido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b="0" lang="es-AR" sz="20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2315520" y="2635200"/>
            <a:ext cx="2742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269426"/>
                </a:solidFill>
                <a:latin typeface="Calibri"/>
                <a:ea typeface="DejaVu Sans"/>
              </a:rPr>
              <a:t>Bajo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2278800" y="5130000"/>
            <a:ext cx="27424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Alto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717840" y="1873080"/>
            <a:ext cx="4217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Niveles de Acoplamiento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2094120" y="3962520"/>
            <a:ext cx="2742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AR" sz="2400" spc="-1" strike="noStrike">
                <a:solidFill>
                  <a:srgbClr val="ffc000"/>
                </a:solidFill>
                <a:latin typeface="Calibri"/>
                <a:ea typeface="DejaVu Sans"/>
              </a:rPr>
              <a:t>Moderado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332" name="CustomShape 10"/>
          <p:cNvSpPr/>
          <p:nvPr/>
        </p:nvSpPr>
        <p:spPr>
          <a:xfrm>
            <a:off x="3672000" y="2577960"/>
            <a:ext cx="288000" cy="3182040"/>
          </a:xfrm>
          <a:custGeom>
            <a:avLst/>
            <a:gdLst/>
            <a:ahLst/>
            <a:rect l="0" t="0" r="r" b="b"/>
            <a:pathLst>
              <a:path w="802" h="8841">
                <a:moveTo>
                  <a:pt x="200" y="8840"/>
                </a:moveTo>
                <a:lnTo>
                  <a:pt x="200" y="2210"/>
                </a:lnTo>
                <a:lnTo>
                  <a:pt x="0" y="2210"/>
                </a:lnTo>
                <a:lnTo>
                  <a:pt x="400" y="0"/>
                </a:lnTo>
                <a:lnTo>
                  <a:pt x="801" y="2210"/>
                </a:lnTo>
                <a:lnTo>
                  <a:pt x="600" y="2210"/>
                </a:lnTo>
                <a:lnTo>
                  <a:pt x="600" y="8840"/>
                </a:lnTo>
                <a:lnTo>
                  <a:pt x="200" y="884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800" spc="-120" strike="noStrike">
                <a:solidFill>
                  <a:srgbClr val="4a6717"/>
                </a:solidFill>
                <a:latin typeface="Calibri Light"/>
                <a:ea typeface="Calibri Light"/>
              </a:rPr>
              <a:t>Independencia Funcional 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EDC6D5-428A-4D05-8661-CBF85122F9E3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337" name="Picture 2" descr="Resultado de imagen para cohesion y acoplamiento ejemplos"/>
          <p:cNvPicPr/>
          <p:nvPr/>
        </p:nvPicPr>
        <p:blipFill>
          <a:blip r:embed="rId1"/>
          <a:stretch/>
        </p:blipFill>
        <p:spPr>
          <a:xfrm>
            <a:off x="2501280" y="2307240"/>
            <a:ext cx="4783320" cy="357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07B310-885C-43E5-A96E-CB2E7C5E78B5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623520" y="1902600"/>
            <a:ext cx="831744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Refinamiento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Se refina de manera sucesiva.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 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La abstracción y el refinamiento son conceptos </a:t>
            </a:r>
            <a:r>
              <a:rPr b="0" i="1" lang="es-AR" sz="2400" spc="-1" strike="noStrike">
                <a:solidFill>
                  <a:srgbClr val="262626"/>
                </a:solidFill>
                <a:latin typeface="Calibri Light"/>
              </a:rPr>
              <a:t>complementarios</a:t>
            </a: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. 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La abstracción permite especificar procedimientos y datos sin considerar detalles de grado menor. </a:t>
            </a:r>
            <a:endParaRPr b="0" lang="es-AR" sz="24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400" spc="-1" strike="noStrike">
                <a:solidFill>
                  <a:srgbClr val="262626"/>
                </a:solidFill>
                <a:latin typeface="Calibri Light"/>
              </a:rPr>
              <a:t>El refinamiento ayuda a revelar los detalles de grado menor mientras se realiza el diseño.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344" name="Picture 3" descr=""/>
          <p:cNvPicPr/>
          <p:nvPr/>
        </p:nvPicPr>
        <p:blipFill>
          <a:blip r:embed="rId1"/>
          <a:srcRect l="0" t="0" r="-395" b="14752"/>
          <a:stretch/>
        </p:blipFill>
        <p:spPr>
          <a:xfrm>
            <a:off x="8620560" y="3720600"/>
            <a:ext cx="3135960" cy="19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AR" sz="4000" spc="-120" strike="noStrike">
                <a:solidFill>
                  <a:srgbClr val="4a6717"/>
                </a:solidFill>
                <a:latin typeface="Calibri Light"/>
              </a:rPr>
              <a:t>Conceptos de Diseño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3274E4-144D-4FA8-A705-1C59E691510A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692640" y="1902600"/>
            <a:ext cx="9387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Refabricación  o rediseño (Refactoring)</a:t>
            </a:r>
            <a:endParaRPr b="0" lang="es-AR" sz="2800" spc="-1" strike="noStrike">
              <a:latin typeface="Arial"/>
            </a:endParaRPr>
          </a:p>
          <a:p>
            <a:pPr lvl="1" marL="347400" indent="-342360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Arial"/>
              <a:buChar char=" "/>
            </a:pPr>
            <a:r>
              <a:rPr b="0" lang="es-AR" sz="2600" spc="-1" strike="noStrike">
                <a:solidFill>
                  <a:srgbClr val="262626"/>
                </a:solidFill>
                <a:latin typeface="Calibri"/>
              </a:rPr>
              <a:t>Técnica de reorganización que simplifica el diseño de un componente sin cambiar su función o comportamiento. 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351" name="Picture 3" descr=""/>
          <p:cNvPicPr/>
          <p:nvPr/>
        </p:nvPicPr>
        <p:blipFill>
          <a:blip r:embed="rId1"/>
          <a:stretch/>
        </p:blipFill>
        <p:spPr>
          <a:xfrm>
            <a:off x="5535720" y="3470760"/>
            <a:ext cx="2447640" cy="24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" descr=""/>
          <p:cNvPicPr/>
          <p:nvPr/>
        </p:nvPicPr>
        <p:blipFill>
          <a:blip r:embed="rId1"/>
          <a:stretch/>
        </p:blipFill>
        <p:spPr>
          <a:xfrm>
            <a:off x="3602160" y="3509640"/>
            <a:ext cx="2390040" cy="19137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ES_tradnl" sz="4000" spc="-120" strike="noStrike">
                <a:solidFill>
                  <a:srgbClr val="4a6717"/>
                </a:solidFill>
                <a:latin typeface="Calibri Light"/>
              </a:rPr>
              <a:t>Diseño de Software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8E90C6-8CAD-4F78-B3FB-C027B0E3E83C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207080" y="3278880"/>
            <a:ext cx="2742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¿Qué es?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8298720" y="3278880"/>
            <a:ext cx="27424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¿Por qué es importante? 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672720" y="4789440"/>
            <a:ext cx="2742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Áreas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55" name="Picture 10" descr=""/>
          <p:cNvPicPr/>
          <p:nvPr/>
        </p:nvPicPr>
        <p:blipFill>
          <a:blip r:embed="rId2"/>
          <a:srcRect l="14797" t="16448" r="12558" b="18669"/>
          <a:stretch/>
        </p:blipFill>
        <p:spPr>
          <a:xfrm>
            <a:off x="1307520" y="2033640"/>
            <a:ext cx="1488240" cy="1327320"/>
          </a:xfrm>
          <a:prstGeom prst="rect">
            <a:avLst/>
          </a:prstGeom>
          <a:ln>
            <a:noFill/>
          </a:ln>
        </p:spPr>
      </p:pic>
      <p:pic>
        <p:nvPicPr>
          <p:cNvPr id="156" name="Picture 12" descr=""/>
          <p:cNvPicPr/>
          <p:nvPr/>
        </p:nvPicPr>
        <p:blipFill>
          <a:blip r:embed="rId3"/>
          <a:stretch/>
        </p:blipFill>
        <p:spPr>
          <a:xfrm>
            <a:off x="7089120" y="2432880"/>
            <a:ext cx="1537920" cy="15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ES_tradnl" sz="4800" spc="-120" strike="noStrike">
                <a:solidFill>
                  <a:srgbClr val="4a6717"/>
                </a:solidFill>
                <a:latin typeface="Calibri Light"/>
              </a:rPr>
              <a:t>Diseño de Software - Tipos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72AFBB5-E133-45EF-BEDB-9449FED2E604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grpSp>
        <p:nvGrpSpPr>
          <p:cNvPr id="161" name="Group 5"/>
          <p:cNvGrpSpPr/>
          <p:nvPr/>
        </p:nvGrpSpPr>
        <p:grpSpPr>
          <a:xfrm>
            <a:off x="1959840" y="1824120"/>
            <a:ext cx="8095680" cy="4385520"/>
            <a:chOff x="1959840" y="1824120"/>
            <a:chExt cx="8095680" cy="4385520"/>
          </a:xfrm>
        </p:grpSpPr>
        <p:pic>
          <p:nvPicPr>
            <p:cNvPr id="162" name="Picture 2" descr="http://www.ct.gov/opapd/lib/opapd/graphic-patbi/pieces_of_a_puzzle.jpg"/>
            <p:cNvPicPr/>
            <p:nvPr/>
          </p:nvPicPr>
          <p:blipFill>
            <a:blip r:embed="rId1"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3" name="CustomShape 6"/>
            <p:cNvSpPr/>
            <p:nvPr/>
          </p:nvSpPr>
          <p:spPr>
            <a:xfrm>
              <a:off x="7998840" y="2637000"/>
              <a:ext cx="2056680" cy="6120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arquitectónico</a:t>
              </a:r>
              <a:endParaRPr b="0" lang="es-A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AR" sz="1800" spc="-1" strike="noStrike">
                <a:latin typeface="Arial"/>
              </a:endParaRPr>
            </a:p>
          </p:txBody>
        </p:sp>
        <p:sp>
          <p:nvSpPr>
            <p:cNvPr id="164" name="CustomShape 7"/>
            <p:cNvSpPr/>
            <p:nvPr/>
          </p:nvSpPr>
          <p:spPr>
            <a:xfrm>
              <a:off x="7926840" y="4869000"/>
              <a:ext cx="1943640" cy="6120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97716"/>
                <a:gd name="adj6" fmla="val -91049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a nivel componentes</a:t>
              </a:r>
              <a:endParaRPr b="0" lang="es-AR" sz="1800" spc="-1" strike="noStrike">
                <a:latin typeface="Arial"/>
              </a:endParaRPr>
            </a:p>
          </p:txBody>
        </p:sp>
        <p:sp>
          <p:nvSpPr>
            <p:cNvPr id="165" name="CustomShape 8"/>
            <p:cNvSpPr/>
            <p:nvPr/>
          </p:nvSpPr>
          <p:spPr>
            <a:xfrm>
              <a:off x="2063520" y="2565000"/>
              <a:ext cx="1943640" cy="612000"/>
            </a:xfrm>
            <a:prstGeom prst="borderCallout2">
              <a:avLst>
                <a:gd name="adj1" fmla="val 83917"/>
                <a:gd name="adj2" fmla="val 104941"/>
                <a:gd name="adj3" fmla="val 81815"/>
                <a:gd name="adj4" fmla="val 125753"/>
                <a:gd name="adj5" fmla="val 74662"/>
                <a:gd name="adj6" fmla="val 18451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de datos</a:t>
              </a:r>
              <a:endParaRPr b="0" lang="es-AR" sz="1800" spc="-1" strike="noStrike">
                <a:latin typeface="Arial"/>
              </a:endParaRPr>
            </a:p>
          </p:txBody>
        </p:sp>
        <p:sp>
          <p:nvSpPr>
            <p:cNvPr id="166" name="CustomShape 9"/>
            <p:cNvSpPr/>
            <p:nvPr/>
          </p:nvSpPr>
          <p:spPr>
            <a:xfrm>
              <a:off x="1959840" y="5574240"/>
              <a:ext cx="1943640" cy="612000"/>
            </a:xfrm>
            <a:prstGeom prst="borderCallout2">
              <a:avLst>
                <a:gd name="adj1" fmla="val -21191"/>
                <a:gd name="adj2" fmla="val 65858"/>
                <a:gd name="adj3" fmla="val -98971"/>
                <a:gd name="adj4" fmla="val 86008"/>
                <a:gd name="adj5" fmla="val -301627"/>
                <a:gd name="adj6" fmla="val 14146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de interface</a:t>
              </a:r>
              <a:endParaRPr b="0" lang="es-A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ES_tradnl" sz="4000" spc="-120" strike="noStrike">
                <a:solidFill>
                  <a:srgbClr val="4a6717"/>
                </a:solidFill>
                <a:latin typeface="Calibri Light"/>
              </a:rPr>
              <a:t>Diseño de Software - Tipos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17124B1-6742-4F16-822B-5D60CBD225D1}" type="slidenum">
              <a:rPr b="0" lang="es-AR" sz="10300" spc="-1" strike="noStrike">
                <a:solidFill>
                  <a:srgbClr val="c00000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grpSp>
        <p:nvGrpSpPr>
          <p:cNvPr id="172" name="Group 6"/>
          <p:cNvGrpSpPr/>
          <p:nvPr/>
        </p:nvGrpSpPr>
        <p:grpSpPr>
          <a:xfrm>
            <a:off x="3137400" y="1518480"/>
            <a:ext cx="6078600" cy="4385520"/>
            <a:chOff x="3137400" y="1518480"/>
            <a:chExt cx="6078600" cy="4385520"/>
          </a:xfrm>
        </p:grpSpPr>
        <p:pic>
          <p:nvPicPr>
            <p:cNvPr id="173" name="Picture 7" descr="http://www.ct.gov/opapd/lib/opapd/graphic-patbi/pieces_of_a_puzzle.jpg"/>
            <p:cNvPicPr/>
            <p:nvPr/>
          </p:nvPicPr>
          <p:blipFill>
            <a:blip r:embed="rId1"/>
            <a:stretch/>
          </p:blipFill>
          <p:spPr>
            <a:xfrm>
              <a:off x="4289400" y="1518480"/>
              <a:ext cx="4926600" cy="4385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4" name="CustomShape 7"/>
            <p:cNvSpPr/>
            <p:nvPr/>
          </p:nvSpPr>
          <p:spPr>
            <a:xfrm>
              <a:off x="3137400" y="2259360"/>
              <a:ext cx="1943640" cy="612000"/>
            </a:xfrm>
            <a:prstGeom prst="borderCallout2">
              <a:avLst>
                <a:gd name="adj1" fmla="val 83917"/>
                <a:gd name="adj2" fmla="val 104941"/>
                <a:gd name="adj3" fmla="val 81815"/>
                <a:gd name="adj4" fmla="val 125753"/>
                <a:gd name="adj5" fmla="val 74662"/>
                <a:gd name="adj6" fmla="val 18451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de datos</a:t>
              </a:r>
              <a:endParaRPr b="0" lang="es-AR" sz="1800" spc="-1" strike="noStrike">
                <a:latin typeface="Arial"/>
              </a:endParaRPr>
            </a:p>
          </p:txBody>
        </p:sp>
      </p:grpSp>
      <p:sp>
        <p:nvSpPr>
          <p:cNvPr id="175" name="CustomShape 8"/>
          <p:cNvSpPr/>
          <p:nvPr/>
        </p:nvSpPr>
        <p:spPr>
          <a:xfrm>
            <a:off x="508680" y="5154480"/>
            <a:ext cx="5539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457200" indent="-215640" algn="just">
              <a:lnSpc>
                <a:spcPct val="100000"/>
              </a:lnSpc>
              <a:buClr>
                <a:srgbClr val="262626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Transforma el modelo del dominio, obtenido del análisis, en estructuras de datos, objetos de datos, relaciones , etc.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​​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ES_tradnl" sz="4800" spc="-120" strike="noStrike">
                <a:solidFill>
                  <a:srgbClr val="4a6717"/>
                </a:solidFill>
                <a:latin typeface="Calibri Light"/>
              </a:rPr>
              <a:t>Diseño de Software - Tipos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89686EE-550D-445F-A9D1-5E6120B079CE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grpSp>
        <p:nvGrpSpPr>
          <p:cNvPr id="180" name="Group 5"/>
          <p:cNvGrpSpPr/>
          <p:nvPr/>
        </p:nvGrpSpPr>
        <p:grpSpPr>
          <a:xfrm>
            <a:off x="3215520" y="1824120"/>
            <a:ext cx="6840000" cy="4385520"/>
            <a:chOff x="3215520" y="1824120"/>
            <a:chExt cx="6840000" cy="4385520"/>
          </a:xfrm>
        </p:grpSpPr>
        <p:pic>
          <p:nvPicPr>
            <p:cNvPr id="181" name="Picture 2" descr="http://www.ct.gov/opapd/lib/opapd/graphic-patbi/pieces_of_a_puzzle.jpg"/>
            <p:cNvPicPr/>
            <p:nvPr/>
          </p:nvPicPr>
          <p:blipFill>
            <a:blip r:embed="rId1"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2" name="CustomShape 6"/>
            <p:cNvSpPr/>
            <p:nvPr/>
          </p:nvSpPr>
          <p:spPr>
            <a:xfrm>
              <a:off x="7998840" y="2637000"/>
              <a:ext cx="2056680" cy="6120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arquitectónico</a:t>
              </a:r>
              <a:endParaRPr b="0" lang="es-A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s-AR" sz="1800" spc="-1" strike="noStrike">
                <a:latin typeface="Arial"/>
              </a:endParaRPr>
            </a:p>
          </p:txBody>
        </p:sp>
      </p:grpSp>
      <p:sp>
        <p:nvSpPr>
          <p:cNvPr id="183" name="CustomShape 7"/>
          <p:cNvSpPr/>
          <p:nvPr/>
        </p:nvSpPr>
        <p:spPr>
          <a:xfrm>
            <a:off x="504000" y="5076360"/>
            <a:ext cx="5135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457200" indent="-215640">
              <a:lnSpc>
                <a:spcPct val="100000"/>
              </a:lnSpc>
              <a:buClr>
                <a:srgbClr val="262626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Define la relación entre los elementos estructurales del software, los estilos arquitectónicos, patrones de diseño,  etc.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ES_tradnl" sz="4800" spc="-120" strike="noStrike">
                <a:solidFill>
                  <a:srgbClr val="4a6717"/>
                </a:solidFill>
                <a:latin typeface="Calibri Light"/>
              </a:rPr>
              <a:t>Diseño de Software - Tipos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0525AD-5C58-48C2-9563-B016FDA28B34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grpSp>
        <p:nvGrpSpPr>
          <p:cNvPr id="188" name="Group 5"/>
          <p:cNvGrpSpPr/>
          <p:nvPr/>
        </p:nvGrpSpPr>
        <p:grpSpPr>
          <a:xfrm>
            <a:off x="3215520" y="1824120"/>
            <a:ext cx="6654960" cy="4385520"/>
            <a:chOff x="3215520" y="1824120"/>
            <a:chExt cx="6654960" cy="4385520"/>
          </a:xfrm>
        </p:grpSpPr>
        <p:pic>
          <p:nvPicPr>
            <p:cNvPr id="189" name="Picture 2" descr="http://www.ct.gov/opapd/lib/opapd/graphic-patbi/pieces_of_a_puzzle.jpg"/>
            <p:cNvPicPr/>
            <p:nvPr/>
          </p:nvPicPr>
          <p:blipFill>
            <a:blip r:embed="rId1"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0" name="CustomShape 6"/>
            <p:cNvSpPr/>
            <p:nvPr/>
          </p:nvSpPr>
          <p:spPr>
            <a:xfrm>
              <a:off x="7926840" y="4869000"/>
              <a:ext cx="1943640" cy="6120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97716"/>
                <a:gd name="adj6" fmla="val -91049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a nivel componentes</a:t>
              </a:r>
              <a:endParaRPr b="0" lang="es-AR" sz="1800" spc="-1" strike="noStrike">
                <a:latin typeface="Arial"/>
              </a:endParaRPr>
            </a:p>
          </p:txBody>
        </p:sp>
      </p:grpSp>
      <p:sp>
        <p:nvSpPr>
          <p:cNvPr id="191" name="CustomShape 7"/>
          <p:cNvSpPr/>
          <p:nvPr/>
        </p:nvSpPr>
        <p:spPr>
          <a:xfrm>
            <a:off x="164520" y="2205000"/>
            <a:ext cx="4299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457200" indent="-215640">
              <a:lnSpc>
                <a:spcPct val="100000"/>
              </a:lnSpc>
              <a:buClr>
                <a:srgbClr val="262626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Transforma los elementos estructurales de la arquitectura de software en una descripción procedimental de los componentes del software.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ES_tradnl" sz="4800" spc="-120" strike="noStrike">
                <a:solidFill>
                  <a:srgbClr val="4a6717"/>
                </a:solidFill>
                <a:latin typeface="Calibri Light"/>
              </a:rPr>
              <a:t>Diseño de Software - Tipos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9A1AB3-5B1F-48F9-999E-AB4362797573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bfbfb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  <p:grpSp>
        <p:nvGrpSpPr>
          <p:cNvPr id="196" name="Group 5"/>
          <p:cNvGrpSpPr/>
          <p:nvPr/>
        </p:nvGrpSpPr>
        <p:grpSpPr>
          <a:xfrm>
            <a:off x="1959840" y="1824120"/>
            <a:ext cx="6182280" cy="4385520"/>
            <a:chOff x="1959840" y="1824120"/>
            <a:chExt cx="6182280" cy="4385520"/>
          </a:xfrm>
        </p:grpSpPr>
        <p:pic>
          <p:nvPicPr>
            <p:cNvPr id="197" name="Picture 2" descr="http://www.ct.gov/opapd/lib/opapd/graphic-patbi/pieces_of_a_puzzle.jpg"/>
            <p:cNvPicPr/>
            <p:nvPr/>
          </p:nvPicPr>
          <p:blipFill>
            <a:blip r:embed="rId1"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8" name="CustomShape 6"/>
            <p:cNvSpPr/>
            <p:nvPr/>
          </p:nvSpPr>
          <p:spPr>
            <a:xfrm>
              <a:off x="1959840" y="5574240"/>
              <a:ext cx="1943640" cy="612000"/>
            </a:xfrm>
            <a:prstGeom prst="borderCallout2">
              <a:avLst>
                <a:gd name="adj1" fmla="val -21191"/>
                <a:gd name="adj2" fmla="val 65858"/>
                <a:gd name="adj3" fmla="val -98971"/>
                <a:gd name="adj4" fmla="val 86008"/>
                <a:gd name="adj5" fmla="val -301627"/>
                <a:gd name="adj6" fmla="val 14146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s-AR" sz="1800" spc="-1" strike="noStrike">
                  <a:solidFill>
                    <a:srgbClr val="ffffff"/>
                  </a:solidFill>
                  <a:latin typeface="Calibri Light"/>
                  <a:ea typeface="DejaVu Sans"/>
                </a:rPr>
                <a:t>Diseño de interface</a:t>
              </a:r>
              <a:endParaRPr b="0" lang="es-AR" sz="1800" spc="-1" strike="noStrike">
                <a:latin typeface="Arial"/>
              </a:endParaRPr>
            </a:p>
          </p:txBody>
        </p:sp>
      </p:grpSp>
      <p:sp>
        <p:nvSpPr>
          <p:cNvPr id="199" name="CustomShape 7"/>
          <p:cNvSpPr/>
          <p:nvPr/>
        </p:nvSpPr>
        <p:spPr>
          <a:xfrm>
            <a:off x="349200" y="2217240"/>
            <a:ext cx="3934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457200" indent="-215640">
              <a:lnSpc>
                <a:spcPct val="100000"/>
              </a:lnSpc>
              <a:buClr>
                <a:srgbClr val="262626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Describe la forma de comunicación dentro del mismo sistema, con otros sistemas, y con las personas.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es-ES_tradnl" sz="4000" spc="-120" strike="noStrike">
                <a:solidFill>
                  <a:srgbClr val="4a6717"/>
                </a:solidFill>
                <a:latin typeface="Calibri Light"/>
              </a:rPr>
              <a:t>Diseño de Software - </a:t>
            </a:r>
            <a:r>
              <a:rPr b="1" lang="es-AR" sz="4000" spc="-120" strike="noStrike">
                <a:solidFill>
                  <a:srgbClr val="4a6717"/>
                </a:solidFill>
                <a:latin typeface="Calibri Light"/>
                <a:ea typeface="Calibri Light"/>
              </a:rPr>
              <a:t>Características para su evaluación</a:t>
            </a:r>
            <a:br/>
            <a:endParaRPr b="0" lang="es-AR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CA3BC76-9C60-4066-81C7-42E19598395C}" type="slidenum">
              <a:rPr b="0" lang="es-AR" sz="10300" spc="-1" strike="noStrike">
                <a:solidFill>
                  <a:srgbClr val="758085"/>
                </a:solidFill>
                <a:latin typeface="Calibri Light"/>
              </a:rPr>
              <a:t>&lt;número&gt;</a:t>
            </a:fld>
            <a:endParaRPr b="0" lang="es-AR" sz="103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91440" indent="-90720">
              <a:lnSpc>
                <a:spcPct val="85000"/>
              </a:lnSpc>
            </a:pPr>
            <a:r>
              <a:rPr b="0" lang="es-AR" sz="1100" spc="-1" strike="noStrike">
                <a:solidFill>
                  <a:srgbClr val="8b8b8b"/>
                </a:solidFill>
                <a:latin typeface="Calibri Light"/>
              </a:rPr>
              <a:t>Pressman 7ma Edición Cap 8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20080" y="2467800"/>
            <a:ext cx="97923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347400" indent="-34236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"/>
            </a:pP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Deberá </a:t>
            </a:r>
            <a:r>
              <a:rPr b="0" i="1" lang="es-AR" sz="2800" spc="-1" strike="noStrike">
                <a:solidFill>
                  <a:srgbClr val="262626"/>
                </a:solidFill>
                <a:latin typeface="Calibri"/>
              </a:rPr>
              <a:t>implementar</a:t>
            </a: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 todos los requisitos explícitos del modelo de análisis, y </a:t>
            </a:r>
            <a:r>
              <a:rPr b="0" i="1" lang="es-AR" sz="2800" spc="-1" strike="noStrike">
                <a:solidFill>
                  <a:srgbClr val="262626"/>
                </a:solidFill>
                <a:latin typeface="Calibri"/>
              </a:rPr>
              <a:t>ajustarse</a:t>
            </a: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 a todos los requisitos implícitos que desea el cliente.</a:t>
            </a:r>
            <a:endParaRPr b="0" lang="es-AR" sz="2800" spc="-1" strike="noStrike">
              <a:latin typeface="Arial"/>
            </a:endParaRPr>
          </a:p>
          <a:p>
            <a:pPr lvl="1" marL="347400" indent="-34236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"/>
            </a:pP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Deberá ser una </a:t>
            </a:r>
            <a:r>
              <a:rPr b="0" i="1" lang="es-AR" sz="2800" spc="-1" strike="noStrike">
                <a:solidFill>
                  <a:srgbClr val="262626"/>
                </a:solidFill>
                <a:latin typeface="Calibri"/>
              </a:rPr>
              <a:t>guía</a:t>
            </a: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 legible y comprensible para aquellos que generan código y para aquellos que  dan soporte al software.</a:t>
            </a:r>
            <a:endParaRPr b="0" lang="es-AR" sz="2800" spc="-1" strike="noStrike">
              <a:latin typeface="Arial"/>
            </a:endParaRPr>
          </a:p>
          <a:p>
            <a:pPr lvl="1" marL="347400" indent="-342360" algn="just">
              <a:lnSpc>
                <a:spcPct val="85000"/>
              </a:lnSpc>
              <a:spcBef>
                <a:spcPts val="601"/>
              </a:spcBef>
              <a:buClr>
                <a:srgbClr val="262626"/>
              </a:buClr>
              <a:buFont typeface="Wingdings" charset="2"/>
              <a:buChar char=""/>
            </a:pPr>
            <a:r>
              <a:rPr b="0" lang="es-AR" sz="2800" spc="-1" strike="noStrike">
                <a:solidFill>
                  <a:srgbClr val="262626"/>
                </a:solidFill>
                <a:latin typeface="Calibri"/>
              </a:rPr>
              <a:t>Deberá proporcionar una imagen completa del software.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8f8f8f"/>
                </a:solidFill>
                <a:latin typeface="Calibri Light"/>
              </a:rPr>
              <a:t>2020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8f8f8f"/>
                </a:solidFill>
                <a:latin typeface="Calibri Light"/>
              </a:rPr>
              <a:t>Ingeniería de Software II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_2020_Isoft2</Template>
  <TotalTime>483</TotalTime>
  <Application>LibreOffice/6.4.3.2$Windows_X86_64 LibreOffice_project/747b5d0ebf89f41c860ec2a39efd7cb15b54f2d8</Application>
  <Words>896</Words>
  <Paragraphs>285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2018-04-16T11:41:39Z</dcterms:created>
  <dc:creator>profesor</dc:creator>
  <dc:description/>
  <dc:language>es-AR</dc:language>
  <cp:lastModifiedBy/>
  <dcterms:modified xsi:type="dcterms:W3CDTF">2020-05-01T20:40:33Z</dcterms:modified>
  <cp:revision>1022</cp:revision>
  <dc:subject/>
  <dc:title>INGENIERIA DE SOFTWARE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