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9"/>
  </p:notesMasterIdLst>
  <p:handoutMasterIdLst>
    <p:handoutMasterId r:id="rId20"/>
  </p:handout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416" autoAdjust="0"/>
  </p:normalViewPr>
  <p:slideViewPr>
    <p:cSldViewPr snapToGrid="0">
      <p:cViewPr>
        <p:scale>
          <a:sx n="58" d="100"/>
          <a:sy n="58" d="100"/>
        </p:scale>
        <p:origin x="-1182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A4C9F-2C2A-4B27-802C-54F986B1024B}" type="datetimeFigureOut">
              <a:rPr lang="es-AR" smtClean="0"/>
              <a:pPr/>
              <a:t>10/05/2020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6E07F-0A44-4415-9264-32E44B0D6A3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5130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BD49-CDBB-436F-B482-E535D9E6CF50}" type="datetimeFigureOut">
              <a:rPr lang="es-ES" smtClean="0"/>
              <a:pPr/>
              <a:t>10/05/2020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A11A-6FA2-4D86-A286-C805CC984C8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1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78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Este sistema robótico empaca diferentes clases de objetos. Usa un componente de visión para recoger los objetos de una banda transportadora, identifica la clase de objeto y selecciona el tipo correcto de empaque. Luego, el sistema mueve los objetos que va a empacar de la banda transportadora de entrega y coloca los objetos empacados en otro transportador. 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BA11A-6FA2-4D86-A286-C805CC984C8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85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fld id="{A06DBA4C-BE2D-4FDA-A3F1-EFC03F3DB51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17 CuadroTexto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898948" y="6511624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AR" dirty="0" smtClean="0"/>
              <a:t>2020</a:t>
            </a:r>
            <a:endParaRPr lang="es-E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Ingenieria de Software II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22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3976" y="4737542"/>
            <a:ext cx="10780776" cy="613283"/>
          </a:xfrm>
        </p:spPr>
        <p:txBody>
          <a:bodyPr anchor="b">
            <a:noAutofit/>
          </a:bodyPr>
          <a:lstStyle>
            <a:lvl1pPr>
              <a:defRPr sz="4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AR" dirty="0" smtClean="0"/>
              <a:t>2020</a:t>
            </a:r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096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Ingenieria de Software II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8" name="Picture 4" descr="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21928" y="12576"/>
            <a:ext cx="12144672" cy="40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1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3392" y="643372"/>
            <a:ext cx="10022838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0"/>
            <a:ext cx="2926080" cy="1048573"/>
          </a:xfrm>
          <a:ln>
            <a:noFill/>
          </a:ln>
        </p:spPr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‹Nº›</a:t>
            </a:fld>
            <a:endParaRPr lang="es-AR" dirty="0"/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1902575"/>
            <a:ext cx="9793088" cy="4478753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 smtClean="0"/>
              <a:t> Haga clic para modificar el estilo de texto del patrón</a:t>
            </a:r>
          </a:p>
          <a:p>
            <a:pPr lvl="1"/>
            <a:r>
              <a:rPr lang="es-ES" dirty="0" smtClean="0"/>
              <a:t> Segundo nivel</a:t>
            </a:r>
          </a:p>
          <a:p>
            <a:pPr lvl="2"/>
            <a:r>
              <a:rPr lang="es-ES" dirty="0" smtClean="0"/>
              <a:t> Tercer nivel</a:t>
            </a:r>
          </a:p>
          <a:p>
            <a:pPr lvl="3"/>
            <a:r>
              <a:rPr lang="es-ES" dirty="0" smtClean="0"/>
              <a:t> Cuarto nivel</a:t>
            </a:r>
          </a:p>
          <a:p>
            <a:pPr lvl="4"/>
            <a:r>
              <a:rPr lang="es-ES" dirty="0" smtClean="0"/>
              <a:t> Quinto nivel</a:t>
            </a:r>
            <a:endParaRPr lang="es-AR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 dirty="0" smtClean="0"/>
              <a:t>2020</a:t>
            </a:r>
            <a:endParaRPr lang="es-AR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 smtClean="0"/>
              <a:t>Ingenieria de Software II</a:t>
            </a:r>
            <a:endParaRPr lang="es-AR" dirty="0"/>
          </a:p>
        </p:txBody>
      </p:sp>
      <p:sp>
        <p:nvSpPr>
          <p:cNvPr id="11" name="17 CuadroTexto"/>
          <p:cNvSpPr txBox="1"/>
          <p:nvPr userDrawn="1"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3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DBA4C-BE2D-4FDA-A3F1-EFC03F3DB51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AR" smtClean="0"/>
              <a:t>2020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Ingenieria de Software II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06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3" y="499533"/>
            <a:ext cx="10235108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20" y="2780928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latin typeface="+mj-lt"/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 dirty="0" smtClean="0"/>
              <a:t>2020</a:t>
            </a:r>
            <a:endParaRPr lang="es-E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smtClean="0"/>
              <a:t>Ingenieria de Software II</a:t>
            </a:r>
            <a:endParaRPr lang="es-ES"/>
          </a:p>
        </p:txBody>
      </p:sp>
      <p:cxnSp>
        <p:nvCxnSpPr>
          <p:cNvPr id="8" name="Conector recto 7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4">
            <a:extLst>
              <a:ext uri="{FF2B5EF4-FFF2-40B4-BE49-F238E27FC236}">
                <a16:creationId xmlns:a16="http://schemas.microsoft.com/office/drawing/2014/main" xmlns="" id="{5827CDC7-EB87-4318-A833-C296A79A25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508" y="0"/>
            <a:ext cx="1210492" cy="11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120" baseline="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Clr>
          <a:srgbClr val="C00000"/>
        </a:buClr>
        <a:buFont typeface="Arial" panose="020B0604020202020204" pitchFamily="34" charset="0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Ingeniería de software II</a:t>
            </a:r>
          </a:p>
        </p:txBody>
      </p:sp>
      <p:sp>
        <p:nvSpPr>
          <p:cNvPr id="17410" name="2 Subtítul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Diseño de Software – Arquitecturas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Ingenieria de Software II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876936"/>
      </p:ext>
    </p:extLst>
  </p:cSld>
  <p:clrMapOvr>
    <a:masterClrMapping/>
  </p:clrMapOvr>
  <p:transition spd="med" advTm="1783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Organización del Sistema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4819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Sommerville 9ª  Edición Cap 6</a:t>
            </a:r>
          </a:p>
          <a:p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s-AR" sz="3200" b="1" i="1" dirty="0"/>
              <a:t>Patrón</a:t>
            </a:r>
            <a:r>
              <a:rPr lang="es-AR" sz="3200" dirty="0"/>
              <a:t> de repositorio</a:t>
            </a:r>
          </a:p>
          <a:p>
            <a:pPr lvl="2"/>
            <a:r>
              <a:rPr lang="es-AR" sz="2800" dirty="0"/>
              <a:t>Ventajas</a:t>
            </a:r>
          </a:p>
          <a:p>
            <a:pPr lvl="3"/>
            <a:r>
              <a:rPr lang="es-AR" sz="2400" dirty="0"/>
              <a:t>Forma eficiente de compartir grandes cantidades de datos, no hay necesidad de transmitir datos de un subsistema a otro</a:t>
            </a:r>
          </a:p>
          <a:p>
            <a:pPr lvl="3"/>
            <a:r>
              <a:rPr lang="es-AR" sz="2400" dirty="0"/>
              <a:t>Los subsistemas que producen datos  no deben saber como se utilizan</a:t>
            </a:r>
          </a:p>
          <a:p>
            <a:pPr lvl="3"/>
            <a:r>
              <a:rPr lang="es-AR" sz="2400" dirty="0"/>
              <a:t>Las actividades de </a:t>
            </a:r>
            <a:r>
              <a:rPr lang="es-AR" sz="2400" dirty="0" err="1"/>
              <a:t>backup</a:t>
            </a:r>
            <a:r>
              <a:rPr lang="es-AR" sz="2400" dirty="0"/>
              <a:t>, protección, control de acceso están centralizadas.</a:t>
            </a:r>
          </a:p>
          <a:p>
            <a:pPr lvl="3"/>
            <a:r>
              <a:rPr lang="es-AR" sz="2400" dirty="0"/>
              <a:t>El modelo compartido es visible a través del esquema del repositorio. Las nuevas herramientas se integran de forma directa, ya que son compatibles con el modelo de datos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272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693"/>
    </mc:Choice>
    <mc:Fallback xmlns="">
      <p:transition spd="slow" advTm="14969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Organización del Sistema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5843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Sommerville 9ª  Edición Cap 6</a:t>
            </a:r>
          </a:p>
          <a:p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s-AR" sz="3200" b="1" i="1" dirty="0"/>
              <a:t>Patrón</a:t>
            </a:r>
            <a:r>
              <a:rPr lang="es-AR" sz="3200" dirty="0"/>
              <a:t> de repositorio</a:t>
            </a:r>
          </a:p>
          <a:p>
            <a:pPr lvl="2" algn="just"/>
            <a:r>
              <a:rPr lang="es-AR" sz="2800" dirty="0"/>
              <a:t>Desventajas</a:t>
            </a:r>
          </a:p>
          <a:p>
            <a:pPr lvl="3" algn="just"/>
            <a:r>
              <a:rPr lang="es-AR" sz="2400" dirty="0"/>
              <a:t>Los subsistemas deben estar acordes a los modelos de datos del repositorio. Esto en algunos casos puede afectar el rendimiento.</a:t>
            </a:r>
          </a:p>
          <a:p>
            <a:pPr lvl="3" algn="just"/>
            <a:r>
              <a:rPr lang="es-AR" sz="2400" dirty="0"/>
              <a:t>La evolución puede ser difícil a medida que se genera un gran volumen de información de acuerdo con el modelo de datos establecido. La migración de estos modelos puede ser muy difícil, en algunos casos imposible.</a:t>
            </a:r>
          </a:p>
          <a:p>
            <a:pPr lvl="3" algn="just"/>
            <a:r>
              <a:rPr lang="es-AR" sz="2400" dirty="0"/>
              <a:t>Diferentes subsistemas pueden tener distintos requerimientos de protección o  políticas de seguridad y  el modelo de repositorio impone las mismas para todos.</a:t>
            </a:r>
          </a:p>
          <a:p>
            <a:pPr lvl="3" algn="just"/>
            <a:r>
              <a:rPr lang="es-AR" sz="2400" dirty="0"/>
              <a:t>Es difícil distribuir el repositorio en varias máquinas,  existen repositorios centralizados lógicamente pero pueden ocasionar problemas de redundancia e inconsistencias.</a:t>
            </a:r>
          </a:p>
          <a:p>
            <a:pPr lvl="3" algn="just"/>
            <a:endParaRPr lang="es-AR" dirty="0"/>
          </a:p>
          <a:p>
            <a:pPr algn="just"/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14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241"/>
    </mc:Choice>
    <mc:Fallback xmlns="">
      <p:transition spd="slow" advTm="27824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Organización del Sistema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7891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Sommerville 9ª  Edición Cap 6</a:t>
            </a:r>
          </a:p>
          <a:p>
            <a:endParaRPr lang="es-AR" dirty="0"/>
          </a:p>
        </p:txBody>
      </p:sp>
      <p:sp>
        <p:nvSpPr>
          <p:cNvPr id="37890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s-AR" b="1" i="1" dirty="0"/>
              <a:t>Patrón</a:t>
            </a:r>
            <a:r>
              <a:rPr lang="es-AR" dirty="0"/>
              <a:t> cliente-servidor</a:t>
            </a:r>
          </a:p>
          <a:p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43" y="2535356"/>
            <a:ext cx="6425963" cy="349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38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70"/>
    </mc:Choice>
    <mc:Fallback xmlns="">
      <p:transition spd="slow" advTm="7467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Organización del Sistema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6867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Sommerville 9ª  Edición Cap 6</a:t>
            </a:r>
          </a:p>
          <a:p>
            <a:endParaRPr lang="es-AR" dirty="0"/>
          </a:p>
        </p:txBody>
      </p:sp>
      <p:sp>
        <p:nvSpPr>
          <p:cNvPr id="27650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lvl="1"/>
            <a:r>
              <a:rPr lang="es-AR" sz="2800" b="1" i="1" dirty="0"/>
              <a:t>Patrón</a:t>
            </a:r>
            <a:r>
              <a:rPr lang="es-AR" sz="2800" dirty="0"/>
              <a:t> cliente-servidor</a:t>
            </a:r>
          </a:p>
          <a:p>
            <a:pPr lvl="2"/>
            <a:r>
              <a:rPr lang="es-AR" sz="2400" dirty="0"/>
              <a:t>Es un modelo donde el sistema se organiza como un conjunto de servicios y servidores asociados, más unos clientes que utilizan los servicios</a:t>
            </a:r>
          </a:p>
          <a:p>
            <a:pPr lvl="2"/>
            <a:r>
              <a:rPr lang="es-AR" sz="2400" dirty="0"/>
              <a:t>Componentes</a:t>
            </a:r>
          </a:p>
          <a:p>
            <a:pPr lvl="3"/>
            <a:r>
              <a:rPr lang="es-AR" sz="2000" dirty="0"/>
              <a:t>Un conjunto de servidores que ofrecen servicios, otros sistemas </a:t>
            </a:r>
          </a:p>
          <a:p>
            <a:pPr lvl="3"/>
            <a:r>
              <a:rPr lang="es-AR" sz="2000" dirty="0"/>
              <a:t>Un conjunto de clientes que llaman a los servicios</a:t>
            </a:r>
          </a:p>
          <a:p>
            <a:pPr lvl="3"/>
            <a:r>
              <a:rPr lang="es-AR" sz="2000" dirty="0"/>
              <a:t>Una red que permite a los clientes acceder a los servicios </a:t>
            </a:r>
          </a:p>
          <a:p>
            <a:pPr lvl="4"/>
            <a:r>
              <a:rPr lang="es-AR" sz="2000" dirty="0"/>
              <a:t>Caso particular cuando los servicios y el cliente corren en la misma máquina</a:t>
            </a:r>
          </a:p>
          <a:p>
            <a:pPr lvl="2"/>
            <a:r>
              <a:rPr lang="es-AR" sz="2400" dirty="0"/>
              <a:t>Los clientes conocen el nombre del servidor y el servicio que brinda, pero el servidor no necesita conocer al cliente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456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204"/>
    </mc:Choice>
    <mc:Fallback xmlns="">
      <p:transition spd="slow" advTm="16120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Organización del Sistema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40963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Sommerville 9ª  Edición Cap 6</a:t>
            </a:r>
          </a:p>
          <a:p>
            <a:endParaRPr lang="es-AR" dirty="0"/>
          </a:p>
        </p:txBody>
      </p:sp>
      <p:sp>
        <p:nvSpPr>
          <p:cNvPr id="40962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b="1" i="1" dirty="0"/>
              <a:t>Patrón</a:t>
            </a:r>
            <a:r>
              <a:rPr lang="es-AR" dirty="0"/>
              <a:t> de arquitectura en capas</a:t>
            </a:r>
          </a:p>
          <a:p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247" y="2285930"/>
            <a:ext cx="5281684" cy="3678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1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07"/>
    </mc:Choice>
    <mc:Fallback xmlns="">
      <p:transition spd="slow" advTm="8760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Organización del Sistema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8915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Sommerville 9ª  Edición Cap 6</a:t>
            </a:r>
          </a:p>
          <a:p>
            <a:endParaRPr lang="es-AR" dirty="0"/>
          </a:p>
        </p:txBody>
      </p:sp>
      <p:sp>
        <p:nvSpPr>
          <p:cNvPr id="29698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sz="2800" b="1" i="1" dirty="0"/>
              <a:t>Patrón</a:t>
            </a:r>
            <a:r>
              <a:rPr lang="es-AR" sz="2800" dirty="0"/>
              <a:t> de arquitectura en capas</a:t>
            </a:r>
          </a:p>
          <a:p>
            <a:pPr lvl="1"/>
            <a:r>
              <a:rPr lang="es-AR" sz="2800" dirty="0"/>
              <a:t>El sistema se organiza en capas, donde cada una de ellas presenta un conjunto de servicios a sus capas adyacentes </a:t>
            </a:r>
          </a:p>
          <a:p>
            <a:pPr lvl="1"/>
            <a:r>
              <a:rPr lang="es-AR" sz="2800" dirty="0"/>
              <a:t>Ventajas </a:t>
            </a:r>
          </a:p>
          <a:p>
            <a:pPr lvl="2"/>
            <a:r>
              <a:rPr lang="es-AR" sz="2400" dirty="0"/>
              <a:t>Soporta el desarrollo incremental</a:t>
            </a:r>
          </a:p>
          <a:p>
            <a:pPr lvl="2"/>
            <a:r>
              <a:rPr lang="es-AR" sz="2400" dirty="0"/>
              <a:t>Es portable y resistente a cambios</a:t>
            </a:r>
          </a:p>
          <a:p>
            <a:pPr lvl="2"/>
            <a:r>
              <a:rPr lang="es-AR" sz="2400" dirty="0"/>
              <a:t>Una capa puede ser reemplazada siempre que se mantenga la interfaz, y si varía la interfaz se genera una capa para adaptarlas</a:t>
            </a:r>
          </a:p>
          <a:p>
            <a:pPr lvl="2"/>
            <a:r>
              <a:rPr lang="es-AR" sz="2400" dirty="0"/>
              <a:t>Permite generar sistemas multiplataforma, ya que solamente las capas más internas son dependientes de la plataforma (se genera una capa interna para cada plataforma)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2020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5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713"/>
    </mc:Choice>
    <mc:Fallback xmlns="">
      <p:transition spd="slow" advTm="15971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Organización del Sistema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9939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Sommerville 9ª  Edición Cap 6</a:t>
            </a:r>
          </a:p>
          <a:p>
            <a:endParaRPr lang="es-AR" dirty="0"/>
          </a:p>
        </p:txBody>
      </p:sp>
      <p:sp>
        <p:nvSpPr>
          <p:cNvPr id="39938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s-AR" sz="2800" b="1" i="1" dirty="0"/>
              <a:t>Patrón</a:t>
            </a:r>
            <a:r>
              <a:rPr lang="es-AR" sz="2800" dirty="0"/>
              <a:t> de arquitectura en capas</a:t>
            </a:r>
          </a:p>
          <a:p>
            <a:pPr lvl="1"/>
            <a:r>
              <a:rPr lang="es-AR" sz="2800" dirty="0"/>
              <a:t>Desventajas</a:t>
            </a:r>
          </a:p>
          <a:p>
            <a:pPr lvl="2"/>
            <a:r>
              <a:rPr lang="es-AR" sz="2400" dirty="0"/>
              <a:t>Difícil de estructurar</a:t>
            </a:r>
          </a:p>
          <a:p>
            <a:pPr lvl="2"/>
            <a:r>
              <a:rPr lang="es-AR" sz="2400" dirty="0"/>
              <a:t>Las capas internas proporcionas servicios que son requeridos por todos los niveles</a:t>
            </a:r>
          </a:p>
          <a:p>
            <a:pPr lvl="2"/>
            <a:r>
              <a:rPr lang="es-AR" sz="2400" dirty="0"/>
              <a:t>Los servicios requeridos por el usuario  pueden estar brindados por las capas internas teniendo que atravesar varias capas adyacentes </a:t>
            </a:r>
          </a:p>
          <a:p>
            <a:pPr lvl="2"/>
            <a:r>
              <a:rPr lang="es-AR" sz="2400" dirty="0"/>
              <a:t>Si hay muchas capas, un servicio solicitado de la capa superior puede tener que ser interpretado varias veces en diferentes capas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2020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780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831"/>
    </mc:Choice>
    <mc:Fallback xmlns="">
      <p:transition spd="slow" advTm="13583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Organización del Sistema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17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Sommerville 9ª  Edición Cap 6</a:t>
            </a:r>
          </a:p>
          <a:p>
            <a:endParaRPr lang="es-ES" dirty="0"/>
          </a:p>
        </p:txBody>
      </p:sp>
      <p:sp>
        <p:nvSpPr>
          <p:cNvPr id="41986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/>
              <a:t>Ejemplo de </a:t>
            </a:r>
            <a:r>
              <a:rPr lang="es-AR" b="1" i="1" dirty="0"/>
              <a:t>Patrón</a:t>
            </a:r>
            <a:r>
              <a:rPr lang="es-AR" dirty="0"/>
              <a:t> de arquitectura en capas: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84" y="2615893"/>
            <a:ext cx="4319587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27" y="2481522"/>
            <a:ext cx="4629907" cy="3678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9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99"/>
    </mc:Choice>
    <mc:Fallback xmlns="">
      <p:transition spd="slow" advTm="12509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Diseño Arquitectónico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26627" name="6 Marcador de texto"/>
          <p:cNvSpPr>
            <a:spLocks noGrp="1"/>
          </p:cNvSpPr>
          <p:nvPr>
            <p:ph type="body" sz="quarter" idx="14"/>
          </p:nvPr>
        </p:nvSpPr>
        <p:spPr>
          <a:xfrm>
            <a:off x="5938336" y="6509534"/>
            <a:ext cx="2162515" cy="305415"/>
          </a:xfrm>
        </p:spPr>
        <p:txBody>
          <a:bodyPr/>
          <a:lstStyle/>
          <a:p>
            <a:r>
              <a:rPr lang="es-AR" dirty="0"/>
              <a:t>Sommerville 9ª  Edición Cap 6</a:t>
            </a:r>
          </a:p>
        </p:txBody>
      </p:sp>
      <p:sp>
        <p:nvSpPr>
          <p:cNvPr id="17410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623392" y="1902575"/>
            <a:ext cx="5327032" cy="4478753"/>
          </a:xfrm>
        </p:spPr>
        <p:txBody>
          <a:bodyPr>
            <a:normAutofit/>
          </a:bodyPr>
          <a:lstStyle/>
          <a:p>
            <a:r>
              <a:rPr lang="es-AR" dirty="0"/>
              <a:t>Define la relación entre los elementos estructurales, para lograr los requisitos del sistema</a:t>
            </a:r>
            <a:endParaRPr lang="es-ES" dirty="0"/>
          </a:p>
          <a:p>
            <a:pPr lvl="1" algn="just"/>
            <a:r>
              <a:rPr lang="es-ES" dirty="0"/>
              <a:t>Es el proceso de identificar los subsistemas dentro del sistema y establecer el marco de control y comunicación entre ellos.</a:t>
            </a:r>
          </a:p>
          <a:p>
            <a:pPr lvl="1" algn="just"/>
            <a:endParaRPr lang="es-ES" dirty="0"/>
          </a:p>
          <a:p>
            <a:pPr lvl="1" algn="just"/>
            <a:r>
              <a:rPr lang="es-ES" dirty="0"/>
              <a:t>Los grandes sistemas se dividen en subsistemas que proporcionan algún conjunto de servicios relacionados </a:t>
            </a:r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85" y="1987261"/>
            <a:ext cx="4939054" cy="374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8011236" y="2798017"/>
            <a:ext cx="2838734" cy="750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7246245" y="3860238"/>
            <a:ext cx="1583856" cy="1872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38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37"/>
    </mc:Choice>
    <mc:Fallback xmlns="">
      <p:transition spd="slow" advTm="5513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Diseño Arquitectónico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26627" name="6 Marcador de texto"/>
          <p:cNvSpPr>
            <a:spLocks noGrp="1"/>
          </p:cNvSpPr>
          <p:nvPr>
            <p:ph type="body" sz="quarter" idx="14"/>
          </p:nvPr>
        </p:nvSpPr>
        <p:spPr>
          <a:xfrm>
            <a:off x="5938336" y="6509534"/>
            <a:ext cx="2162515" cy="305415"/>
          </a:xfrm>
        </p:spPr>
        <p:txBody>
          <a:bodyPr/>
          <a:lstStyle/>
          <a:p>
            <a:r>
              <a:rPr lang="es-AR" dirty="0"/>
              <a:t>Sommerville 9ª  Edición Cap 6</a:t>
            </a:r>
          </a:p>
        </p:txBody>
      </p:sp>
      <p:sp>
        <p:nvSpPr>
          <p:cNvPr id="17410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623392" y="1902575"/>
            <a:ext cx="5327032" cy="44787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2800" dirty="0"/>
              <a:t>En la figura se presenta un modelo abstracto de la arquitectura para un sistema de robot de empaquetado, que indica los componentes que tienen que desarrollarse.</a:t>
            </a:r>
          </a:p>
          <a:p>
            <a:pPr marL="0" indent="0">
              <a:buNone/>
            </a:pPr>
            <a:r>
              <a:rPr lang="es-AR" sz="2800" dirty="0" smtClean="0"/>
              <a:t>El </a:t>
            </a:r>
            <a:r>
              <a:rPr lang="es-AR" sz="2800" dirty="0"/>
              <a:t>modelo arquitectónico presenta dichos componentes y los vínculos entre ellos.</a:t>
            </a:r>
            <a:endParaRPr lang="es-ES" sz="28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85" y="1987261"/>
            <a:ext cx="4939054" cy="374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8011236" y="2798017"/>
            <a:ext cx="2838734" cy="750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7246245" y="3860238"/>
            <a:ext cx="1583856" cy="1872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5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95"/>
    </mc:Choice>
    <mc:Fallback xmlns="">
      <p:transition spd="slow" advTm="10819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Diseño Arquitectónico</a:t>
            </a:r>
            <a:endParaRPr lang="es-AR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28675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Sommerville 9ª  Edición Cap 6</a:t>
            </a:r>
          </a:p>
          <a:p>
            <a:endParaRPr lang="es-AR" dirty="0"/>
          </a:p>
        </p:txBody>
      </p:sp>
      <p:sp>
        <p:nvSpPr>
          <p:cNvPr id="19458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La arquitectura afecta directamente a los requerimientos no funcionales </a:t>
            </a:r>
          </a:p>
          <a:p>
            <a:pPr lvl="1"/>
            <a:r>
              <a:rPr lang="es-AR" sz="2800" dirty="0"/>
              <a:t>Los más CRÍTICOS </a:t>
            </a:r>
          </a:p>
          <a:p>
            <a:pPr lvl="2"/>
            <a:r>
              <a:rPr lang="es-AR" sz="2400" dirty="0"/>
              <a:t>Rendimiento, Protección, Seguridad, Disponibilidad, Mantenibilidad</a:t>
            </a:r>
          </a:p>
          <a:p>
            <a:pPr lvl="1"/>
            <a:r>
              <a:rPr lang="es-AR" sz="2800" dirty="0"/>
              <a:t>Rendimiento</a:t>
            </a:r>
          </a:p>
          <a:p>
            <a:pPr lvl="2"/>
            <a:r>
              <a:rPr lang="es-AR" sz="2400" dirty="0"/>
              <a:t>Se deben agrupar las operaciones críticas en un grupo reducido de sub-sistemas (componentes de grano grueso, baja comunicación).</a:t>
            </a:r>
          </a:p>
          <a:p>
            <a:pPr lvl="1"/>
            <a:r>
              <a:rPr lang="es-AR" sz="2800" dirty="0"/>
              <a:t>Seguridad</a:t>
            </a:r>
          </a:p>
          <a:p>
            <a:pPr lvl="2"/>
            <a:r>
              <a:rPr lang="es-AR" sz="2400" dirty="0"/>
              <a:t>Se debe utilizar una arquitectura en capas, protegiendo los recursos más críticos en las capas más internas.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481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15"/>
    </mc:Choice>
    <mc:Fallback xmlns="">
      <p:transition spd="slow" advTm="10921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Diseño Arquitectónico</a:t>
            </a:r>
            <a:endParaRPr lang="es-AR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29699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Sommerville 9ª  Edición Cap 6</a:t>
            </a:r>
          </a:p>
          <a:p>
            <a:endParaRPr lang="es-AR" dirty="0"/>
          </a:p>
        </p:txBody>
      </p:sp>
      <p:sp>
        <p:nvSpPr>
          <p:cNvPr id="29698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AR" sz="2800" dirty="0"/>
              <a:t>Arquitectura y requisitos no funcionales</a:t>
            </a:r>
          </a:p>
          <a:p>
            <a:pPr lvl="1"/>
            <a:r>
              <a:rPr lang="es-AR" sz="2800" dirty="0"/>
              <a:t>Protección</a:t>
            </a:r>
          </a:p>
          <a:p>
            <a:pPr lvl="2"/>
            <a:r>
              <a:rPr lang="es-AR" sz="2400" dirty="0"/>
              <a:t>La arquitectura deberá diseñarse para que las operaciones relacionadas con la protección se localicen en un único sub-sistema (o grupo pequeño), para reducir los costos y problemas de validación de la protección. </a:t>
            </a:r>
          </a:p>
          <a:p>
            <a:pPr lvl="1"/>
            <a:r>
              <a:rPr lang="es-AR" sz="2800" dirty="0"/>
              <a:t>Disponibilidad</a:t>
            </a:r>
          </a:p>
          <a:p>
            <a:pPr lvl="2"/>
            <a:r>
              <a:rPr lang="es-AR" sz="2400" dirty="0"/>
              <a:t>La arquitectura se deberá diseñar con componentes redundantes para que sea posible el reemplazo sin detener el sistema, arquitectura muy tolerante a fallos.</a:t>
            </a:r>
          </a:p>
          <a:p>
            <a:pPr lvl="1"/>
            <a:r>
              <a:rPr lang="es-AR" sz="2800" dirty="0"/>
              <a:t>Mantenibilidad</a:t>
            </a:r>
          </a:p>
          <a:p>
            <a:pPr lvl="2"/>
            <a:r>
              <a:rPr lang="es-AR" sz="2400" dirty="0"/>
              <a:t>La arquitectura del sistema debe diseñarse con componentes </a:t>
            </a:r>
            <a:r>
              <a:rPr lang="es-AR" sz="2400" dirty="0" err="1"/>
              <a:t>autocontenidos</a:t>
            </a:r>
            <a:r>
              <a:rPr lang="es-AR" sz="2400" dirty="0"/>
              <a:t> de grano fino que puedan modificarse con facilidad. </a:t>
            </a:r>
          </a:p>
          <a:p>
            <a:pPr lvl="2"/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2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076"/>
    </mc:Choice>
    <mc:Fallback xmlns="">
      <p:transition spd="slow" advTm="1830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Diseño Arquitectónico</a:t>
            </a:r>
            <a:br>
              <a:rPr lang="es-ES_tradnl" dirty="0"/>
            </a:b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0723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Sommerville 9ª  Edición Cap 6</a:t>
            </a:r>
          </a:p>
        </p:txBody>
      </p:sp>
      <p:sp>
        <p:nvSpPr>
          <p:cNvPr id="30722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3600" dirty="0"/>
              <a:t>Organización del sistema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3600" dirty="0"/>
              <a:t>Descomposición modular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3600" dirty="0"/>
              <a:t>Modelos de control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3600" dirty="0"/>
              <a:t>Arquitectura de los Sistemas Distribuidos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67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15"/>
    </mc:Choice>
    <mc:Fallback xmlns="">
      <p:transition spd="slow" advTm="4111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141" y="2089136"/>
            <a:ext cx="4691557" cy="336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Organización del Sistema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1747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Sommerville 9ª  Edición Cap 6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/>
          </p:nvPr>
        </p:nvSpPr>
        <p:spPr>
          <a:xfrm>
            <a:off x="438411" y="1902575"/>
            <a:ext cx="7052153" cy="4478753"/>
          </a:xfrm>
        </p:spPr>
        <p:txBody>
          <a:bodyPr>
            <a:noAutofit/>
          </a:bodyPr>
          <a:lstStyle/>
          <a:p>
            <a:r>
              <a:rPr lang="es-AR" dirty="0"/>
              <a:t>La organización del sistema representa la estrategia básica usada para estructurar el sistema</a:t>
            </a:r>
          </a:p>
          <a:p>
            <a:pPr lvl="1"/>
            <a:r>
              <a:rPr lang="es-AR" dirty="0"/>
              <a:t>Los subsistemas de un sistema deben intercambiar información de forma efectiva</a:t>
            </a:r>
          </a:p>
          <a:p>
            <a:pPr lvl="2"/>
            <a:r>
              <a:rPr lang="es-AR" dirty="0"/>
              <a:t>Todos los datos compartidos, se almacenan en una base de datos central</a:t>
            </a:r>
          </a:p>
          <a:p>
            <a:pPr lvl="2"/>
            <a:r>
              <a:rPr lang="es-AR" dirty="0"/>
              <a:t>Cada subsistema mantiene su información y los intercambia entre los subsistemas</a:t>
            </a:r>
          </a:p>
          <a:p>
            <a:pPr lvl="1"/>
            <a:r>
              <a:rPr lang="es-AR" dirty="0"/>
              <a:t>Estilos organizacionales (</a:t>
            </a:r>
            <a:r>
              <a:rPr lang="es-AR" b="1" i="1" dirty="0"/>
              <a:t>Patrones </a:t>
            </a:r>
            <a:r>
              <a:rPr lang="es-AR" dirty="0"/>
              <a:t>arquitectónicos) </a:t>
            </a:r>
          </a:p>
          <a:p>
            <a:pPr lvl="2"/>
            <a:r>
              <a:rPr lang="es-AR" dirty="0"/>
              <a:t>Repositorio, cliente-servidor, capas o combinaciones entre ellos, entre otros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1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944"/>
    </mc:Choice>
    <mc:Fallback xmlns="">
      <p:transition spd="slow" advTm="12094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Organización del Sistema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2771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Sommerville 9ª  Edición Cap 6</a:t>
            </a:r>
          </a:p>
          <a:p>
            <a:endParaRPr lang="es-AR" dirty="0"/>
          </a:p>
        </p:txBody>
      </p:sp>
      <p:sp>
        <p:nvSpPr>
          <p:cNvPr id="23554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s-AR" sz="2800" b="1" i="1" dirty="0"/>
              <a:t>Patrón</a:t>
            </a:r>
            <a:r>
              <a:rPr lang="es-AR" sz="2800" dirty="0"/>
              <a:t> de repositorio</a:t>
            </a:r>
          </a:p>
          <a:p>
            <a:pPr lvl="2"/>
            <a:r>
              <a:rPr lang="es-AR" sz="2400" dirty="0"/>
              <a:t>La mayoría de los sistemas que usan grandes cantidades de datos se organizan alrededor de una base de datos compartida (repositorio) </a:t>
            </a:r>
          </a:p>
          <a:p>
            <a:pPr lvl="2"/>
            <a:r>
              <a:rPr lang="es-AR" sz="2400" dirty="0"/>
              <a:t>Los datos son generados por un subsistema y utilizados por otros subsistemas</a:t>
            </a:r>
          </a:p>
          <a:p>
            <a:pPr lvl="2"/>
            <a:r>
              <a:rPr lang="es-AR" sz="2400" dirty="0"/>
              <a:t>Ejemplo</a:t>
            </a:r>
          </a:p>
          <a:p>
            <a:pPr lvl="3"/>
            <a:r>
              <a:rPr lang="es-AR" sz="2000" dirty="0"/>
              <a:t>Sistemas de gestión, Sistemas CAD, Herramientas Case, etc.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98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934"/>
    </mc:Choice>
    <mc:Fallback xmlns="">
      <p:transition spd="slow" advTm="8993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Organización del Sistema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3795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/>
              <a:t>Sommerville 9ª  Edición Cap 6</a:t>
            </a:r>
          </a:p>
          <a:p>
            <a:endParaRPr lang="es-AR" dirty="0"/>
          </a:p>
        </p:txBody>
      </p:sp>
      <p:sp>
        <p:nvSpPr>
          <p:cNvPr id="33794" name="2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s-AR" b="1" i="1" dirty="0"/>
              <a:t>Patrón</a:t>
            </a:r>
            <a:r>
              <a:rPr lang="es-AR" dirty="0"/>
              <a:t> de repositorio</a:t>
            </a:r>
          </a:p>
          <a:p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26" y="2492075"/>
            <a:ext cx="7383439" cy="324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78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798"/>
    </mc:Choice>
    <mc:Fallback xmlns="">
      <p:transition spd="slow" advTm="11579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G II 2020">
  <a:themeElements>
    <a:clrScheme name="Personalizado 2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G I 2016" id="{7D710C11-A9A7-4655-97C4-BAD4B08B9899}" vid="{528455DC-6436-42CF-BA55-9ED6BE3C4C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 soft 2_Plantilla_2019</Template>
  <TotalTime>92</TotalTime>
  <Words>1098</Words>
  <Application>Microsoft Office PowerPoint</Application>
  <PresentationFormat>Personalizado</PresentationFormat>
  <Paragraphs>146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ING II 2020</vt:lpstr>
      <vt:lpstr>Ingeniería de software II</vt:lpstr>
      <vt:lpstr>Diseño Arquitectónico</vt:lpstr>
      <vt:lpstr>Diseño Arquitectónico</vt:lpstr>
      <vt:lpstr>Diseño Arquitectónico</vt:lpstr>
      <vt:lpstr>Diseño Arquitectónico</vt:lpstr>
      <vt:lpstr>Diseño Arquitectónico </vt:lpstr>
      <vt:lpstr>Organización del Sistema</vt:lpstr>
      <vt:lpstr>Organización del Sistema</vt:lpstr>
      <vt:lpstr>Organización del Sistema</vt:lpstr>
      <vt:lpstr>Organización del Sistema</vt:lpstr>
      <vt:lpstr>Organización del Sistema</vt:lpstr>
      <vt:lpstr>Organización del Sistema</vt:lpstr>
      <vt:lpstr>Organización del Sistema</vt:lpstr>
      <vt:lpstr>Organización del Sistema</vt:lpstr>
      <vt:lpstr>Organización del Sistema</vt:lpstr>
      <vt:lpstr>Organización del Sistema</vt:lpstr>
      <vt:lpstr>Organización del Sistema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II</dc:title>
  <dc:creator>Alejandro Gonzalez</dc:creator>
  <cp:lastModifiedBy>Marcos</cp:lastModifiedBy>
  <cp:revision>13</cp:revision>
  <dcterms:created xsi:type="dcterms:W3CDTF">2020-03-04T11:49:59Z</dcterms:created>
  <dcterms:modified xsi:type="dcterms:W3CDTF">2020-05-10T23:11:09Z</dcterms:modified>
</cp:coreProperties>
</file>