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40"/>
  </p:notesMasterIdLst>
  <p:handoutMasterIdLst>
    <p:handoutMasterId r:id="rId41"/>
  </p:handoutMasterIdLst>
  <p:sldIdLst>
    <p:sldId id="324"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416" autoAdjust="0"/>
  </p:normalViewPr>
  <p:slideViewPr>
    <p:cSldViewPr snapToGrid="0">
      <p:cViewPr>
        <p:scale>
          <a:sx n="58" d="100"/>
          <a:sy n="58" d="100"/>
        </p:scale>
        <p:origin x="-1182"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7A4C9F-2C2A-4B27-802C-54F986B1024B}" type="datetimeFigureOut">
              <a:rPr lang="es-AR" smtClean="0"/>
              <a:pPr/>
              <a:t>10/05/2020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6E07F-0A44-4415-9264-32E44B0D6A36}" type="slidenum">
              <a:rPr lang="es-AR" smtClean="0"/>
              <a:pPr/>
              <a:t>‹Nº›</a:t>
            </a:fld>
            <a:endParaRPr lang="es-AR"/>
          </a:p>
        </p:txBody>
      </p:sp>
    </p:spTree>
    <p:extLst>
      <p:ext uri="{BB962C8B-B14F-4D97-AF65-F5344CB8AC3E}">
        <p14:creationId xmlns:p14="http://schemas.microsoft.com/office/powerpoint/2010/main" val="3115130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BD49-CDBB-436F-B482-E535D9E6CF50}" type="datetimeFigureOut">
              <a:rPr lang="es-ES" smtClean="0"/>
              <a:pPr/>
              <a:t>10/05/2020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BA11A-6FA2-4D86-A286-C805CC984C80}" type="slidenum">
              <a:rPr lang="es-ES" smtClean="0"/>
              <a:pPr/>
              <a:t>‹Nº›</a:t>
            </a:fld>
            <a:endParaRPr lang="es-ES"/>
          </a:p>
        </p:txBody>
      </p:sp>
    </p:spTree>
    <p:extLst>
      <p:ext uri="{BB962C8B-B14F-4D97-AF65-F5344CB8AC3E}">
        <p14:creationId xmlns:p14="http://schemas.microsoft.com/office/powerpoint/2010/main" val="22591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F1E8E02-79A4-454B-B0C6-C80E20D2FD62}" type="slidenum">
              <a:rPr lang="es-ES" smtClean="0"/>
              <a:pPr/>
              <a:t>1</a:t>
            </a:fld>
            <a:endParaRPr lang="es-ES"/>
          </a:p>
        </p:txBody>
      </p:sp>
    </p:spTree>
    <p:extLst>
      <p:ext uri="{BB962C8B-B14F-4D97-AF65-F5344CB8AC3E}">
        <p14:creationId xmlns:p14="http://schemas.microsoft.com/office/powerpoint/2010/main" val="260178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59591154-E7A1-4E06-8FE8-95D3A128A8F9}" type="slidenum">
              <a:rPr lang="es-AR" smtClean="0"/>
              <a:pPr>
                <a:defRPr/>
              </a:pPr>
              <a:t>13</a:t>
            </a:fld>
            <a:endParaRPr lang="es-AR"/>
          </a:p>
        </p:txBody>
      </p:sp>
    </p:spTree>
    <p:extLst>
      <p:ext uri="{BB962C8B-B14F-4D97-AF65-F5344CB8AC3E}">
        <p14:creationId xmlns:p14="http://schemas.microsoft.com/office/powerpoint/2010/main" val="2871204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F1E8E02-79A4-454B-B0C6-C80E20D2FD62}" type="slidenum">
              <a:rPr lang="es-ES" smtClean="0"/>
              <a:pPr/>
              <a:t>35</a:t>
            </a:fld>
            <a:endParaRPr lang="es-ES"/>
          </a:p>
        </p:txBody>
      </p:sp>
    </p:spTree>
    <p:extLst>
      <p:ext uri="{BB962C8B-B14F-4D97-AF65-F5344CB8AC3E}">
        <p14:creationId xmlns:p14="http://schemas.microsoft.com/office/powerpoint/2010/main" val="260178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5">
                    <a:lumMod val="75000"/>
                  </a:schemeClr>
                </a:solidFill>
              </a:defRPr>
            </a:lvl1pPr>
          </a:lstStyle>
          <a:p>
            <a:r>
              <a:rPr lang="es-ES" dirty="0"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dirty="0"/>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accent5">
                    <a:lumMod val="75000"/>
                  </a:schemeClr>
                </a:solidFill>
                <a:latin typeface="Arial" charset="0"/>
                <a:ea typeface="+mn-ea"/>
                <a:cs typeface="+mn-cs"/>
              </a:rPr>
              <a:t>Fuente:</a:t>
            </a:r>
            <a:endParaRPr lang="es-AR" sz="1100" dirty="0">
              <a:solidFill>
                <a:schemeClr val="accent5">
                  <a:lumMod val="75000"/>
                </a:schemeClr>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accent5">
                    <a:lumMod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AR" dirty="0" smtClean="0"/>
              <a:t>2020</a:t>
            </a:r>
            <a:endParaRPr lang="es-ES" dirty="0"/>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smtClean="0"/>
              <a:t>Ingenieria de Software II</a:t>
            </a:r>
            <a:endParaRPr lang="es-ES"/>
          </a:p>
        </p:txBody>
      </p:sp>
    </p:spTree>
    <p:extLst>
      <p:ext uri="{BB962C8B-B14F-4D97-AF65-F5344CB8AC3E}">
        <p14:creationId xmlns:p14="http://schemas.microsoft.com/office/powerpoint/2010/main" val="819223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1">
                <a:solidFill>
                  <a:schemeClr val="accent5">
                    <a:lumMod val="75000"/>
                  </a:schemeClr>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chemeClr val="accent5">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chemeClr val="accent5">
                    <a:lumMod val="75000"/>
                  </a:schemeClr>
                </a:solidFill>
              </a:defRPr>
            </a:lvl1pPr>
          </a:lstStyle>
          <a:p>
            <a:r>
              <a:rPr lang="es-AR" dirty="0" smtClean="0"/>
              <a:t>2020</a:t>
            </a:r>
            <a:endParaRPr lang="es-ES" dirty="0"/>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chemeClr val="accent5">
                    <a:lumMod val="75000"/>
                  </a:schemeClr>
                </a:solidFill>
              </a:defRPr>
            </a:lvl1pPr>
          </a:lstStyle>
          <a:p>
            <a:r>
              <a:rPr lang="es-ES" smtClean="0"/>
              <a:t>Ingenieria de Software II</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pPr/>
              <a:t>‹Nº›</a:t>
            </a:fld>
            <a:endParaRPr lang="es-ES"/>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14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2" y="643372"/>
            <a:ext cx="10022838" cy="1129444"/>
          </a:xfrm>
          <a:ln>
            <a:noFill/>
          </a:ln>
          <a:effectLst/>
        </p:spPr>
        <p:txBody>
          <a:bodyPr>
            <a:normAutofit/>
          </a:bodyPr>
          <a:lstStyle>
            <a:lvl1pPr>
              <a:defRPr sz="4000" b="1">
                <a:solidFill>
                  <a:schemeClr val="accent5">
                    <a:lumMod val="75000"/>
                  </a:schemeClr>
                </a:solidFill>
              </a:defRPr>
            </a:lvl1pPr>
          </a:lstStyle>
          <a:p>
            <a:r>
              <a:rPr lang="es-ES" dirty="0" smtClean="0"/>
              <a:t>Haga Clic Para Modificar El Estilo De Título Del Patrón</a:t>
            </a:r>
            <a:endParaRPr lang="es-ES" dirty="0"/>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accent5">
                    <a:lumMod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dirty="0" smtClean="0"/>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smtClean="0"/>
              <a:t> Haga clic para modificar el estilo de texto del patrón</a:t>
            </a:r>
          </a:p>
          <a:p>
            <a:pPr lvl="1"/>
            <a:r>
              <a:rPr lang="es-ES" dirty="0" smtClean="0"/>
              <a:t> Segundo nivel</a:t>
            </a:r>
          </a:p>
          <a:p>
            <a:pPr lvl="2"/>
            <a:r>
              <a:rPr lang="es-ES" dirty="0" smtClean="0"/>
              <a:t> Tercer nivel</a:t>
            </a:r>
          </a:p>
          <a:p>
            <a:pPr lvl="3"/>
            <a:r>
              <a:rPr lang="es-ES" dirty="0" smtClean="0"/>
              <a:t> Cuarto nivel</a:t>
            </a:r>
          </a:p>
          <a:p>
            <a:pPr lvl="4"/>
            <a:r>
              <a:rPr lang="es-ES" dirty="0" smtClean="0"/>
              <a:t> Quinto nivel</a:t>
            </a:r>
            <a:endParaRPr lang="es-AR" dirty="0"/>
          </a:p>
        </p:txBody>
      </p:sp>
      <p:sp>
        <p:nvSpPr>
          <p:cNvPr id="9"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accent5">
                    <a:lumMod val="75000"/>
                  </a:schemeClr>
                </a:solidFill>
                <a:latin typeface="+mn-lt"/>
              </a:defRPr>
            </a:lvl1pPr>
          </a:lstStyle>
          <a:p>
            <a:pPr>
              <a:defRPr/>
            </a:pPr>
            <a:r>
              <a:rPr lang="es-AR" smtClean="0"/>
              <a:t>2020</a:t>
            </a:r>
            <a:endParaRPr lang="es-AR" dirty="0"/>
          </a:p>
        </p:txBody>
      </p:sp>
      <p:sp>
        <p:nvSpPr>
          <p:cNvPr id="10"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accent5">
                    <a:lumMod val="75000"/>
                  </a:schemeClr>
                </a:solidFill>
                <a:latin typeface="+mn-lt"/>
              </a:defRPr>
            </a:lvl1pPr>
          </a:lstStyle>
          <a:p>
            <a:pPr>
              <a:defRPr/>
            </a:pPr>
            <a:r>
              <a:rPr lang="es-AR" smtClean="0"/>
              <a:t>Ingenieria de Software II</a:t>
            </a:r>
            <a:endParaRPr lang="es-AR" dirty="0"/>
          </a:p>
        </p:txBody>
      </p:sp>
      <p:sp>
        <p:nvSpPr>
          <p:cNvPr id="11" name="17 CuadroTexto"/>
          <p:cNvSpPr txBox="1"/>
          <p:nvPr userDrawn="1"/>
        </p:nvSpPr>
        <p:spPr>
          <a:xfrm>
            <a:off x="5176313" y="6484425"/>
            <a:ext cx="662361" cy="261610"/>
          </a:xfrm>
          <a:prstGeom prst="rect">
            <a:avLst/>
          </a:prstGeom>
          <a:noFill/>
        </p:spPr>
        <p:txBody>
          <a:bodyPr wrap="square">
            <a:spAutoFit/>
          </a:bodyPr>
          <a:lstStyle/>
          <a:p>
            <a:pPr>
              <a:defRPr/>
            </a:pPr>
            <a:r>
              <a:rPr lang="es-ES" sz="1100" b="0" i="0" kern="1200" dirty="0" smtClean="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935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p>
            <a:fld id="{A06DBA4C-BE2D-4FDA-A3F1-EFC03F3DB517}" type="slidenum">
              <a:rPr lang="es-ES" smtClean="0"/>
              <a:pPr/>
              <a:t>‹Nº›</a:t>
            </a:fld>
            <a:endParaRPr lang="es-ES" dirty="0"/>
          </a:p>
        </p:txBody>
      </p:sp>
      <p:sp>
        <p:nvSpPr>
          <p:cNvPr id="4" name="3 Marcador de fecha"/>
          <p:cNvSpPr>
            <a:spLocks noGrp="1"/>
          </p:cNvSpPr>
          <p:nvPr>
            <p:ph type="dt" sz="half" idx="11"/>
          </p:nvPr>
        </p:nvSpPr>
        <p:spPr/>
        <p:txBody>
          <a:bodyPr/>
          <a:lstStyle/>
          <a:p>
            <a:r>
              <a:rPr lang="es-AR" smtClean="0"/>
              <a:t>2020</a:t>
            </a:r>
            <a:endParaRPr lang="es-ES" dirty="0"/>
          </a:p>
        </p:txBody>
      </p:sp>
      <p:sp>
        <p:nvSpPr>
          <p:cNvPr id="5" name="4 Marcador de pie de página"/>
          <p:cNvSpPr>
            <a:spLocks noGrp="1"/>
          </p:cNvSpPr>
          <p:nvPr>
            <p:ph type="ftr" sz="quarter" idx="12"/>
          </p:nvPr>
        </p:nvSpPr>
        <p:spPr/>
        <p:txBody>
          <a:bodyPr/>
          <a:lstStyle/>
          <a:p>
            <a:r>
              <a:rPr lang="es-ES" smtClean="0"/>
              <a:t>Ingenieria de Software II</a:t>
            </a:r>
            <a:endParaRPr lang="es-ES"/>
          </a:p>
        </p:txBody>
      </p:sp>
    </p:spTree>
    <p:extLst>
      <p:ext uri="{BB962C8B-B14F-4D97-AF65-F5344CB8AC3E}">
        <p14:creationId xmlns:p14="http://schemas.microsoft.com/office/powerpoint/2010/main" val="4289062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3" y="499533"/>
            <a:ext cx="10235108"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6">
                    <a:alpha val="25000"/>
                  </a:schemeClr>
                </a:solidFill>
                <a:latin typeface="+mj-lt"/>
              </a:defRPr>
            </a:lvl1pPr>
          </a:lstStyle>
          <a:p>
            <a:fld id="{A06DBA4C-BE2D-4FDA-A3F1-EFC03F3DB517}" type="slidenum">
              <a:rPr lang="es-ES" smtClean="0"/>
              <a:pPr/>
              <a:t>‹Nº›</a:t>
            </a:fld>
            <a:endParaRPr lang="es-ES" dirty="0"/>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accent5">
                    <a:lumMod val="75000"/>
                  </a:schemeClr>
                </a:solidFill>
                <a:latin typeface="+mn-lt"/>
              </a:defRPr>
            </a:lvl1pPr>
          </a:lstStyle>
          <a:p>
            <a:r>
              <a:rPr lang="es-AR" smtClean="0"/>
              <a:t>2020</a:t>
            </a:r>
            <a:endParaRPr lang="es-ES" dirty="0"/>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accent5">
                    <a:lumMod val="75000"/>
                  </a:schemeClr>
                </a:solidFill>
                <a:latin typeface="+mn-lt"/>
              </a:defRPr>
            </a:lvl1pPr>
          </a:lstStyle>
          <a:p>
            <a:r>
              <a:rPr lang="es-ES" smtClean="0"/>
              <a:t>Ingenieria de Software II</a:t>
            </a:r>
            <a:endParaRPr lang="es-ES"/>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n 4">
            <a:extLst>
              <a:ext uri="{FF2B5EF4-FFF2-40B4-BE49-F238E27FC236}">
                <a16:creationId xmlns:a16="http://schemas.microsoft.com/office/drawing/2014/main" xmlns="" id="{5827CDC7-EB87-4318-A833-C296A79A25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1508" y="0"/>
            <a:ext cx="1210492" cy="1187213"/>
          </a:xfrm>
          <a:prstGeom prst="rect">
            <a:avLst/>
          </a:prstGeom>
        </p:spPr>
      </p:pic>
    </p:spTree>
    <p:extLst>
      <p:ext uri="{BB962C8B-B14F-4D97-AF65-F5344CB8AC3E}">
        <p14:creationId xmlns:p14="http://schemas.microsoft.com/office/powerpoint/2010/main" val="5856840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b="1" kern="1200" spc="-120" baseline="0">
          <a:solidFill>
            <a:schemeClr val="accent5">
              <a:lumMod val="75000"/>
            </a:schemeClr>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Ingeniería de software II</a:t>
            </a:r>
          </a:p>
        </p:txBody>
      </p:sp>
      <p:sp>
        <p:nvSpPr>
          <p:cNvPr id="17410" name="2 Subtítulo"/>
          <p:cNvSpPr>
            <a:spLocks noGrp="1"/>
          </p:cNvSpPr>
          <p:nvPr>
            <p:ph type="body" sz="half" idx="2"/>
          </p:nvPr>
        </p:nvSpPr>
        <p:spPr/>
        <p:txBody>
          <a:bodyPr/>
          <a:lstStyle/>
          <a:p>
            <a:r>
              <a:rPr lang="es-ES" dirty="0"/>
              <a:t>Diseño de Software – Arquitecturas</a:t>
            </a:r>
          </a:p>
        </p:txBody>
      </p:sp>
      <p:sp>
        <p:nvSpPr>
          <p:cNvPr id="5" name="Marcador de fecha 4"/>
          <p:cNvSpPr>
            <a:spLocks noGrp="1"/>
          </p:cNvSpPr>
          <p:nvPr>
            <p:ph type="dt" sz="half" idx="10"/>
          </p:nvPr>
        </p:nvSpPr>
        <p:spPr/>
        <p:txBody>
          <a:bodyPr/>
          <a:lstStyle/>
          <a:p>
            <a:r>
              <a:rPr lang="es-ES" dirty="0" smtClean="0"/>
              <a:t>2020</a:t>
            </a:r>
            <a:endParaRPr lang="es-ES" dirty="0"/>
          </a:p>
        </p:txBody>
      </p:sp>
      <p:sp>
        <p:nvSpPr>
          <p:cNvPr id="6" name="Marcador de pie de página 5"/>
          <p:cNvSpPr>
            <a:spLocks noGrp="1"/>
          </p:cNvSpPr>
          <p:nvPr>
            <p:ph type="ftr" sz="quarter" idx="11"/>
          </p:nvPr>
        </p:nvSpPr>
        <p:spPr/>
        <p:txBody>
          <a:bodyPr/>
          <a:lstStyle/>
          <a:p>
            <a:r>
              <a:rPr lang="es-ES"/>
              <a:t>Ingenieria de Software II</a:t>
            </a:r>
          </a:p>
        </p:txBody>
      </p:sp>
      <p:sp>
        <p:nvSpPr>
          <p:cNvPr id="4" name="Marcador de número de diapositiva 3"/>
          <p:cNvSpPr>
            <a:spLocks noGrp="1"/>
          </p:cNvSpPr>
          <p:nvPr>
            <p:ph type="sldNum" sz="quarter" idx="12"/>
          </p:nvPr>
        </p:nvSpPr>
        <p:spPr/>
        <p:txBody>
          <a:bodyPr/>
          <a:lstStyle/>
          <a:p>
            <a:fld id="{28F8FBCA-B5DA-43DA-86E0-3066B89D06AB}" type="slidenum">
              <a:rPr lang="es-ES" smtClean="0"/>
              <a:pPr/>
              <a:t>1</a:t>
            </a:fld>
            <a:endParaRPr lang="es-ES"/>
          </a:p>
        </p:txBody>
      </p:sp>
    </p:spTree>
    <p:extLst>
      <p:ext uri="{BB962C8B-B14F-4D97-AF65-F5344CB8AC3E}">
        <p14:creationId xmlns:p14="http://schemas.microsoft.com/office/powerpoint/2010/main" val="2879876936"/>
      </p:ext>
    </p:extLst>
  </p:cSld>
  <p:clrMapOvr>
    <a:masterClrMapping/>
  </p:clrMapOvr>
  <p:transition spd="med" advTm="1783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10</a:t>
            </a:fld>
            <a:endParaRPr lang="es-ES"/>
          </a:p>
        </p:txBody>
      </p:sp>
      <p:sp>
        <p:nvSpPr>
          <p:cNvPr id="49155" name="3 Marcador de texto"/>
          <p:cNvSpPr>
            <a:spLocks noGrp="1"/>
          </p:cNvSpPr>
          <p:nvPr>
            <p:ph type="body" sz="quarter" idx="14"/>
          </p:nvPr>
        </p:nvSpPr>
        <p:spPr/>
        <p:txBody>
          <a:bodyPr/>
          <a:lstStyle/>
          <a:p>
            <a:r>
              <a:rPr lang="es-AR" dirty="0"/>
              <a:t>Sommerville 9ª  Edición Cap 6</a:t>
            </a:r>
          </a:p>
          <a:p>
            <a:endParaRPr lang="es-AR" dirty="0"/>
          </a:p>
        </p:txBody>
      </p:sp>
      <p:sp>
        <p:nvSpPr>
          <p:cNvPr id="39938" name="2 Marcador de texto"/>
          <p:cNvSpPr>
            <a:spLocks noGrp="1"/>
          </p:cNvSpPr>
          <p:nvPr>
            <p:ph type="body" sz="quarter" idx="13"/>
          </p:nvPr>
        </p:nvSpPr>
        <p:spPr/>
        <p:txBody>
          <a:bodyPr/>
          <a:lstStyle/>
          <a:p>
            <a:r>
              <a:rPr lang="es-AR" b="1" i="1" dirty="0"/>
              <a:t>Control </a:t>
            </a:r>
            <a:r>
              <a:rPr lang="es-AR" dirty="0"/>
              <a:t>Centralizado</a:t>
            </a:r>
          </a:p>
          <a:p>
            <a:pPr lvl="1"/>
            <a:r>
              <a:rPr lang="es-AR" dirty="0"/>
              <a:t>Modelo de llamada y retorno</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0964" name="Picture 2"/>
          <p:cNvPicPr>
            <a:picLocks noChangeAspect="1" noChangeArrowheads="1"/>
          </p:cNvPicPr>
          <p:nvPr/>
        </p:nvPicPr>
        <p:blipFill>
          <a:blip r:embed="rId2" cstate="print"/>
          <a:srcRect/>
          <a:stretch>
            <a:fillRect/>
          </a:stretch>
        </p:blipFill>
        <p:spPr bwMode="auto">
          <a:xfrm>
            <a:off x="2919265" y="3105710"/>
            <a:ext cx="6786563" cy="2963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7540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11</a:t>
            </a:fld>
            <a:endParaRPr lang="es-ES"/>
          </a:p>
        </p:txBody>
      </p:sp>
      <p:sp>
        <p:nvSpPr>
          <p:cNvPr id="50179" name="3 Marcador de texto"/>
          <p:cNvSpPr>
            <a:spLocks noGrp="1"/>
          </p:cNvSpPr>
          <p:nvPr>
            <p:ph type="body" sz="quarter" idx="14"/>
          </p:nvPr>
        </p:nvSpPr>
        <p:spPr/>
        <p:txBody>
          <a:bodyPr/>
          <a:lstStyle/>
          <a:p>
            <a:r>
              <a:rPr lang="es-AR" dirty="0"/>
              <a:t>Sommerville 9ª  Edición Cap 6</a:t>
            </a:r>
          </a:p>
          <a:p>
            <a:endParaRPr lang="es-AR" dirty="0"/>
          </a:p>
        </p:txBody>
      </p:sp>
      <p:sp>
        <p:nvSpPr>
          <p:cNvPr id="50178" name="2 Marcador de texto"/>
          <p:cNvSpPr>
            <a:spLocks noGrp="1"/>
          </p:cNvSpPr>
          <p:nvPr>
            <p:ph type="body" sz="quarter" idx="13"/>
          </p:nvPr>
        </p:nvSpPr>
        <p:spPr/>
        <p:txBody>
          <a:bodyPr/>
          <a:lstStyle/>
          <a:p>
            <a:r>
              <a:rPr lang="es-AR" b="1" i="1" dirty="0"/>
              <a:t>Control </a:t>
            </a:r>
            <a:r>
              <a:rPr lang="es-AR" dirty="0"/>
              <a:t>Centralizado</a:t>
            </a:r>
          </a:p>
          <a:p>
            <a:pPr lvl="1"/>
            <a:r>
              <a:rPr lang="es-AR" dirty="0"/>
              <a:t>Modelo de gestor</a:t>
            </a:r>
          </a:p>
          <a:p>
            <a:pPr lvl="1"/>
            <a:endParaRPr lang="es-AR" dirty="0"/>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1988" name="Picture 2"/>
          <p:cNvPicPr>
            <a:picLocks noChangeAspect="1" noChangeArrowheads="1"/>
          </p:cNvPicPr>
          <p:nvPr/>
        </p:nvPicPr>
        <p:blipFill>
          <a:blip r:embed="rId2" cstate="print"/>
          <a:srcRect/>
          <a:stretch>
            <a:fillRect/>
          </a:stretch>
        </p:blipFill>
        <p:spPr bwMode="auto">
          <a:xfrm>
            <a:off x="3844250" y="2770635"/>
            <a:ext cx="5997327" cy="324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180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12</a:t>
            </a:fld>
            <a:endParaRPr lang="es-ES"/>
          </a:p>
        </p:txBody>
      </p:sp>
      <p:sp>
        <p:nvSpPr>
          <p:cNvPr id="51203" name="3 Marcador de texto"/>
          <p:cNvSpPr>
            <a:spLocks noGrp="1"/>
          </p:cNvSpPr>
          <p:nvPr>
            <p:ph type="body" sz="quarter" idx="14"/>
          </p:nvPr>
        </p:nvSpPr>
        <p:spPr/>
        <p:txBody>
          <a:bodyPr/>
          <a:lstStyle/>
          <a:p>
            <a:r>
              <a:rPr lang="es-AR" dirty="0"/>
              <a:t>Sommerville 9ª  Edición Cap 6</a:t>
            </a:r>
          </a:p>
          <a:p>
            <a:endParaRPr lang="es-AR" dirty="0"/>
          </a:p>
        </p:txBody>
      </p:sp>
      <p:sp>
        <p:nvSpPr>
          <p:cNvPr id="51202" name="2 Marcador de texto"/>
          <p:cNvSpPr>
            <a:spLocks noGrp="1"/>
          </p:cNvSpPr>
          <p:nvPr>
            <p:ph type="body" sz="quarter" idx="13"/>
          </p:nvPr>
        </p:nvSpPr>
        <p:spPr/>
        <p:txBody>
          <a:bodyPr>
            <a:normAutofit/>
          </a:bodyPr>
          <a:lstStyle/>
          <a:p>
            <a:r>
              <a:rPr lang="es-AR" sz="2800" dirty="0"/>
              <a:t>Sistemas Dirigidos Por Eventos</a:t>
            </a:r>
          </a:p>
          <a:p>
            <a:pPr lvl="1"/>
            <a:r>
              <a:rPr lang="es-AR" sz="2800" dirty="0"/>
              <a:t>Se rigen por eventos generados externamente al proceso </a:t>
            </a:r>
          </a:p>
          <a:p>
            <a:pPr lvl="1"/>
            <a:r>
              <a:rPr lang="es-AR" sz="2800" dirty="0"/>
              <a:t>Eventos</a:t>
            </a:r>
          </a:p>
          <a:p>
            <a:pPr lvl="2"/>
            <a:r>
              <a:rPr lang="es-AR" sz="2400" dirty="0"/>
              <a:t>Señal binaria</a:t>
            </a:r>
          </a:p>
          <a:p>
            <a:pPr lvl="2"/>
            <a:r>
              <a:rPr lang="es-AR" sz="2400" dirty="0"/>
              <a:t>Un valor dentro de un rango</a:t>
            </a:r>
          </a:p>
          <a:p>
            <a:pPr lvl="2"/>
            <a:r>
              <a:rPr lang="es-AR" sz="2400" dirty="0"/>
              <a:t>Una entrada de un comando </a:t>
            </a:r>
          </a:p>
          <a:p>
            <a:pPr lvl="2"/>
            <a:r>
              <a:rPr lang="es-AR" sz="2400" dirty="0"/>
              <a:t>Una selección del menú</a:t>
            </a:r>
          </a:p>
          <a:p>
            <a:pPr lvl="1"/>
            <a:r>
              <a:rPr lang="es-AR" sz="2800" dirty="0"/>
              <a:t>Modelos de sistemas dirigidos por eventos</a:t>
            </a:r>
          </a:p>
          <a:p>
            <a:pPr lvl="2"/>
            <a:r>
              <a:rPr lang="es-AR" sz="2400" dirty="0"/>
              <a:t>Modelos de transmisión (</a:t>
            </a:r>
            <a:r>
              <a:rPr lang="es-AR" sz="2400" dirty="0" err="1"/>
              <a:t>Broadcast</a:t>
            </a:r>
            <a:r>
              <a:rPr lang="es-AR" sz="2400" dirty="0"/>
              <a:t>)</a:t>
            </a:r>
          </a:p>
          <a:p>
            <a:pPr lvl="2"/>
            <a:r>
              <a:rPr lang="es-AR" sz="2400" dirty="0"/>
              <a:t>Modelo dirigido por interrupciones</a:t>
            </a:r>
          </a:p>
          <a:p>
            <a:endParaRPr lang="es-AR" sz="2800"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148565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13</a:t>
            </a:fld>
            <a:endParaRPr lang="es-ES"/>
          </a:p>
        </p:txBody>
      </p:sp>
      <p:sp>
        <p:nvSpPr>
          <p:cNvPr id="52227" name="3 Marcador de texto"/>
          <p:cNvSpPr>
            <a:spLocks noGrp="1"/>
          </p:cNvSpPr>
          <p:nvPr>
            <p:ph type="body" sz="quarter" idx="14"/>
          </p:nvPr>
        </p:nvSpPr>
        <p:spPr/>
        <p:txBody>
          <a:bodyPr/>
          <a:lstStyle/>
          <a:p>
            <a:r>
              <a:rPr lang="es-AR" dirty="0"/>
              <a:t>Sommerville 9ª  Edición Cap 6</a:t>
            </a:r>
          </a:p>
          <a:p>
            <a:endParaRPr lang="es-AR" dirty="0"/>
          </a:p>
        </p:txBody>
      </p:sp>
      <p:sp>
        <p:nvSpPr>
          <p:cNvPr id="52226" name="2 Marcador de texto"/>
          <p:cNvSpPr>
            <a:spLocks noGrp="1"/>
          </p:cNvSpPr>
          <p:nvPr>
            <p:ph type="body" sz="quarter" idx="13"/>
          </p:nvPr>
        </p:nvSpPr>
        <p:spPr/>
        <p:txBody>
          <a:bodyPr>
            <a:normAutofit/>
          </a:bodyPr>
          <a:lstStyle/>
          <a:p>
            <a:r>
              <a:rPr lang="es-AR" sz="2800" dirty="0"/>
              <a:t>Sistema </a:t>
            </a:r>
            <a:r>
              <a:rPr lang="es-AR" sz="2800" b="1" i="1" dirty="0"/>
              <a:t>Dirigido</a:t>
            </a:r>
            <a:r>
              <a:rPr lang="es-AR" sz="2800" dirty="0"/>
              <a:t> Por Eventos</a:t>
            </a:r>
          </a:p>
          <a:p>
            <a:pPr lvl="1"/>
            <a:r>
              <a:rPr lang="es-AR" sz="2800" dirty="0"/>
              <a:t>Modelos de transmisión (</a:t>
            </a:r>
            <a:r>
              <a:rPr lang="es-AR" sz="2800" dirty="0" err="1"/>
              <a:t>Broadcast</a:t>
            </a:r>
            <a:r>
              <a:rPr lang="es-AR" sz="2800" dirty="0"/>
              <a:t>)</a:t>
            </a:r>
          </a:p>
          <a:p>
            <a:pPr lvl="2"/>
            <a:r>
              <a:rPr lang="es-AR" sz="2400" dirty="0"/>
              <a:t>Un evento se trasmite a todos los subsistemas, cualquier subsistema programado para manejar ese evento lo atenderá</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4036" name="Picture 2"/>
          <p:cNvPicPr>
            <a:picLocks noChangeAspect="1" noChangeArrowheads="1"/>
          </p:cNvPicPr>
          <p:nvPr/>
        </p:nvPicPr>
        <p:blipFill>
          <a:blip r:embed="rId3" cstate="print"/>
          <a:srcRect/>
          <a:stretch>
            <a:fillRect/>
          </a:stretch>
        </p:blipFill>
        <p:spPr bwMode="auto">
          <a:xfrm>
            <a:off x="3518452" y="3661031"/>
            <a:ext cx="6572250" cy="2230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6114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14</a:t>
            </a:fld>
            <a:endParaRPr lang="es-ES"/>
          </a:p>
        </p:txBody>
      </p:sp>
      <p:sp>
        <p:nvSpPr>
          <p:cNvPr id="53251" name="3 Marcador de texto"/>
          <p:cNvSpPr>
            <a:spLocks noGrp="1"/>
          </p:cNvSpPr>
          <p:nvPr>
            <p:ph type="body" sz="quarter" idx="14"/>
          </p:nvPr>
        </p:nvSpPr>
        <p:spPr/>
        <p:txBody>
          <a:bodyPr/>
          <a:lstStyle/>
          <a:p>
            <a:r>
              <a:rPr lang="es-AR" dirty="0"/>
              <a:t>Sommerville 9ª  Edición Cap 6</a:t>
            </a:r>
          </a:p>
          <a:p>
            <a:endParaRPr lang="es-AR" dirty="0"/>
          </a:p>
        </p:txBody>
      </p:sp>
      <p:sp>
        <p:nvSpPr>
          <p:cNvPr id="53250" name="2 Marcador de texto"/>
          <p:cNvSpPr>
            <a:spLocks noGrp="1"/>
          </p:cNvSpPr>
          <p:nvPr>
            <p:ph type="body" sz="quarter" idx="13"/>
          </p:nvPr>
        </p:nvSpPr>
        <p:spPr/>
        <p:txBody>
          <a:bodyPr>
            <a:normAutofit/>
          </a:bodyPr>
          <a:lstStyle/>
          <a:p>
            <a:r>
              <a:rPr lang="es-AR" sz="2800" dirty="0"/>
              <a:t>Sistema </a:t>
            </a:r>
            <a:r>
              <a:rPr lang="es-AR" sz="2800" b="1" i="1" dirty="0"/>
              <a:t>Dirigido</a:t>
            </a:r>
            <a:r>
              <a:rPr lang="es-AR" sz="2800" dirty="0"/>
              <a:t> Por Eventos</a:t>
            </a:r>
          </a:p>
          <a:p>
            <a:pPr lvl="1"/>
            <a:r>
              <a:rPr lang="es-AR" sz="2800" dirty="0"/>
              <a:t>Modelo </a:t>
            </a:r>
            <a:r>
              <a:rPr lang="es-AR" sz="2800" b="1" i="1" dirty="0"/>
              <a:t>Dirigido</a:t>
            </a:r>
            <a:r>
              <a:rPr lang="es-AR" sz="2800" dirty="0"/>
              <a:t> por interrupciones</a:t>
            </a:r>
          </a:p>
          <a:p>
            <a:pPr lvl="2"/>
            <a:r>
              <a:rPr lang="es-AR" sz="2400" dirty="0"/>
              <a:t>Se utilizan en sistemas de tiempo real donde las interrupciones externas son detectadas por un manejador de interrupciones y se envía a algún componente para su procesamiento</a:t>
            </a:r>
          </a:p>
          <a:p>
            <a:pPr lvl="1"/>
            <a:endParaRPr lang="es-AR" sz="2800" dirty="0"/>
          </a:p>
          <a:p>
            <a:endParaRPr lang="es-AR" sz="2800"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5060" name="Picture 2"/>
          <p:cNvPicPr>
            <a:picLocks noChangeAspect="1" noChangeArrowheads="1"/>
          </p:cNvPicPr>
          <p:nvPr/>
        </p:nvPicPr>
        <p:blipFill>
          <a:blip r:embed="rId2" cstate="print"/>
          <a:srcRect/>
          <a:stretch>
            <a:fillRect/>
          </a:stretch>
        </p:blipFill>
        <p:spPr bwMode="auto">
          <a:xfrm>
            <a:off x="6081968" y="3681974"/>
            <a:ext cx="3967485" cy="2241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6900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15</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normAutofit/>
          </a:bodyPr>
          <a:lstStyle/>
          <a:p>
            <a:pPr marL="514350" indent="-514350">
              <a:buFont typeface="+mj-lt"/>
              <a:buAutoNum type="arabicPeriod"/>
            </a:pPr>
            <a:r>
              <a:rPr lang="es-AR" sz="3200" dirty="0">
                <a:solidFill>
                  <a:schemeClr val="bg1">
                    <a:lumMod val="50000"/>
                  </a:schemeClr>
                </a:solidFill>
              </a:rPr>
              <a:t>Organización del sistema</a:t>
            </a:r>
          </a:p>
          <a:p>
            <a:pPr marL="514350" indent="-514350">
              <a:buFont typeface="+mj-lt"/>
              <a:buAutoNum type="arabicPeriod"/>
            </a:pPr>
            <a:r>
              <a:rPr lang="es-AR" sz="3200" dirty="0">
                <a:solidFill>
                  <a:schemeClr val="bg1">
                    <a:lumMod val="50000"/>
                  </a:schemeClr>
                </a:solidFill>
              </a:rPr>
              <a:t>Descomposición modular</a:t>
            </a:r>
          </a:p>
          <a:p>
            <a:pPr marL="514350" indent="-514350">
              <a:buFont typeface="+mj-lt"/>
              <a:buAutoNum type="arabicPeriod"/>
            </a:pPr>
            <a:r>
              <a:rPr lang="es-AR" sz="3200" dirty="0">
                <a:solidFill>
                  <a:schemeClr val="bg1">
                    <a:lumMod val="50000"/>
                  </a:schemeClr>
                </a:solidFill>
              </a:rPr>
              <a:t>Modelos de control</a:t>
            </a:r>
          </a:p>
          <a:p>
            <a:pPr marL="514350" indent="-514350">
              <a:buFont typeface="+mj-lt"/>
              <a:buAutoNum type="arabicPeriod"/>
            </a:pPr>
            <a:r>
              <a:rPr lang="es-AR" sz="3200" dirty="0"/>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725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16</a:t>
            </a:fld>
            <a:endParaRPr lang="es-ES"/>
          </a:p>
        </p:txBody>
      </p:sp>
      <p:sp>
        <p:nvSpPr>
          <p:cNvPr id="55299"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rmAutofit/>
          </a:bodyPr>
          <a:lstStyle/>
          <a:p>
            <a:r>
              <a:rPr lang="es-AR" dirty="0"/>
              <a:t>Un sistema distribuido es un sistema en el que el procesamiento de información se distribuye sobre varias computadoras.</a:t>
            </a:r>
          </a:p>
          <a:p>
            <a:r>
              <a:rPr lang="es-AR" dirty="0"/>
              <a:t>Tipos genéricos de sistemas distribuidos</a:t>
            </a:r>
          </a:p>
          <a:p>
            <a:pPr lvl="1"/>
            <a:r>
              <a:rPr lang="es-AR" dirty="0"/>
              <a:t>Cliente-Servidor</a:t>
            </a:r>
          </a:p>
          <a:p>
            <a:pPr lvl="1"/>
            <a:r>
              <a:rPr lang="es-AR" dirty="0"/>
              <a:t>Componentes distribuidos</a:t>
            </a:r>
          </a:p>
          <a:p>
            <a:r>
              <a:rPr lang="es-AR" dirty="0"/>
              <a:t>Características de los sistemas distribuidos</a:t>
            </a:r>
          </a:p>
          <a:p>
            <a:pPr lvl="1"/>
            <a:r>
              <a:rPr lang="es-AR" dirty="0"/>
              <a:t>Compartir recursos</a:t>
            </a:r>
          </a:p>
          <a:p>
            <a:pPr lvl="1"/>
            <a:r>
              <a:rPr lang="es-AR" dirty="0"/>
              <a:t>Apertura</a:t>
            </a:r>
          </a:p>
          <a:p>
            <a:pPr lvl="1"/>
            <a:r>
              <a:rPr lang="es-AR" dirty="0"/>
              <a:t>Concurrencia</a:t>
            </a:r>
          </a:p>
          <a:p>
            <a:pPr lvl="1"/>
            <a:r>
              <a:rPr lang="es-AR" dirty="0"/>
              <a:t>Escalabilidad</a:t>
            </a:r>
          </a:p>
          <a:p>
            <a:pPr lvl="1"/>
            <a:r>
              <a:rPr lang="es-AR" dirty="0"/>
              <a:t>Tolerancia a fallos</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852206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17</a:t>
            </a:fld>
            <a:endParaRPr lang="es-ES"/>
          </a:p>
        </p:txBody>
      </p:sp>
      <p:sp>
        <p:nvSpPr>
          <p:cNvPr id="56323"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Autofit/>
          </a:bodyPr>
          <a:lstStyle/>
          <a:p>
            <a:r>
              <a:rPr lang="es-AR" sz="2000" dirty="0"/>
              <a:t>Características de los sistemas distribuidos</a:t>
            </a:r>
          </a:p>
          <a:p>
            <a:pPr lvl="1"/>
            <a:r>
              <a:rPr lang="es-AR" sz="2000" dirty="0"/>
              <a:t>Compartir recursos</a:t>
            </a:r>
          </a:p>
          <a:p>
            <a:pPr lvl="2"/>
            <a:r>
              <a:rPr lang="es-AR" sz="1800" dirty="0"/>
              <a:t>Un sistema distribuido permite compartir recursos</a:t>
            </a:r>
          </a:p>
          <a:p>
            <a:pPr lvl="1"/>
            <a:r>
              <a:rPr lang="es-AR" sz="2000" dirty="0"/>
              <a:t>Apertura</a:t>
            </a:r>
          </a:p>
          <a:p>
            <a:pPr lvl="2"/>
            <a:r>
              <a:rPr lang="es-AR" sz="1800" dirty="0"/>
              <a:t>Son sistemas abiertos y se diseñan con protocolos estándar para simplificar la combinación de los recursos</a:t>
            </a:r>
          </a:p>
          <a:p>
            <a:pPr lvl="1"/>
            <a:r>
              <a:rPr lang="es-AR" sz="2000" dirty="0"/>
              <a:t>Concurrencia</a:t>
            </a:r>
          </a:p>
          <a:p>
            <a:pPr lvl="2"/>
            <a:r>
              <a:rPr lang="es-AR" sz="1800" dirty="0"/>
              <a:t>Varios procesos pueden operar al mismo tiempo sobre diferente computadoras</a:t>
            </a:r>
          </a:p>
          <a:p>
            <a:pPr lvl="1"/>
            <a:r>
              <a:rPr lang="es-AR" sz="2000" dirty="0"/>
              <a:t>Escalabilidad</a:t>
            </a:r>
          </a:p>
          <a:p>
            <a:pPr lvl="2"/>
            <a:r>
              <a:rPr lang="es-AR" sz="1800" dirty="0"/>
              <a:t>La capacidad puede incrementarse añadiendo nuevos recursos para cubrir nuevas demandas</a:t>
            </a:r>
          </a:p>
          <a:p>
            <a:pPr lvl="1"/>
            <a:r>
              <a:rPr lang="es-AR" sz="2000" dirty="0"/>
              <a:t>Tolerancia a fallos</a:t>
            </a:r>
          </a:p>
          <a:p>
            <a:pPr lvl="2"/>
            <a:r>
              <a:rPr lang="es-AR" sz="1800" dirty="0"/>
              <a:t>La disponibilidad de varias computadoras y el potencial para reproducir información hace que los sistemas distribuidos sean más tolerantes a fallos de funcionamiento de hardware y software </a:t>
            </a:r>
          </a:p>
          <a:p>
            <a:endParaRPr lang="es-AR" sz="2000"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019107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18</a:t>
            </a:fld>
            <a:endParaRPr lang="es-ES"/>
          </a:p>
        </p:txBody>
      </p:sp>
      <p:sp>
        <p:nvSpPr>
          <p:cNvPr id="5734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normAutofit/>
          </a:bodyPr>
          <a:lstStyle/>
          <a:p>
            <a:r>
              <a:rPr lang="es-AR" dirty="0"/>
              <a:t>Desventajas de los sistemas distribuidos</a:t>
            </a:r>
          </a:p>
          <a:p>
            <a:pPr lvl="1"/>
            <a:r>
              <a:rPr lang="es-AR" dirty="0"/>
              <a:t>Complejidad</a:t>
            </a:r>
          </a:p>
          <a:p>
            <a:pPr lvl="2"/>
            <a:r>
              <a:rPr lang="es-AR" dirty="0"/>
              <a:t>Son más complejos que los centralizados, además del  procesamiento hay que tener en cuenta los problemas de la comunicación y sincronización entre los equipos</a:t>
            </a:r>
          </a:p>
          <a:p>
            <a:pPr lvl="1"/>
            <a:r>
              <a:rPr lang="es-AR" dirty="0"/>
              <a:t>Seguridad</a:t>
            </a:r>
          </a:p>
          <a:p>
            <a:pPr lvl="2"/>
            <a:r>
              <a:rPr lang="es-AR" dirty="0"/>
              <a:t>Se accede al sistema desde varias computadoras generando tráfico en la red que puede ser intervenido</a:t>
            </a:r>
          </a:p>
          <a:p>
            <a:pPr lvl="1"/>
            <a:r>
              <a:rPr lang="es-AR" dirty="0"/>
              <a:t>Manejabilidad</a:t>
            </a:r>
          </a:p>
          <a:p>
            <a:pPr lvl="2"/>
            <a:r>
              <a:rPr lang="es-AR" dirty="0"/>
              <a:t>Las computadoras del sistema pueden ser de diferentes tipos y diferentes S.O. lo que genera más dificultades para gestionar y mantener el sistema  </a:t>
            </a:r>
          </a:p>
          <a:p>
            <a:pPr lvl="1"/>
            <a:r>
              <a:rPr lang="es-AR" dirty="0" err="1"/>
              <a:t>Impredecibilidad</a:t>
            </a:r>
            <a:endParaRPr lang="es-AR" dirty="0"/>
          </a:p>
          <a:p>
            <a:pPr lvl="2"/>
            <a:r>
              <a:rPr lang="es-AR" dirty="0"/>
              <a:t>La respuesta depende de la carga del sistema y del estado de la red, lo que hace que el tiempo de respuesta varíe entre una petición y otra</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661705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19</a:t>
            </a:fld>
            <a:endParaRPr lang="es-ES"/>
          </a:p>
        </p:txBody>
      </p:sp>
      <p:sp>
        <p:nvSpPr>
          <p:cNvPr id="5837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58370" name="2 Marcador de texto"/>
          <p:cNvSpPr>
            <a:spLocks noGrp="1"/>
          </p:cNvSpPr>
          <p:nvPr>
            <p:ph type="body" sz="quarter" idx="13"/>
          </p:nvPr>
        </p:nvSpPr>
        <p:spPr/>
        <p:txBody>
          <a:bodyPr>
            <a:normAutofit/>
          </a:bodyPr>
          <a:lstStyle/>
          <a:p>
            <a:r>
              <a:rPr lang="es-AR" sz="3200" dirty="0"/>
              <a:t>Arquitectura </a:t>
            </a:r>
          </a:p>
          <a:p>
            <a:pPr lvl="1"/>
            <a:r>
              <a:rPr lang="es-AR" sz="3200" dirty="0"/>
              <a:t>Multiprocesador</a:t>
            </a:r>
          </a:p>
          <a:p>
            <a:pPr lvl="1"/>
            <a:r>
              <a:rPr lang="es-AR" sz="3200" dirty="0"/>
              <a:t>Cliente-Servidor</a:t>
            </a:r>
          </a:p>
          <a:p>
            <a:pPr lvl="2"/>
            <a:r>
              <a:rPr lang="es-AR" sz="2800" dirty="0"/>
              <a:t>Dos niveles</a:t>
            </a:r>
          </a:p>
          <a:p>
            <a:pPr lvl="2"/>
            <a:r>
              <a:rPr lang="es-AR" sz="2800" dirty="0"/>
              <a:t>Multinivel</a:t>
            </a:r>
          </a:p>
          <a:p>
            <a:pPr lvl="1"/>
            <a:r>
              <a:rPr lang="es-AR" sz="3200" dirty="0"/>
              <a:t>Objetos Distribuidos</a:t>
            </a:r>
          </a:p>
          <a:p>
            <a:pPr lvl="1"/>
            <a:r>
              <a:rPr lang="es-AR" sz="3200" dirty="0"/>
              <a:t>Computación distribuida inter-organizacional</a:t>
            </a:r>
          </a:p>
          <a:p>
            <a:pPr lvl="2"/>
            <a:r>
              <a:rPr lang="es-AR" sz="2800" dirty="0"/>
              <a:t>Peer </a:t>
            </a:r>
            <a:r>
              <a:rPr lang="es-AR" sz="2800" dirty="0" err="1"/>
              <a:t>to</a:t>
            </a:r>
            <a:r>
              <a:rPr lang="es-AR" sz="2800" dirty="0"/>
              <a:t> peer</a:t>
            </a:r>
          </a:p>
          <a:p>
            <a:pPr lvl="2"/>
            <a:r>
              <a:rPr lang="es-AR" sz="2800" dirty="0"/>
              <a:t>Orientada a servicios</a:t>
            </a:r>
          </a:p>
          <a:p>
            <a:endParaRPr lang="es-AR" sz="3200"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970142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normAutofit/>
          </a:bodyPr>
          <a:lstStyle/>
          <a:p>
            <a:pPr marL="514350" indent="-514350">
              <a:buFont typeface="+mj-lt"/>
              <a:buAutoNum type="arabicPeriod"/>
            </a:pPr>
            <a:r>
              <a:rPr lang="es-AR" sz="3600" dirty="0">
                <a:solidFill>
                  <a:schemeClr val="tx1">
                    <a:lumMod val="65000"/>
                    <a:lumOff val="35000"/>
                  </a:schemeClr>
                </a:solidFill>
              </a:rPr>
              <a:t>Organización del sistema</a:t>
            </a:r>
          </a:p>
          <a:p>
            <a:pPr marL="514350" indent="-514350">
              <a:buFont typeface="+mj-lt"/>
              <a:buAutoNum type="arabicPeriod"/>
            </a:pPr>
            <a:r>
              <a:rPr lang="es-AR" sz="3600" dirty="0">
                <a:solidFill>
                  <a:schemeClr val="tx1"/>
                </a:solidFill>
              </a:rPr>
              <a:t>Descomposición modular</a:t>
            </a:r>
          </a:p>
          <a:p>
            <a:pPr marL="514350" indent="-514350">
              <a:buFont typeface="+mj-lt"/>
              <a:buAutoNum type="arabicPeriod"/>
            </a:pPr>
            <a:r>
              <a:rPr lang="es-AR" sz="3600" dirty="0">
                <a:solidFill>
                  <a:schemeClr val="tx1">
                    <a:lumMod val="65000"/>
                    <a:lumOff val="35000"/>
                  </a:schemeClr>
                </a:solidFill>
              </a:rPr>
              <a:t>Modelos de control</a:t>
            </a:r>
          </a:p>
          <a:p>
            <a:pPr marL="514350" indent="-514350">
              <a:buFont typeface="+mj-lt"/>
              <a:buAutoNum type="arabicPeriod"/>
            </a:pPr>
            <a:r>
              <a:rPr lang="es-AR" sz="3600" dirty="0">
                <a:solidFill>
                  <a:schemeClr val="tx1">
                    <a:lumMod val="65000"/>
                    <a:lumOff val="35000"/>
                  </a:schemeClr>
                </a:solidFill>
              </a:rPr>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765095922"/>
      </p:ext>
    </p:extLst>
  </p:cSld>
  <p:clrMapOvr>
    <a:masterClrMapping/>
  </p:clrMapOvr>
  <mc:AlternateContent xmlns:mc="http://schemas.openxmlformats.org/markup-compatibility/2006" xmlns:p14="http://schemas.microsoft.com/office/powerpoint/2010/main">
    <mc:Choice Requires="p14">
      <p:transition spd="slow" p14:dur="2000" advTm="9025"/>
    </mc:Choice>
    <mc:Fallback xmlns="">
      <p:transition spd="slow" advTm="902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20</a:t>
            </a:fld>
            <a:endParaRPr lang="es-ES"/>
          </a:p>
        </p:txBody>
      </p:sp>
      <p:sp>
        <p:nvSpPr>
          <p:cNvPr id="5939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59394" name="2 Marcador de texto"/>
          <p:cNvSpPr>
            <a:spLocks noGrp="1"/>
          </p:cNvSpPr>
          <p:nvPr>
            <p:ph type="body" sz="quarter" idx="13"/>
          </p:nvPr>
        </p:nvSpPr>
        <p:spPr/>
        <p:txBody>
          <a:bodyPr>
            <a:normAutofit/>
          </a:bodyPr>
          <a:lstStyle/>
          <a:p>
            <a:r>
              <a:rPr lang="es-AR" sz="2800" dirty="0"/>
              <a:t>Arquitectura Multiprocesador</a:t>
            </a:r>
          </a:p>
          <a:p>
            <a:pPr lvl="1"/>
            <a:r>
              <a:rPr lang="es-AR" sz="2800" dirty="0"/>
              <a:t>El sistema de software está formado por varios procesos que pueden o no ejecutarse en procesadores diferentes</a:t>
            </a:r>
          </a:p>
          <a:p>
            <a:pPr lvl="1"/>
            <a:r>
              <a:rPr lang="es-AR" sz="2800" dirty="0"/>
              <a:t>La asignación de los procesos a los procesadores puede ser predeterminada o mediante un </a:t>
            </a:r>
            <a:r>
              <a:rPr lang="es-AR" sz="2800" dirty="0" err="1"/>
              <a:t>dispatcher</a:t>
            </a:r>
            <a:endParaRPr lang="es-AR" sz="2800" dirty="0"/>
          </a:p>
          <a:p>
            <a:pPr lvl="1"/>
            <a:r>
              <a:rPr lang="es-AR" sz="2800" dirty="0"/>
              <a:t>Es común en sistemas grandes de tiempo real que recolectan información, toman decisiones y envían señales para modificar el entorno</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04624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21</a:t>
            </a:fld>
            <a:endParaRPr lang="es-ES"/>
          </a:p>
        </p:txBody>
      </p:sp>
      <p:sp>
        <p:nvSpPr>
          <p:cNvPr id="6041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0418" name="2 Marcador de texto"/>
          <p:cNvSpPr>
            <a:spLocks noGrp="1"/>
          </p:cNvSpPr>
          <p:nvPr>
            <p:ph type="body" sz="quarter" idx="13"/>
          </p:nvPr>
        </p:nvSpPr>
        <p:spPr/>
        <p:txBody>
          <a:bodyPr/>
          <a:lstStyle/>
          <a:p>
            <a:r>
              <a:rPr lang="es-AR"/>
              <a:t>Arquitectura Multiprocesador</a:t>
            </a:r>
          </a:p>
          <a:p>
            <a:endParaRPr lang="es-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52228" name="Picture 2"/>
          <p:cNvPicPr>
            <a:picLocks noChangeAspect="1" noChangeArrowheads="1"/>
          </p:cNvPicPr>
          <p:nvPr/>
        </p:nvPicPr>
        <p:blipFill>
          <a:blip r:embed="rId2" cstate="print"/>
          <a:srcRect/>
          <a:stretch>
            <a:fillRect/>
          </a:stretch>
        </p:blipFill>
        <p:spPr bwMode="auto">
          <a:xfrm>
            <a:off x="2309677" y="2564904"/>
            <a:ext cx="7572646" cy="35423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751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22</a:t>
            </a:fld>
            <a:endParaRPr lang="es-ES"/>
          </a:p>
        </p:txBody>
      </p:sp>
      <p:sp>
        <p:nvSpPr>
          <p:cNvPr id="61443"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1442" name="2 Marcador de texto"/>
          <p:cNvSpPr>
            <a:spLocks noGrp="1"/>
          </p:cNvSpPr>
          <p:nvPr>
            <p:ph type="body" sz="quarter" idx="13"/>
          </p:nvPr>
        </p:nvSpPr>
        <p:spPr/>
        <p:txBody>
          <a:bodyPr>
            <a:normAutofit/>
          </a:bodyPr>
          <a:lstStyle/>
          <a:p>
            <a:r>
              <a:rPr lang="es-AR" sz="2800" dirty="0"/>
              <a:t>Arquitectura Cliente-Servidor</a:t>
            </a:r>
          </a:p>
          <a:p>
            <a:pPr lvl="1"/>
            <a:r>
              <a:rPr lang="es-AR" sz="2800" dirty="0"/>
              <a:t>Una aplicación se modela como un conjunto de servicios proporcionado por los servidores y un conjunto de clientes que usan estos servicios</a:t>
            </a:r>
          </a:p>
          <a:p>
            <a:pPr lvl="1"/>
            <a:r>
              <a:rPr lang="es-AR" sz="2800" dirty="0"/>
              <a:t>Los clientes y servidores son procesos diferentes</a:t>
            </a:r>
          </a:p>
          <a:p>
            <a:pPr lvl="1"/>
            <a:r>
              <a:rPr lang="es-AR" sz="2800" dirty="0"/>
              <a:t>Los servidores pueden atender varios clientes </a:t>
            </a:r>
          </a:p>
          <a:p>
            <a:pPr lvl="1"/>
            <a:r>
              <a:rPr lang="es-AR" sz="2800" dirty="0"/>
              <a:t>Un servidor puede brindar varios servicios</a:t>
            </a:r>
          </a:p>
          <a:p>
            <a:pPr lvl="1"/>
            <a:r>
              <a:rPr lang="es-AR" sz="2800" dirty="0"/>
              <a:t>Los clientes no se conocen entre sí</a:t>
            </a:r>
          </a:p>
          <a:p>
            <a:pPr lvl="1"/>
            <a:endParaRPr lang="es-AR" sz="2800" dirty="0"/>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73062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23</a:t>
            </a:fld>
            <a:endParaRPr lang="es-ES"/>
          </a:p>
        </p:txBody>
      </p:sp>
      <p:sp>
        <p:nvSpPr>
          <p:cNvPr id="6246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lstStyle/>
          <a:p>
            <a:r>
              <a:rPr lang="es-AR" dirty="0"/>
              <a:t>Arquitectura Cliente-Servidor</a:t>
            </a:r>
          </a:p>
          <a:p>
            <a:endParaRPr lang="es-AR" dirty="0"/>
          </a:p>
        </p:txBody>
      </p:sp>
      <p:sp>
        <p:nvSpPr>
          <p:cNvPr id="5" name="Marcador de fecha 4"/>
          <p:cNvSpPr>
            <a:spLocks noGrp="1"/>
          </p:cNvSpPr>
          <p:nvPr>
            <p:ph type="dt" sz="half" idx="2"/>
          </p:nvPr>
        </p:nvSpPr>
        <p:spPr/>
        <p:txBody>
          <a:bodyPr/>
          <a:lstStyle/>
          <a:p>
            <a:pPr>
              <a:defRPr/>
            </a:pPr>
            <a:r>
              <a:rPr lang="es-ES" dirty="0" smtClean="0"/>
              <a:t>2020</a:t>
            </a:r>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pic>
        <p:nvPicPr>
          <p:cNvPr id="54276" name="Picture 2"/>
          <p:cNvPicPr>
            <a:picLocks noChangeAspect="1" noChangeArrowheads="1"/>
          </p:cNvPicPr>
          <p:nvPr/>
        </p:nvPicPr>
        <p:blipFill>
          <a:blip r:embed="rId2" cstate="print"/>
          <a:srcRect/>
          <a:stretch>
            <a:fillRect/>
          </a:stretch>
        </p:blipFill>
        <p:spPr bwMode="auto">
          <a:xfrm>
            <a:off x="2595564" y="2571751"/>
            <a:ext cx="7215187" cy="3514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655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24</a:t>
            </a:fld>
            <a:endParaRPr lang="es-ES"/>
          </a:p>
        </p:txBody>
      </p:sp>
      <p:sp>
        <p:nvSpPr>
          <p:cNvPr id="63491"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63490" name="2 Marcador de texto"/>
          <p:cNvSpPr>
            <a:spLocks noGrp="1"/>
          </p:cNvSpPr>
          <p:nvPr>
            <p:ph type="body" sz="quarter" idx="13"/>
          </p:nvPr>
        </p:nvSpPr>
        <p:spPr/>
        <p:txBody>
          <a:bodyPr/>
          <a:lstStyle/>
          <a:p>
            <a:r>
              <a:rPr lang="es-AR" dirty="0"/>
              <a:t>Arquitectura Cliente-Servidor</a:t>
            </a:r>
          </a:p>
          <a:p>
            <a:endParaRPr lang="es-AR" dirty="0"/>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4098"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006221" y="2805113"/>
            <a:ext cx="7083188" cy="313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32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25</a:t>
            </a:fld>
            <a:endParaRPr lang="es-ES"/>
          </a:p>
        </p:txBody>
      </p:sp>
      <p:sp>
        <p:nvSpPr>
          <p:cNvPr id="6451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noAutofit/>
          </a:bodyPr>
          <a:lstStyle/>
          <a:p>
            <a:r>
              <a:rPr lang="es-AR" sz="3200" dirty="0"/>
              <a:t>Arquitectura Cliente-Servidor</a:t>
            </a:r>
          </a:p>
          <a:p>
            <a:pPr lvl="1"/>
            <a:r>
              <a:rPr lang="es-AR" sz="3200" dirty="0"/>
              <a:t>Clasifican en niveles </a:t>
            </a:r>
          </a:p>
          <a:p>
            <a:pPr lvl="2"/>
            <a:r>
              <a:rPr lang="es-AR" sz="2800" dirty="0"/>
              <a:t>Dos Niveles</a:t>
            </a:r>
          </a:p>
          <a:p>
            <a:pPr lvl="3"/>
            <a:r>
              <a:rPr lang="es-AR" sz="2400" dirty="0"/>
              <a:t>Cliente ligero</a:t>
            </a:r>
          </a:p>
          <a:p>
            <a:pPr lvl="4"/>
            <a:r>
              <a:rPr lang="es-AR" sz="2400" dirty="0"/>
              <a:t>El procesamiento y gestión de datos  se lleva a cabo en el servidor</a:t>
            </a:r>
          </a:p>
          <a:p>
            <a:pPr lvl="3"/>
            <a:r>
              <a:rPr lang="es-AR" sz="2400" dirty="0"/>
              <a:t>Cliente pesado</a:t>
            </a:r>
          </a:p>
          <a:p>
            <a:pPr lvl="4"/>
            <a:r>
              <a:rPr lang="es-AR" sz="2400" dirty="0"/>
              <a:t>El cliente implementa la lógica de la aplicación y el servidor solo gestiona los datos </a:t>
            </a:r>
          </a:p>
          <a:p>
            <a:pPr lvl="2"/>
            <a:r>
              <a:rPr lang="es-AR" sz="2800" dirty="0"/>
              <a:t>Multinivel</a:t>
            </a:r>
          </a:p>
          <a:p>
            <a:pPr lvl="3"/>
            <a:r>
              <a:rPr lang="es-AR" sz="2400" dirty="0"/>
              <a:t>La presentación, el procesamiento y la gestión de los datos son procesos lógicamente separados y se pueden ejecutar en procesadores diferentes </a:t>
            </a:r>
          </a:p>
        </p:txBody>
      </p:sp>
      <p:sp>
        <p:nvSpPr>
          <p:cNvPr id="8" name="Marcador de pie de página 7"/>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258837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26</a:t>
            </a:fld>
            <a:endParaRPr lang="es-ES"/>
          </a:p>
        </p:txBody>
      </p:sp>
      <p:sp>
        <p:nvSpPr>
          <p:cNvPr id="6553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5538" name="2 Marcador de texto"/>
          <p:cNvSpPr>
            <a:spLocks noGrp="1"/>
          </p:cNvSpPr>
          <p:nvPr>
            <p:ph type="body" sz="quarter" idx="13"/>
          </p:nvPr>
        </p:nvSpPr>
        <p:spPr/>
        <p:txBody>
          <a:bodyPr/>
          <a:lstStyle/>
          <a:p>
            <a:r>
              <a:rPr lang="es-AR" dirty="0"/>
              <a:t>Arquitectura Cliente-Servidor</a:t>
            </a:r>
          </a:p>
          <a:p>
            <a:pPr lvl="1"/>
            <a:r>
              <a:rPr lang="es-AR" dirty="0"/>
              <a:t>Clasifican en niveles</a:t>
            </a:r>
          </a:p>
          <a:p>
            <a:pPr lvl="2"/>
            <a:r>
              <a:rPr lang="es-AR" dirty="0"/>
              <a:t>Dos Niveles</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5122"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2760" y="2846624"/>
            <a:ext cx="6936332" cy="31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235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27</a:t>
            </a:fld>
            <a:endParaRPr lang="es-ES"/>
          </a:p>
        </p:txBody>
      </p:sp>
      <p:sp>
        <p:nvSpPr>
          <p:cNvPr id="5" name="Marcador de texto 4"/>
          <p:cNvSpPr>
            <a:spLocks noGrp="1"/>
          </p:cNvSpPr>
          <p:nvPr>
            <p:ph type="body" sz="quarter" idx="14"/>
          </p:nvPr>
        </p:nvSpPr>
        <p:spPr/>
        <p:txBody>
          <a:bodyPr>
            <a:normAutofit/>
          </a:bodyPr>
          <a:lstStyle/>
          <a:p>
            <a:r>
              <a:rPr lang="es-AR" dirty="0"/>
              <a:t>Sommerville 9ª  Edición Cap 18</a:t>
            </a:r>
          </a:p>
          <a:p>
            <a:endParaRPr lang="es-AR" dirty="0"/>
          </a:p>
          <a:p>
            <a:endParaRPr lang="es-ES" dirty="0"/>
          </a:p>
        </p:txBody>
      </p:sp>
      <p:sp>
        <p:nvSpPr>
          <p:cNvPr id="66562" name="2 Marcador de texto"/>
          <p:cNvSpPr>
            <a:spLocks noGrp="1"/>
          </p:cNvSpPr>
          <p:nvPr>
            <p:ph type="body" sz="quarter" idx="13"/>
          </p:nvPr>
        </p:nvSpPr>
        <p:spPr/>
        <p:txBody>
          <a:bodyPr/>
          <a:lstStyle/>
          <a:p>
            <a:r>
              <a:rPr lang="es-AR" dirty="0"/>
              <a:t>Arquitectura Cliente-Servidor</a:t>
            </a:r>
          </a:p>
          <a:p>
            <a:pPr lvl="1"/>
            <a:r>
              <a:rPr lang="es-AR" dirty="0"/>
              <a:t>Clasifican en niveles</a:t>
            </a:r>
          </a:p>
          <a:p>
            <a:pPr lvl="2"/>
            <a:r>
              <a:rPr lang="es-AR" dirty="0"/>
              <a:t>Multinivel</a:t>
            </a:r>
          </a:p>
          <a:p>
            <a:endParaRPr lang="es-AR" dirty="0"/>
          </a:p>
        </p:txBody>
      </p:sp>
      <p:sp>
        <p:nvSpPr>
          <p:cNvPr id="7" name="Marcador de fecha 6"/>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614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86025" y="3034746"/>
            <a:ext cx="7217533" cy="303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3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28</a:t>
            </a:fld>
            <a:endParaRPr lang="es-ES"/>
          </a:p>
        </p:txBody>
      </p:sp>
      <p:sp>
        <p:nvSpPr>
          <p:cNvPr id="6861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a:p>
            <a:endParaRPr lang="es-AR" dirty="0"/>
          </a:p>
        </p:txBody>
      </p:sp>
      <p:sp>
        <p:nvSpPr>
          <p:cNvPr id="68610" name="2 Marcador de texto"/>
          <p:cNvSpPr>
            <a:spLocks noGrp="1"/>
          </p:cNvSpPr>
          <p:nvPr>
            <p:ph type="body" sz="quarter" idx="13"/>
          </p:nvPr>
        </p:nvSpPr>
        <p:spPr/>
        <p:txBody>
          <a:bodyPr>
            <a:normAutofit/>
          </a:bodyPr>
          <a:lstStyle/>
          <a:p>
            <a:r>
              <a:rPr lang="es-AR" sz="2800" dirty="0"/>
              <a:t>Arquitectura de Componentes Distribuidos</a:t>
            </a:r>
          </a:p>
          <a:p>
            <a:pPr lvl="1"/>
            <a:r>
              <a:rPr lang="es-AR" sz="2800" dirty="0"/>
              <a:t>Diseña al sistema como un conjunto de componentes u objetos que brindan una interfaz de un conjunto de servicios que ellos suministran. Otros componentes u objetos solicitan estos servicios. No hay distinción tajante entre clientes y servidores.</a:t>
            </a:r>
          </a:p>
          <a:p>
            <a:pPr lvl="1"/>
            <a:r>
              <a:rPr lang="es-AR" sz="2800" dirty="0"/>
              <a:t>Los componentes pueden distribuirse en varias máquinas a través de la red utilizando un middleware como intermediario de peticiones </a:t>
            </a:r>
          </a:p>
          <a:p>
            <a:endParaRPr lang="es-AR" sz="2800" dirty="0"/>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33049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29</a:t>
            </a:fld>
            <a:endParaRPr lang="es-ES"/>
          </a:p>
        </p:txBody>
      </p:sp>
      <p:sp>
        <p:nvSpPr>
          <p:cNvPr id="6963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69634" name="2 Marcador de texto"/>
          <p:cNvSpPr>
            <a:spLocks noGrp="1"/>
          </p:cNvSpPr>
          <p:nvPr>
            <p:ph type="body" sz="quarter" idx="13"/>
          </p:nvPr>
        </p:nvSpPr>
        <p:spPr/>
        <p:txBody>
          <a:bodyPr/>
          <a:lstStyle/>
          <a:p>
            <a:r>
              <a:rPr lang="es-AR"/>
              <a:t>Arquitectura de Objetos Distribuidos</a:t>
            </a:r>
          </a:p>
          <a:p>
            <a:endParaRPr lang="es-AR"/>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717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06677" y="2705100"/>
            <a:ext cx="6161886" cy="291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108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a:t>
            </a:fld>
            <a:endParaRPr lang="es-ES"/>
          </a:p>
        </p:txBody>
      </p:sp>
      <p:sp>
        <p:nvSpPr>
          <p:cNvPr id="43011"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normAutofit/>
          </a:bodyPr>
          <a:lstStyle/>
          <a:p>
            <a:r>
              <a:rPr lang="es-AR" sz="2800" dirty="0"/>
              <a:t>Una vez organizado el sistema, a los subsistemas los podemos dividir en módulos, se puede aplicar los mismos criterios que vimos en la organización, pero la descomposición modular es más pequeña y permite utilizar otros estilos alternativos.</a:t>
            </a:r>
          </a:p>
          <a:p>
            <a:r>
              <a:rPr lang="es-AR" sz="2800" dirty="0"/>
              <a:t>Estrategias de descomposición modular</a:t>
            </a:r>
          </a:p>
          <a:p>
            <a:pPr lvl="1"/>
            <a:r>
              <a:rPr lang="es-AR" sz="2800" dirty="0"/>
              <a:t>Descomposición orientada a flujo de funciones </a:t>
            </a:r>
          </a:p>
          <a:p>
            <a:pPr lvl="2"/>
            <a:r>
              <a:rPr lang="es-AR" sz="2400" dirty="0"/>
              <a:t>Conjunto de módulos funcionales (ingresan datos y los transforman en salida).</a:t>
            </a:r>
          </a:p>
          <a:p>
            <a:pPr lvl="1"/>
            <a:r>
              <a:rPr lang="es-AR" sz="2800" dirty="0"/>
              <a:t>Descomposición orientada a objetos</a:t>
            </a:r>
          </a:p>
          <a:p>
            <a:pPr lvl="2"/>
            <a:r>
              <a:rPr lang="es-AR" sz="2400" dirty="0"/>
              <a:t>Conjunto de objetos que se comunican.</a:t>
            </a:r>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786569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30</a:t>
            </a:fld>
            <a:endParaRPr lang="es-ES"/>
          </a:p>
        </p:txBody>
      </p:sp>
      <p:sp>
        <p:nvSpPr>
          <p:cNvPr id="70659"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0658" name="2 Marcador de texto"/>
          <p:cNvSpPr>
            <a:spLocks noGrp="1"/>
          </p:cNvSpPr>
          <p:nvPr>
            <p:ph type="body" sz="quarter" idx="13"/>
          </p:nvPr>
        </p:nvSpPr>
        <p:spPr/>
        <p:txBody>
          <a:bodyPr>
            <a:normAutofit/>
          </a:bodyPr>
          <a:lstStyle/>
          <a:p>
            <a:r>
              <a:rPr lang="es-AR" sz="3200" dirty="0"/>
              <a:t>Computación Distribuida inter-organizacional</a:t>
            </a:r>
          </a:p>
          <a:p>
            <a:pPr lvl="1"/>
            <a:r>
              <a:rPr lang="es-AR" sz="3200" dirty="0"/>
              <a:t>Una organización tiene varios servidores y reparte su carga computacional entre ellos.</a:t>
            </a:r>
          </a:p>
          <a:p>
            <a:pPr lvl="1"/>
            <a:r>
              <a:rPr lang="es-AR" sz="3200" dirty="0"/>
              <a:t>Extender este concepto a varias organizaciones.</a:t>
            </a:r>
          </a:p>
          <a:p>
            <a:pPr lvl="1"/>
            <a:r>
              <a:rPr lang="es-AR" sz="3200" dirty="0"/>
              <a:t>Arquitecturas </a:t>
            </a:r>
          </a:p>
          <a:p>
            <a:pPr lvl="2"/>
            <a:r>
              <a:rPr lang="es-AR" sz="2800" dirty="0"/>
              <a:t>Peer-to-Peer</a:t>
            </a:r>
          </a:p>
          <a:p>
            <a:pPr lvl="2"/>
            <a:r>
              <a:rPr lang="es-AR" sz="2800" dirty="0"/>
              <a:t>Orientados a servicios</a:t>
            </a:r>
          </a:p>
          <a:p>
            <a:pPr lvl="2"/>
            <a:endParaRPr lang="es-AR" sz="2800" dirty="0"/>
          </a:p>
          <a:p>
            <a:pPr lvl="1"/>
            <a:endParaRPr lang="es-AR" sz="3200" dirty="0"/>
          </a:p>
          <a:p>
            <a:endParaRPr lang="es-AR" sz="3200" dirty="0"/>
          </a:p>
          <a:p>
            <a:endParaRPr lang="es-AR" sz="3200"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892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31</a:t>
            </a:fld>
            <a:endParaRPr lang="es-ES"/>
          </a:p>
        </p:txBody>
      </p:sp>
      <p:sp>
        <p:nvSpPr>
          <p:cNvPr id="71683" name="3 Marcador de texto"/>
          <p:cNvSpPr>
            <a:spLocks noGrp="1"/>
          </p:cNvSpPr>
          <p:nvPr>
            <p:ph type="body" sz="quarter" idx="14"/>
          </p:nvPr>
        </p:nvSpPr>
        <p:spPr/>
        <p:txBody>
          <a:bodyPr>
            <a:normAutofit/>
          </a:bodyPr>
          <a:lstStyle/>
          <a:p>
            <a:r>
              <a:rPr lang="es-AR" dirty="0"/>
              <a:t>Sommerville 9ª  Edición Cap 18</a:t>
            </a:r>
          </a:p>
          <a:p>
            <a:endParaRPr lang="es-AR" dirty="0"/>
          </a:p>
        </p:txBody>
      </p:sp>
      <p:sp>
        <p:nvSpPr>
          <p:cNvPr id="3" name="2 Marcador de texto"/>
          <p:cNvSpPr>
            <a:spLocks noGrp="1"/>
          </p:cNvSpPr>
          <p:nvPr>
            <p:ph type="body" sz="quarter" idx="13"/>
          </p:nvPr>
        </p:nvSpPr>
        <p:spPr/>
        <p:txBody>
          <a:bodyPr>
            <a:normAutofit/>
          </a:bodyPr>
          <a:lstStyle/>
          <a:p>
            <a:r>
              <a:rPr lang="es-AR" dirty="0"/>
              <a:t>Computación Distribuida inter-organizacional</a:t>
            </a:r>
          </a:p>
          <a:p>
            <a:pPr lvl="1"/>
            <a:r>
              <a:rPr lang="es-AR" dirty="0"/>
              <a:t>Arquitecturas Peer-</a:t>
            </a:r>
            <a:r>
              <a:rPr lang="es-AR" dirty="0" err="1"/>
              <a:t>to</a:t>
            </a:r>
            <a:r>
              <a:rPr lang="es-AR" dirty="0"/>
              <a:t>-Peer (P2P)</a:t>
            </a:r>
          </a:p>
          <a:p>
            <a:pPr lvl="1"/>
            <a:r>
              <a:rPr lang="es-AR" dirty="0"/>
              <a:t>Sistemas descentralizados en los que el cálculo puede llevarse a cabo en cualquier nodo de la red</a:t>
            </a:r>
          </a:p>
          <a:p>
            <a:pPr lvl="1"/>
            <a:r>
              <a:rPr lang="es-AR" dirty="0"/>
              <a:t>Se diseñan para aprovechar la ventaja de la potencia computacional y el almacenamiento a través de una red</a:t>
            </a:r>
          </a:p>
          <a:p>
            <a:pPr lvl="1"/>
            <a:r>
              <a:rPr lang="es-AR" dirty="0"/>
              <a:t>Pueden utilizar una arquitectura </a:t>
            </a:r>
          </a:p>
          <a:p>
            <a:pPr lvl="2"/>
            <a:r>
              <a:rPr lang="es-AR" dirty="0"/>
              <a:t>Descentralizada </a:t>
            </a:r>
          </a:p>
          <a:p>
            <a:pPr lvl="3"/>
            <a:r>
              <a:rPr lang="es-AR" dirty="0"/>
              <a:t>donde cada nodo </a:t>
            </a:r>
            <a:r>
              <a:rPr lang="es-AR" dirty="0" err="1"/>
              <a:t>rutea</a:t>
            </a:r>
            <a:r>
              <a:rPr lang="es-AR" dirty="0"/>
              <a:t> los paquetes a sus vecinos hasta encontrar el destino </a:t>
            </a:r>
          </a:p>
          <a:p>
            <a:pPr lvl="2"/>
            <a:r>
              <a:rPr lang="es-AR" dirty="0" err="1"/>
              <a:t>Semi</a:t>
            </a:r>
            <a:r>
              <a:rPr lang="es-AR" dirty="0"/>
              <a:t>-centralizada  </a:t>
            </a:r>
          </a:p>
          <a:p>
            <a:pPr lvl="3"/>
            <a:r>
              <a:rPr lang="es-AR" dirty="0"/>
              <a:t>donde un servidor ayuda a conectarse a los nodos o coordinar resultados</a:t>
            </a:r>
          </a:p>
          <a:p>
            <a:pPr lvl="1"/>
            <a:r>
              <a:rPr lang="es-AR" dirty="0"/>
              <a:t>Ejemplos: </a:t>
            </a:r>
            <a:r>
              <a:rPr lang="es-AR" dirty="0" err="1"/>
              <a:t>Torrents</a:t>
            </a:r>
            <a:r>
              <a:rPr lang="es-AR" dirty="0"/>
              <a:t>, </a:t>
            </a:r>
            <a:r>
              <a:rPr lang="es-AR" dirty="0" err="1"/>
              <a:t>Skype</a:t>
            </a:r>
            <a:r>
              <a:rPr lang="es-AR" dirty="0"/>
              <a:t>, ICQ, </a:t>
            </a:r>
            <a:r>
              <a:rPr lang="es-AR" dirty="0" err="1"/>
              <a:t>SETI@Home</a:t>
            </a:r>
            <a:endParaRPr lang="es-AR" dirty="0"/>
          </a:p>
          <a:p>
            <a:pPr lvl="1"/>
            <a:endParaRPr lang="es-AR" dirty="0"/>
          </a:p>
          <a:p>
            <a:pPr lvl="2"/>
            <a:endParaRPr lang="es-AR" dirty="0"/>
          </a:p>
          <a:p>
            <a:pPr lvl="1"/>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481024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32</a:t>
            </a:fld>
            <a:endParaRPr lang="es-ES"/>
          </a:p>
        </p:txBody>
      </p:sp>
      <p:sp>
        <p:nvSpPr>
          <p:cNvPr id="72707"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2706" name="2 Marcador de texto"/>
          <p:cNvSpPr>
            <a:spLocks noGrp="1"/>
          </p:cNvSpPr>
          <p:nvPr>
            <p:ph type="body" sz="quarter" idx="13"/>
          </p:nvPr>
        </p:nvSpPr>
        <p:spPr/>
        <p:txBody>
          <a:bodyPr/>
          <a:lstStyle/>
          <a:p>
            <a:r>
              <a:rPr lang="es-AR" dirty="0"/>
              <a:t>Computación Distribuida inter-organizacional</a:t>
            </a:r>
          </a:p>
          <a:p>
            <a:pPr lvl="1"/>
            <a:r>
              <a:rPr lang="es-AR" dirty="0"/>
              <a:t>Arquitecturas Peer-to-Peer (P2P)</a:t>
            </a:r>
          </a:p>
          <a:p>
            <a:endParaRPr lang="es-AR" dirty="0"/>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64516" name="Picture 2"/>
          <p:cNvPicPr>
            <a:picLocks noChangeAspect="1" noChangeArrowheads="1"/>
          </p:cNvPicPr>
          <p:nvPr/>
        </p:nvPicPr>
        <p:blipFill>
          <a:blip r:embed="rId2" cstate="print"/>
          <a:srcRect/>
          <a:stretch>
            <a:fillRect/>
          </a:stretch>
        </p:blipFill>
        <p:spPr bwMode="auto">
          <a:xfrm>
            <a:off x="1530753" y="3572446"/>
            <a:ext cx="5141913" cy="2455862"/>
          </a:xfrm>
          <a:prstGeom prst="rect">
            <a:avLst/>
          </a:prstGeom>
          <a:ln>
            <a:noFill/>
          </a:ln>
          <a:effectLst>
            <a:outerShdw blurRad="292100" dist="139700" dir="2700000" algn="tl" rotWithShape="0">
              <a:srgbClr val="333333">
                <a:alpha val="65000"/>
              </a:srgbClr>
            </a:outerShdw>
          </a:effectLst>
        </p:spPr>
      </p:pic>
      <p:pic>
        <p:nvPicPr>
          <p:cNvPr id="64517" name="Picture 3"/>
          <p:cNvPicPr>
            <a:picLocks noChangeAspect="1" noChangeArrowheads="1"/>
          </p:cNvPicPr>
          <p:nvPr/>
        </p:nvPicPr>
        <p:blipFill>
          <a:blip r:embed="rId3" cstate="print"/>
          <a:srcRect/>
          <a:stretch>
            <a:fillRect/>
          </a:stretch>
        </p:blipFill>
        <p:spPr bwMode="auto">
          <a:xfrm>
            <a:off x="6958416" y="3501008"/>
            <a:ext cx="3546475" cy="22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2126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33</a:t>
            </a:fld>
            <a:endParaRPr lang="es-ES"/>
          </a:p>
        </p:txBody>
      </p:sp>
      <p:sp>
        <p:nvSpPr>
          <p:cNvPr id="73731"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73730" name="2 Marcador de texto"/>
          <p:cNvSpPr>
            <a:spLocks noGrp="1"/>
          </p:cNvSpPr>
          <p:nvPr>
            <p:ph type="body" sz="quarter" idx="13"/>
          </p:nvPr>
        </p:nvSpPr>
        <p:spPr/>
        <p:txBody>
          <a:bodyPr>
            <a:normAutofit/>
          </a:bodyPr>
          <a:lstStyle/>
          <a:p>
            <a:r>
              <a:rPr lang="es-AR" sz="3200" dirty="0"/>
              <a:t>Computación Distribuida inter-organizacional</a:t>
            </a:r>
          </a:p>
          <a:p>
            <a:pPr lvl="1"/>
            <a:r>
              <a:rPr lang="es-AR" sz="3200" dirty="0"/>
              <a:t>Arquitectura de sistemas orientadas a servicios</a:t>
            </a:r>
          </a:p>
          <a:p>
            <a:pPr lvl="2"/>
            <a:r>
              <a:rPr lang="es-AR" sz="2800" dirty="0"/>
              <a:t>Servicio</a:t>
            </a:r>
          </a:p>
          <a:p>
            <a:pPr lvl="3"/>
            <a:r>
              <a:rPr lang="es-AR" sz="2400" dirty="0"/>
              <a:t>Representación de un recurso computacional o de información que puede ser utilizado por otros programas. </a:t>
            </a:r>
          </a:p>
          <a:p>
            <a:pPr lvl="3"/>
            <a:r>
              <a:rPr lang="es-AR" sz="2400" dirty="0"/>
              <a:t>Un servicio es independiente de la aplicación que lo utiliza</a:t>
            </a:r>
          </a:p>
          <a:p>
            <a:pPr lvl="3"/>
            <a:r>
              <a:rPr lang="es-AR" sz="2400" dirty="0"/>
              <a:t>Un servicio puede ser utilizado por varias organizaciones </a:t>
            </a:r>
          </a:p>
          <a:p>
            <a:pPr lvl="3"/>
            <a:r>
              <a:rPr lang="es-AR" sz="2400" dirty="0"/>
              <a:t>Una aplicación puede construirse enlazando servicios</a:t>
            </a:r>
          </a:p>
          <a:p>
            <a:pPr lvl="3"/>
            <a:r>
              <a:rPr lang="es-AR" sz="2400" dirty="0"/>
              <a:t>Las arquitecturas de las aplicaciones de servicios web son arquitecturas débilmente acopladas</a:t>
            </a:r>
          </a:p>
          <a:p>
            <a:pPr lvl="2"/>
            <a:endParaRPr lang="es-AR" sz="2800" dirty="0"/>
          </a:p>
        </p:txBody>
      </p:sp>
      <p:sp>
        <p:nvSpPr>
          <p:cNvPr id="4" name="Marcador de fecha 3"/>
          <p:cNvSpPr>
            <a:spLocks noGrp="1"/>
          </p:cNvSpPr>
          <p:nvPr>
            <p:ph type="dt" sz="half" idx="2"/>
          </p:nvPr>
        </p:nvSpPr>
        <p:spPr/>
        <p:txBody>
          <a:bodyPr/>
          <a:lstStyle/>
          <a:p>
            <a:pPr>
              <a:defRPr/>
            </a:pPr>
            <a:r>
              <a:rPr lang="es-ES" dirty="0" smtClean="0"/>
              <a:t>2020</a:t>
            </a:r>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2404239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1 Título"/>
          <p:cNvSpPr>
            <a:spLocks noGrp="1"/>
          </p:cNvSpPr>
          <p:nvPr>
            <p:ph type="title"/>
          </p:nvPr>
        </p:nvSpPr>
        <p:spPr/>
        <p:txBody>
          <a:bodyPr/>
          <a:lstStyle/>
          <a:p>
            <a:r>
              <a:rPr lang="es-AR"/>
              <a:t>Arquitectura de los Sistemas Distribuidos</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34</a:t>
            </a:fld>
            <a:endParaRPr lang="es-ES"/>
          </a:p>
        </p:txBody>
      </p:sp>
      <p:sp>
        <p:nvSpPr>
          <p:cNvPr id="74755" name="3 Marcador de texto"/>
          <p:cNvSpPr>
            <a:spLocks noGrp="1"/>
          </p:cNvSpPr>
          <p:nvPr>
            <p:ph type="body" sz="quarter" idx="14"/>
          </p:nvPr>
        </p:nvSpPr>
        <p:spPr/>
        <p:txBody>
          <a:bodyPr>
            <a:normAutofit/>
          </a:bodyPr>
          <a:lstStyle/>
          <a:p>
            <a:r>
              <a:rPr lang="es-AR" dirty="0"/>
              <a:t>Sommerville 9ª  Edición Cap 18</a:t>
            </a:r>
          </a:p>
          <a:p>
            <a:endParaRPr lang="es-AR" dirty="0"/>
          </a:p>
          <a:p>
            <a:endParaRPr lang="es-AR" dirty="0"/>
          </a:p>
        </p:txBody>
      </p:sp>
      <p:sp>
        <p:nvSpPr>
          <p:cNvPr id="3" name="2 Marcador de texto"/>
          <p:cNvSpPr>
            <a:spLocks noGrp="1"/>
          </p:cNvSpPr>
          <p:nvPr>
            <p:ph type="body" sz="quarter" idx="13"/>
          </p:nvPr>
        </p:nvSpPr>
        <p:spPr/>
        <p:txBody>
          <a:bodyPr>
            <a:normAutofit/>
          </a:bodyPr>
          <a:lstStyle/>
          <a:p>
            <a:r>
              <a:rPr lang="es-AR" sz="3200" dirty="0"/>
              <a:t>Computación Distribuida inter-organizacional</a:t>
            </a:r>
          </a:p>
          <a:p>
            <a:pPr lvl="1"/>
            <a:r>
              <a:rPr lang="es-AR" sz="3200" dirty="0"/>
              <a:t>Arquitectura de sistemas orientadas a servicios</a:t>
            </a:r>
          </a:p>
          <a:p>
            <a:pPr lvl="2"/>
            <a:r>
              <a:rPr lang="es-AR" sz="2800" dirty="0"/>
              <a:t>Funcionamiento</a:t>
            </a:r>
          </a:p>
          <a:p>
            <a:pPr lvl="3"/>
            <a:r>
              <a:rPr lang="es-AR" sz="2400" dirty="0"/>
              <a:t>Un proveedor de servicios oferta servicios definiendo su interfaz y su funcionalidad </a:t>
            </a:r>
          </a:p>
          <a:p>
            <a:pPr lvl="3"/>
            <a:r>
              <a:rPr lang="es-AR" sz="2400" dirty="0"/>
              <a:t>Para que el servicio sea externo, el proveedor publica el servicio en un “registro de servicio” con información del mismo</a:t>
            </a:r>
          </a:p>
          <a:p>
            <a:pPr lvl="3"/>
            <a:r>
              <a:rPr lang="es-AR" sz="2400" dirty="0"/>
              <a:t>Un solicitante enlaza este servicio a su aplicación, es decir</a:t>
            </a:r>
          </a:p>
          <a:p>
            <a:pPr marL="1008000" lvl="3" indent="0">
              <a:buNone/>
            </a:pPr>
            <a:r>
              <a:rPr lang="es-AR" sz="2400" dirty="0"/>
              <a:t> que el solicitante incluye el </a:t>
            </a:r>
          </a:p>
          <a:p>
            <a:pPr marL="1008000" lvl="3" indent="0">
              <a:buNone/>
            </a:pPr>
            <a:r>
              <a:rPr lang="es-AR" sz="2400" dirty="0"/>
              <a:t>código para invocarlo y procesa el </a:t>
            </a:r>
          </a:p>
          <a:p>
            <a:pPr marL="1008000" lvl="3" indent="0">
              <a:buNone/>
            </a:pPr>
            <a:r>
              <a:rPr lang="es-AR" sz="2400" dirty="0"/>
              <a:t>resultado del mismo</a:t>
            </a:r>
          </a:p>
          <a:p>
            <a:endParaRPr lang="es-AR" sz="3200" dirty="0"/>
          </a:p>
        </p:txBody>
      </p:sp>
      <p:sp>
        <p:nvSpPr>
          <p:cNvPr id="5" name="Marcador de fecha 4"/>
          <p:cNvSpPr>
            <a:spLocks noGrp="1"/>
          </p:cNvSpPr>
          <p:nvPr>
            <p:ph type="dt" sz="half" idx="2"/>
          </p:nvPr>
        </p:nvSpPr>
        <p:spPr/>
        <p:txBody>
          <a:bodyPr/>
          <a:lstStyle/>
          <a:p>
            <a:pPr>
              <a:defRPr/>
            </a:pPr>
            <a:r>
              <a:rPr lang="es-ES" dirty="0" smtClean="0"/>
              <a:t>2020</a:t>
            </a:r>
            <a:endParaRPr lang="es-AR"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pic>
        <p:nvPicPr>
          <p:cNvPr id="66564" name="Picture 2"/>
          <p:cNvPicPr>
            <a:picLocks noChangeAspect="1" noChangeArrowheads="1"/>
          </p:cNvPicPr>
          <p:nvPr/>
        </p:nvPicPr>
        <p:blipFill rotWithShape="1">
          <a:blip r:embed="rId2" cstate="print"/>
          <a:srcRect l="3266" t="10089" r="8563" b="17911"/>
          <a:stretch/>
        </p:blipFill>
        <p:spPr bwMode="auto">
          <a:xfrm>
            <a:off x="7988245" y="3957497"/>
            <a:ext cx="3888432" cy="1728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8133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Ingeniería de software II</a:t>
            </a:r>
          </a:p>
        </p:txBody>
      </p:sp>
      <p:sp>
        <p:nvSpPr>
          <p:cNvPr id="17410" name="2 Subtítulo"/>
          <p:cNvSpPr>
            <a:spLocks noGrp="1"/>
          </p:cNvSpPr>
          <p:nvPr>
            <p:ph type="body" sz="half" idx="2"/>
          </p:nvPr>
        </p:nvSpPr>
        <p:spPr/>
        <p:txBody>
          <a:bodyPr/>
          <a:lstStyle/>
          <a:p>
            <a:r>
              <a:rPr lang="es-ES" dirty="0"/>
              <a:t>Codificación</a:t>
            </a:r>
          </a:p>
        </p:txBody>
      </p:sp>
      <p:sp>
        <p:nvSpPr>
          <p:cNvPr id="6" name="Marcador de pie de página 5"/>
          <p:cNvSpPr>
            <a:spLocks noGrp="1"/>
          </p:cNvSpPr>
          <p:nvPr>
            <p:ph type="ftr" sz="quarter" idx="11"/>
          </p:nvPr>
        </p:nvSpPr>
        <p:spPr/>
        <p:txBody>
          <a:bodyPr/>
          <a:lstStyle/>
          <a:p>
            <a:r>
              <a:rPr lang="es-ES"/>
              <a:t>Ingenieria de Software II</a:t>
            </a:r>
          </a:p>
        </p:txBody>
      </p:sp>
      <p:sp>
        <p:nvSpPr>
          <p:cNvPr id="4" name="Marcador de número de diapositiva 3"/>
          <p:cNvSpPr>
            <a:spLocks noGrp="1"/>
          </p:cNvSpPr>
          <p:nvPr>
            <p:ph type="sldNum" sz="quarter" idx="12"/>
          </p:nvPr>
        </p:nvSpPr>
        <p:spPr/>
        <p:txBody>
          <a:bodyPr/>
          <a:lstStyle/>
          <a:p>
            <a:fld id="{28F8FBCA-B5DA-43DA-86E0-3066B89D06AB}" type="slidenum">
              <a:rPr lang="es-ES" smtClean="0"/>
              <a:pPr/>
              <a:t>35</a:t>
            </a:fld>
            <a:endParaRPr lang="es-ES"/>
          </a:p>
        </p:txBody>
      </p:sp>
    </p:spTree>
    <p:extLst>
      <p:ext uri="{BB962C8B-B14F-4D97-AF65-F5344CB8AC3E}">
        <p14:creationId xmlns:p14="http://schemas.microsoft.com/office/powerpoint/2010/main" val="232342008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defRPr/>
            </a:pPr>
            <a:r>
              <a:rPr lang="es-ES_tradnl"/>
              <a:t>Codificación</a:t>
            </a:r>
            <a:endParaRPr lang="es-ES_tradnl" dirty="0"/>
          </a:p>
        </p:txBody>
      </p:sp>
      <p:sp>
        <p:nvSpPr>
          <p:cNvPr id="19460" name="4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AD358C9B-8494-4795-8A9E-01E1E55DA044}" type="slidenum">
              <a:rPr lang="es-ES">
                <a:cs typeface="Arial" charset="0"/>
              </a:rPr>
              <a:pPr fontAlgn="base">
                <a:spcBef>
                  <a:spcPct val="0"/>
                </a:spcBef>
                <a:spcAft>
                  <a:spcPct val="0"/>
                </a:spcAft>
              </a:pPr>
              <a:t>36</a:t>
            </a:fld>
            <a:endParaRPr lang="es-ES">
              <a:cs typeface="Arial" charset="0"/>
            </a:endParaRPr>
          </a:p>
        </p:txBody>
      </p:sp>
      <p:sp>
        <p:nvSpPr>
          <p:cNvPr id="19461" name="9 Marcador de texto"/>
          <p:cNvSpPr>
            <a:spLocks noGrp="1"/>
          </p:cNvSpPr>
          <p:nvPr>
            <p:ph type="body" sz="quarter" idx="14"/>
          </p:nvPr>
        </p:nvSpPr>
        <p:spPr/>
        <p:txBody>
          <a:bodyPr/>
          <a:lstStyle/>
          <a:p>
            <a:r>
              <a:rPr lang="es-ES_tradnl"/>
              <a:t>Pfleeger Cap. 7</a:t>
            </a:r>
          </a:p>
        </p:txBody>
      </p:sp>
      <p:sp>
        <p:nvSpPr>
          <p:cNvPr id="17412" name="Rectangle 3"/>
          <p:cNvSpPr>
            <a:spLocks noGrp="1" noChangeArrowheads="1"/>
          </p:cNvSpPr>
          <p:nvPr>
            <p:ph type="body" sz="quarter" idx="13"/>
          </p:nvPr>
        </p:nvSpPr>
        <p:spPr/>
        <p:txBody>
          <a:bodyPr rtlCol="0">
            <a:normAutofit/>
          </a:bodyPr>
          <a:lstStyle/>
          <a:p>
            <a:pPr marL="306000" indent="-306000" algn="just">
              <a:defRPr/>
            </a:pPr>
            <a:r>
              <a:rPr lang="es-ES_tradnl" sz="2800" dirty="0"/>
              <a:t>Una vez establecido el diseño, se deben escribir los programas que implementen dicho diseño.</a:t>
            </a:r>
          </a:p>
          <a:p>
            <a:pPr marL="306000" indent="-306000" algn="just">
              <a:defRPr/>
            </a:pPr>
            <a:r>
              <a:rPr lang="es-ES_tradnl" sz="2800" dirty="0"/>
              <a:t>Esto puede resultar una tarea compleja por distintos motivos:</a:t>
            </a:r>
          </a:p>
          <a:p>
            <a:pPr marL="630000" lvl="1" indent="-306000" algn="just">
              <a:defRPr/>
            </a:pPr>
            <a:r>
              <a:rPr lang="es-ES_tradnl" dirty="0"/>
              <a:t>Los diseñadores pueden no haber tenido en cuenta las </a:t>
            </a:r>
            <a:r>
              <a:rPr lang="es-ES_tradnl" u="sng" dirty="0"/>
              <a:t>particularidades de la plataforma</a:t>
            </a:r>
            <a:r>
              <a:rPr lang="es-ES_tradnl" dirty="0"/>
              <a:t> y el </a:t>
            </a:r>
            <a:r>
              <a:rPr lang="es-ES_tradnl" u="sng" dirty="0"/>
              <a:t>ambiente de programación</a:t>
            </a:r>
            <a:r>
              <a:rPr lang="es-ES_tradnl" dirty="0"/>
              <a:t>.</a:t>
            </a:r>
          </a:p>
          <a:p>
            <a:pPr marL="630000" lvl="1" indent="-306000" algn="just">
              <a:defRPr/>
            </a:pPr>
            <a:r>
              <a:rPr lang="es-ES_tradnl" u="sng" dirty="0"/>
              <a:t>Las estructuras</a:t>
            </a:r>
            <a:r>
              <a:rPr lang="es-ES_tradnl" dirty="0"/>
              <a:t> e interrelaciones que son fáciles de describir mediante diagramas, no siempre resultan sencillas de escribir en código.</a:t>
            </a:r>
          </a:p>
          <a:p>
            <a:pPr marL="630000" lvl="1" indent="-306000" algn="just">
              <a:defRPr/>
            </a:pPr>
            <a:r>
              <a:rPr lang="es-ES_tradnl" dirty="0"/>
              <a:t>Es indispensable escribir el </a:t>
            </a:r>
            <a:r>
              <a:rPr lang="es-ES_tradnl" u="sng" dirty="0"/>
              <a:t>código</a:t>
            </a:r>
            <a:r>
              <a:rPr lang="es-ES_tradnl" dirty="0"/>
              <a:t> de forma que resulte </a:t>
            </a:r>
            <a:r>
              <a:rPr lang="es-ES_tradnl" u="sng" dirty="0"/>
              <a:t>comprensible</a:t>
            </a:r>
            <a:r>
              <a:rPr lang="es-ES_tradnl" dirty="0"/>
              <a:t> para otras personas.</a:t>
            </a:r>
          </a:p>
          <a:p>
            <a:pPr marL="630000" lvl="1" indent="-306000" algn="just">
              <a:defRPr/>
            </a:pPr>
            <a:r>
              <a:rPr lang="es-ES_tradnl" dirty="0"/>
              <a:t>Se deben sacar beneficios de las características de diseño creando </a:t>
            </a:r>
            <a:r>
              <a:rPr lang="es-ES_tradnl" u="sng" dirty="0"/>
              <a:t>código que sea reutilizable</a:t>
            </a:r>
            <a:r>
              <a:rPr lang="es-ES_tradnl" dirty="0"/>
              <a:t>. </a:t>
            </a:r>
          </a:p>
          <a:p>
            <a:pPr marL="306000" indent="-306000" algn="just">
              <a:defRPr/>
            </a:pPr>
            <a:endParaRPr lang="es-ES_tradnl" dirty="0"/>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52997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p:cNvSpPr>
            <a:spLocks noGrp="1"/>
          </p:cNvSpPr>
          <p:nvPr>
            <p:ph type="title"/>
          </p:nvPr>
        </p:nvSpPr>
        <p:spPr/>
        <p:txBody>
          <a:bodyPr/>
          <a:lstStyle/>
          <a:p>
            <a:pPr>
              <a:defRPr/>
            </a:pPr>
            <a:r>
              <a:rPr lang="es-ES_tradnl"/>
              <a:t>Codificación: Pautas Generales </a:t>
            </a:r>
            <a:endParaRPr lang="es-ES_tradnl" dirty="0"/>
          </a:p>
        </p:txBody>
      </p:sp>
      <p:sp>
        <p:nvSpPr>
          <p:cNvPr id="20484" name="5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B3F12ED9-B529-47E2-988C-8B22AC6399A7}" type="slidenum">
              <a:rPr lang="es-ES">
                <a:cs typeface="Arial" charset="0"/>
              </a:rPr>
              <a:pPr fontAlgn="base">
                <a:spcBef>
                  <a:spcPct val="0"/>
                </a:spcBef>
                <a:spcAft>
                  <a:spcPct val="0"/>
                </a:spcAft>
              </a:pPr>
              <a:t>37</a:t>
            </a:fld>
            <a:endParaRPr lang="es-ES">
              <a:cs typeface="Arial" charset="0"/>
            </a:endParaRPr>
          </a:p>
        </p:txBody>
      </p:sp>
      <p:sp>
        <p:nvSpPr>
          <p:cNvPr id="20485" name="6 Marcador de texto"/>
          <p:cNvSpPr>
            <a:spLocks noGrp="1"/>
          </p:cNvSpPr>
          <p:nvPr>
            <p:ph type="body" sz="quarter" idx="14"/>
          </p:nvPr>
        </p:nvSpPr>
        <p:spPr/>
        <p:txBody>
          <a:bodyPr/>
          <a:lstStyle/>
          <a:p>
            <a:r>
              <a:rPr lang="es-ES_tradnl"/>
              <a:t>Pfleeger Cap. 7</a:t>
            </a:r>
          </a:p>
          <a:p>
            <a:endParaRPr lang="es-ES_tradnl"/>
          </a:p>
        </p:txBody>
      </p:sp>
      <p:sp>
        <p:nvSpPr>
          <p:cNvPr id="20482" name="2 Marcador de contenido"/>
          <p:cNvSpPr>
            <a:spLocks noGrp="1"/>
          </p:cNvSpPr>
          <p:nvPr>
            <p:ph type="body" sz="quarter" idx="13"/>
          </p:nvPr>
        </p:nvSpPr>
        <p:spPr/>
        <p:txBody>
          <a:bodyPr>
            <a:noAutofit/>
          </a:bodyPr>
          <a:lstStyle/>
          <a:p>
            <a:pPr algn="just"/>
            <a:r>
              <a:rPr lang="es-ES_tradnl" sz="2300" dirty="0"/>
              <a:t>Resultan útiles para conservar la calidad del diseño en la codificación:</a:t>
            </a:r>
          </a:p>
          <a:p>
            <a:pPr lvl="1" algn="just"/>
            <a:r>
              <a:rPr lang="es-ES_tradnl" sz="2300" b="1" dirty="0"/>
              <a:t>Localización de entrada y salida</a:t>
            </a:r>
            <a:r>
              <a:rPr lang="es-ES_tradnl" sz="2300" dirty="0"/>
              <a:t>: es deseable localizarlas en componentes separados del resto del código ya que generalmente son más difíciles de probar.</a:t>
            </a:r>
          </a:p>
          <a:p>
            <a:pPr lvl="1" algn="just"/>
            <a:r>
              <a:rPr lang="es-ES_tradnl" sz="2300" b="1" dirty="0"/>
              <a:t>Inclusión de pseudocódigo</a:t>
            </a:r>
            <a:r>
              <a:rPr lang="es-ES_tradnl" sz="2300" dirty="0"/>
              <a:t>: Es útil avanzar el diseño, realizando un pseudocódigo para adaptar el diseño al lenguaje elegido. </a:t>
            </a:r>
          </a:p>
          <a:p>
            <a:pPr lvl="1" algn="just"/>
            <a:r>
              <a:rPr lang="es-ES_tradnl" sz="2300" b="1" dirty="0"/>
              <a:t>Revisión y reescritura</a:t>
            </a:r>
            <a:r>
              <a:rPr lang="es-ES_tradnl" sz="2300" dirty="0"/>
              <a:t>, no a los remiendos: Es recomendable realizar un borrador, revisarlo y reescribirlo tantas veces como sea necesario.</a:t>
            </a:r>
          </a:p>
          <a:p>
            <a:pPr lvl="1" algn="just"/>
            <a:r>
              <a:rPr lang="es-ES_tradnl" sz="2300" b="1" dirty="0"/>
              <a:t>Reutilización</a:t>
            </a:r>
            <a:r>
              <a:rPr lang="es-ES_tradnl" sz="2300" dirty="0"/>
              <a:t>: Hay dos clases de reutilización:</a:t>
            </a:r>
          </a:p>
          <a:p>
            <a:pPr lvl="2" algn="just"/>
            <a:r>
              <a:rPr lang="es-ES_tradnl" sz="2300" u="sng" dirty="0"/>
              <a:t>Productiva</a:t>
            </a:r>
            <a:r>
              <a:rPr lang="es-ES_tradnl" sz="2300" dirty="0"/>
              <a:t>: se crean componentes destinados a ser reutilizados por otra aplicación</a:t>
            </a:r>
          </a:p>
          <a:p>
            <a:pPr lvl="2" algn="just"/>
            <a:r>
              <a:rPr lang="es-ES_tradnl" sz="2300" u="sng" dirty="0"/>
              <a:t>Consumidora</a:t>
            </a:r>
            <a:r>
              <a:rPr lang="es-ES_tradnl" sz="2300" dirty="0"/>
              <a:t>: Se usan componentes originalmente desarrollados para otros proyectos.</a:t>
            </a:r>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979184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p:cNvSpPr>
            <a:spLocks noGrp="1"/>
          </p:cNvSpPr>
          <p:nvPr>
            <p:ph type="title"/>
          </p:nvPr>
        </p:nvSpPr>
        <p:spPr/>
        <p:txBody>
          <a:bodyPr/>
          <a:lstStyle/>
          <a:p>
            <a:pPr>
              <a:defRPr/>
            </a:pPr>
            <a:r>
              <a:rPr lang="es-ES_tradnl"/>
              <a:t>Codificación: Documentación</a:t>
            </a:r>
            <a:endParaRPr lang="es-ES_tradnl" dirty="0"/>
          </a:p>
        </p:txBody>
      </p:sp>
      <p:sp>
        <p:nvSpPr>
          <p:cNvPr id="21508" name="5 Marcador de número de diapositiva"/>
          <p:cNvSpPr>
            <a:spLocks noGrp="1"/>
          </p:cNvSpPr>
          <p:nvPr>
            <p:ph type="sldNum" sz="quarter" idx="12"/>
          </p:nvPr>
        </p:nvSpPr>
        <p:spPr bwMode="auto">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F0CB3C80-6558-4E1C-A18C-E1C4A091907A}" type="slidenum">
              <a:rPr lang="es-ES">
                <a:cs typeface="Arial" charset="0"/>
              </a:rPr>
              <a:pPr fontAlgn="base">
                <a:spcBef>
                  <a:spcPct val="0"/>
                </a:spcBef>
                <a:spcAft>
                  <a:spcPct val="0"/>
                </a:spcAft>
              </a:pPr>
              <a:t>38</a:t>
            </a:fld>
            <a:endParaRPr lang="es-ES">
              <a:cs typeface="Arial" charset="0"/>
            </a:endParaRPr>
          </a:p>
        </p:txBody>
      </p:sp>
      <p:sp>
        <p:nvSpPr>
          <p:cNvPr id="21509" name="7 Marcador de texto"/>
          <p:cNvSpPr>
            <a:spLocks noGrp="1"/>
          </p:cNvSpPr>
          <p:nvPr>
            <p:ph type="body" sz="quarter" idx="14"/>
          </p:nvPr>
        </p:nvSpPr>
        <p:spPr/>
        <p:txBody>
          <a:bodyPr/>
          <a:lstStyle/>
          <a:p>
            <a:r>
              <a:rPr lang="es-ES_tradnl"/>
              <a:t>Pfleeger Cap. 7</a:t>
            </a:r>
          </a:p>
          <a:p>
            <a:endParaRPr lang="es-ES_tradnl"/>
          </a:p>
        </p:txBody>
      </p:sp>
      <p:sp>
        <p:nvSpPr>
          <p:cNvPr id="21506" name="6 Marcador de texto"/>
          <p:cNvSpPr>
            <a:spLocks noGrp="1"/>
          </p:cNvSpPr>
          <p:nvPr>
            <p:ph type="body" sz="quarter" idx="13"/>
          </p:nvPr>
        </p:nvSpPr>
        <p:spPr/>
        <p:txBody>
          <a:bodyPr>
            <a:normAutofit/>
          </a:bodyPr>
          <a:lstStyle/>
          <a:p>
            <a:pPr algn="just"/>
            <a:r>
              <a:rPr lang="es-ES_tradnl" dirty="0"/>
              <a:t>Se considera como  Documentación del programa al conjunto de descripciones escritas que explican al lector qué hace el programa y cómo lo hace.</a:t>
            </a:r>
          </a:p>
          <a:p>
            <a:pPr algn="just"/>
            <a:r>
              <a:rPr lang="es-ES_tradnl" dirty="0"/>
              <a:t>Se divide en:</a:t>
            </a:r>
          </a:p>
          <a:p>
            <a:pPr lvl="1" algn="just"/>
            <a:r>
              <a:rPr lang="es-ES_tradnl" b="1" dirty="0"/>
              <a:t>Documentación interna:  </a:t>
            </a:r>
            <a:r>
              <a:rPr lang="es-ES_tradnl" dirty="0"/>
              <a:t>Es concisa, escrita en un nivel apropiado para un programador. Contiene información dirigida a quienes leerán el código fuente. Incluye información de algoritmos, estructuras de control, flujos de control.</a:t>
            </a:r>
          </a:p>
          <a:p>
            <a:pPr lvl="1" algn="just"/>
            <a:r>
              <a:rPr lang="es-ES_tradnl" b="1" dirty="0"/>
              <a:t>Documentación externa:  </a:t>
            </a:r>
            <a:r>
              <a:rPr lang="es-ES_tradnl" dirty="0"/>
              <a:t>Se prepara para ser leída por quienes, tal vez, nunca verán el código real. Por ejemplo, los diseñadores, cuando evalúan modificaciones o mejoras.</a:t>
            </a:r>
          </a:p>
        </p:txBody>
      </p:sp>
      <p:sp>
        <p:nvSpPr>
          <p:cNvPr id="2" name="Marcador de pie de página 1"/>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754137550"/>
      </p:ext>
    </p:extLst>
  </p:cSld>
  <p:clrMapOvr>
    <a:masterClrMapping/>
  </p:clrMapOvr>
  <mc:AlternateContent xmlns:mc="http://schemas.openxmlformats.org/markup-compatibility/2006" xmlns:p14="http://schemas.microsoft.com/office/powerpoint/2010/main">
    <mc:Choice Requires="p14">
      <p:transition spd="slow" p14:dur="2000" advTm="2971"/>
    </mc:Choice>
    <mc:Fallback xmlns="">
      <p:transition spd="slow" advTm="297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4</a:t>
            </a:fld>
            <a:endParaRPr lang="es-ES"/>
          </a:p>
        </p:txBody>
      </p:sp>
      <p:sp>
        <p:nvSpPr>
          <p:cNvPr id="44035" name="3 Marcador de texto"/>
          <p:cNvSpPr>
            <a:spLocks noGrp="1"/>
          </p:cNvSpPr>
          <p:nvPr>
            <p:ph type="body" sz="quarter" idx="14"/>
          </p:nvPr>
        </p:nvSpPr>
        <p:spPr/>
        <p:txBody>
          <a:bodyPr/>
          <a:lstStyle/>
          <a:p>
            <a:r>
              <a:rPr lang="es-AR" dirty="0"/>
              <a:t>Sommerville 9ª  Edición Cap 6</a:t>
            </a:r>
          </a:p>
          <a:p>
            <a:endParaRPr lang="es-AR" dirty="0"/>
          </a:p>
        </p:txBody>
      </p:sp>
      <p:sp>
        <p:nvSpPr>
          <p:cNvPr id="44034" name="2 Marcador de texto"/>
          <p:cNvSpPr>
            <a:spLocks noGrp="1"/>
          </p:cNvSpPr>
          <p:nvPr>
            <p:ph type="body" sz="quarter" idx="13"/>
          </p:nvPr>
        </p:nvSpPr>
        <p:spPr/>
        <p:txBody>
          <a:bodyPr>
            <a:normAutofit/>
          </a:bodyPr>
          <a:lstStyle/>
          <a:p>
            <a:r>
              <a:rPr lang="es-AR" sz="2800" dirty="0"/>
              <a:t>Definiciones </a:t>
            </a:r>
          </a:p>
          <a:p>
            <a:pPr lvl="1"/>
            <a:r>
              <a:rPr lang="es-AR" sz="2800" dirty="0"/>
              <a:t>Subsistema</a:t>
            </a:r>
          </a:p>
          <a:p>
            <a:pPr lvl="2"/>
            <a:r>
              <a:rPr lang="es-AR" sz="2400" dirty="0"/>
              <a:t>Es un sistema en sí mismo cuyo funcionamiento no depende de los servicios proporcionados por otros. Los subsistemas se componen de módulos con interfaces definidas que se utilizan para comunicarse con otro subsistemas.</a:t>
            </a:r>
          </a:p>
          <a:p>
            <a:pPr lvl="1"/>
            <a:r>
              <a:rPr lang="es-AR" sz="2800" dirty="0"/>
              <a:t>Módulo</a:t>
            </a:r>
          </a:p>
          <a:p>
            <a:pPr lvl="2"/>
            <a:r>
              <a:rPr lang="es-AR" sz="2400" dirty="0"/>
              <a:t>Es un componente de un subsistema que proporciona uno o más servicios a otros módulos. A su vez utiliza servicios proporcionados por otros módulos. Por lo general no se los considera un sistema independiente.</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069156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5</a:t>
            </a:fld>
            <a:endParaRPr lang="es-ES"/>
          </a:p>
        </p:txBody>
      </p:sp>
      <p:sp>
        <p:nvSpPr>
          <p:cNvPr id="5" name="Marcador de texto 4"/>
          <p:cNvSpPr>
            <a:spLocks noGrp="1"/>
          </p:cNvSpPr>
          <p:nvPr>
            <p:ph type="body" sz="quarter" idx="14"/>
          </p:nvPr>
        </p:nvSpPr>
        <p:spPr/>
        <p:txBody>
          <a:bodyPr/>
          <a:lstStyle/>
          <a:p>
            <a:r>
              <a:rPr lang="es-AR" dirty="0"/>
              <a:t>Sommerville 9ª  Edición Cap 6</a:t>
            </a:r>
          </a:p>
          <a:p>
            <a:endParaRPr lang="es-ES" dirty="0"/>
          </a:p>
        </p:txBody>
      </p:sp>
      <p:sp>
        <p:nvSpPr>
          <p:cNvPr id="45058" name="2 Marcador de texto"/>
          <p:cNvSpPr>
            <a:spLocks noGrp="1"/>
          </p:cNvSpPr>
          <p:nvPr>
            <p:ph type="body" sz="quarter" idx="13"/>
          </p:nvPr>
        </p:nvSpPr>
        <p:spPr/>
        <p:txBody>
          <a:bodyPr>
            <a:normAutofit/>
          </a:bodyPr>
          <a:lstStyle/>
          <a:p>
            <a:r>
              <a:rPr lang="es-AR" sz="2800" dirty="0"/>
              <a:t>Descomposición orientada a flujo de funciones</a:t>
            </a:r>
          </a:p>
          <a:p>
            <a:pPr lvl="2"/>
            <a:r>
              <a:rPr lang="es-AR" sz="2400" dirty="0"/>
              <a:t>En un Modelo orientado a flujo de funciones , los datos fluyen de una función a otra y se transforman a medida que pasan por una secuencia de funciones hasta llegar a los datos de salida. Las transformaciones se pueden ejecutar en secuencial o en paralelo. </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9" name="Picture 3"/>
          <p:cNvPicPr>
            <a:picLocks noChangeAspect="1" noChangeArrowheads="1"/>
          </p:cNvPicPr>
          <p:nvPr/>
        </p:nvPicPr>
        <p:blipFill>
          <a:blip r:embed="rId2" cstate="print"/>
          <a:srcRect/>
          <a:stretch>
            <a:fillRect/>
          </a:stretch>
        </p:blipFill>
        <p:spPr bwMode="auto">
          <a:xfrm>
            <a:off x="1230644" y="3580581"/>
            <a:ext cx="8786812" cy="2110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259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p:cNvSpPr>
            <a:spLocks noGrp="1"/>
          </p:cNvSpPr>
          <p:nvPr>
            <p:ph type="title"/>
          </p:nvPr>
        </p:nvSpPr>
        <p:spPr/>
        <p:txBody>
          <a:bodyPr/>
          <a:lstStyle/>
          <a:p>
            <a:r>
              <a:rPr lang="es-AR"/>
              <a:t>Descomposición Modular</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6</a:t>
            </a:fld>
            <a:endParaRPr lang="es-ES"/>
          </a:p>
        </p:txBody>
      </p:sp>
      <p:sp>
        <p:nvSpPr>
          <p:cNvPr id="46083" name="3 Marcador de texto"/>
          <p:cNvSpPr>
            <a:spLocks noGrp="1"/>
          </p:cNvSpPr>
          <p:nvPr>
            <p:ph type="body" sz="quarter" idx="14"/>
          </p:nvPr>
        </p:nvSpPr>
        <p:spPr/>
        <p:txBody>
          <a:bodyPr/>
          <a:lstStyle/>
          <a:p>
            <a:r>
              <a:rPr lang="es-AR" dirty="0"/>
              <a:t>Sommerville 9ª  Edición Cap 6</a:t>
            </a:r>
          </a:p>
          <a:p>
            <a:endParaRPr lang="es-AR" dirty="0"/>
          </a:p>
          <a:p>
            <a:endParaRPr lang="es-AR" dirty="0"/>
          </a:p>
        </p:txBody>
      </p:sp>
      <p:sp>
        <p:nvSpPr>
          <p:cNvPr id="46082" name="2 Marcador de texto"/>
          <p:cNvSpPr>
            <a:spLocks noGrp="1"/>
          </p:cNvSpPr>
          <p:nvPr>
            <p:ph type="body" sz="quarter" idx="13"/>
          </p:nvPr>
        </p:nvSpPr>
        <p:spPr/>
        <p:txBody>
          <a:bodyPr>
            <a:normAutofit/>
          </a:bodyPr>
          <a:lstStyle/>
          <a:p>
            <a:r>
              <a:rPr lang="es-AR" dirty="0"/>
              <a:t>Descomposición orientada a objetos</a:t>
            </a:r>
          </a:p>
          <a:p>
            <a:pPr lvl="1"/>
            <a:r>
              <a:rPr lang="es-AR" dirty="0"/>
              <a:t>Un modelo arquitectónico orientado a objetos estructura al sistema en un conjunto de objetos débilmente acoplados y con interfaces bien definidas. </a:t>
            </a:r>
          </a:p>
          <a:p>
            <a:endParaRPr lang="es-AR" dirty="0"/>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pic>
        <p:nvPicPr>
          <p:cNvPr id="37892" name="Picture 2"/>
          <p:cNvPicPr>
            <a:picLocks noChangeAspect="1" noChangeArrowheads="1"/>
          </p:cNvPicPr>
          <p:nvPr/>
        </p:nvPicPr>
        <p:blipFill>
          <a:blip r:embed="rId2" cstate="print"/>
          <a:srcRect/>
          <a:stretch>
            <a:fillRect/>
          </a:stretch>
        </p:blipFill>
        <p:spPr bwMode="auto">
          <a:xfrm>
            <a:off x="4731642" y="3198242"/>
            <a:ext cx="4911123" cy="28007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783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p:nvPr>
        </p:nvSpPr>
        <p:spPr/>
        <p:txBody>
          <a:bodyPr>
            <a:normAutofit/>
          </a:bodyPr>
          <a:lstStyle/>
          <a:p>
            <a:r>
              <a:rPr lang="es-ES_tradnl" dirty="0"/>
              <a:t>Diseño Arquitectónico</a:t>
            </a:r>
            <a:br>
              <a:rPr lang="es-ES_tradnl" dirty="0"/>
            </a:br>
            <a:endParaRPr lang="es-AR" dirty="0"/>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7</a:t>
            </a:fld>
            <a:endParaRPr lang="es-ES"/>
          </a:p>
        </p:txBody>
      </p:sp>
      <p:sp>
        <p:nvSpPr>
          <p:cNvPr id="30723" name="3 Marcador de texto"/>
          <p:cNvSpPr>
            <a:spLocks noGrp="1"/>
          </p:cNvSpPr>
          <p:nvPr>
            <p:ph type="body" sz="quarter" idx="14"/>
          </p:nvPr>
        </p:nvSpPr>
        <p:spPr/>
        <p:txBody>
          <a:bodyPr/>
          <a:lstStyle/>
          <a:p>
            <a:r>
              <a:rPr lang="es-AR" dirty="0"/>
              <a:t>Sommerville 9ª  Edición Cap 6</a:t>
            </a:r>
          </a:p>
          <a:p>
            <a:endParaRPr lang="es-AR" dirty="0"/>
          </a:p>
        </p:txBody>
      </p:sp>
      <p:sp>
        <p:nvSpPr>
          <p:cNvPr id="30722" name="2 Marcador de texto"/>
          <p:cNvSpPr>
            <a:spLocks noGrp="1"/>
          </p:cNvSpPr>
          <p:nvPr>
            <p:ph type="body" sz="quarter" idx="13"/>
          </p:nvPr>
        </p:nvSpPr>
        <p:spPr/>
        <p:txBody>
          <a:bodyPr>
            <a:normAutofit/>
          </a:bodyPr>
          <a:lstStyle/>
          <a:p>
            <a:pPr marL="514350" indent="-514350">
              <a:buFont typeface="+mj-lt"/>
              <a:buAutoNum type="arabicPeriod"/>
            </a:pPr>
            <a:r>
              <a:rPr lang="es-AR" sz="3200" dirty="0">
                <a:solidFill>
                  <a:schemeClr val="bg1">
                    <a:lumMod val="50000"/>
                  </a:schemeClr>
                </a:solidFill>
              </a:rPr>
              <a:t>Organización del sistema</a:t>
            </a:r>
          </a:p>
          <a:p>
            <a:pPr marL="514350" indent="-514350">
              <a:buFont typeface="+mj-lt"/>
              <a:buAutoNum type="arabicPeriod"/>
            </a:pPr>
            <a:r>
              <a:rPr lang="es-AR" sz="3200" dirty="0">
                <a:solidFill>
                  <a:schemeClr val="bg1">
                    <a:lumMod val="50000"/>
                  </a:schemeClr>
                </a:solidFill>
              </a:rPr>
              <a:t>Descomposición modular</a:t>
            </a:r>
          </a:p>
          <a:p>
            <a:pPr marL="514350" indent="-514350">
              <a:buFont typeface="+mj-lt"/>
              <a:buAutoNum type="arabicPeriod"/>
            </a:pPr>
            <a:r>
              <a:rPr lang="es-AR" sz="3200" dirty="0"/>
              <a:t>Modelos de control</a:t>
            </a:r>
          </a:p>
          <a:p>
            <a:pPr marL="514350" indent="-514350">
              <a:buFont typeface="+mj-lt"/>
              <a:buAutoNum type="arabicPeriod"/>
            </a:pPr>
            <a:r>
              <a:rPr lang="es-AR" sz="3200" dirty="0">
                <a:solidFill>
                  <a:schemeClr val="bg1">
                    <a:lumMod val="50000"/>
                  </a:schemeClr>
                </a:solidFill>
              </a:rPr>
              <a:t>Arquitectura de los Sistemas Distribuidos</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32358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8</a:t>
            </a:fld>
            <a:endParaRPr lang="es-ES"/>
          </a:p>
        </p:txBody>
      </p:sp>
      <p:sp>
        <p:nvSpPr>
          <p:cNvPr id="47107" name="3 Marcador de texto"/>
          <p:cNvSpPr>
            <a:spLocks noGrp="1"/>
          </p:cNvSpPr>
          <p:nvPr>
            <p:ph type="body" sz="quarter" idx="14"/>
          </p:nvPr>
        </p:nvSpPr>
        <p:spPr/>
        <p:txBody>
          <a:bodyPr/>
          <a:lstStyle/>
          <a:p>
            <a:r>
              <a:rPr lang="es-AR" dirty="0"/>
              <a:t>Sommerville 9ª  Edición Cap 6</a:t>
            </a:r>
          </a:p>
          <a:p>
            <a:endParaRPr lang="es-AR" dirty="0"/>
          </a:p>
        </p:txBody>
      </p:sp>
      <p:sp>
        <p:nvSpPr>
          <p:cNvPr id="47106" name="2 Marcador de texto"/>
          <p:cNvSpPr>
            <a:spLocks noGrp="1"/>
          </p:cNvSpPr>
          <p:nvPr>
            <p:ph type="body" sz="quarter" idx="13"/>
          </p:nvPr>
        </p:nvSpPr>
        <p:spPr/>
        <p:txBody>
          <a:bodyPr>
            <a:normAutofit/>
          </a:bodyPr>
          <a:lstStyle/>
          <a:p>
            <a:r>
              <a:rPr lang="es-AR" sz="3200" dirty="0"/>
              <a:t>En un sistema, los subsistemas están controlados para que sus servicios se entreguen en el lugar correcto en el momento preciso.</a:t>
            </a:r>
          </a:p>
          <a:p>
            <a:r>
              <a:rPr lang="es-AR" sz="3200" dirty="0"/>
              <a:t>Los modelos de </a:t>
            </a:r>
            <a:r>
              <a:rPr lang="es-AR" sz="3200" b="1" i="1" dirty="0"/>
              <a:t>Control</a:t>
            </a:r>
            <a:r>
              <a:rPr lang="es-AR" sz="3200" dirty="0"/>
              <a:t> a nivel arquitectónico</a:t>
            </a:r>
          </a:p>
          <a:p>
            <a:pPr lvl="1"/>
            <a:r>
              <a:rPr lang="es-AR" sz="3200" b="1" i="1" dirty="0"/>
              <a:t>Control </a:t>
            </a:r>
            <a:r>
              <a:rPr lang="es-AR" sz="3200" dirty="0"/>
              <a:t>Centralizado</a:t>
            </a:r>
          </a:p>
          <a:p>
            <a:pPr lvl="2"/>
            <a:r>
              <a:rPr lang="es-AR" sz="2800" dirty="0"/>
              <a:t>Un subsistema tiene la responsabilidad de iniciar y detener otro subsistema. </a:t>
            </a:r>
          </a:p>
          <a:p>
            <a:pPr lvl="1"/>
            <a:r>
              <a:rPr lang="es-AR" sz="3200" b="1" i="1" dirty="0"/>
              <a:t>Control</a:t>
            </a:r>
            <a:r>
              <a:rPr lang="es-AR" sz="3200" dirty="0"/>
              <a:t> Basado en Eventos </a:t>
            </a:r>
          </a:p>
          <a:p>
            <a:pPr lvl="2"/>
            <a:r>
              <a:rPr lang="es-AR" sz="2800" dirty="0"/>
              <a:t>Cada subsistema responde a eventos externos al subsistema.</a:t>
            </a:r>
          </a:p>
        </p:txBody>
      </p:sp>
      <p:sp>
        <p:nvSpPr>
          <p:cNvPr id="3" name="Marcador de pie de página 2"/>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9497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Título"/>
          <p:cNvSpPr>
            <a:spLocks noGrp="1"/>
          </p:cNvSpPr>
          <p:nvPr>
            <p:ph type="title"/>
          </p:nvPr>
        </p:nvSpPr>
        <p:spPr/>
        <p:txBody>
          <a:bodyPr/>
          <a:lstStyle/>
          <a:p>
            <a:r>
              <a:rPr lang="es-AR"/>
              <a:t>Modelos de Control</a:t>
            </a:r>
          </a:p>
        </p:txBody>
      </p:sp>
      <p:sp>
        <p:nvSpPr>
          <p:cNvPr id="2" name="Marcador de número de diapositiva 1"/>
          <p:cNvSpPr>
            <a:spLocks noGrp="1"/>
          </p:cNvSpPr>
          <p:nvPr>
            <p:ph type="sldNum" sz="quarter" idx="12"/>
          </p:nvPr>
        </p:nvSpPr>
        <p:spPr/>
        <p:txBody>
          <a:bodyPr/>
          <a:lstStyle/>
          <a:p>
            <a:fld id="{28F8FBCA-B5DA-43DA-86E0-3066B89D06AB}" type="slidenum">
              <a:rPr lang="es-ES" smtClean="0"/>
              <a:pPr/>
              <a:t>9</a:t>
            </a:fld>
            <a:endParaRPr lang="es-ES"/>
          </a:p>
        </p:txBody>
      </p:sp>
      <p:sp>
        <p:nvSpPr>
          <p:cNvPr id="48131" name="3 Marcador de texto"/>
          <p:cNvSpPr>
            <a:spLocks noGrp="1"/>
          </p:cNvSpPr>
          <p:nvPr>
            <p:ph type="body" sz="quarter" idx="14"/>
          </p:nvPr>
        </p:nvSpPr>
        <p:spPr/>
        <p:txBody>
          <a:bodyPr/>
          <a:lstStyle/>
          <a:p>
            <a:r>
              <a:rPr lang="es-AR" dirty="0"/>
              <a:t>Sommerville 9ª  Edición Cap 6</a:t>
            </a:r>
          </a:p>
          <a:p>
            <a:endParaRPr lang="es-AR" dirty="0"/>
          </a:p>
        </p:txBody>
      </p:sp>
      <p:sp>
        <p:nvSpPr>
          <p:cNvPr id="3" name="2 Marcador de texto"/>
          <p:cNvSpPr>
            <a:spLocks noGrp="1"/>
          </p:cNvSpPr>
          <p:nvPr>
            <p:ph type="body" sz="quarter" idx="13"/>
          </p:nvPr>
        </p:nvSpPr>
        <p:spPr/>
        <p:txBody>
          <a:bodyPr>
            <a:noAutofit/>
          </a:bodyPr>
          <a:lstStyle/>
          <a:p>
            <a:r>
              <a:rPr lang="es-AR" sz="2800" b="1" i="1" dirty="0"/>
              <a:t>Control</a:t>
            </a:r>
            <a:r>
              <a:rPr lang="es-AR" sz="2800" dirty="0"/>
              <a:t> Centralizado</a:t>
            </a:r>
          </a:p>
          <a:p>
            <a:pPr lvl="1"/>
            <a:r>
              <a:rPr lang="es-AR" sz="2800" dirty="0"/>
              <a:t>Un subsistema se diseña como controlador y tiene la responsabilidad de gestionar la ejecución de otros subsistemas, la ejecución puede ser secuencial o en paralelo</a:t>
            </a:r>
          </a:p>
          <a:p>
            <a:pPr lvl="2"/>
            <a:r>
              <a:rPr lang="es-AR" sz="2400" dirty="0"/>
              <a:t>Modelo de llamada y retorno</a:t>
            </a:r>
          </a:p>
          <a:p>
            <a:pPr lvl="3"/>
            <a:r>
              <a:rPr lang="es-AR" sz="2000" dirty="0"/>
              <a:t>Modelo de subrutinas descendentes </a:t>
            </a:r>
          </a:p>
          <a:p>
            <a:pPr lvl="3"/>
            <a:r>
              <a:rPr lang="es-AR" sz="2000" dirty="0"/>
              <a:t>Aplicable a modelos secuenciales</a:t>
            </a:r>
          </a:p>
          <a:p>
            <a:pPr lvl="2"/>
            <a:r>
              <a:rPr lang="es-AR" sz="2400" dirty="0"/>
              <a:t>Modelo de gestor</a:t>
            </a:r>
          </a:p>
          <a:p>
            <a:pPr lvl="3"/>
            <a:r>
              <a:rPr lang="es-AR" sz="2000" dirty="0"/>
              <a:t>Un gestor controla el inicio y parada coordinado con el resto de los procesos</a:t>
            </a:r>
          </a:p>
          <a:p>
            <a:pPr lvl="3"/>
            <a:r>
              <a:rPr lang="es-AR" sz="2000" dirty="0"/>
              <a:t>Aplicable a modelos concurrentes</a:t>
            </a:r>
          </a:p>
          <a:p>
            <a:pPr lvl="1"/>
            <a:endParaRPr lang="es-AR" sz="2800" dirty="0"/>
          </a:p>
          <a:p>
            <a:endParaRPr lang="es-AR" sz="2800" dirty="0"/>
          </a:p>
        </p:txBody>
      </p:sp>
      <p:sp>
        <p:nvSpPr>
          <p:cNvPr id="4" name="Marcador de pie de página 3"/>
          <p:cNvSpPr>
            <a:spLocks noGrp="1"/>
          </p:cNvSpPr>
          <p:nvPr>
            <p:ph type="ftr" sz="quarter" idx="3"/>
          </p:nvPr>
        </p:nvSpPr>
        <p:spPr/>
        <p:txBody>
          <a:bodyPr/>
          <a:lstStyle/>
          <a:p>
            <a:r>
              <a:rPr lang="es-ES"/>
              <a:t>Ingenieria de Software II</a:t>
            </a:r>
            <a:endParaRPr lang="es-ES" dirty="0"/>
          </a:p>
        </p:txBody>
      </p:sp>
    </p:spTree>
    <p:extLst>
      <p:ext uri="{BB962C8B-B14F-4D97-AF65-F5344CB8AC3E}">
        <p14:creationId xmlns:p14="http://schemas.microsoft.com/office/powerpoint/2010/main" val="13436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G II 2020">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Ing soft 2_Plantilla_2019</Template>
  <TotalTime>413</TotalTime>
  <Words>2095</Words>
  <Application>Microsoft Office PowerPoint</Application>
  <PresentationFormat>Personalizado</PresentationFormat>
  <Paragraphs>353</Paragraphs>
  <Slides>38</Slides>
  <Notes>3</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ING II 2020</vt:lpstr>
      <vt:lpstr>Ingeniería de software II</vt:lpstr>
      <vt:lpstr>Diseño Arquitectónico </vt:lpstr>
      <vt:lpstr>Descomposición Modular</vt:lpstr>
      <vt:lpstr>Descomposición Modular</vt:lpstr>
      <vt:lpstr>Descomposición Modular</vt:lpstr>
      <vt:lpstr>Descomposición Modular</vt:lpstr>
      <vt:lpstr>Diseño Arquitectónico </vt:lpstr>
      <vt:lpstr>Modelos de Control</vt:lpstr>
      <vt:lpstr>Modelos de Control</vt:lpstr>
      <vt:lpstr>Modelos de Control</vt:lpstr>
      <vt:lpstr>Modelos de Control</vt:lpstr>
      <vt:lpstr>Modelos de Control</vt:lpstr>
      <vt:lpstr>Modelos de Control</vt:lpstr>
      <vt:lpstr>Modelos de Control</vt:lpstr>
      <vt:lpstr>Diseño Arquitectónico </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Arquitectura de los Sistemas Distribuidos</vt:lpstr>
      <vt:lpstr>Ingeniería de software II</vt:lpstr>
      <vt:lpstr>Codificación</vt:lpstr>
      <vt:lpstr>Codificación: Pautas Generales </vt:lpstr>
      <vt:lpstr>Codificación: Documentación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Alejandro Gonzalez</dc:creator>
  <cp:lastModifiedBy>Marcos</cp:lastModifiedBy>
  <cp:revision>13</cp:revision>
  <dcterms:created xsi:type="dcterms:W3CDTF">2020-03-04T11:49:59Z</dcterms:created>
  <dcterms:modified xsi:type="dcterms:W3CDTF">2020-05-10T22:52:47Z</dcterms:modified>
</cp:coreProperties>
</file>