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7" roundtripDataSignature="AMtx7mgDp2+pTgUISEx92ac9c3CpSPpg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88" autoAdjust="0"/>
    <p:restoredTop sz="94671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39444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3976" y="4737542"/>
            <a:ext cx="10780776" cy="613283"/>
          </a:xfrm>
        </p:spPr>
        <p:txBody>
          <a:bodyPr anchor="b">
            <a:noAutofit/>
          </a:bodyPr>
          <a:lstStyle>
            <a:lvl1pPr>
              <a:defRPr sz="4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976" y="5487888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AR" dirty="0" smtClean="0">
                <a:solidFill>
                  <a:srgbClr val="63891F">
                    <a:lumMod val="75000"/>
                  </a:srgbClr>
                </a:solidFill>
              </a:rPr>
              <a:t>2020</a:t>
            </a:r>
            <a:endParaRPr lang="es-ES" dirty="0">
              <a:solidFill>
                <a:srgbClr val="63891F">
                  <a:lumMod val="75000"/>
                </a:srgb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096"/>
            <a:ext cx="2241848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 smtClean="0">
                <a:solidFill>
                  <a:srgbClr val="63891F">
                    <a:lumMod val="75000"/>
                  </a:srgbClr>
                </a:solidFill>
              </a:rPr>
              <a:t>Ingenieria de Software II</a:t>
            </a:r>
            <a:endParaRPr lang="es-ES" dirty="0">
              <a:solidFill>
                <a:srgbClr val="63891F">
                  <a:lumMod val="75000"/>
                </a:srgb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A06DBA4C-BE2D-4FDA-A3F1-EFC03F3DB517}" type="slidenum">
              <a:rPr lang="es-ES" smtClean="0">
                <a:solidFill>
                  <a:srgbClr val="758085">
                    <a:alpha val="25000"/>
                  </a:srgbClr>
                </a:solidFill>
              </a:rPr>
              <a:pPr/>
              <a:t>‹Nº›</a:t>
            </a:fld>
            <a:endParaRPr lang="es-ES">
              <a:solidFill>
                <a:srgbClr val="758085">
                  <a:alpha val="25000"/>
                </a:srgbClr>
              </a:solidFill>
            </a:endParaRPr>
          </a:p>
        </p:txBody>
      </p:sp>
      <p:pic>
        <p:nvPicPr>
          <p:cNvPr id="1028" name="Picture 4" descr="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21928" y="12576"/>
            <a:ext cx="12144672" cy="40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547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con fuen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23392" y="643372"/>
            <a:ext cx="10022838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0"/>
            <a:ext cx="2926080" cy="1048573"/>
          </a:xfrm>
          <a:ln>
            <a:noFill/>
          </a:ln>
        </p:spPr>
        <p:txBody>
          <a:bodyPr/>
          <a:lstStyle/>
          <a:p>
            <a:pPr>
              <a:defRPr/>
            </a:pPr>
            <a:fld id="{DDDB8A13-BBB4-4BDB-951D-2F728A4AF88F}" type="slidenum">
              <a:rPr lang="es-AR" smtClean="0">
                <a:solidFill>
                  <a:srgbClr val="758085">
                    <a:alpha val="25000"/>
                  </a:srgbClr>
                </a:solidFill>
              </a:rPr>
              <a:pPr>
                <a:defRPr/>
              </a:pPr>
              <a:t>‹Nº›</a:t>
            </a:fld>
            <a:endParaRPr lang="es-AR" dirty="0">
              <a:solidFill>
                <a:srgbClr val="758085">
                  <a:alpha val="25000"/>
                </a:srgbClr>
              </a:solidFill>
            </a:endParaRPr>
          </a:p>
        </p:txBody>
      </p:sp>
      <p:sp>
        <p:nvSpPr>
          <p:cNvPr id="7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2" y="1902575"/>
            <a:ext cx="9793088" cy="4478753"/>
          </a:xfrm>
        </p:spPr>
        <p:txBody>
          <a:bodyPr>
            <a:normAutofit/>
          </a:bodyPr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dirty="0" smtClean="0"/>
              <a:t> Haga clic para modificar el estilo de texto del patrón</a:t>
            </a:r>
          </a:p>
          <a:p>
            <a:pPr lvl="1"/>
            <a:r>
              <a:rPr lang="es-ES" dirty="0" smtClean="0"/>
              <a:t> Segundo nivel</a:t>
            </a:r>
          </a:p>
          <a:p>
            <a:pPr lvl="2"/>
            <a:r>
              <a:rPr lang="es-ES" dirty="0" smtClean="0"/>
              <a:t> Tercer nivel</a:t>
            </a:r>
          </a:p>
          <a:p>
            <a:pPr lvl="3"/>
            <a:r>
              <a:rPr lang="es-ES" dirty="0" smtClean="0"/>
              <a:t> Cuarto nivel</a:t>
            </a:r>
          </a:p>
          <a:p>
            <a:pPr lvl="4"/>
            <a:r>
              <a:rPr lang="es-ES" dirty="0" smtClean="0"/>
              <a:t> Quinto nivel</a:t>
            </a:r>
            <a:endParaRPr lang="es-AR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AR" dirty="0" smtClean="0">
                <a:solidFill>
                  <a:prstClr val="white">
                    <a:lumMod val="75000"/>
                  </a:prstClr>
                </a:solidFill>
              </a:rPr>
              <a:t>2020</a:t>
            </a:r>
            <a:endParaRPr lang="es-AR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AR" smtClean="0">
                <a:solidFill>
                  <a:prstClr val="white">
                    <a:lumMod val="75000"/>
                  </a:prstClr>
                </a:solidFill>
              </a:rPr>
              <a:t>Ingenieria de Software II</a:t>
            </a:r>
            <a:endParaRPr lang="es-AR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1" name="17 CuadroTexto"/>
          <p:cNvSpPr txBox="1"/>
          <p:nvPr userDrawn="1"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s-ES" sz="1100" kern="1200" dirty="0" smtClean="0">
                <a:solidFill>
                  <a:prstClr val="black">
                    <a:tint val="75000"/>
                    <a:alpha val="60000"/>
                  </a:prstClr>
                </a:solidFill>
                <a:latin typeface="Calibri Light"/>
                <a:ea typeface="+mn-ea"/>
                <a:cs typeface="+mn-cs"/>
              </a:rPr>
              <a:t>Fuente:</a:t>
            </a:r>
            <a:endParaRPr lang="es-AR" sz="1100" kern="1200" dirty="0">
              <a:solidFill>
                <a:srgbClr val="E4E9EF"/>
              </a:solidFill>
              <a:latin typeface="Calibri Light"/>
              <a:ea typeface="+mn-ea"/>
              <a:cs typeface="+mn-cs"/>
            </a:endParaRPr>
          </a:p>
        </p:txBody>
      </p:sp>
      <p:cxnSp>
        <p:nvCxnSpPr>
          <p:cNvPr id="13" name="Conector recto 12"/>
          <p:cNvCxnSpPr/>
          <p:nvPr userDrawn="1"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92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400"/>
            </a:lvl1pPr>
            <a:lvl2pPr marL="347472" indent="-342900">
              <a:buClr>
                <a:srgbClr val="C00000"/>
              </a:buClr>
              <a:buFont typeface="Arial" panose="020B0604020202020204" pitchFamily="34" charset="0"/>
              <a:buChar char=" "/>
              <a:defRPr sz="2000"/>
            </a:lvl2pPr>
            <a:lvl3pPr marL="548640" indent="-548640">
              <a:buClr>
                <a:srgbClr val="C00000"/>
              </a:buClr>
              <a:buFont typeface="Arial" panose="020B0604020202020204" pitchFamily="34" charset="0"/>
              <a:buChar char=" "/>
              <a:defRPr sz="1800"/>
            </a:lvl3pPr>
            <a:lvl4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4pPr>
            <a:lvl5pPr marL="1097280" indent="-109728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400"/>
            </a:lvl1pPr>
            <a:lvl2pPr marL="347472" indent="-342900">
              <a:buClr>
                <a:srgbClr val="C00000"/>
              </a:buClr>
              <a:buFont typeface="Arial" panose="020B0604020202020204" pitchFamily="34" charset="0"/>
              <a:buChar char=" "/>
              <a:defRPr sz="2000"/>
            </a:lvl2pPr>
            <a:lvl3pPr marL="548640" indent="-548640">
              <a:buClr>
                <a:srgbClr val="C00000"/>
              </a:buClr>
              <a:buFont typeface="Arial" panose="020B0604020202020204" pitchFamily="34" charset="0"/>
              <a:buChar char=" "/>
              <a:defRPr sz="1800"/>
            </a:lvl3pPr>
            <a:lvl4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4pPr>
            <a:lvl5pPr marL="1097280" indent="-109728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0"/>
            <a:ext cx="2926080" cy="1048573"/>
          </a:xfrm>
          <a:ln>
            <a:noFill/>
          </a:ln>
        </p:spPr>
        <p:txBody>
          <a:bodyPr/>
          <a:lstStyle/>
          <a:p>
            <a:fld id="{A06DBA4C-BE2D-4FDA-A3F1-EFC03F3DB517}" type="slidenum">
              <a:rPr lang="es-ES" smtClean="0">
                <a:solidFill>
                  <a:srgbClr val="758085">
                    <a:alpha val="2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758085">
                  <a:alpha val="25000"/>
                </a:srgbClr>
              </a:solidFill>
            </a:endParaRPr>
          </a:p>
        </p:txBody>
      </p:sp>
      <p:sp>
        <p:nvSpPr>
          <p:cNvPr id="10" name="17 CuadroTexto"/>
          <p:cNvSpPr txBox="1"/>
          <p:nvPr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s-ES" sz="1100" kern="1200" dirty="0">
                <a:solidFill>
                  <a:prstClr val="black">
                    <a:tint val="75000"/>
                    <a:alpha val="60000"/>
                  </a:prstClr>
                </a:solidFill>
                <a:latin typeface="Arial" charset="0"/>
                <a:ea typeface="+mn-ea"/>
                <a:cs typeface="+mn-cs"/>
              </a:rPr>
              <a:t>Fuente:</a:t>
            </a:r>
            <a:endParaRPr lang="es-AR" sz="1100" kern="1200" dirty="0">
              <a:solidFill>
                <a:srgbClr val="E4E9EF"/>
              </a:solidFill>
              <a:latin typeface="Calibri Light"/>
              <a:ea typeface="+mn-ea"/>
              <a:cs typeface="+mn-cs"/>
            </a:endParaRPr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2898948" y="6511624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AR" dirty="0" smtClean="0">
                <a:solidFill>
                  <a:prstClr val="white">
                    <a:lumMod val="75000"/>
                  </a:prstClr>
                </a:solidFill>
              </a:rPr>
              <a:t>2020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/>
          <a:p>
            <a:r>
              <a:rPr lang="es-ES" smtClean="0">
                <a:solidFill>
                  <a:prstClr val="white">
                    <a:lumMod val="75000"/>
                  </a:prstClr>
                </a:solidFill>
              </a:rPr>
              <a:t>Ingenieria de Software II</a:t>
            </a:r>
            <a:endParaRPr lang="es-E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7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DBA4C-BE2D-4FDA-A3F1-EFC03F3DB517}" type="slidenum">
              <a:rPr lang="es-ES" smtClean="0">
                <a:solidFill>
                  <a:srgbClr val="758085">
                    <a:alpha val="2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758085">
                  <a:alpha val="25000"/>
                </a:srgbClr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white">
                    <a:lumMod val="75000"/>
                  </a:prstClr>
                </a:solidFill>
              </a:rPr>
              <a:t>2020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>
                <a:solidFill>
                  <a:prstClr val="white">
                    <a:lumMod val="75000"/>
                  </a:prstClr>
                </a:solidFill>
              </a:rPr>
              <a:t>Ingenieria de Software II</a:t>
            </a:r>
            <a:endParaRPr lang="es-E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2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3" y="499533"/>
            <a:ext cx="10235108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20" y="2780928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6">
                    <a:alpha val="25000"/>
                  </a:schemeClr>
                </a:solidFill>
                <a:latin typeface="+mj-lt"/>
              </a:defRPr>
            </a:lvl1pPr>
          </a:lstStyle>
          <a:p>
            <a:pPr>
              <a:buClrTx/>
              <a:buFontTx/>
              <a:buNone/>
            </a:pPr>
            <a:fld id="{A06DBA4C-BE2D-4FDA-A3F1-EFC03F3DB517}" type="slidenum">
              <a:rPr lang="es-ES" kern="1200" smtClean="0">
                <a:solidFill>
                  <a:srgbClr val="758085">
                    <a:alpha val="25000"/>
                  </a:srgbClr>
                </a:solidFill>
                <a:ea typeface="+mn-ea"/>
                <a:cs typeface="+mn-cs"/>
              </a:rPr>
              <a:pPr>
                <a:buClrTx/>
                <a:buFontTx/>
                <a:buNone/>
              </a:pPr>
              <a:t>‹Nº›</a:t>
            </a:fld>
            <a:endParaRPr lang="es-ES" kern="1200" dirty="0">
              <a:solidFill>
                <a:srgbClr val="758085">
                  <a:alpha val="25000"/>
                </a:srgbClr>
              </a:solidFill>
              <a:ea typeface="+mn-ea"/>
              <a:cs typeface="+mn-cs"/>
            </a:endParaRP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buClrTx/>
              <a:buFontTx/>
              <a:buNone/>
            </a:pPr>
            <a:r>
              <a:rPr lang="es-AR" kern="1200" dirty="0" smtClean="0">
                <a:solidFill>
                  <a:prstClr val="white">
                    <a:lumMod val="75000"/>
                  </a:prstClr>
                </a:solidFill>
                <a:ea typeface="+mn-ea"/>
                <a:cs typeface="+mn-cs"/>
              </a:rPr>
              <a:t>2020</a:t>
            </a:r>
            <a:endParaRPr lang="es-ES" kern="1200" dirty="0">
              <a:solidFill>
                <a:prstClr val="white">
                  <a:lumMod val="75000"/>
                </a:prstClr>
              </a:solidFill>
              <a:ea typeface="+mn-ea"/>
              <a:cs typeface="+mn-cs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buClrTx/>
              <a:buFontTx/>
              <a:buNone/>
            </a:pPr>
            <a:r>
              <a:rPr lang="es-ES" kern="1200" smtClean="0">
                <a:solidFill>
                  <a:prstClr val="white">
                    <a:lumMod val="75000"/>
                  </a:prstClr>
                </a:solidFill>
                <a:ea typeface="+mn-ea"/>
                <a:cs typeface="+mn-cs"/>
              </a:rPr>
              <a:t>Ingenieria de Software II</a:t>
            </a:r>
            <a:endParaRPr lang="es-ES" kern="1200">
              <a:solidFill>
                <a:prstClr val="white">
                  <a:lumMod val="75000"/>
                </a:prstClr>
              </a:solidFill>
              <a:ea typeface="+mn-ea"/>
              <a:cs typeface="+mn-cs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4">
            <a:extLst>
              <a:ext uri="{FF2B5EF4-FFF2-40B4-BE49-F238E27FC236}">
                <a16:creationId xmlns="" xmlns:a16="http://schemas.microsoft.com/office/drawing/2014/main" id="{5827CDC7-EB87-4318-A833-C296A79A25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508" y="0"/>
            <a:ext cx="1210492" cy="11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0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7" r:id="rId2"/>
    <p:sldLayoutId id="2147483655" r:id="rId3"/>
    <p:sldLayoutId id="2147483658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120" baseline="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Clr>
          <a:srgbClr val="C00000"/>
        </a:buClr>
        <a:buFont typeface="Arial" panose="020B0604020202020204" pitchFamily="34" charset="0"/>
        <a:buChar char="»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4400"/>
              <a:buFont typeface="Calibri"/>
              <a:buNone/>
            </a:pPr>
            <a:r>
              <a:rPr lang="es-ES" dirty="0" smtClean="0"/>
              <a:t>Ingeniería de Software II</a:t>
            </a:r>
            <a:endParaRPr lang="es-ES"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noProof="0" dirty="0" smtClean="0"/>
              <a:t>Estrategias</a:t>
            </a:r>
            <a:r>
              <a:rPr lang="es-ES" dirty="0" smtClean="0"/>
              <a:t> de prueba</a:t>
            </a:r>
            <a:endParaRPr lang="es-ES" dirty="0"/>
          </a:p>
        </p:txBody>
      </p:sp>
      <p:sp>
        <p:nvSpPr>
          <p:cNvPr id="50" name="Google Shape;50;p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51" name="Google Shape;51;p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Ingeniería de Software II</a:t>
            </a:r>
            <a:endParaRPr lang="es-ES" dirty="0"/>
          </a:p>
        </p:txBody>
      </p:sp>
      <p:sp>
        <p:nvSpPr>
          <p:cNvPr id="52" name="Google Shape;52;p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l="38972" t="6726" r="14426" b="9792"/>
          <a:stretch/>
        </p:blipFill>
        <p:spPr>
          <a:xfrm>
            <a:off x="8114499" y="3350924"/>
            <a:ext cx="3532929" cy="311134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dirty="0" smtClean="0"/>
              <a:t>Tipos de Pruebas.</a:t>
            </a:r>
            <a:br>
              <a:rPr lang="es-ES" dirty="0" smtClean="0"/>
            </a:br>
            <a:r>
              <a:rPr lang="es-ES" dirty="0" smtClean="0"/>
              <a:t>Pruebas de Unidad - Procedimiento</a:t>
            </a:r>
            <a:endParaRPr lang="es-ES" dirty="0"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 dirty="0"/>
          </a:p>
        </p:txBody>
      </p:sp>
      <p:sp>
        <p:nvSpPr>
          <p:cNvPr id="152" name="Google Shape;152;p10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just">
              <a:spcBef>
                <a:spcPts val="0"/>
              </a:spcBef>
              <a:buSzPts val="2800"/>
            </a:pPr>
            <a:r>
              <a:rPr lang="es-AR" dirty="0"/>
              <a:t>Como un componente no es un programa independiente, se debe desarrollar para cada prueba de unidad un software que controle y/o resguarde.</a:t>
            </a:r>
          </a:p>
          <a:p>
            <a:pPr marL="306000" lvl="0" indent="-306000" algn="just">
              <a:buSzPts val="2800"/>
            </a:pPr>
            <a:r>
              <a:rPr lang="es-AR" dirty="0"/>
              <a:t>Un controlador es un «programa principal» que acepta los datos del caso de prueba, pasa estos datos al módulo </a:t>
            </a:r>
          </a:p>
          <a:p>
            <a:pPr marL="0" lvl="0" indent="0" algn="just">
              <a:buSzPts val="2800"/>
              <a:buNone/>
            </a:pPr>
            <a:r>
              <a:rPr lang="es-AR" dirty="0"/>
              <a:t>    (a ser probado) y muestra los resultados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54" name="Google Shape;154;p10"/>
          <p:cNvSpPr txBox="1"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155" name="Google Shape;155;p10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Ingenieria</a:t>
            </a:r>
            <a:r>
              <a:rPr lang="es-ES" dirty="0" smtClean="0"/>
              <a:t> de Software II</a:t>
            </a:r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s-ES" dirty="0" err="1"/>
              <a:t>Pressman</a:t>
            </a:r>
            <a:r>
              <a:rPr lang="es-ES" dirty="0"/>
              <a:t> Cap. 18</a:t>
            </a:r>
          </a:p>
          <a:p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dirty="0" smtClean="0"/>
              <a:t>Tipos de Pruebas.</a:t>
            </a:r>
            <a:br>
              <a:rPr lang="es-ES" dirty="0" smtClean="0"/>
            </a:br>
            <a:r>
              <a:rPr lang="es-ES" dirty="0" smtClean="0"/>
              <a:t>Pruebas de Unidad - Procedimiento</a:t>
            </a:r>
            <a:endParaRPr lang="es-ES" dirty="0"/>
          </a:p>
        </p:txBody>
      </p:sp>
      <p:sp>
        <p:nvSpPr>
          <p:cNvPr id="162" name="Google Shape;162;p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64" name="Google Shape;164;p11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Un resguardo sirve para reemplazar a módulos subordinados al componente que hay que probar. </a:t>
            </a:r>
          </a:p>
          <a:p>
            <a:pPr marL="306000" lvl="0" indent="-306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Los controladores y resguardos son una sobrecarga de trabajo. </a:t>
            </a:r>
          </a:p>
          <a:p>
            <a:pPr marL="306000" lvl="0" indent="-306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Si los controladores y resguardos son sencillos, el trabajo adicional es relativamente pequeño. </a:t>
            </a:r>
          </a:p>
          <a:p>
            <a:pPr marL="306000" lvl="0" indent="-306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La prueba de unidad se simplifica cuando se diseña un módulo con un alto grado de cohesión.</a:t>
            </a:r>
          </a:p>
          <a:p>
            <a:pPr marL="306000" lvl="0" indent="-1536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endParaRPr lang="es-ES" dirty="0" smtClean="0"/>
          </a:p>
          <a:p>
            <a:pPr marL="306000" lvl="0" indent="-1536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endParaRPr lang="es-ES" dirty="0"/>
          </a:p>
        </p:txBody>
      </p:sp>
      <p:sp>
        <p:nvSpPr>
          <p:cNvPr id="165" name="Google Shape;165;p11"/>
          <p:cNvSpPr txBox="1"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20178</a:t>
            </a:r>
            <a:endParaRPr lang="es-ES" dirty="0"/>
          </a:p>
        </p:txBody>
      </p:sp>
      <p:sp>
        <p:nvSpPr>
          <p:cNvPr id="166" name="Google Shape;166;p11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Ingenieria</a:t>
            </a:r>
            <a:r>
              <a:rPr lang="es-ES" dirty="0" smtClean="0"/>
              <a:t> de Software II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s-ES" dirty="0" smtClean="0"/>
              <a:t>Tipos de Pruebas. </a:t>
            </a:r>
            <a:br>
              <a:rPr lang="es-ES" dirty="0" smtClean="0"/>
            </a:br>
            <a:r>
              <a:rPr lang="es-ES" dirty="0" smtClean="0"/>
              <a:t>Pruebas de Integración</a:t>
            </a:r>
            <a:endParaRPr lang="es-ES" dirty="0"/>
          </a:p>
        </p:txBody>
      </p:sp>
      <p:sp>
        <p:nvSpPr>
          <p:cNvPr id="172" name="Google Shape;172;p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Se toman los componentes que han pasado las pruebas de unidad y se los combina según el diseño establecido. </a:t>
            </a:r>
          </a:p>
          <a:p>
            <a:pPr marL="306000" lvl="0" indent="-306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En esta combinación es posible que:</a:t>
            </a:r>
          </a:p>
          <a:p>
            <a:pPr marL="630000" lvl="1" indent="-3060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dirty="0" smtClean="0"/>
              <a:t>Los datos se pueden perder en una interfaz.</a:t>
            </a:r>
          </a:p>
          <a:p>
            <a:pPr marL="630000" lvl="1" indent="-3060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dirty="0" smtClean="0"/>
              <a:t>Un módulo puede tener un efecto adverso e inadvertido sobre otro </a:t>
            </a:r>
          </a:p>
          <a:p>
            <a:pPr marL="630000" lvl="1" indent="-3060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dirty="0" smtClean="0"/>
              <a:t>La combinación de </a:t>
            </a:r>
            <a:r>
              <a:rPr lang="es-ES" dirty="0" err="1" smtClean="0"/>
              <a:t>subfunciones</a:t>
            </a:r>
            <a:r>
              <a:rPr lang="es-ES" dirty="0" smtClean="0"/>
              <a:t> no produzca el resultado esperado</a:t>
            </a:r>
          </a:p>
          <a:p>
            <a:pPr marL="630000" lvl="1" indent="-3060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dirty="0" smtClean="0"/>
              <a:t>Etc.</a:t>
            </a:r>
            <a:endParaRPr lang="es-ES" dirty="0"/>
          </a:p>
        </p:txBody>
      </p:sp>
      <p:sp>
        <p:nvSpPr>
          <p:cNvPr id="175" name="Google Shape;175;p12"/>
          <p:cNvSpPr txBox="1"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Ingenieria</a:t>
            </a:r>
            <a:r>
              <a:rPr lang="es-ES" dirty="0" smtClean="0"/>
              <a:t> de Software II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dirty="0" smtClean="0"/>
              <a:t>Tipos de Pruebas. </a:t>
            </a:r>
            <a:br>
              <a:rPr lang="es-ES" dirty="0" smtClean="0"/>
            </a:br>
            <a:r>
              <a:rPr lang="es-ES" dirty="0" smtClean="0"/>
              <a:t>Pruebas de Integración</a:t>
            </a:r>
            <a:endParaRPr lang="es-ES" dirty="0"/>
          </a:p>
        </p:txBody>
      </p:sp>
      <p:sp>
        <p:nvSpPr>
          <p:cNvPr id="182" name="Google Shape;182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152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s-ES" dirty="0" smtClean="0"/>
              <a:t>El programa se construye y se prueba en pequeños segmentos en los que los errores son más fáciles de aislar y de corregir</a:t>
            </a:r>
          </a:p>
          <a:p>
            <a:pPr marL="91440" lvl="0" indent="-1524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s-ES" dirty="0" smtClean="0"/>
              <a:t>La Integración puede ser : </a:t>
            </a:r>
          </a:p>
          <a:p>
            <a:pPr marL="347472" lvl="1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dirty="0" smtClean="0"/>
              <a:t> Descendente </a:t>
            </a:r>
          </a:p>
          <a:p>
            <a:pPr marL="347472" lvl="1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dirty="0" smtClean="0"/>
              <a:t> Ascendente </a:t>
            </a: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lang="es-ES" dirty="0"/>
          </a:p>
        </p:txBody>
      </p:sp>
      <p:sp>
        <p:nvSpPr>
          <p:cNvPr id="185" name="Google Shape;185;p13"/>
          <p:cNvSpPr txBox="1"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2017</a:t>
            </a:r>
            <a:endParaRPr lang="es-ES" dirty="0"/>
          </a:p>
        </p:txBody>
      </p:sp>
      <p:sp>
        <p:nvSpPr>
          <p:cNvPr id="186" name="Google Shape;186;p13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Ingenieria</a:t>
            </a:r>
            <a:r>
              <a:rPr lang="es-ES" dirty="0" smtClean="0"/>
              <a:t> de Software II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dirty="0" smtClean="0"/>
              <a:t>Tipos de Pruebas. </a:t>
            </a:r>
            <a:br>
              <a:rPr lang="es-ES" dirty="0" smtClean="0"/>
            </a:br>
            <a:r>
              <a:rPr lang="es-ES" dirty="0" smtClean="0"/>
              <a:t>Pruebas de Integración - </a:t>
            </a:r>
            <a:r>
              <a:rPr lang="es-ES" sz="3600" i="1" dirty="0" smtClean="0"/>
              <a:t>Descendente</a:t>
            </a:r>
            <a:endParaRPr lang="es-ES" sz="3600" i="1" dirty="0"/>
          </a:p>
        </p:txBody>
      </p:sp>
      <p:sp>
        <p:nvSpPr>
          <p:cNvPr id="192" name="Google Shape;192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94" name="Google Shape;194;p14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Los módulos se integran al descender por la jerarquía de control, iniciando por el programa principal</a:t>
            </a:r>
          </a:p>
          <a:p>
            <a:pPr marL="306000" lvl="0" indent="-306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Se puede realizar:</a:t>
            </a:r>
          </a:p>
          <a:p>
            <a:pPr marL="630000" lvl="1" indent="-306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dirty="0" smtClean="0"/>
              <a:t>En profundidad</a:t>
            </a:r>
          </a:p>
          <a:p>
            <a:pPr marL="900000" lvl="2" indent="-270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s-ES" dirty="0" smtClean="0"/>
              <a:t>Primero-en-profundidad integra todos los módulos de un camino de control principal de la estructura.</a:t>
            </a:r>
          </a:p>
          <a:p>
            <a:pPr marL="630000" lvl="1" indent="-306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dirty="0" smtClean="0"/>
              <a:t>En anchura</a:t>
            </a:r>
          </a:p>
          <a:p>
            <a:pPr marL="900000" lvl="2" indent="-270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s-ES" dirty="0" smtClean="0"/>
              <a:t>Primero-en-anchura incorpora todos los módulos directamente subordinados a cada nivel</a:t>
            </a:r>
          </a:p>
          <a:p>
            <a:pPr marL="306000" lvl="0" indent="-153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endParaRPr lang="es-ES" dirty="0" smtClean="0"/>
          </a:p>
          <a:p>
            <a:pPr marL="306000" lvl="0" indent="-153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endParaRPr lang="es-ES" dirty="0"/>
          </a:p>
        </p:txBody>
      </p:sp>
      <p:sp>
        <p:nvSpPr>
          <p:cNvPr id="195" name="Google Shape;195;p14"/>
          <p:cNvSpPr txBox="1"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196" name="Google Shape;196;p14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Ingenieria</a:t>
            </a:r>
            <a:r>
              <a:rPr lang="es-ES" dirty="0" smtClean="0"/>
              <a:t> de Software II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dirty="0" smtClean="0"/>
              <a:t>Tipos de Pruebas. </a:t>
            </a:r>
            <a:br>
              <a:rPr lang="es-ES" dirty="0" smtClean="0"/>
            </a:br>
            <a:r>
              <a:rPr lang="es-ES" dirty="0" smtClean="0"/>
              <a:t>Pruebas de Integración - </a:t>
            </a:r>
            <a:r>
              <a:rPr lang="es-ES" sz="3600" i="1" dirty="0" smtClean="0"/>
              <a:t>Descendente</a:t>
            </a:r>
            <a:endParaRPr lang="es-ES" i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04" name="Google Shape;204;p15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127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</a:pPr>
            <a:r>
              <a:rPr lang="es-ES" sz="2000" u="sng" dirty="0" smtClean="0"/>
              <a:t>En profundidad</a:t>
            </a:r>
            <a:r>
              <a:rPr lang="es-ES" sz="2000" dirty="0" smtClean="0"/>
              <a:t>: primero-en-profundidad integra todos los módulos de un camino de control principal de la estructura.</a:t>
            </a:r>
            <a:endParaRPr lang="es-ES" dirty="0" smtClean="0"/>
          </a:p>
          <a:p>
            <a:pPr marL="91440" lvl="0" indent="0" algn="just" rtl="0">
              <a:lnSpc>
                <a:spcPct val="144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endParaRPr lang="es-ES" dirty="0"/>
          </a:p>
        </p:txBody>
      </p:sp>
      <p:sp>
        <p:nvSpPr>
          <p:cNvPr id="205" name="Google Shape;205;p15"/>
          <p:cNvSpPr txBox="1"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206" name="Google Shape;206;p15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Ingenieria</a:t>
            </a:r>
            <a:r>
              <a:rPr lang="es-ES" dirty="0" smtClean="0"/>
              <a:t> de Software II</a:t>
            </a:r>
            <a:endParaRPr lang="es-ES" dirty="0"/>
          </a:p>
        </p:txBody>
      </p:sp>
      <p:grpSp>
        <p:nvGrpSpPr>
          <p:cNvPr id="207" name="Google Shape;207;p15"/>
          <p:cNvGrpSpPr/>
          <p:nvPr/>
        </p:nvGrpSpPr>
        <p:grpSpPr>
          <a:xfrm>
            <a:off x="5664201" y="3141664"/>
            <a:ext cx="4786313" cy="3228975"/>
            <a:chOff x="4071934" y="2928940"/>
            <a:chExt cx="4786312" cy="3228970"/>
          </a:xfrm>
        </p:grpSpPr>
        <p:pic>
          <p:nvPicPr>
            <p:cNvPr id="208" name="Google Shape;208;p15" descr="a15"/>
            <p:cNvPicPr preferRelativeResize="0"/>
            <p:nvPr/>
          </p:nvPicPr>
          <p:blipFill rotWithShape="1">
            <a:blip r:embed="rId3">
              <a:alphaModFix/>
            </a:blip>
            <a:srcRect t="10803" b="6845"/>
            <a:stretch/>
          </p:blipFill>
          <p:spPr>
            <a:xfrm>
              <a:off x="4071934" y="3143248"/>
              <a:ext cx="4786312" cy="3014662"/>
            </a:xfrm>
            <a:prstGeom prst="rect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sp>
          <p:nvSpPr>
            <p:cNvPr id="209" name="Google Shape;209;p15"/>
            <p:cNvSpPr/>
            <p:nvPr/>
          </p:nvSpPr>
          <p:spPr>
            <a:xfrm flipH="1">
              <a:off x="6286497" y="2928940"/>
              <a:ext cx="428625" cy="428624"/>
            </a:xfrm>
            <a:prstGeom prst="ellipse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5"/>
            <p:cNvSpPr txBox="1"/>
            <p:nvPr/>
          </p:nvSpPr>
          <p:spPr>
            <a:xfrm>
              <a:off x="6357934" y="3000377"/>
              <a:ext cx="284162" cy="3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 flipH="1">
              <a:off x="4714872" y="3714751"/>
              <a:ext cx="428625" cy="428624"/>
            </a:xfrm>
            <a:prstGeom prst="ellipse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5"/>
            <p:cNvSpPr txBox="1"/>
            <p:nvPr/>
          </p:nvSpPr>
          <p:spPr>
            <a:xfrm>
              <a:off x="4786309" y="3786189"/>
              <a:ext cx="284162" cy="3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 flipH="1">
              <a:off x="4143372" y="4500563"/>
              <a:ext cx="433387" cy="428624"/>
            </a:xfrm>
            <a:prstGeom prst="ellipse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5"/>
            <p:cNvSpPr txBox="1"/>
            <p:nvPr/>
          </p:nvSpPr>
          <p:spPr>
            <a:xfrm>
              <a:off x="4214809" y="4571999"/>
              <a:ext cx="284162" cy="3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15" name="Google Shape;215;p15"/>
          <p:cNvSpPr/>
          <p:nvPr/>
        </p:nvSpPr>
        <p:spPr>
          <a:xfrm>
            <a:off x="1847850" y="2708275"/>
            <a:ext cx="3714750" cy="289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Pasos: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1. Conductor: Módulo principal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Resguardos: Para los módulos subordinados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 Sustituir resguardos por módulos 1 a 1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3. Probar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4. Reemplazar otro resguardo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5. Pruebas de regresión</a:t>
            </a:r>
            <a:endParaRPr/>
          </a:p>
        </p:txBody>
      </p:sp>
      <p:sp>
        <p:nvSpPr>
          <p:cNvPr id="216" name="Google Shape;216;p15"/>
          <p:cNvSpPr txBox="1"/>
          <p:nvPr/>
        </p:nvSpPr>
        <p:spPr>
          <a:xfrm>
            <a:off x="5880101" y="5805489"/>
            <a:ext cx="284163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lang="es-ES" dirty="0"/>
          </a:p>
        </p:txBody>
      </p:sp>
      <p:sp>
        <p:nvSpPr>
          <p:cNvPr id="217" name="Google Shape;217;p15"/>
          <p:cNvSpPr/>
          <p:nvPr/>
        </p:nvSpPr>
        <p:spPr>
          <a:xfrm flipH="1">
            <a:off x="5808663" y="5732464"/>
            <a:ext cx="431800" cy="428625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dirty="0" smtClean="0"/>
              <a:t>Tipos de Pruebas. </a:t>
            </a:r>
            <a:br>
              <a:rPr lang="es-ES" dirty="0" smtClean="0"/>
            </a:br>
            <a:r>
              <a:rPr lang="es-ES" dirty="0" smtClean="0"/>
              <a:t>Pruebas de Integración - </a:t>
            </a:r>
            <a:r>
              <a:rPr lang="es-ES" sz="3600" i="1" dirty="0" smtClean="0"/>
              <a:t>Descendente</a:t>
            </a:r>
            <a:endParaRPr lang="es-ES" sz="4400" i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25" name="Google Shape;225;p16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127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</a:pPr>
            <a:r>
              <a:rPr lang="es-ES" sz="2000" b="1" u="sng" dirty="0" smtClean="0"/>
              <a:t>En anchura</a:t>
            </a:r>
            <a:r>
              <a:rPr lang="es-ES" sz="2000" dirty="0" smtClean="0"/>
              <a:t>: primero-en-anchura incorpora todos los módulos directamente subordinados a cada nivel.</a:t>
            </a:r>
            <a:endParaRPr lang="es-ES" dirty="0" smtClean="0"/>
          </a:p>
          <a:p>
            <a:pPr marL="91440" lvl="0" indent="0" algn="just" rtl="0">
              <a:lnSpc>
                <a:spcPct val="144000"/>
              </a:lnSpc>
              <a:spcBef>
                <a:spcPts val="1300"/>
              </a:spcBef>
              <a:spcAft>
                <a:spcPts val="0"/>
              </a:spcAft>
              <a:buSzPts val="2000"/>
              <a:buNone/>
            </a:pPr>
            <a:endParaRPr lang="es-ES" sz="2000" dirty="0"/>
          </a:p>
        </p:txBody>
      </p:sp>
      <p:sp>
        <p:nvSpPr>
          <p:cNvPr id="226" name="Google Shape;226;p16"/>
          <p:cNvSpPr txBox="1"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227" name="Google Shape;227;p16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Ingenieria</a:t>
            </a:r>
            <a:r>
              <a:rPr lang="es-ES" dirty="0" smtClean="0"/>
              <a:t> de Software II</a:t>
            </a:r>
            <a:endParaRPr lang="es-ES" dirty="0"/>
          </a:p>
        </p:txBody>
      </p:sp>
      <p:sp>
        <p:nvSpPr>
          <p:cNvPr id="228" name="Google Shape;228;p16"/>
          <p:cNvSpPr/>
          <p:nvPr/>
        </p:nvSpPr>
        <p:spPr>
          <a:xfrm>
            <a:off x="1360297" y="2634489"/>
            <a:ext cx="3714750" cy="291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Pasos: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1. Conductor: Módulo principal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Resguardos: Para los módulos subordinados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 Sustituir resguardos por módulos 1 a 1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3. Probar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4. Reemplazar otro resguardo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5. Pruebas de regresión</a:t>
            </a:r>
            <a:endParaRPr/>
          </a:p>
        </p:txBody>
      </p:sp>
      <p:grpSp>
        <p:nvGrpSpPr>
          <p:cNvPr id="229" name="Google Shape;229;p16"/>
          <p:cNvGrpSpPr/>
          <p:nvPr/>
        </p:nvGrpSpPr>
        <p:grpSpPr>
          <a:xfrm>
            <a:off x="5591176" y="3305176"/>
            <a:ext cx="4786313" cy="3014663"/>
            <a:chOff x="4357688" y="3286125"/>
            <a:chExt cx="4786312" cy="3014663"/>
          </a:xfrm>
        </p:grpSpPr>
        <p:pic>
          <p:nvPicPr>
            <p:cNvPr id="230" name="Google Shape;230;p16" descr="a15"/>
            <p:cNvPicPr preferRelativeResize="0"/>
            <p:nvPr/>
          </p:nvPicPr>
          <p:blipFill rotWithShape="1">
            <a:blip r:embed="rId3">
              <a:alphaModFix/>
            </a:blip>
            <a:srcRect t="10803" b="6845"/>
            <a:stretch/>
          </p:blipFill>
          <p:spPr>
            <a:xfrm>
              <a:off x="4357688" y="3286125"/>
              <a:ext cx="4786312" cy="3014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16"/>
            <p:cNvSpPr/>
            <p:nvPr/>
          </p:nvSpPr>
          <p:spPr>
            <a:xfrm flipH="1">
              <a:off x="6286501" y="3357563"/>
              <a:ext cx="428625" cy="428625"/>
            </a:xfrm>
            <a:prstGeom prst="ellipse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6"/>
            <p:cNvSpPr txBox="1"/>
            <p:nvPr/>
          </p:nvSpPr>
          <p:spPr>
            <a:xfrm>
              <a:off x="6357938" y="3429000"/>
              <a:ext cx="284163" cy="3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 flipH="1">
              <a:off x="4714876" y="4143375"/>
              <a:ext cx="428625" cy="428625"/>
            </a:xfrm>
            <a:prstGeom prst="ellipse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6"/>
            <p:cNvSpPr txBox="1"/>
            <p:nvPr/>
          </p:nvSpPr>
          <p:spPr>
            <a:xfrm>
              <a:off x="4786313" y="4214813"/>
              <a:ext cx="284163" cy="3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 flipH="1">
              <a:off x="7858125" y="4143375"/>
              <a:ext cx="428625" cy="428625"/>
            </a:xfrm>
            <a:prstGeom prst="ellipse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6"/>
            <p:cNvSpPr txBox="1"/>
            <p:nvPr/>
          </p:nvSpPr>
          <p:spPr>
            <a:xfrm>
              <a:off x="6357938" y="4143375"/>
              <a:ext cx="284163" cy="3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7" name="Google Shape;237;p16"/>
            <p:cNvSpPr txBox="1"/>
            <p:nvPr/>
          </p:nvSpPr>
          <p:spPr>
            <a:xfrm>
              <a:off x="7929562" y="4214813"/>
              <a:ext cx="284163" cy="3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4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 flipH="1">
              <a:off x="6286501" y="4143375"/>
              <a:ext cx="428625" cy="428625"/>
            </a:xfrm>
            <a:prstGeom prst="ellipse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dirty="0" smtClean="0"/>
              <a:t>Tipos de Pruebas. </a:t>
            </a:r>
            <a:br>
              <a:rPr lang="es-ES" dirty="0" smtClean="0"/>
            </a:br>
            <a:r>
              <a:rPr lang="es-ES" dirty="0" smtClean="0"/>
              <a:t>Pruebas de Integración - </a:t>
            </a:r>
            <a:r>
              <a:rPr lang="es-ES" sz="3600" i="1" dirty="0" smtClean="0"/>
              <a:t>Ascendente</a:t>
            </a:r>
            <a:endParaRPr lang="es-ES" sz="3600" i="1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46" name="Google Shape;246;p17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Se empieza la prueba con los módulos atómicos (es decir, módulos de los niveles más bajos de la estructura del programa). </a:t>
            </a:r>
          </a:p>
          <a:p>
            <a:pPr marL="306000" lvl="0" indent="-306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Dado que los módulos se integran de abajo hacia arriba, el proceso requerido de los módulos subordinados siempre está disponible y se elimina la necesidad de resguardos pero no  así, los conductores.</a:t>
            </a:r>
            <a:endParaRPr lang="es-ES" dirty="0"/>
          </a:p>
        </p:txBody>
      </p:sp>
      <p:sp>
        <p:nvSpPr>
          <p:cNvPr id="247" name="Google Shape;247;p17"/>
          <p:cNvSpPr txBox="1"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2017</a:t>
            </a:r>
            <a:endParaRPr lang="es-ES" dirty="0"/>
          </a:p>
        </p:txBody>
      </p:sp>
      <p:sp>
        <p:nvSpPr>
          <p:cNvPr id="248" name="Google Shape;248;p17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Ingenieria</a:t>
            </a:r>
            <a:r>
              <a:rPr lang="es-ES" dirty="0" smtClean="0"/>
              <a:t> de Software II</a:t>
            </a:r>
            <a:endParaRPr lang="es-E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8" descr="a17"/>
          <p:cNvPicPr preferRelativeResize="0"/>
          <p:nvPr/>
        </p:nvPicPr>
        <p:blipFill rotWithShape="1">
          <a:blip r:embed="rId3">
            <a:alphaModFix/>
          </a:blip>
          <a:srcRect t="11872" r="1474"/>
          <a:stretch/>
        </p:blipFill>
        <p:spPr>
          <a:xfrm>
            <a:off x="6092607" y="2895072"/>
            <a:ext cx="5508625" cy="368141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dirty="0" smtClean="0"/>
              <a:t>Tipos de Pruebas. </a:t>
            </a:r>
            <a:br>
              <a:rPr lang="es-ES" dirty="0" smtClean="0"/>
            </a:br>
            <a:r>
              <a:rPr lang="es-ES" dirty="0" smtClean="0"/>
              <a:t>Pruebas de Integración - </a:t>
            </a:r>
            <a:r>
              <a:rPr lang="es-ES" sz="3600" i="1" dirty="0" smtClean="0"/>
              <a:t>Ascendente</a:t>
            </a:r>
            <a:endParaRPr lang="es-ES" sz="3600" i="1" dirty="0"/>
          </a:p>
        </p:txBody>
      </p:sp>
      <p:sp>
        <p:nvSpPr>
          <p:cNvPr id="255" name="Google Shape;255;p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57" name="Google Shape;257;p1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9144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Noto Sans Symbols"/>
              <a:buNone/>
            </a:pPr>
            <a:r>
              <a:rPr lang="es-ES" sz="2500" dirty="0" smtClean="0"/>
              <a:t>Pasos : </a:t>
            </a:r>
            <a:endParaRPr lang="es-ES" dirty="0" smtClean="0"/>
          </a:p>
          <a:p>
            <a:pPr marL="91440" lvl="0" indent="-158750" algn="just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500"/>
              <a:buChar char="»"/>
            </a:pPr>
            <a:r>
              <a:rPr lang="es-ES" sz="2500" dirty="0" smtClean="0"/>
              <a:t>1.Combinar módulos de bajo nivel </a:t>
            </a:r>
            <a:endParaRPr lang="es-ES" dirty="0" smtClean="0"/>
          </a:p>
          <a:p>
            <a:pPr marL="91440" lvl="0" indent="-158750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500"/>
              <a:buChar char="»"/>
            </a:pPr>
            <a:r>
              <a:rPr lang="es-ES" sz="2500" dirty="0" smtClean="0"/>
              <a:t>2.Hacer conductor para coordinar entrada y salida </a:t>
            </a:r>
            <a:endParaRPr lang="es-ES" dirty="0" smtClean="0"/>
          </a:p>
          <a:p>
            <a:pPr marL="91440" lvl="0" indent="-158750" algn="just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500"/>
              <a:buChar char="»"/>
            </a:pPr>
            <a:r>
              <a:rPr lang="es-ES" sz="2500" dirty="0" smtClean="0"/>
              <a:t>3. Probar el grupo </a:t>
            </a:r>
            <a:endParaRPr lang="es-ES" dirty="0" smtClean="0"/>
          </a:p>
          <a:p>
            <a:pPr marL="91440" lvl="0" indent="-158750" algn="just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500"/>
              <a:buChar char="»"/>
            </a:pPr>
            <a:r>
              <a:rPr lang="es-ES" sz="2500" dirty="0" smtClean="0"/>
              <a:t>4.Eliminar conductores</a:t>
            </a:r>
            <a:endParaRPr lang="es-ES" dirty="0"/>
          </a:p>
        </p:txBody>
      </p:sp>
      <p:sp>
        <p:nvSpPr>
          <p:cNvPr id="258" name="Google Shape;258;p18"/>
          <p:cNvSpPr txBox="1"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2017</a:t>
            </a:r>
            <a:endParaRPr lang="es-ES" dirty="0"/>
          </a:p>
        </p:txBody>
      </p:sp>
      <p:sp>
        <p:nvSpPr>
          <p:cNvPr id="259" name="Google Shape;259;p18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Ingenieria</a:t>
            </a:r>
            <a:r>
              <a:rPr lang="es-ES" dirty="0" smtClean="0"/>
              <a:t> de Software II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dirty="0" smtClean="0"/>
              <a:t>Tipos de Pruebas. </a:t>
            </a:r>
            <a:br>
              <a:rPr lang="es-ES" dirty="0" smtClean="0"/>
            </a:br>
            <a:r>
              <a:rPr lang="es-ES" dirty="0" smtClean="0"/>
              <a:t>Pruebas de integración - </a:t>
            </a:r>
            <a:r>
              <a:rPr lang="es-ES" sz="3600" i="1" dirty="0" smtClean="0"/>
              <a:t>Selección </a:t>
            </a:r>
            <a:endParaRPr lang="es-ES"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67" name="Google Shape;267;p19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0000" lvl="1" indent="-3060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dirty="0" smtClean="0"/>
              <a:t>Hay discusión respecto a las ventajas y desventajas de los enfoques Ascendente con Descendente.</a:t>
            </a:r>
          </a:p>
          <a:p>
            <a:pPr marL="630000" lvl="1" indent="-3060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dirty="0" smtClean="0"/>
              <a:t>La principal </a:t>
            </a:r>
            <a:r>
              <a:rPr lang="es-ES" u="sng" dirty="0" smtClean="0"/>
              <a:t>desventaja del enfoque Descendente </a:t>
            </a:r>
            <a:r>
              <a:rPr lang="es-ES" dirty="0" smtClean="0"/>
              <a:t>es la necesidad de los resguardos.</a:t>
            </a:r>
          </a:p>
          <a:p>
            <a:pPr marL="630000" lvl="1" indent="-3060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dirty="0" smtClean="0"/>
              <a:t>La principal </a:t>
            </a:r>
            <a:r>
              <a:rPr lang="es-ES" u="sng" dirty="0" smtClean="0"/>
              <a:t>desventaja de la opción Ascendente </a:t>
            </a:r>
            <a:r>
              <a:rPr lang="es-ES" dirty="0" smtClean="0"/>
              <a:t>es que “el programa como entidad no existe hasta que se agrega el último módulo”.</a:t>
            </a:r>
          </a:p>
          <a:p>
            <a:pPr marL="630000" lvl="1" indent="-1536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s-ES" dirty="0" smtClean="0"/>
          </a:p>
          <a:p>
            <a:pPr marL="630000" lvl="1" indent="-3060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dirty="0" smtClean="0"/>
              <a:t>La elección depende de las características del software,</a:t>
            </a:r>
          </a:p>
          <a:p>
            <a:pPr marL="630000" lvl="1" indent="-3060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dirty="0" smtClean="0"/>
              <a:t>Un enfoque combinado (</a:t>
            </a:r>
            <a:r>
              <a:rPr lang="es-ES" i="1" dirty="0" smtClean="0"/>
              <a:t>prueba sándwich</a:t>
            </a:r>
            <a:r>
              <a:rPr lang="es-ES" dirty="0" smtClean="0"/>
              <a:t>) puede ser el mejor.</a:t>
            </a:r>
            <a:endParaRPr lang="es-ES"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269" name="Google Shape;269;p19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Ingenieria</a:t>
            </a:r>
            <a:r>
              <a:rPr lang="es-ES" dirty="0" smtClean="0"/>
              <a:t> de Software II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dirty="0" smtClean="0">
                <a:latin typeface="Calibri"/>
                <a:ea typeface="Calibri"/>
                <a:cs typeface="Calibri"/>
                <a:sym typeface="Calibri"/>
              </a:rPr>
              <a:t>Enfoque estratégico de pruebas 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1524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Una estrategia de pruebas del software proporciona una guía que describe los pasos a seguir, cuándo se planean y llevan a cabo, cuánto esfuerzo, tiempo y recurso se requerirán.</a:t>
            </a:r>
          </a:p>
          <a:p>
            <a:pPr marL="347472" lvl="1" indent="-3429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s-ES" sz="2000" dirty="0" smtClean="0"/>
              <a:t>Proporciona</a:t>
            </a:r>
          </a:p>
          <a:p>
            <a:pPr marL="548640" lvl="2" indent="-54864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s-ES" sz="1800" dirty="0" smtClean="0"/>
              <a:t>Planificación de las pruebas</a:t>
            </a:r>
            <a:endParaRPr lang="es-ES" dirty="0" smtClean="0"/>
          </a:p>
          <a:p>
            <a:pPr marL="548640" lvl="2" indent="-54864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s-ES" sz="1800" dirty="0" smtClean="0"/>
              <a:t>Diseño de los casos de prueba</a:t>
            </a:r>
          </a:p>
          <a:p>
            <a:pPr marL="548640" lvl="2" indent="-54864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s-ES" sz="1800" dirty="0" smtClean="0"/>
              <a:t>Ejecución de las pruebas</a:t>
            </a:r>
            <a:endParaRPr lang="es-ES" dirty="0" smtClean="0"/>
          </a:p>
          <a:p>
            <a:pPr marL="548640" lvl="2" indent="-54864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s-ES" sz="1800" dirty="0" smtClean="0"/>
              <a:t>Recolección y evaluación de los datos resultantes </a:t>
            </a:r>
            <a:endParaRPr lang="es-ES" dirty="0"/>
          </a:p>
        </p:txBody>
      </p:sp>
      <p:sp>
        <p:nvSpPr>
          <p:cNvPr id="62" name="Google Shape;62;p2"/>
          <p:cNvSpPr txBox="1"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63" name="Google Shape;63;p2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Ingenieria</a:t>
            </a:r>
            <a:r>
              <a:rPr lang="es-ES" dirty="0" smtClean="0"/>
              <a:t> de Software II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dirty="0" smtClean="0"/>
              <a:t>Tipos de Pruebas. </a:t>
            </a:r>
            <a:br>
              <a:rPr lang="es-ES" dirty="0" smtClean="0"/>
            </a:br>
            <a:r>
              <a:rPr lang="es-ES" dirty="0" smtClean="0"/>
              <a:t>Pruebas de integración - </a:t>
            </a:r>
            <a:r>
              <a:rPr lang="es-ES" sz="3600" i="1" dirty="0" smtClean="0"/>
              <a:t>Pruebas de regresión</a:t>
            </a:r>
            <a:endParaRPr lang="es-ES" dirty="0"/>
          </a:p>
        </p:txBody>
      </p:sp>
      <p:sp>
        <p:nvSpPr>
          <p:cNvPr id="275" name="Google Shape;275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77" name="Google Shape;277;p20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06000" lvl="0" indent="-3060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Cada vez que se añade un nuevo módulo como parte de una Prueba de integración, el software cambia.</a:t>
            </a:r>
          </a:p>
          <a:p>
            <a:pPr marL="306000" lvl="0" indent="-306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Se establecen nuevos caminos, pueden ocurrir nuevas E/S y se invoca una nueva lógica de control.</a:t>
            </a:r>
          </a:p>
          <a:p>
            <a:pPr marL="306000" lvl="0" indent="-306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Estos cambios pueden causar problemas con funciones que antes trabajaban perfectamente. </a:t>
            </a:r>
          </a:p>
          <a:p>
            <a:pPr marL="306000" lvl="0" indent="-306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En el contexto de una estrategia de Prueba de integración, la Prueba de regresión es volver a ejecutar un subconjunto de pruebas que se han llevado a cabo anteriormente para asegurarse de que los cambios no han propagado efectos colaterales no deseados.</a:t>
            </a:r>
            <a:endParaRPr lang="es-ES" dirty="0"/>
          </a:p>
        </p:txBody>
      </p:sp>
      <p:sp>
        <p:nvSpPr>
          <p:cNvPr id="278" name="Google Shape;278;p20"/>
          <p:cNvSpPr txBox="1"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279" name="Google Shape;279;p20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Ingenieria</a:t>
            </a:r>
            <a:r>
              <a:rPr lang="es-ES" dirty="0" smtClean="0"/>
              <a:t> de Software II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dirty="0" smtClean="0"/>
              <a:t>Tipos de Pruebas. </a:t>
            </a:r>
            <a:br>
              <a:rPr lang="es-ES" dirty="0" smtClean="0"/>
            </a:br>
            <a:r>
              <a:rPr lang="es-ES" dirty="0" smtClean="0"/>
              <a:t>Pruebas de integración - </a:t>
            </a:r>
            <a:r>
              <a:rPr lang="es-ES" sz="3600" i="1" dirty="0" smtClean="0"/>
              <a:t>Pruebas de regresión</a:t>
            </a:r>
            <a:endParaRPr lang="es-ES" dirty="0"/>
          </a:p>
        </p:txBody>
      </p:sp>
      <p:sp>
        <p:nvSpPr>
          <p:cNvPr id="285" name="Google Shape;285;p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21</a:t>
            </a:fld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87" name="Google Shape;287;p21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Estas pruebas se puede hacer manualmente, volviendo a realizar un subconjunto de todos los casos de prueba o utilizando herramientas automáticas.</a:t>
            </a:r>
          </a:p>
          <a:p>
            <a:pPr marL="306000" lvl="0" indent="-306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El conjunto de pruebas de regresión contiene tres clases diferentes de casos de prueba:</a:t>
            </a:r>
          </a:p>
          <a:p>
            <a:pPr marL="666900" lvl="1" indent="-3429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ourier New"/>
              <a:buChar char="o"/>
            </a:pPr>
            <a:r>
              <a:rPr lang="es-ES" dirty="0" smtClean="0"/>
              <a:t>una muestra representativa de pruebas que ejercite todas las funciones del software.</a:t>
            </a:r>
          </a:p>
          <a:p>
            <a:pPr marL="666900" lvl="1" indent="-3429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ourier New"/>
              <a:buChar char="o"/>
            </a:pPr>
            <a:r>
              <a:rPr lang="es-ES" dirty="0" smtClean="0"/>
              <a:t>pruebas adicionales que se centren en las funciones del software que son probablemente afectadas por el cambio.</a:t>
            </a:r>
          </a:p>
          <a:p>
            <a:pPr marL="666900" lvl="1" indent="-3429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ourier New"/>
              <a:buChar char="o"/>
            </a:pPr>
            <a:r>
              <a:rPr lang="es-ES" dirty="0" smtClean="0"/>
              <a:t>pruebas que se centren en los componentes del software que han cambiado.</a:t>
            </a:r>
          </a:p>
          <a:p>
            <a:pPr marL="630000" lvl="1" indent="-1536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s-ES" dirty="0"/>
          </a:p>
        </p:txBody>
      </p:sp>
      <p:sp>
        <p:nvSpPr>
          <p:cNvPr id="288" name="Google Shape;288;p21"/>
          <p:cNvSpPr txBox="1"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289" name="Google Shape;289;p21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Ingenieria</a:t>
            </a:r>
            <a:r>
              <a:rPr lang="es-ES" dirty="0" smtClean="0"/>
              <a:t> de Software II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dirty="0" smtClean="0"/>
              <a:t>Tipos de Pruebas. </a:t>
            </a:r>
            <a:br>
              <a:rPr lang="es-ES" dirty="0" smtClean="0"/>
            </a:br>
            <a:r>
              <a:rPr lang="es-ES" dirty="0" smtClean="0"/>
              <a:t>Pruebas de integración - </a:t>
            </a:r>
            <a:r>
              <a:rPr lang="es-ES" sz="3600" i="1" dirty="0" smtClean="0"/>
              <a:t>Criticidad </a:t>
            </a:r>
            <a:endParaRPr lang="es-ES" dirty="0"/>
          </a:p>
        </p:txBody>
      </p:sp>
      <p:sp>
        <p:nvSpPr>
          <p:cNvPr id="295" name="Google Shape;295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97" name="Google Shape;297;p22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0000" lvl="1" indent="-3060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dirty="0" smtClean="0"/>
              <a:t>Se deben identificar los módulos críticos, que pueden ser los que:</a:t>
            </a:r>
          </a:p>
          <a:p>
            <a:pPr marL="630000" lvl="1" indent="-1536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s-ES" dirty="0" smtClean="0"/>
          </a:p>
          <a:p>
            <a:pPr marL="1238400" lvl="2" indent="-4572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AutoNum type="arabicPeriod"/>
            </a:pPr>
            <a:r>
              <a:rPr lang="es-ES" sz="2800" dirty="0" smtClean="0"/>
              <a:t>Abordan muchos requerimientos de software</a:t>
            </a:r>
          </a:p>
          <a:p>
            <a:pPr marL="1238400" lvl="2" indent="-4572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AutoNum type="arabicPeriod"/>
            </a:pPr>
            <a:r>
              <a:rPr lang="es-ES" sz="2800" dirty="0" smtClean="0"/>
              <a:t>Tienen alto nivel de control</a:t>
            </a:r>
          </a:p>
          <a:p>
            <a:pPr marL="1238400" lvl="2" indent="-4572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AutoNum type="arabicPeriod"/>
            </a:pPr>
            <a:r>
              <a:rPr lang="es-ES" sz="2800" dirty="0" smtClean="0"/>
              <a:t>Es complejo o proclive a error</a:t>
            </a:r>
          </a:p>
          <a:p>
            <a:pPr marL="1238400" lvl="2" indent="-4572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AutoNum type="arabicPeriod"/>
            </a:pPr>
            <a:r>
              <a:rPr lang="es-ES" sz="2800" dirty="0" smtClean="0"/>
              <a:t>Tiene requerimientos de rendimientos definidos.</a:t>
            </a:r>
          </a:p>
          <a:p>
            <a:pPr marL="1238400" lvl="2" indent="-3302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</a:pPr>
            <a:endParaRPr lang="es-ES" dirty="0" smtClean="0"/>
          </a:p>
          <a:p>
            <a:pPr marL="781200" lvl="1" indent="-4572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dirty="0" smtClean="0"/>
              <a:t>Deben probarse lo antes posible. Las pruebas de regresión deben hacer foco en ellos.</a:t>
            </a:r>
            <a:endParaRPr lang="es-ES" dirty="0"/>
          </a:p>
        </p:txBody>
      </p:sp>
      <p:sp>
        <p:nvSpPr>
          <p:cNvPr id="298" name="Google Shape;298;p22"/>
          <p:cNvSpPr txBox="1"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299" name="Google Shape;299;p22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Ingenieria</a:t>
            </a:r>
            <a:r>
              <a:rPr lang="es-ES" dirty="0" smtClean="0"/>
              <a:t> de Software II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dirty="0" smtClean="0"/>
              <a:t>Tipos de Pruebas. </a:t>
            </a:r>
            <a:br>
              <a:rPr lang="es-ES" dirty="0" smtClean="0"/>
            </a:br>
            <a:r>
              <a:rPr lang="es-ES" dirty="0" smtClean="0"/>
              <a:t>Pruebas de Unidad e Integración para software OO</a:t>
            </a:r>
            <a:endParaRPr lang="es-ES" dirty="0"/>
          </a:p>
        </p:txBody>
      </p:sp>
      <p:sp>
        <p:nvSpPr>
          <p:cNvPr id="305" name="Google Shape;305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23</a:t>
            </a:fld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07" name="Google Shape;307;p23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91440" lvl="0" indent="-152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Prueba de Unidad : </a:t>
            </a:r>
            <a:endParaRPr lang="es-ES" sz="3200" dirty="0" smtClean="0"/>
          </a:p>
          <a:p>
            <a:pPr marL="347472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s-ES" sz="2400" dirty="0" smtClean="0"/>
              <a:t>Por lo general una clase encapsulada es el foco de la prueba de unidad.</a:t>
            </a:r>
            <a:endParaRPr lang="es-ES" sz="3200" dirty="0" smtClean="0"/>
          </a:p>
          <a:p>
            <a:pPr marL="347472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s-ES" sz="2400" dirty="0" smtClean="0"/>
              <a:t>Los métodos son las unidades comprobables mas pequeñas.</a:t>
            </a:r>
            <a:endParaRPr lang="es-ES" sz="3200" dirty="0" smtClean="0"/>
          </a:p>
          <a:p>
            <a:pPr marL="347472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s-ES" sz="2400" dirty="0" smtClean="0"/>
              <a:t>La prueba de clase es el equivalente en este caso, la cual debe ser dirigida a las operaciones encapsuladas por la clase y el comportamiento de estado de ésta.</a:t>
            </a:r>
            <a:endParaRPr lang="es-ES" sz="3200" dirty="0" smtClean="0"/>
          </a:p>
          <a:p>
            <a:pPr marL="347472" lvl="1" indent="-215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lang="es-ES" sz="2400" dirty="0" smtClean="0"/>
          </a:p>
          <a:p>
            <a:pPr marL="91440" lvl="0" indent="-152400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Prueba de integración:</a:t>
            </a:r>
            <a:endParaRPr lang="es-ES" sz="3200" dirty="0" smtClean="0"/>
          </a:p>
          <a:p>
            <a:pPr marL="347472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s-ES" sz="2400" dirty="0" smtClean="0"/>
              <a:t>El software OO no tiene una estructura de control jerárquico obvia.</a:t>
            </a:r>
            <a:endParaRPr lang="es-ES" sz="3200" dirty="0" smtClean="0"/>
          </a:p>
          <a:p>
            <a:pPr marL="347472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s-ES" sz="2400" dirty="0" smtClean="0"/>
              <a:t>La prueba basada en hebra integra el conjunto de clases requeridas para responder a una entrada o evento.</a:t>
            </a:r>
            <a:endParaRPr lang="es-ES" sz="3200" dirty="0" smtClean="0"/>
          </a:p>
          <a:p>
            <a:pPr marL="347472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s-ES" sz="2400" dirty="0" smtClean="0"/>
              <a:t>La prueba basada en uso comienza con las clases independientes, luego las dependientes.</a:t>
            </a:r>
            <a:endParaRPr lang="es-ES" sz="2000" dirty="0" smtClean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309" name="Google Shape;309;p23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Ingenieria</a:t>
            </a:r>
            <a:r>
              <a:rPr lang="es-ES" dirty="0" smtClean="0"/>
              <a:t> de Software II</a:t>
            </a:r>
            <a:endParaRPr lang="es-E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dirty="0" smtClean="0"/>
              <a:t>Enfoque estratégico de pruebas</a:t>
            </a:r>
            <a:endParaRPr lang="es-ES" dirty="0"/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</a:t>
            </a:fld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1524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La prueba es un </a:t>
            </a:r>
            <a:r>
              <a:rPr lang="es-ES" u="sng" dirty="0" smtClean="0"/>
              <a:t>conjunto de actividades</a:t>
            </a:r>
            <a:r>
              <a:rPr lang="es-ES" dirty="0" smtClean="0"/>
              <a:t> que se planean con anticipación y se realizan de manera sistemática.</a:t>
            </a:r>
          </a:p>
          <a:p>
            <a:pPr marL="91440" lvl="0" indent="-1524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Conjunto de pasos en el que se incluyen técnicas y métodos específicos del diseño de casos de prueba.</a:t>
            </a:r>
          </a:p>
          <a:p>
            <a:pPr marL="91440" lvl="0" indent="-1524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Una estrategia de pruebas debe incluir pruebas de </a:t>
            </a:r>
            <a:r>
              <a:rPr lang="es-ES" u="sng" dirty="0" smtClean="0"/>
              <a:t>bajo nivel y de alto nivel </a:t>
            </a:r>
            <a:endParaRPr lang="es-ES" dirty="0" smtClean="0"/>
          </a:p>
          <a:p>
            <a:pPr marL="91440" lvl="0" indent="-1524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Las actividades de las estrategias de pruebas son parte de la </a:t>
            </a:r>
            <a:r>
              <a:rPr lang="es-ES" u="sng" dirty="0" smtClean="0"/>
              <a:t>Verificación y Validación </a:t>
            </a:r>
            <a:r>
              <a:rPr lang="es-ES" dirty="0" smtClean="0"/>
              <a:t>incluidas en el aseguramiento de la calidad del software</a:t>
            </a:r>
            <a:endParaRPr lang="es-ES" dirty="0"/>
          </a:p>
        </p:txBody>
      </p:sp>
      <p:sp>
        <p:nvSpPr>
          <p:cNvPr id="73" name="Google Shape;73;p3"/>
          <p:cNvSpPr txBox="1"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74" name="Google Shape;74;p3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Ingenieria</a:t>
            </a:r>
            <a:r>
              <a:rPr lang="es-ES" dirty="0" smtClean="0"/>
              <a:t> de Software II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dirty="0" smtClean="0"/>
              <a:t>Concepto de Verificación &amp;Validación </a:t>
            </a:r>
            <a:endParaRPr lang="es-ES" dirty="0"/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3" name="Google Shape;83;p4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91440" lvl="0" indent="-1270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s-ES" sz="2400" dirty="0" smtClean="0"/>
              <a:t>La </a:t>
            </a:r>
            <a:r>
              <a:rPr lang="es-ES" sz="2400" b="1" i="1" dirty="0" smtClean="0"/>
              <a:t>verificación</a:t>
            </a:r>
            <a:r>
              <a:rPr lang="es-ES" sz="2400" dirty="0" smtClean="0"/>
              <a:t> es el conjunto de actividades que asegura que el software </a:t>
            </a:r>
            <a:r>
              <a:rPr lang="es-ES" sz="2400" u="sng" dirty="0" smtClean="0"/>
              <a:t>implemente correctamente</a:t>
            </a:r>
            <a:r>
              <a:rPr lang="es-ES" sz="2400" dirty="0" smtClean="0"/>
              <a:t> una función específica y </a:t>
            </a:r>
            <a:r>
              <a:rPr lang="es-ES" sz="2400" b="1" i="1" dirty="0" smtClean="0"/>
              <a:t>validación</a:t>
            </a:r>
            <a:r>
              <a:rPr lang="es-ES" sz="2400" dirty="0" smtClean="0"/>
              <a:t> es un conjunto diferente de actividades que aseguran que el software construido </a:t>
            </a:r>
            <a:r>
              <a:rPr lang="es-ES" sz="2400" u="sng" dirty="0" smtClean="0"/>
              <a:t>corresponde con los requisitos del cliente</a:t>
            </a:r>
            <a:r>
              <a:rPr lang="es-ES" sz="2400" dirty="0" smtClean="0"/>
              <a:t>.</a:t>
            </a:r>
          </a:p>
          <a:p>
            <a:pPr marL="91440" lvl="0" indent="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000"/>
              <a:buNone/>
            </a:pPr>
            <a:endParaRPr lang="es-ES" sz="2400" dirty="0" smtClean="0"/>
          </a:p>
          <a:p>
            <a:pPr marL="91440" lvl="0" indent="-127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000"/>
              <a:buChar char="»"/>
            </a:pPr>
            <a:r>
              <a:rPr lang="es-ES" sz="2400" b="1" dirty="0" smtClean="0"/>
              <a:t>Verificación </a:t>
            </a:r>
            <a:r>
              <a:rPr lang="es-ES" sz="2400" dirty="0" smtClean="0"/>
              <a:t>: </a:t>
            </a:r>
            <a:r>
              <a:rPr lang="es-ES" sz="2400" i="1" dirty="0" smtClean="0"/>
              <a:t>¿Estamos  construyendo el producto correctamente?</a:t>
            </a:r>
            <a:endParaRPr lang="es-ES" sz="2400" dirty="0" smtClean="0"/>
          </a:p>
          <a:p>
            <a:pPr marL="347472" lvl="1" indent="-3429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s-ES" sz="2400" dirty="0" smtClean="0"/>
              <a:t>Comprobar que el software está de acuerdo con su especificación, donde se debe comprobar que satisface tanto los requerimientos funcionales como los no funcionales.</a:t>
            </a:r>
          </a:p>
          <a:p>
            <a:pPr marL="347472" lvl="1" indent="-2159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lang="es-ES" sz="2400" dirty="0" smtClean="0"/>
          </a:p>
          <a:p>
            <a:pPr marL="91440" lvl="0" indent="-127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000"/>
              <a:buChar char="»"/>
            </a:pPr>
            <a:r>
              <a:rPr lang="es-ES" sz="2400" b="1" dirty="0" smtClean="0"/>
              <a:t>Validación</a:t>
            </a:r>
            <a:r>
              <a:rPr lang="es-ES" sz="2400" dirty="0" smtClean="0"/>
              <a:t> : </a:t>
            </a:r>
            <a:r>
              <a:rPr lang="es-ES" sz="2400" i="1" dirty="0" smtClean="0"/>
              <a:t>¿Estamos construyendo el producto correcto?</a:t>
            </a:r>
            <a:endParaRPr lang="es-ES" sz="2400" dirty="0" smtClean="0"/>
          </a:p>
          <a:p>
            <a:pPr marL="347472" lvl="1" indent="-3429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s-ES" sz="2400" dirty="0" smtClean="0"/>
              <a:t>Es un proceso más general, cuyo objetivo es asegurar que el software satisface las expectativas del cliente.</a:t>
            </a:r>
          </a:p>
          <a:p>
            <a:pPr marL="91440" lvl="0" indent="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000"/>
              <a:buNone/>
            </a:pPr>
            <a:endParaRPr lang="es-ES" sz="2000" dirty="0"/>
          </a:p>
        </p:txBody>
      </p:sp>
      <p:sp>
        <p:nvSpPr>
          <p:cNvPr id="84" name="Google Shape;84;p4"/>
          <p:cNvSpPr txBox="1"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85" name="Google Shape;85;p4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Ingenieria</a:t>
            </a:r>
            <a:r>
              <a:rPr lang="es-ES" dirty="0" smtClean="0"/>
              <a:t> de Software II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dirty="0" smtClean="0"/>
              <a:t>Estrategias de pruebas</a:t>
            </a:r>
            <a:endParaRPr lang="es-ES" dirty="0"/>
          </a:p>
        </p:txBody>
      </p:sp>
      <p:sp>
        <p:nvSpPr>
          <p:cNvPr id="92" name="Google Shape;92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3" name="Google Shape;93;p5"/>
          <p:cNvSpPr txBox="1"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94" name="Google Shape;94;p5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Ingenieria</a:t>
            </a:r>
            <a:r>
              <a:rPr lang="es-ES" dirty="0" smtClean="0"/>
              <a:t> de Software II</a:t>
            </a:r>
            <a:endParaRPr lang="es-ES" dirty="0"/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5550" y="1916114"/>
            <a:ext cx="5113338" cy="4295775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96" name="Google Shape;96;p5"/>
          <p:cNvSpPr/>
          <p:nvPr/>
        </p:nvSpPr>
        <p:spPr>
          <a:xfrm>
            <a:off x="8075614" y="3068638"/>
            <a:ext cx="2592387" cy="684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119819" y="44558"/>
                </a:lnTo>
              </a:path>
            </a:pathLst>
          </a:custGeom>
          <a:solidFill>
            <a:schemeClr val="accent1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 de unidad , donde comienza la espiral.</a:t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1524001" y="3644900"/>
            <a:ext cx="2771775" cy="9731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3300" y="14094"/>
                </a:moveTo>
                <a:lnTo>
                  <a:pt x="129484" y="14094"/>
                </a:lnTo>
                <a:lnTo>
                  <a:pt x="136012" y="-66361"/>
                </a:lnTo>
              </a:path>
            </a:pathLst>
          </a:custGeom>
          <a:solidFill>
            <a:schemeClr val="accent1"/>
          </a:solidFill>
          <a:ln w="22225" cap="rnd" cmpd="sng">
            <a:solidFill>
              <a:srgbClr val="8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 de integración</a:t>
            </a: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donde el foco de atención es el diseño y la arquitectura del software.</a:t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6921501" y="1879601"/>
            <a:ext cx="3529013" cy="792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588" y="17317"/>
                </a:moveTo>
                <a:lnTo>
                  <a:pt x="-12634" y="17317"/>
                </a:lnTo>
                <a:lnTo>
                  <a:pt x="-35305" y="119278"/>
                </a:lnTo>
              </a:path>
            </a:pathLst>
          </a:custGeom>
          <a:solidFill>
            <a:schemeClr val="accent1"/>
          </a:solidFill>
          <a:ln w="22225" cap="rnd" cmpd="sng">
            <a:solidFill>
              <a:srgbClr val="8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 de validación, </a:t>
            </a: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donde se validan los requisitos establecidos 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1524000" y="1700214"/>
            <a:ext cx="3276600" cy="828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004" y="47585"/>
                </a:moveTo>
                <a:lnTo>
                  <a:pt x="131171" y="47585"/>
                </a:lnTo>
                <a:lnTo>
                  <a:pt x="151804" y="70178"/>
                </a:lnTo>
              </a:path>
            </a:pathLst>
          </a:custGeom>
          <a:solidFill>
            <a:schemeClr val="accent1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 del sistema, </a:t>
            </a: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la que se prueba el software como un todo</a:t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7138988" y="5445125"/>
            <a:ext cx="3529012" cy="7191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588" y="19073"/>
                </a:moveTo>
                <a:lnTo>
                  <a:pt x="-16411" y="19073"/>
                </a:lnTo>
                <a:lnTo>
                  <a:pt x="-46373" y="2117"/>
                </a:lnTo>
              </a:path>
            </a:pathLst>
          </a:custGeom>
          <a:solidFill>
            <a:schemeClr val="accent1"/>
          </a:solidFill>
          <a:ln w="22225" cap="rnd" cmpd="sng">
            <a:solidFill>
              <a:srgbClr val="8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Etapas del proceso de desarrollo </a:t>
            </a:r>
            <a:endParaRPr sz="1600" b="0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dirty="0" smtClean="0"/>
              <a:t>Tipos de Pruebas Software convencionales</a:t>
            </a:r>
            <a:endParaRPr lang="es-ES" dirty="0"/>
          </a:p>
        </p:txBody>
      </p:sp>
      <p:sp>
        <p:nvSpPr>
          <p:cNvPr id="107" name="Google Shape;107;p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09" name="Google Shape;109;p6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1397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»"/>
            </a:pPr>
            <a:r>
              <a:rPr lang="es-ES" sz="2400" dirty="0" smtClean="0"/>
              <a:t>Pruebas de </a:t>
            </a:r>
            <a:r>
              <a:rPr lang="es-ES" sz="2400" u="sng" dirty="0" smtClean="0"/>
              <a:t>unidad</a:t>
            </a:r>
            <a:r>
              <a:rPr lang="es-ES" sz="2400" dirty="0" smtClean="0"/>
              <a:t> </a:t>
            </a:r>
            <a:endParaRPr lang="es-ES" sz="3200" dirty="0" smtClean="0"/>
          </a:p>
          <a:p>
            <a:pPr marL="347472" lvl="1" indent="-3429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s-ES" sz="2400" dirty="0" smtClean="0"/>
              <a:t>Verifican que el componente funciona correctamente a partir del ingreso de distintos casos de prueba.</a:t>
            </a:r>
            <a:endParaRPr lang="es-ES" sz="3200" dirty="0" smtClean="0"/>
          </a:p>
          <a:p>
            <a:pPr marL="91440" lvl="0" indent="-139700" algn="just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200"/>
              <a:buChar char="»"/>
            </a:pPr>
            <a:r>
              <a:rPr lang="es-ES" sz="2400" dirty="0" smtClean="0"/>
              <a:t>Pruebas de </a:t>
            </a:r>
            <a:r>
              <a:rPr lang="es-ES" sz="2400" u="sng" dirty="0" smtClean="0"/>
              <a:t>integración</a:t>
            </a:r>
            <a:r>
              <a:rPr lang="es-ES" sz="2400" dirty="0" smtClean="0"/>
              <a:t> </a:t>
            </a:r>
            <a:endParaRPr lang="es-ES" sz="3200" dirty="0" smtClean="0"/>
          </a:p>
          <a:p>
            <a:pPr marL="347472" lvl="1" indent="-3429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s-ES" sz="2400" dirty="0" smtClean="0"/>
              <a:t>Verifican que los componentes trabajan correctamente en forma conjunta. </a:t>
            </a:r>
            <a:endParaRPr lang="es-ES" sz="3200" dirty="0" smtClean="0"/>
          </a:p>
          <a:p>
            <a:pPr marL="91440" lvl="0" indent="-139700" algn="just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200"/>
              <a:buChar char="»"/>
            </a:pPr>
            <a:r>
              <a:rPr lang="es-ES" sz="2400" dirty="0" smtClean="0"/>
              <a:t>Pruebas de </a:t>
            </a:r>
            <a:r>
              <a:rPr lang="es-ES" sz="2400" u="sng" dirty="0" smtClean="0"/>
              <a:t>validación </a:t>
            </a:r>
            <a:r>
              <a:rPr lang="es-ES" sz="2400" dirty="0" smtClean="0"/>
              <a:t> </a:t>
            </a:r>
            <a:endParaRPr lang="es-ES" sz="3200" dirty="0" smtClean="0"/>
          </a:p>
          <a:p>
            <a:pPr marL="347472" lvl="1" indent="-3429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s-ES" sz="2400" dirty="0" smtClean="0"/>
              <a:t>Proporcionan una seguridad final de que el software satisface todos los requisitos funcionales y no funcionales.</a:t>
            </a:r>
            <a:endParaRPr lang="es-ES" sz="3200" dirty="0" smtClean="0"/>
          </a:p>
          <a:p>
            <a:pPr marL="91440" lvl="0" indent="-139700" algn="just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200"/>
              <a:buChar char="»"/>
            </a:pPr>
            <a:r>
              <a:rPr lang="es-ES" sz="2400" dirty="0" smtClean="0"/>
              <a:t>Prueba del </a:t>
            </a:r>
            <a:r>
              <a:rPr lang="es-ES" sz="2400" u="sng" dirty="0" smtClean="0"/>
              <a:t>sistema</a:t>
            </a:r>
            <a:r>
              <a:rPr lang="es-ES" sz="2400" dirty="0" smtClean="0"/>
              <a:t> </a:t>
            </a:r>
            <a:endParaRPr lang="es-ES" sz="3200" dirty="0" smtClean="0"/>
          </a:p>
          <a:p>
            <a:pPr marL="347472" lvl="1" indent="-3429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s-ES" sz="2400" dirty="0" smtClean="0"/>
              <a:t>Verifica que cada elemento encaja de forma adecuada y que se alcanza la funcionalidad y el rendimiento del sistema total.</a:t>
            </a:r>
            <a:endParaRPr lang="es-ES" sz="3200" dirty="0" smtClean="0"/>
          </a:p>
          <a:p>
            <a:pPr marL="91440" lvl="0" indent="0" algn="just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200"/>
              <a:buNone/>
            </a:pPr>
            <a:endParaRPr lang="es-ES" sz="2200" dirty="0"/>
          </a:p>
        </p:txBody>
      </p:sp>
      <p:sp>
        <p:nvSpPr>
          <p:cNvPr id="110" name="Google Shape;110;p6"/>
          <p:cNvSpPr txBox="1"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111" name="Google Shape;111;p6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Ingenieria</a:t>
            </a:r>
            <a:r>
              <a:rPr lang="es-ES" dirty="0" smtClean="0"/>
              <a:t> de Software II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004" y="3234521"/>
            <a:ext cx="3530600" cy="327501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s-ES" sz="3600" dirty="0" smtClean="0"/>
              <a:t>Tipos de Pruebas.</a:t>
            </a:r>
            <a:br>
              <a:rPr lang="es-ES" sz="3600" dirty="0" smtClean="0"/>
            </a:br>
            <a:r>
              <a:rPr lang="es-ES" sz="3600" dirty="0" smtClean="0"/>
              <a:t>Pruebas de Unidad</a:t>
            </a:r>
            <a:br>
              <a:rPr lang="es-ES" sz="3600" dirty="0" smtClean="0"/>
            </a:br>
            <a:endParaRPr lang="es-ES" sz="3600" dirty="0"/>
          </a:p>
        </p:txBody>
      </p:sp>
      <p:sp>
        <p:nvSpPr>
          <p:cNvPr id="119" name="Google Shape;119;p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1651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»"/>
            </a:pPr>
            <a:r>
              <a:rPr lang="es-ES" sz="2600" dirty="0" smtClean="0"/>
              <a:t>Se prueba la interfaz del módulo para asegurar que la información fluye de forma adecuada.</a:t>
            </a:r>
            <a:endParaRPr lang="es-ES" dirty="0" smtClean="0"/>
          </a:p>
          <a:p>
            <a:pPr marL="91440" lvl="0" indent="-165100" algn="just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Char char="»"/>
            </a:pPr>
            <a:r>
              <a:rPr lang="es-ES" sz="2600" dirty="0" smtClean="0"/>
              <a:t> Se examinan las estructuras de datos locales.</a:t>
            </a:r>
            <a:endParaRPr lang="es-ES" dirty="0" smtClean="0"/>
          </a:p>
          <a:p>
            <a:pPr marL="91440" lvl="0" indent="-165100" algn="just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Char char="»"/>
            </a:pPr>
            <a:r>
              <a:rPr lang="es-ES" sz="2600" dirty="0" smtClean="0"/>
              <a:t>Se prueban las condiciones límite para asegurar que el módulo funciona correctamente </a:t>
            </a:r>
            <a:endParaRPr lang="es-ES" dirty="0" smtClean="0"/>
          </a:p>
          <a:p>
            <a:pPr marL="91440" lvl="0" indent="-165100" algn="just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Char char="»"/>
            </a:pPr>
            <a:r>
              <a:rPr lang="es-ES" sz="2600" dirty="0" smtClean="0"/>
              <a:t>Se ejercitan todos los caminos independientes.</a:t>
            </a:r>
            <a:endParaRPr lang="es-ES" dirty="0"/>
          </a:p>
        </p:txBody>
      </p:sp>
      <p:sp>
        <p:nvSpPr>
          <p:cNvPr id="122" name="Google Shape;122;p7"/>
          <p:cNvSpPr txBox="1"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123" name="Google Shape;123;p7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Ingenieria</a:t>
            </a:r>
            <a:r>
              <a:rPr lang="es-ES" dirty="0" smtClean="0"/>
              <a:t> de Software II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s-ES" sz="3600" dirty="0" smtClean="0"/>
              <a:t>Tipos de Pruebas.</a:t>
            </a:r>
            <a:br>
              <a:rPr lang="es-ES" sz="3600" dirty="0" smtClean="0"/>
            </a:br>
            <a:r>
              <a:rPr lang="es-ES" sz="3600" dirty="0" smtClean="0"/>
              <a:t>Pruebas de Unidad</a:t>
            </a:r>
            <a:br>
              <a:rPr lang="es-ES" sz="3600" dirty="0" smtClean="0"/>
            </a:br>
            <a:endParaRPr lang="es-ES" sz="3600" dirty="0"/>
          </a:p>
        </p:txBody>
      </p:sp>
      <p:sp>
        <p:nvSpPr>
          <p:cNvPr id="130" name="Google Shape;130;p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32" name="Google Shape;132;p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s-ES" dirty="0" smtClean="0"/>
              <a:t>Los errores más comunes detectados por la pruebas de unidad:</a:t>
            </a:r>
          </a:p>
          <a:p>
            <a:pPr marL="630000" lvl="1" indent="-306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dirty="0" smtClean="0"/>
              <a:t>Cálculos incorrectos</a:t>
            </a:r>
          </a:p>
          <a:p>
            <a:pPr marL="900000" lvl="2" indent="-270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s-ES" dirty="0" smtClean="0"/>
              <a:t>Aplicación incorrecta de predecesores aritméticos</a:t>
            </a:r>
          </a:p>
          <a:p>
            <a:pPr marL="900000" lvl="2" indent="-270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s-ES" dirty="0" smtClean="0"/>
              <a:t>Operaciones mezcladas</a:t>
            </a:r>
          </a:p>
          <a:p>
            <a:pPr marL="900000" lvl="2" indent="-270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s-ES" dirty="0" smtClean="0"/>
              <a:t>Inicialización incorrecta</a:t>
            </a:r>
          </a:p>
          <a:p>
            <a:pPr marL="900000" lvl="2" indent="-270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s-ES" dirty="0" smtClean="0"/>
              <a:t>Falta de precisión</a:t>
            </a:r>
          </a:p>
          <a:p>
            <a:pPr marL="900000" lvl="2" indent="-270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s-ES" dirty="0" smtClean="0"/>
              <a:t>Representación simbólica incorrecta</a:t>
            </a:r>
          </a:p>
          <a:p>
            <a:pPr marL="630000" lvl="1" indent="-306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dirty="0" smtClean="0"/>
              <a:t>Comparaciones erróneas</a:t>
            </a:r>
          </a:p>
          <a:p>
            <a:pPr marL="630000" lvl="1" indent="-306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dirty="0" smtClean="0"/>
              <a:t>Flujos de control inapropiados </a:t>
            </a:r>
            <a:endParaRPr lang="es-ES" dirty="0"/>
          </a:p>
        </p:txBody>
      </p:sp>
      <p:sp>
        <p:nvSpPr>
          <p:cNvPr id="133" name="Google Shape;133;p8"/>
          <p:cNvSpPr txBox="1"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134" name="Google Shape;134;p8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Ingenieria</a:t>
            </a:r>
            <a:r>
              <a:rPr lang="es-ES" dirty="0" smtClean="0"/>
              <a:t> de Software II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dirty="0" smtClean="0"/>
              <a:t>Tipos de Pruebas.</a:t>
            </a:r>
            <a:br>
              <a:rPr lang="es-ES" dirty="0" smtClean="0"/>
            </a:br>
            <a:r>
              <a:rPr lang="es-ES" dirty="0" smtClean="0"/>
              <a:t>Pruebas de Unidad</a:t>
            </a:r>
            <a:endParaRPr lang="es-ES" dirty="0"/>
          </a:p>
        </p:txBody>
      </p:sp>
      <p:sp>
        <p:nvSpPr>
          <p:cNvPr id="141" name="Google Shape;141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640" lvl="0" indent="-356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s-ES" sz="3200" dirty="0" smtClean="0"/>
              <a:t>Los Casos de prueba deben descubrir errores como:</a:t>
            </a:r>
          </a:p>
          <a:p>
            <a:pPr marL="781200" lvl="1" indent="-457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urier New"/>
              <a:buChar char="o"/>
            </a:pPr>
            <a:r>
              <a:rPr lang="es-ES" sz="2800" dirty="0" smtClean="0"/>
              <a:t>Comparaciones entre diferentes tipos de datos</a:t>
            </a:r>
            <a:endParaRPr lang="es-ES" dirty="0" smtClean="0"/>
          </a:p>
          <a:p>
            <a:pPr marL="781200" lvl="1" indent="-457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urier New"/>
              <a:buChar char="o"/>
            </a:pPr>
            <a:r>
              <a:rPr lang="es-ES" sz="2800" dirty="0" smtClean="0"/>
              <a:t>Operadores lógicos aplicados incorrectamente</a:t>
            </a:r>
            <a:endParaRPr lang="es-ES" dirty="0" smtClean="0"/>
          </a:p>
          <a:p>
            <a:pPr marL="781200" lvl="1" indent="-457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urier New"/>
              <a:buChar char="o"/>
            </a:pPr>
            <a:r>
              <a:rPr lang="es-ES" sz="2800" dirty="0" smtClean="0"/>
              <a:t>Expectativas de igualdad con grado de precisión </a:t>
            </a:r>
            <a:endParaRPr lang="es-ES" dirty="0" smtClean="0"/>
          </a:p>
          <a:p>
            <a:pPr marL="781200" lvl="1" indent="-457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urier New"/>
              <a:buChar char="o"/>
            </a:pPr>
            <a:r>
              <a:rPr lang="es-ES" sz="2800" dirty="0" smtClean="0"/>
              <a:t>Comparación incorrecta de variables </a:t>
            </a:r>
            <a:endParaRPr lang="es-ES" dirty="0" smtClean="0"/>
          </a:p>
          <a:p>
            <a:pPr marL="781200" lvl="1" indent="-457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urier New"/>
              <a:buChar char="o"/>
            </a:pPr>
            <a:r>
              <a:rPr lang="es-ES" sz="2800" dirty="0" smtClean="0"/>
              <a:t>Terminación inapropiada o inexistente de bucles</a:t>
            </a:r>
            <a:endParaRPr lang="es-ES" dirty="0" smtClean="0"/>
          </a:p>
          <a:p>
            <a:pPr marL="781200" lvl="1" indent="-457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urier New"/>
              <a:buChar char="o"/>
            </a:pPr>
            <a:r>
              <a:rPr lang="es-ES" sz="2800" dirty="0" smtClean="0"/>
              <a:t>Falla en la salida cuando se encuentre una iteración divergente</a:t>
            </a:r>
            <a:endParaRPr lang="es-ES" dirty="0" smtClean="0"/>
          </a:p>
          <a:p>
            <a:pPr marL="781200" lvl="1" indent="-457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urier New"/>
              <a:buChar char="o"/>
            </a:pPr>
            <a:r>
              <a:rPr lang="es-ES" sz="2800" dirty="0" smtClean="0"/>
              <a:t>Variables de bucle modificadas inapropiadamente </a:t>
            </a: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Font typeface="Courier New"/>
              <a:buNone/>
            </a:pPr>
            <a:endParaRPr lang="es-ES" dirty="0"/>
          </a:p>
        </p:txBody>
      </p:sp>
      <p:sp>
        <p:nvSpPr>
          <p:cNvPr id="144" name="Google Shape;144;p9"/>
          <p:cNvSpPr txBox="1"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Ingenieria</a:t>
            </a:r>
            <a:r>
              <a:rPr lang="es-ES" dirty="0" smtClean="0"/>
              <a:t> de Software II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7|2.2|2.2|3.4|3.5"/>
</p:tagLst>
</file>

<file path=ppt/theme/theme1.xml><?xml version="1.0" encoding="utf-8"?>
<a:theme xmlns:a="http://schemas.openxmlformats.org/drawingml/2006/main" name="Plantilla _2020_Isoft2">
  <a:themeElements>
    <a:clrScheme name="Personalizado 2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G I 2016" id="{7D710C11-A9A7-4655-97C4-BAD4B08B9899}" vid="{528455DC-6436-42CF-BA55-9ED6BE3C4C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1597</Words>
  <Application>Microsoft Office PowerPoint</Application>
  <PresentationFormat>Personalizado</PresentationFormat>
  <Paragraphs>242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Plantilla _2020_Isoft2</vt:lpstr>
      <vt:lpstr>Ingeniería de Software II</vt:lpstr>
      <vt:lpstr>Enfoque estratégico de pruebas </vt:lpstr>
      <vt:lpstr>Enfoque estratégico de pruebas</vt:lpstr>
      <vt:lpstr>Concepto de Verificación &amp;Validación </vt:lpstr>
      <vt:lpstr>Estrategias de pruebas</vt:lpstr>
      <vt:lpstr>Tipos de Pruebas Software convencionales</vt:lpstr>
      <vt:lpstr>Tipos de Pruebas. Pruebas de Unidad </vt:lpstr>
      <vt:lpstr>Tipos de Pruebas. Pruebas de Unidad </vt:lpstr>
      <vt:lpstr>Tipos de Pruebas. Pruebas de Unidad</vt:lpstr>
      <vt:lpstr>Tipos de Pruebas. Pruebas de Unidad - Procedimiento</vt:lpstr>
      <vt:lpstr>Tipos de Pruebas. Pruebas de Unidad - Procedimiento</vt:lpstr>
      <vt:lpstr>Tipos de Pruebas.  Pruebas de Integración</vt:lpstr>
      <vt:lpstr>Tipos de Pruebas.  Pruebas de Integración</vt:lpstr>
      <vt:lpstr>Tipos de Pruebas.  Pruebas de Integración - Descendente</vt:lpstr>
      <vt:lpstr>Tipos de Pruebas.  Pruebas de Integración - Descendente</vt:lpstr>
      <vt:lpstr>Tipos de Pruebas.  Pruebas de Integración - Descendente</vt:lpstr>
      <vt:lpstr>Tipos de Pruebas.  Pruebas de Integración - Ascendente</vt:lpstr>
      <vt:lpstr>Tipos de Pruebas.  Pruebas de Integración - Ascendente</vt:lpstr>
      <vt:lpstr>Tipos de Pruebas.  Pruebas de integración - Selección </vt:lpstr>
      <vt:lpstr>Tipos de Pruebas.  Pruebas de integración - Pruebas de regresión</vt:lpstr>
      <vt:lpstr>Tipos de Pruebas.  Pruebas de integración - Pruebas de regresión</vt:lpstr>
      <vt:lpstr>Tipos de Pruebas.  Pruebas de integración - Criticidad </vt:lpstr>
      <vt:lpstr>Tipos de Pruebas.  Pruebas de Unidad e Integración para software OO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II</dc:title>
  <dc:creator>Ariel Pasini</dc:creator>
  <cp:lastModifiedBy>Marcos</cp:lastModifiedBy>
  <cp:revision>12</cp:revision>
  <dcterms:created xsi:type="dcterms:W3CDTF">2016-02-19T02:46:31Z</dcterms:created>
  <dcterms:modified xsi:type="dcterms:W3CDTF">2020-05-30T01:37:21Z</dcterms:modified>
</cp:coreProperties>
</file>