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2" r:id="rId1"/>
  </p:sldMasterIdLst>
  <p:notesMasterIdLst>
    <p:notesMasterId r:id="rId21"/>
  </p:notes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gDp2+pTgUISEx92ac9c3CpSPpg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88" autoAdjust="0"/>
    <p:restoredTop sz="94671" autoAdjust="0"/>
  </p:normalViewPr>
  <p:slideViewPr>
    <p:cSldViewPr snapToGrid="0">
      <p:cViewPr varScale="1">
        <p:scale>
          <a:sx n="70" d="100"/>
          <a:sy n="70" d="100"/>
        </p:scale>
        <p:origin x="-72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51"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39444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5883d06d6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g5883d06d6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6:notes"/>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Ingeniería de Software II. Fac. de Informática. UNLP.</a:t>
            </a:r>
            <a:endParaRPr/>
          </a:p>
        </p:txBody>
      </p:sp>
      <p:sp>
        <p:nvSpPr>
          <p:cNvPr id="458" name="Google Shape;458;p36: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2008</a:t>
            </a:r>
            <a:endParaRPr/>
          </a:p>
        </p:txBody>
      </p:sp>
      <p:sp>
        <p:nvSpPr>
          <p:cNvPr id="459" name="Google Shape;459;p36: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Lic. Patricia M. Pesado.</a:t>
            </a:r>
            <a:endParaRPr/>
          </a:p>
        </p:txBody>
      </p:sp>
      <p:sp>
        <p:nvSpPr>
          <p:cNvPr id="460" name="Google Shape;460;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
        <p:nvSpPr>
          <p:cNvPr id="461" name="Google Shape;461;p36:notes"/>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2" name="Google Shape;462;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7:notes"/>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Ingeniería de Software II. Fac. de Informática. UNLP.</a:t>
            </a:r>
            <a:endParaRPr/>
          </a:p>
        </p:txBody>
      </p:sp>
      <p:sp>
        <p:nvSpPr>
          <p:cNvPr id="472" name="Google Shape;472;p37: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2008</a:t>
            </a:r>
            <a:endParaRPr/>
          </a:p>
        </p:txBody>
      </p:sp>
      <p:sp>
        <p:nvSpPr>
          <p:cNvPr id="473" name="Google Shape;473;p37: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Lic. Patricia M. Pesado.</a:t>
            </a:r>
            <a:endParaRPr/>
          </a:p>
        </p:txBody>
      </p:sp>
      <p:sp>
        <p:nvSpPr>
          <p:cNvPr id="474" name="Google Shape;474;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
        <p:nvSpPr>
          <p:cNvPr id="475" name="Google Shape;475;p37:notes"/>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76" name="Google Shape;476;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883d06d65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5883d06d6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6" y="4737542"/>
            <a:ext cx="10780776" cy="613283"/>
          </a:xfrm>
        </p:spPr>
        <p:txBody>
          <a:bodyPr anchor="b">
            <a:noAutofit/>
          </a:bodyPr>
          <a:lstStyle>
            <a:lvl1pPr>
              <a:defRPr sz="4400" b="1">
                <a:solidFill>
                  <a:schemeClr val="accent5">
                    <a:lumMod val="75000"/>
                  </a:schemeClr>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2400">
                <a:solidFill>
                  <a:schemeClr val="accent5">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chemeClr val="accent5">
                    <a:lumMod val="75000"/>
                  </a:schemeClr>
                </a:solidFill>
              </a:defRPr>
            </a:lvl1pPr>
          </a:lstStyle>
          <a:p>
            <a:r>
              <a:rPr lang="es-AR" dirty="0" smtClean="0">
                <a:solidFill>
                  <a:srgbClr val="63891F">
                    <a:lumMod val="75000"/>
                  </a:srgbClr>
                </a:solidFill>
              </a:rPr>
              <a:t>2020</a:t>
            </a:r>
            <a:endParaRPr lang="es-ES" dirty="0">
              <a:solidFill>
                <a:srgbClr val="63891F">
                  <a:lumMod val="75000"/>
                </a:srgbClr>
              </a:solidFill>
            </a:endParaRPr>
          </a:p>
        </p:txBody>
      </p:sp>
      <p:sp>
        <p:nvSpPr>
          <p:cNvPr id="13" name="Footer Placeholder 12"/>
          <p:cNvSpPr>
            <a:spLocks noGrp="1"/>
          </p:cNvSpPr>
          <p:nvPr>
            <p:ph type="ftr" sz="quarter" idx="11"/>
          </p:nvPr>
        </p:nvSpPr>
        <p:spPr>
          <a:xfrm>
            <a:off x="685800" y="6481096"/>
            <a:ext cx="2241848" cy="302201"/>
          </a:xfrm>
          <a:prstGeom prst="rect">
            <a:avLst/>
          </a:prstGeom>
        </p:spPr>
        <p:txBody>
          <a:bodyPr/>
          <a:lstStyle>
            <a:lvl1pPr>
              <a:defRPr>
                <a:solidFill>
                  <a:schemeClr val="accent5">
                    <a:lumMod val="75000"/>
                  </a:schemeClr>
                </a:solidFill>
              </a:defRPr>
            </a:lvl1pPr>
          </a:lstStyle>
          <a:p>
            <a:r>
              <a:rPr lang="es-ES" smtClean="0">
                <a:solidFill>
                  <a:srgbClr val="63891F">
                    <a:lumMod val="75000"/>
                  </a:srgbClr>
                </a:solidFill>
              </a:rPr>
              <a:t>Ingenieria de Software II</a:t>
            </a:r>
            <a:endParaRPr lang="es-ES" dirty="0">
              <a:solidFill>
                <a:srgbClr val="63891F">
                  <a:lumMod val="75000"/>
                </a:srgbClr>
              </a:solidFill>
            </a:endParaRPr>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A06DBA4C-BE2D-4FDA-A3F1-EFC03F3DB517}" type="slidenum">
              <a:rPr lang="es-ES" smtClean="0">
                <a:solidFill>
                  <a:srgbClr val="758085">
                    <a:alpha val="25000"/>
                  </a:srgbClr>
                </a:solidFill>
              </a:rPr>
              <a:pPr/>
              <a:t>‹Nº›</a:t>
            </a:fld>
            <a:endParaRPr lang="es-ES">
              <a:solidFill>
                <a:srgbClr val="758085">
                  <a:alpha val="25000"/>
                </a:srgbClr>
              </a:solidFill>
            </a:endParaRPr>
          </a:p>
        </p:txBody>
      </p:sp>
      <p:pic>
        <p:nvPicPr>
          <p:cNvPr id="1028" name="Picture 4" descr="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62"/>
          <a:stretch/>
        </p:blipFill>
        <p:spPr bwMode="auto">
          <a:xfrm>
            <a:off x="21928" y="12576"/>
            <a:ext cx="12144672" cy="406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5478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2" y="643372"/>
            <a:ext cx="10022838" cy="1129444"/>
          </a:xfrm>
          <a:ln>
            <a:noFill/>
          </a:ln>
          <a:effectLst/>
        </p:spPr>
        <p:txBody>
          <a:bodyPr>
            <a:normAutofit/>
          </a:bodyPr>
          <a:lstStyle>
            <a:lvl1pPr>
              <a:defRPr sz="4000" b="1">
                <a:solidFill>
                  <a:schemeClr val="accent5">
                    <a:lumMod val="75000"/>
                  </a:schemeClr>
                </a:solidFill>
              </a:defRPr>
            </a:lvl1pPr>
          </a:lstStyle>
          <a:p>
            <a:r>
              <a:rPr lang="es-ES" dirty="0" smtClean="0"/>
              <a:t>Haga Clic Para Modificar El Estilo De Título Del Patrón</a:t>
            </a:r>
            <a:endParaRPr lang="es-ES" dirty="0"/>
          </a:p>
        </p:txBody>
      </p:sp>
      <p:sp>
        <p:nvSpPr>
          <p:cNvPr id="5" name="4 Marcador de número de diapositiva"/>
          <p:cNvSpPr>
            <a:spLocks noGrp="1"/>
          </p:cNvSpPr>
          <p:nvPr>
            <p:ph type="sldNum" sz="quarter" idx="12"/>
          </p:nvPr>
        </p:nvSpPr>
        <p:spPr>
          <a:xfrm>
            <a:off x="9249399" y="2852610"/>
            <a:ext cx="2926080" cy="1048573"/>
          </a:xfrm>
          <a:ln>
            <a:noFill/>
          </a:ln>
        </p:spPr>
        <p:txBody>
          <a:bodyPr/>
          <a:lstStyle/>
          <a:p>
            <a:pPr>
              <a:defRPr/>
            </a:pPr>
            <a:fld id="{DDDB8A13-BBB4-4BDB-951D-2F728A4AF88F}" type="slidenum">
              <a:rPr lang="es-AR" smtClean="0">
                <a:solidFill>
                  <a:srgbClr val="758085">
                    <a:alpha val="25000"/>
                  </a:srgbClr>
                </a:solidFill>
              </a:rPr>
              <a:pPr>
                <a:defRPr/>
              </a:pPr>
              <a:t>‹Nº›</a:t>
            </a:fld>
            <a:endParaRPr lang="es-AR" dirty="0">
              <a:solidFill>
                <a:srgbClr val="758085">
                  <a:alpha val="25000"/>
                </a:srgbClr>
              </a:solidFill>
            </a:endParaRPr>
          </a:p>
        </p:txBody>
      </p:sp>
      <p:sp>
        <p:nvSpPr>
          <p:cNvPr id="7"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mn-lt"/>
                <a:ea typeface="+mn-ea"/>
                <a:cs typeface="+mn-cs"/>
              </a:defRPr>
            </a:lvl1pPr>
            <a:lvl2pPr>
              <a:buNone/>
              <a:defRPr sz="1400"/>
            </a:lvl2pPr>
            <a:lvl3pPr>
              <a:buNone/>
              <a:defRPr sz="1400"/>
            </a:lvl3pPr>
            <a:lvl4pPr>
              <a:buNone/>
              <a:defRPr sz="1400"/>
            </a:lvl4pPr>
            <a:lvl5pPr>
              <a:buNone/>
              <a:defRPr sz="1400"/>
            </a:lvl5pPr>
          </a:lstStyle>
          <a:p>
            <a:pPr lvl="0"/>
            <a:r>
              <a:rPr lang="es-ES" smtClean="0"/>
              <a:t>Haga clic para modificar el estilo de texto del patrón</a:t>
            </a:r>
          </a:p>
        </p:txBody>
      </p:sp>
      <p:sp>
        <p:nvSpPr>
          <p:cNvPr id="8" name="6 Marcador de texto"/>
          <p:cNvSpPr>
            <a:spLocks noGrp="1"/>
          </p:cNvSpPr>
          <p:nvPr>
            <p:ph type="body" sz="quarter" idx="13" hasCustomPrompt="1"/>
          </p:nvPr>
        </p:nvSpPr>
        <p:spPr>
          <a:xfrm>
            <a:off x="623392" y="1902575"/>
            <a:ext cx="9793088" cy="4478753"/>
          </a:xfrm>
        </p:spPr>
        <p:txBody>
          <a:bodyPr>
            <a:normAutofit/>
          </a:bodyPr>
          <a:lstStyle>
            <a:lvl1pPr marL="91440" indent="-91440">
              <a:buClr>
                <a:srgbClr val="C00000"/>
              </a:buClr>
              <a:buFont typeface="Arial" panose="020B0604020202020204" pitchFamily="34" charset="0"/>
              <a:buChar char="»"/>
              <a:defRPr sz="2800"/>
            </a:lvl1pPr>
            <a:lvl2pPr>
              <a:defRPr sz="2800"/>
            </a:lvl2pPr>
            <a:lvl3pPr>
              <a:defRPr sz="2400"/>
            </a:lvl3pPr>
            <a:lvl4pPr>
              <a:defRPr sz="2000"/>
            </a:lvl4pPr>
            <a:lvl5pPr>
              <a:defRPr sz="2000"/>
            </a:lvl5pPr>
          </a:lstStyle>
          <a:p>
            <a:pPr lvl="0"/>
            <a:r>
              <a:rPr lang="es-ES" dirty="0" smtClean="0"/>
              <a:t> Haga clic para modificar el estilo de texto del patrón</a:t>
            </a:r>
          </a:p>
          <a:p>
            <a:pPr lvl="1"/>
            <a:r>
              <a:rPr lang="es-ES" dirty="0" smtClean="0"/>
              <a:t> Segundo nivel</a:t>
            </a:r>
          </a:p>
          <a:p>
            <a:pPr lvl="2"/>
            <a:r>
              <a:rPr lang="es-ES" dirty="0" smtClean="0"/>
              <a:t> Tercer nivel</a:t>
            </a:r>
          </a:p>
          <a:p>
            <a:pPr lvl="3"/>
            <a:r>
              <a:rPr lang="es-ES" dirty="0" smtClean="0"/>
              <a:t> Cuarto nivel</a:t>
            </a:r>
          </a:p>
          <a:p>
            <a:pPr lvl="4"/>
            <a:r>
              <a:rPr lang="es-ES" dirty="0" smtClean="0"/>
              <a:t> Quinto nivel</a:t>
            </a:r>
            <a:endParaRPr lang="es-AR" dirty="0"/>
          </a:p>
        </p:txBody>
      </p:sp>
      <p:sp>
        <p:nvSpPr>
          <p:cNvPr id="9"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pPr>
              <a:defRPr/>
            </a:pPr>
            <a:r>
              <a:rPr lang="es-AR" dirty="0" smtClean="0">
                <a:solidFill>
                  <a:prstClr val="white">
                    <a:lumMod val="75000"/>
                  </a:prstClr>
                </a:solidFill>
              </a:rPr>
              <a:t>2020</a:t>
            </a:r>
            <a:endParaRPr lang="es-AR" dirty="0">
              <a:solidFill>
                <a:prstClr val="white">
                  <a:lumMod val="75000"/>
                </a:prstClr>
              </a:solidFill>
            </a:endParaRPr>
          </a:p>
        </p:txBody>
      </p:sp>
      <p:sp>
        <p:nvSpPr>
          <p:cNvPr id="10"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pPr>
              <a:defRPr/>
            </a:pPr>
            <a:r>
              <a:rPr lang="es-AR" smtClean="0">
                <a:solidFill>
                  <a:prstClr val="white">
                    <a:lumMod val="75000"/>
                  </a:prstClr>
                </a:solidFill>
              </a:rPr>
              <a:t>Ingenieria de Software II</a:t>
            </a:r>
            <a:endParaRPr lang="es-AR" dirty="0">
              <a:solidFill>
                <a:prstClr val="white">
                  <a:lumMod val="75000"/>
                </a:prstClr>
              </a:solidFill>
            </a:endParaRPr>
          </a:p>
        </p:txBody>
      </p:sp>
      <p:sp>
        <p:nvSpPr>
          <p:cNvPr id="11" name="17 CuadroTexto"/>
          <p:cNvSpPr txBox="1"/>
          <p:nvPr userDrawn="1"/>
        </p:nvSpPr>
        <p:spPr>
          <a:xfrm>
            <a:off x="5176313" y="6484425"/>
            <a:ext cx="662361" cy="261610"/>
          </a:xfrm>
          <a:prstGeom prst="rect">
            <a:avLst/>
          </a:prstGeom>
          <a:noFill/>
        </p:spPr>
        <p:txBody>
          <a:bodyPr wrap="square">
            <a:spAutoFit/>
          </a:bodyPr>
          <a:lstStyle/>
          <a:p>
            <a:pPr>
              <a:buClrTx/>
              <a:buFontTx/>
              <a:buNone/>
              <a:defRPr/>
            </a:pPr>
            <a:r>
              <a:rPr lang="es-ES" sz="1100" kern="1200" dirty="0" smtClean="0">
                <a:solidFill>
                  <a:prstClr val="black">
                    <a:tint val="75000"/>
                    <a:alpha val="60000"/>
                  </a:prstClr>
                </a:solidFill>
                <a:latin typeface="Calibri Light"/>
                <a:ea typeface="+mn-ea"/>
                <a:cs typeface="+mn-cs"/>
              </a:rPr>
              <a:t>Fuente:</a:t>
            </a:r>
            <a:endParaRPr lang="es-AR" sz="1100" kern="1200" dirty="0">
              <a:solidFill>
                <a:srgbClr val="E4E9EF"/>
              </a:solidFill>
              <a:latin typeface="Calibri Light"/>
              <a:ea typeface="+mn-ea"/>
              <a:cs typeface="+mn-cs"/>
            </a:endParaRPr>
          </a:p>
        </p:txBody>
      </p:sp>
      <p:cxnSp>
        <p:nvCxnSpPr>
          <p:cNvPr id="13" name="Conector recto 12"/>
          <p:cNvCxnSpPr/>
          <p:nvPr userDrawn="1"/>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9290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chemeClr val="accent5">
                    <a:lumMod val="7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0"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9" name="4 Marcador de número de diapositiva"/>
          <p:cNvSpPr>
            <a:spLocks noGrp="1"/>
          </p:cNvSpPr>
          <p:nvPr>
            <p:ph type="sldNum" sz="quarter" idx="12"/>
          </p:nvPr>
        </p:nvSpPr>
        <p:spPr>
          <a:xfrm>
            <a:off x="9249399" y="2852610"/>
            <a:ext cx="2926080" cy="1048573"/>
          </a:xfrm>
          <a:ln>
            <a:noFill/>
          </a:ln>
        </p:spPr>
        <p:txBody>
          <a:bodyPr/>
          <a:lstStyle/>
          <a:p>
            <a:fld id="{A06DBA4C-BE2D-4FDA-A3F1-EFC03F3DB517}" type="slidenum">
              <a:rPr lang="es-ES" smtClean="0">
                <a:solidFill>
                  <a:srgbClr val="758085">
                    <a:alpha val="25000"/>
                  </a:srgbClr>
                </a:solidFill>
              </a:rPr>
              <a:pPr/>
              <a:t>‹Nº›</a:t>
            </a:fld>
            <a:endParaRPr lang="es-ES" dirty="0">
              <a:solidFill>
                <a:srgbClr val="758085">
                  <a:alpha val="25000"/>
                </a:srgbClr>
              </a:solidFill>
            </a:endParaRPr>
          </a:p>
        </p:txBody>
      </p:sp>
      <p:sp>
        <p:nvSpPr>
          <p:cNvPr id="10" name="17 CuadroTexto"/>
          <p:cNvSpPr txBox="1"/>
          <p:nvPr/>
        </p:nvSpPr>
        <p:spPr>
          <a:xfrm>
            <a:off x="5176313" y="6484425"/>
            <a:ext cx="662361" cy="261610"/>
          </a:xfrm>
          <a:prstGeom prst="rect">
            <a:avLst/>
          </a:prstGeom>
          <a:noFill/>
        </p:spPr>
        <p:txBody>
          <a:bodyPr wrap="square">
            <a:spAutoFit/>
          </a:bodyPr>
          <a:lstStyle/>
          <a:p>
            <a:pPr>
              <a:buClrTx/>
              <a:buFontTx/>
              <a:buNone/>
              <a:defRPr/>
            </a:pPr>
            <a:r>
              <a:rPr lang="es-ES" sz="1100" kern="1200" dirty="0">
                <a:solidFill>
                  <a:prstClr val="black">
                    <a:tint val="75000"/>
                    <a:alpha val="60000"/>
                  </a:prstClr>
                </a:solidFill>
                <a:latin typeface="Arial" charset="0"/>
                <a:ea typeface="+mn-ea"/>
                <a:cs typeface="+mn-cs"/>
              </a:rPr>
              <a:t>Fuente:</a:t>
            </a:r>
            <a:endParaRPr lang="es-AR" sz="1100" kern="1200" dirty="0">
              <a:solidFill>
                <a:srgbClr val="E4E9EF"/>
              </a:solidFill>
              <a:latin typeface="Calibri Light"/>
              <a:ea typeface="+mn-ea"/>
              <a:cs typeface="+mn-cs"/>
            </a:endParaRPr>
          </a:p>
        </p:txBody>
      </p:sp>
      <p:sp>
        <p:nvSpPr>
          <p:cNvPr id="11"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Arial" charset="0"/>
                <a:ea typeface="+mn-ea"/>
                <a:cs typeface="+mn-cs"/>
              </a:defRPr>
            </a:lvl1pPr>
            <a:lvl2pPr>
              <a:buNone/>
              <a:defRPr sz="1400"/>
            </a:lvl2pPr>
            <a:lvl3pPr>
              <a:buNone/>
              <a:defRPr sz="1400"/>
            </a:lvl3pPr>
            <a:lvl4pPr>
              <a:buNone/>
              <a:defRPr sz="1400"/>
            </a:lvl4pPr>
            <a:lvl5pPr>
              <a:buNone/>
              <a:defRPr sz="1400"/>
            </a:lvl5pPr>
          </a:lstStyle>
          <a:p>
            <a:pPr lvl="0"/>
            <a:r>
              <a:rPr lang="es-ES" smtClean="0"/>
              <a:t>Haga clic para modificar el estilo de texto del patrón</a:t>
            </a:r>
          </a:p>
        </p:txBody>
      </p:sp>
      <p:sp>
        <p:nvSpPr>
          <p:cNvPr id="12" name="Date Placeholder 1"/>
          <p:cNvSpPr>
            <a:spLocks noGrp="1"/>
          </p:cNvSpPr>
          <p:nvPr>
            <p:ph type="dt" sz="half" idx="10"/>
          </p:nvPr>
        </p:nvSpPr>
        <p:spPr>
          <a:xfrm>
            <a:off x="2898948" y="6511624"/>
            <a:ext cx="825989" cy="256089"/>
          </a:xfrm>
          <a:prstGeom prst="rect">
            <a:avLst/>
          </a:prstGeom>
        </p:spPr>
        <p:txBody>
          <a:bodyPr/>
          <a:lstStyle>
            <a:lvl1pPr>
              <a:defRPr/>
            </a:lvl1pPr>
          </a:lstStyle>
          <a:p>
            <a:r>
              <a:rPr lang="es-AR" dirty="0" smtClean="0">
                <a:solidFill>
                  <a:prstClr val="white">
                    <a:lumMod val="75000"/>
                  </a:prstClr>
                </a:solidFill>
              </a:rPr>
              <a:t>2020</a:t>
            </a:r>
            <a:endParaRPr lang="es-ES" dirty="0">
              <a:solidFill>
                <a:prstClr val="white">
                  <a:lumMod val="75000"/>
                </a:prstClr>
              </a:solidFill>
            </a:endParaRPr>
          </a:p>
        </p:txBody>
      </p:sp>
      <p:sp>
        <p:nvSpPr>
          <p:cNvPr id="13" name="Footer Placeholder 2"/>
          <p:cNvSpPr>
            <a:spLocks noGrp="1"/>
          </p:cNvSpPr>
          <p:nvPr>
            <p:ph type="ftr" sz="quarter" idx="11"/>
          </p:nvPr>
        </p:nvSpPr>
        <p:spPr>
          <a:xfrm>
            <a:off x="168980" y="6554697"/>
            <a:ext cx="2154900" cy="213016"/>
          </a:xfrm>
          <a:prstGeom prst="rect">
            <a:avLst/>
          </a:prstGeom>
        </p:spPr>
        <p:txBody>
          <a:bodyPr/>
          <a:lstStyle/>
          <a:p>
            <a:r>
              <a:rPr lang="es-ES" smtClean="0">
                <a:solidFill>
                  <a:prstClr val="white">
                    <a:lumMod val="75000"/>
                  </a:prstClr>
                </a:solidFill>
              </a:rPr>
              <a:t>Ingenieria de Software II</a:t>
            </a:r>
            <a:endParaRPr lang="es-ES">
              <a:solidFill>
                <a:prstClr val="white">
                  <a:lumMod val="75000"/>
                </a:prstClr>
              </a:solidFill>
            </a:endParaRPr>
          </a:p>
        </p:txBody>
      </p:sp>
    </p:spTree>
    <p:extLst>
      <p:ext uri="{BB962C8B-B14F-4D97-AF65-F5344CB8AC3E}">
        <p14:creationId xmlns:p14="http://schemas.microsoft.com/office/powerpoint/2010/main" val="28508733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p>
            <a:fld id="{A06DBA4C-BE2D-4FDA-A3F1-EFC03F3DB517}" type="slidenum">
              <a:rPr lang="es-ES" smtClean="0">
                <a:solidFill>
                  <a:srgbClr val="758085">
                    <a:alpha val="25000"/>
                  </a:srgbClr>
                </a:solidFill>
              </a:rPr>
              <a:pPr/>
              <a:t>‹Nº›</a:t>
            </a:fld>
            <a:endParaRPr lang="es-ES" dirty="0">
              <a:solidFill>
                <a:srgbClr val="758085">
                  <a:alpha val="25000"/>
                </a:srgbClr>
              </a:solidFill>
            </a:endParaRPr>
          </a:p>
        </p:txBody>
      </p:sp>
      <p:sp>
        <p:nvSpPr>
          <p:cNvPr id="4" name="3 Marcador de fecha"/>
          <p:cNvSpPr>
            <a:spLocks noGrp="1"/>
          </p:cNvSpPr>
          <p:nvPr>
            <p:ph type="dt" sz="half" idx="11"/>
          </p:nvPr>
        </p:nvSpPr>
        <p:spPr/>
        <p:txBody>
          <a:bodyPr/>
          <a:lstStyle/>
          <a:p>
            <a:r>
              <a:rPr lang="es-AR" smtClean="0">
                <a:solidFill>
                  <a:prstClr val="white">
                    <a:lumMod val="75000"/>
                  </a:prstClr>
                </a:solidFill>
              </a:rPr>
              <a:t>2020</a:t>
            </a:r>
            <a:endParaRPr lang="es-ES" dirty="0">
              <a:solidFill>
                <a:prstClr val="white">
                  <a:lumMod val="75000"/>
                </a:prstClr>
              </a:solidFill>
            </a:endParaRPr>
          </a:p>
        </p:txBody>
      </p:sp>
      <p:sp>
        <p:nvSpPr>
          <p:cNvPr id="5" name="4 Marcador de pie de página"/>
          <p:cNvSpPr>
            <a:spLocks noGrp="1"/>
          </p:cNvSpPr>
          <p:nvPr>
            <p:ph type="ftr" sz="quarter" idx="12"/>
          </p:nvPr>
        </p:nvSpPr>
        <p:spPr/>
        <p:txBody>
          <a:bodyPr/>
          <a:lstStyle/>
          <a:p>
            <a:r>
              <a:rPr lang="es-ES" smtClean="0">
                <a:solidFill>
                  <a:prstClr val="white">
                    <a:lumMod val="75000"/>
                  </a:prstClr>
                </a:solidFill>
              </a:rPr>
              <a:t>Ingenieria de Software II</a:t>
            </a:r>
            <a:endParaRPr lang="es-ES">
              <a:solidFill>
                <a:prstClr val="white">
                  <a:lumMod val="75000"/>
                </a:prstClr>
              </a:solidFill>
            </a:endParaRPr>
          </a:p>
        </p:txBody>
      </p:sp>
    </p:spTree>
    <p:extLst>
      <p:ext uri="{BB962C8B-B14F-4D97-AF65-F5344CB8AC3E}">
        <p14:creationId xmlns:p14="http://schemas.microsoft.com/office/powerpoint/2010/main" val="33845285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3" y="499533"/>
            <a:ext cx="10235108" cy="1273283"/>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6" name="Slide Number Placeholder 5"/>
          <p:cNvSpPr>
            <a:spLocks noGrp="1"/>
          </p:cNvSpPr>
          <p:nvPr>
            <p:ph type="sldNum" sz="quarter" idx="4"/>
          </p:nvPr>
        </p:nvSpPr>
        <p:spPr>
          <a:xfrm>
            <a:off x="9265920" y="2780928"/>
            <a:ext cx="2926080" cy="1397039"/>
          </a:xfrm>
          <a:prstGeom prst="rect">
            <a:avLst/>
          </a:prstGeom>
        </p:spPr>
        <p:txBody>
          <a:bodyPr vert="horz" lIns="91440" tIns="45720" rIns="91440" bIns="45720" rtlCol="0" anchor="b"/>
          <a:lstStyle>
            <a:lvl1pPr algn="r">
              <a:defRPr sz="10300" b="0">
                <a:ln>
                  <a:noFill/>
                </a:ln>
                <a:solidFill>
                  <a:schemeClr val="accent6">
                    <a:alpha val="25000"/>
                  </a:schemeClr>
                </a:solidFill>
                <a:latin typeface="+mj-lt"/>
              </a:defRPr>
            </a:lvl1pPr>
          </a:lstStyle>
          <a:p>
            <a:pPr>
              <a:buClrTx/>
              <a:buFontTx/>
              <a:buNone/>
            </a:pPr>
            <a:fld id="{A06DBA4C-BE2D-4FDA-A3F1-EFC03F3DB517}" type="slidenum">
              <a:rPr lang="es-ES" kern="1200" smtClean="0">
                <a:solidFill>
                  <a:srgbClr val="758085">
                    <a:alpha val="25000"/>
                  </a:srgbClr>
                </a:solidFill>
                <a:ea typeface="+mn-ea"/>
                <a:cs typeface="+mn-cs"/>
              </a:rPr>
              <a:pPr>
                <a:buClrTx/>
                <a:buFontTx/>
                <a:buNone/>
              </a:pPr>
              <a:t>‹Nº›</a:t>
            </a:fld>
            <a:endParaRPr lang="es-ES" kern="1200" dirty="0">
              <a:solidFill>
                <a:srgbClr val="758085">
                  <a:alpha val="25000"/>
                </a:srgbClr>
              </a:solidFill>
              <a:ea typeface="+mn-ea"/>
              <a:cs typeface="+mn-cs"/>
            </a:endParaRPr>
          </a:p>
        </p:txBody>
      </p:sp>
      <p:sp>
        <p:nvSpPr>
          <p:cNvPr id="13"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pPr>
              <a:buClrTx/>
              <a:buFontTx/>
              <a:buNone/>
            </a:pPr>
            <a:r>
              <a:rPr lang="es-AR" kern="1200" dirty="0" smtClean="0">
                <a:solidFill>
                  <a:prstClr val="white">
                    <a:lumMod val="75000"/>
                  </a:prstClr>
                </a:solidFill>
                <a:ea typeface="+mn-ea"/>
                <a:cs typeface="+mn-cs"/>
              </a:rPr>
              <a:t>2020</a:t>
            </a:r>
            <a:endParaRPr lang="es-ES" kern="1200" dirty="0">
              <a:solidFill>
                <a:prstClr val="white">
                  <a:lumMod val="75000"/>
                </a:prstClr>
              </a:solidFill>
              <a:ea typeface="+mn-ea"/>
              <a:cs typeface="+mn-cs"/>
            </a:endParaRPr>
          </a:p>
        </p:txBody>
      </p:sp>
      <p:sp>
        <p:nvSpPr>
          <p:cNvPr id="14"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pPr>
              <a:buClrTx/>
              <a:buFontTx/>
              <a:buNone/>
            </a:pPr>
            <a:r>
              <a:rPr lang="es-ES" kern="1200" smtClean="0">
                <a:solidFill>
                  <a:prstClr val="white">
                    <a:lumMod val="75000"/>
                  </a:prstClr>
                </a:solidFill>
                <a:ea typeface="+mn-ea"/>
                <a:cs typeface="+mn-cs"/>
              </a:rPr>
              <a:t>Ingenieria de Software II</a:t>
            </a:r>
            <a:endParaRPr lang="es-ES" kern="1200">
              <a:solidFill>
                <a:prstClr val="white">
                  <a:lumMod val="75000"/>
                </a:prstClr>
              </a:solidFill>
              <a:ea typeface="+mn-ea"/>
              <a:cs typeface="+mn-cs"/>
            </a:endParaRPr>
          </a:p>
        </p:txBody>
      </p:sp>
      <p:cxnSp>
        <p:nvCxnSpPr>
          <p:cNvPr id="8" name="Conector recto 7"/>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Imagen 4">
            <a:extLst>
              <a:ext uri="{FF2B5EF4-FFF2-40B4-BE49-F238E27FC236}">
                <a16:creationId xmlns:a16="http://schemas.microsoft.com/office/drawing/2014/main" xmlns="" id="{5827CDC7-EB87-4318-A833-C296A79A252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81508" y="0"/>
            <a:ext cx="1210492" cy="1187213"/>
          </a:xfrm>
          <a:prstGeom prst="rect">
            <a:avLst/>
          </a:prstGeom>
        </p:spPr>
      </p:pic>
    </p:spTree>
    <p:extLst>
      <p:ext uri="{BB962C8B-B14F-4D97-AF65-F5344CB8AC3E}">
        <p14:creationId xmlns:p14="http://schemas.microsoft.com/office/powerpoint/2010/main" val="3044608461"/>
      </p:ext>
    </p:extLst>
  </p:cSld>
  <p:clrMap bg1="lt1" tx1="dk1" bg2="lt2" tx2="dk2" accent1="accent1" accent2="accent2" accent3="accent3" accent4="accent4" accent5="accent5" accent6="accent6" hlink="hlink" folHlink="folHlink"/>
  <p:sldLayoutIdLst>
    <p:sldLayoutId id="2147483653" r:id="rId1"/>
    <p:sldLayoutId id="2147483657" r:id="rId2"/>
    <p:sldLayoutId id="2147483655" r:id="rId3"/>
    <p:sldLayoutId id="2147483658" r:id="rId4"/>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b="1" kern="1200" spc="-120" baseline="0">
          <a:solidFill>
            <a:schemeClr val="accent5">
              <a:lumMod val="75000"/>
            </a:schemeClr>
          </a:solidFill>
          <a:latin typeface="+mj-lt"/>
          <a:ea typeface="+mj-ea"/>
          <a:cs typeface="+mj-cs"/>
        </a:defRPr>
      </a:lvl1pPr>
    </p:titleStyle>
    <p:bodyStyle>
      <a:lvl1pPr marL="91440" indent="-91440" algn="l" defTabSz="914400" rtl="0" eaLnBrk="1" latinLnBrk="0" hangingPunct="1">
        <a:lnSpc>
          <a:spcPct val="85000"/>
        </a:lnSpc>
        <a:spcBef>
          <a:spcPts val="1300"/>
        </a:spcBef>
        <a:buClr>
          <a:srgbClr val="C00000"/>
        </a:buClr>
        <a:buFont typeface="Arial" panose="020B0604020202020204" pitchFamily="34" charset="0"/>
        <a:buChar char="»"/>
        <a:defRPr sz="28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8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4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apple.com/testfligh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eveloper.apple.com/library/content/documentation/LanguagesUtilities/Conceptual/iTunesConnect_Guide_ES/Chapters/BetaTestingTheApp.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rowdsourcedtesting.com/es/tester-freelanc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utest.com/" TargetMode="External"/><Relationship Id="rId4" Type="http://schemas.openxmlformats.org/officeDocument/2006/relationships/hyperlink" Target="https://www.usertesting.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rtl="0">
              <a:lnSpc>
                <a:spcPct val="85000"/>
              </a:lnSpc>
              <a:spcBef>
                <a:spcPts val="0"/>
              </a:spcBef>
              <a:spcAft>
                <a:spcPts val="0"/>
              </a:spcAft>
              <a:buClr>
                <a:srgbClr val="005392"/>
              </a:buClr>
              <a:buSzPts val="4400"/>
              <a:buFont typeface="Calibri"/>
              <a:buNone/>
            </a:pPr>
            <a:r>
              <a:rPr lang="es-ES" dirty="0" smtClean="0"/>
              <a:t>Ingeniería de Software II</a:t>
            </a:r>
            <a:endParaRPr lang="es-ES" dirty="0"/>
          </a:p>
        </p:txBody>
      </p:sp>
      <p:sp>
        <p:nvSpPr>
          <p:cNvPr id="49" name="Google Shape;49;p1"/>
          <p:cNvSpPr txBox="1">
            <a:spLocks noGrp="1"/>
          </p:cNvSpPr>
          <p:nvPr>
            <p:ph type="body" sz="half" idx="2"/>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s-ES" noProof="0" dirty="0" smtClean="0"/>
              <a:t>Estrategias</a:t>
            </a:r>
            <a:r>
              <a:rPr lang="es-ES" dirty="0" smtClean="0"/>
              <a:t> de prueba</a:t>
            </a:r>
            <a:endParaRPr lang="es-ES" dirty="0"/>
          </a:p>
        </p:txBody>
      </p:sp>
      <p:sp>
        <p:nvSpPr>
          <p:cNvPr id="50" name="Google Shape;50;p1"/>
          <p:cNvSpPr txBox="1">
            <a:spLocks noGrp="1"/>
          </p:cNvSpPr>
          <p:nvPr>
            <p:ph type="dt" sz="half" idx="10"/>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2020</a:t>
            </a:r>
            <a:endParaRPr lang="es-ES" dirty="0"/>
          </a:p>
        </p:txBody>
      </p:sp>
      <p:sp>
        <p:nvSpPr>
          <p:cNvPr id="51" name="Google Shape;51;p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Ingeniería de Software II</a:t>
            </a:r>
            <a:endParaRPr lang="es-ES" dirty="0"/>
          </a:p>
        </p:txBody>
      </p:sp>
      <p:sp>
        <p:nvSpPr>
          <p:cNvPr id="52" name="Google Shape;52;p1"/>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1</a:t>
            </a:fld>
            <a:endParaRPr lang="es-E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5883d06d65_0_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dk2"/>
              </a:buClr>
              <a:buSzPts val="4000"/>
              <a:buFont typeface="Calibri"/>
              <a:buNone/>
            </a:pPr>
            <a:r>
              <a:rPr lang="es-ES" dirty="0" smtClean="0"/>
              <a:t>Tipos de Pruebas. </a:t>
            </a:r>
            <a:br>
              <a:rPr lang="es-ES" dirty="0" smtClean="0"/>
            </a:br>
            <a:r>
              <a:rPr lang="es-ES" dirty="0" smtClean="0"/>
              <a:t>Pruebas de Validación – aceptación BETA</a:t>
            </a:r>
            <a:endParaRPr lang="es-ES" dirty="0"/>
          </a:p>
        </p:txBody>
      </p:sp>
      <p:sp>
        <p:nvSpPr>
          <p:cNvPr id="400" name="Google Shape;400;g5883d06d65_0_0"/>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10</a:t>
            </a:fld>
            <a:endParaRPr lang="es-ES" dirty="0"/>
          </a:p>
        </p:txBody>
      </p:sp>
      <p:sp>
        <p:nvSpPr>
          <p:cNvPr id="2" name="1 Marcador de texto"/>
          <p:cNvSpPr>
            <a:spLocks noGrp="1"/>
          </p:cNvSpPr>
          <p:nvPr>
            <p:ph type="body" sz="quarter" idx="14"/>
          </p:nvPr>
        </p:nvSpPr>
        <p:spPr/>
        <p:txBody>
          <a:bodyPr/>
          <a:lstStyle/>
          <a:p>
            <a:endParaRPr lang="es-ES" dirty="0"/>
          </a:p>
        </p:txBody>
      </p:sp>
      <p:sp>
        <p:nvSpPr>
          <p:cNvPr id="402" name="Google Shape;402;g5883d06d65_0_0"/>
          <p:cNvSpPr txBox="1">
            <a:spLocks noGrp="1"/>
          </p:cNvSpPr>
          <p:nvPr>
            <p:ph type="body" sz="quarter" idx="13"/>
          </p:nvPr>
        </p:nvSpPr>
        <p:spPr>
          <a:prstGeom prst="rect">
            <a:avLst/>
          </a:prstGeom>
          <a:noFill/>
          <a:ln>
            <a:noFill/>
          </a:ln>
        </p:spPr>
        <p:txBody>
          <a:bodyPr spcFirstLastPara="1" wrap="square" lIns="91425" tIns="45700" rIns="91425" bIns="45700" anchor="t" anchorCtr="0">
            <a:noAutofit/>
          </a:bodyPr>
          <a:lstStyle/>
          <a:p>
            <a:pPr marL="91440" lvl="0" indent="-171450" algn="l" rtl="0">
              <a:lnSpc>
                <a:spcPct val="90000"/>
              </a:lnSpc>
              <a:spcBef>
                <a:spcPts val="0"/>
              </a:spcBef>
              <a:spcAft>
                <a:spcPts val="0"/>
              </a:spcAft>
              <a:buSzPts val="2700"/>
              <a:buChar char="»"/>
            </a:pPr>
            <a:r>
              <a:rPr lang="es-ES" sz="2700" dirty="0" smtClean="0"/>
              <a:t>Ejemplo de prueba beta:</a:t>
            </a:r>
            <a:endParaRPr lang="es-ES" dirty="0" smtClean="0"/>
          </a:p>
          <a:p>
            <a:pPr marL="0" lvl="0" indent="0" algn="l" rtl="0">
              <a:lnSpc>
                <a:spcPct val="90000"/>
              </a:lnSpc>
              <a:spcBef>
                <a:spcPts val="1300"/>
              </a:spcBef>
              <a:spcAft>
                <a:spcPts val="0"/>
              </a:spcAft>
              <a:buSzPts val="2700"/>
              <a:buNone/>
            </a:pPr>
            <a:r>
              <a:rPr lang="es-ES" sz="2700" u="sng" dirty="0" smtClean="0">
                <a:solidFill>
                  <a:schemeClr val="hlink"/>
                </a:solidFill>
                <a:hlinkClick r:id="rId3"/>
              </a:rPr>
              <a:t>https://developer.apple.com/testflight/</a:t>
            </a:r>
            <a:endParaRPr lang="es-ES" sz="2700" dirty="0" smtClean="0"/>
          </a:p>
          <a:p>
            <a:pPr marL="91440" lvl="0" indent="-171450" algn="l" rtl="0">
              <a:lnSpc>
                <a:spcPct val="90000"/>
              </a:lnSpc>
              <a:spcBef>
                <a:spcPts val="1300"/>
              </a:spcBef>
              <a:spcAft>
                <a:spcPts val="0"/>
              </a:spcAft>
              <a:buSzPts val="2700"/>
              <a:buChar char="»"/>
            </a:pPr>
            <a:r>
              <a:rPr lang="es-ES" sz="2700" dirty="0" smtClean="0"/>
              <a:t>La explicación de cómo desarrollar una prueba beta de pre lanzamiento de una App para Apple Store se puede ver en:</a:t>
            </a:r>
            <a:endParaRPr lang="es-ES" dirty="0" smtClean="0"/>
          </a:p>
          <a:p>
            <a:pPr marL="0" lvl="0" indent="0" algn="l" rtl="0">
              <a:lnSpc>
                <a:spcPct val="90000"/>
              </a:lnSpc>
              <a:spcBef>
                <a:spcPts val="1300"/>
              </a:spcBef>
              <a:spcAft>
                <a:spcPts val="0"/>
              </a:spcAft>
              <a:buSzPts val="2700"/>
              <a:buNone/>
            </a:pPr>
            <a:r>
              <a:rPr lang="es-ES" sz="2700" u="sng" dirty="0" smtClean="0">
                <a:solidFill>
                  <a:schemeClr val="hlink"/>
                </a:solidFill>
                <a:hlinkClick r:id="rId4"/>
              </a:rPr>
              <a:t>https://developer.apple.com/library/content/documentation/LanguagesUtilities/Conceptual/iTunesConnect_Guide_ES/Chapters/BetaTestingTheApp.html</a:t>
            </a:r>
            <a:endParaRPr lang="es-ES" sz="2700" dirty="0" smtClean="0"/>
          </a:p>
          <a:p>
            <a:pPr marL="91440" lvl="0" indent="0" algn="l" rtl="0">
              <a:lnSpc>
                <a:spcPct val="90000"/>
              </a:lnSpc>
              <a:spcBef>
                <a:spcPts val="1300"/>
              </a:spcBef>
              <a:spcAft>
                <a:spcPts val="0"/>
              </a:spcAft>
              <a:buSzPts val="2700"/>
              <a:buNone/>
            </a:pPr>
            <a:endParaRPr lang="es-ES" sz="2700" dirty="0"/>
          </a:p>
        </p:txBody>
      </p:sp>
      <p:sp>
        <p:nvSpPr>
          <p:cNvPr id="403" name="Google Shape;403;g5883d06d65_0_0"/>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2020</a:t>
            </a:r>
            <a:endParaRPr lang="es-ES" dirty="0"/>
          </a:p>
        </p:txBody>
      </p:sp>
      <p:sp>
        <p:nvSpPr>
          <p:cNvPr id="404" name="Google Shape;404;g5883d06d65_0_0"/>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s-ES" dirty="0" smtClean="0"/>
              <a:t>Tipos de Pruebas. </a:t>
            </a:r>
            <a:br>
              <a:rPr lang="es-ES" dirty="0" smtClean="0"/>
            </a:br>
            <a:r>
              <a:rPr lang="es-ES" dirty="0" smtClean="0"/>
              <a:t>Pruebas de Validación – aceptación BETA</a:t>
            </a:r>
            <a:endParaRPr lang="es-ES" dirty="0"/>
          </a:p>
        </p:txBody>
      </p:sp>
      <p:sp>
        <p:nvSpPr>
          <p:cNvPr id="410" name="Google Shape;410;p31"/>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11</a:t>
            </a:fld>
            <a:endParaRPr lang="es-ES" dirty="0"/>
          </a:p>
        </p:txBody>
      </p:sp>
      <p:sp>
        <p:nvSpPr>
          <p:cNvPr id="2" name="1 Marcador de texto"/>
          <p:cNvSpPr>
            <a:spLocks noGrp="1"/>
          </p:cNvSpPr>
          <p:nvPr>
            <p:ph type="body" sz="quarter" idx="14"/>
          </p:nvPr>
        </p:nvSpPr>
        <p:spPr/>
        <p:txBody>
          <a:bodyPr/>
          <a:lstStyle/>
          <a:p>
            <a:endParaRPr lang="es-ES" dirty="0"/>
          </a:p>
        </p:txBody>
      </p:sp>
      <p:sp>
        <p:nvSpPr>
          <p:cNvPr id="412" name="Google Shape;412;p31"/>
          <p:cNvSpPr txBox="1">
            <a:spLocks noGrp="1"/>
          </p:cNvSpPr>
          <p:nvPr>
            <p:ph type="body" sz="quarter" idx="13"/>
          </p:nvPr>
        </p:nvSpPr>
        <p:spPr>
          <a:prstGeom prst="rect">
            <a:avLst/>
          </a:prstGeom>
          <a:noFill/>
          <a:ln>
            <a:noFill/>
          </a:ln>
        </p:spPr>
        <p:txBody>
          <a:bodyPr spcFirstLastPara="1" wrap="square" lIns="91425" tIns="45700" rIns="91425" bIns="45700" anchor="t" anchorCtr="0">
            <a:normAutofit/>
          </a:bodyPr>
          <a:lstStyle/>
          <a:p>
            <a:pPr marL="91440" lvl="0" indent="-171450" algn="l" rtl="0">
              <a:lnSpc>
                <a:spcPct val="90000"/>
              </a:lnSpc>
              <a:spcBef>
                <a:spcPts val="0"/>
              </a:spcBef>
              <a:spcAft>
                <a:spcPts val="0"/>
              </a:spcAft>
              <a:buSzPts val="2700"/>
              <a:buChar char="»"/>
            </a:pPr>
            <a:r>
              <a:rPr lang="es-ES" sz="2700" dirty="0" smtClean="0"/>
              <a:t>Lugares donde pueden ser beta </a:t>
            </a:r>
            <a:r>
              <a:rPr lang="es-ES" sz="2700" dirty="0" err="1" smtClean="0"/>
              <a:t>tester</a:t>
            </a:r>
            <a:r>
              <a:rPr lang="es-ES" sz="2700" dirty="0" smtClean="0"/>
              <a:t>:</a:t>
            </a:r>
          </a:p>
          <a:p>
            <a:pPr marL="0" lvl="0" indent="0" algn="l" rtl="0">
              <a:lnSpc>
                <a:spcPct val="90000"/>
              </a:lnSpc>
              <a:spcBef>
                <a:spcPts val="0"/>
              </a:spcBef>
              <a:spcAft>
                <a:spcPts val="0"/>
              </a:spcAft>
              <a:buNone/>
            </a:pPr>
            <a:endParaRPr lang="es-ES" sz="2700" dirty="0" smtClean="0"/>
          </a:p>
          <a:p>
            <a:pPr marL="0" lvl="0" indent="0" algn="l" rtl="0">
              <a:lnSpc>
                <a:spcPct val="90000"/>
              </a:lnSpc>
              <a:spcBef>
                <a:spcPts val="0"/>
              </a:spcBef>
              <a:spcAft>
                <a:spcPts val="0"/>
              </a:spcAft>
              <a:buNone/>
            </a:pPr>
            <a:r>
              <a:rPr lang="es-ES" sz="3000" u="sng" dirty="0" smtClean="0">
                <a:solidFill>
                  <a:schemeClr val="hlink"/>
                </a:solidFill>
                <a:latin typeface="Arial"/>
                <a:ea typeface="Arial"/>
                <a:cs typeface="Arial"/>
                <a:sym typeface="Arial"/>
                <a:hlinkClick r:id="rId3"/>
              </a:rPr>
              <a:t>https://crowdsourcedtesting.com/es/tester-freelance</a:t>
            </a:r>
            <a:endParaRPr lang="es-ES" sz="3000" dirty="0" smtClean="0"/>
          </a:p>
          <a:p>
            <a:pPr marL="0" lvl="0" indent="0" algn="l" rtl="0">
              <a:lnSpc>
                <a:spcPct val="90000"/>
              </a:lnSpc>
              <a:spcBef>
                <a:spcPts val="0"/>
              </a:spcBef>
              <a:spcAft>
                <a:spcPts val="0"/>
              </a:spcAft>
              <a:buNone/>
            </a:pPr>
            <a:endParaRPr lang="es-ES" sz="3000" dirty="0" smtClean="0"/>
          </a:p>
          <a:p>
            <a:pPr marL="0" lvl="0" indent="0" algn="l" rtl="0">
              <a:lnSpc>
                <a:spcPct val="90000"/>
              </a:lnSpc>
              <a:spcBef>
                <a:spcPts val="0"/>
              </a:spcBef>
              <a:spcAft>
                <a:spcPts val="0"/>
              </a:spcAft>
              <a:buNone/>
            </a:pPr>
            <a:endParaRPr lang="es-ES" sz="3000" dirty="0" smtClean="0"/>
          </a:p>
          <a:p>
            <a:pPr marL="0" lvl="0" indent="0" algn="l" rtl="0">
              <a:lnSpc>
                <a:spcPct val="90000"/>
              </a:lnSpc>
              <a:spcBef>
                <a:spcPts val="0"/>
              </a:spcBef>
              <a:spcAft>
                <a:spcPts val="0"/>
              </a:spcAft>
              <a:buNone/>
            </a:pPr>
            <a:r>
              <a:rPr lang="es-ES" sz="3000" u="sng" dirty="0" smtClean="0">
                <a:solidFill>
                  <a:schemeClr val="hlink"/>
                </a:solidFill>
                <a:latin typeface="Arial"/>
                <a:ea typeface="Arial"/>
                <a:cs typeface="Arial"/>
                <a:sym typeface="Arial"/>
                <a:hlinkClick r:id="rId4"/>
              </a:rPr>
              <a:t>https://www.usertesting.com/</a:t>
            </a:r>
            <a:endParaRPr lang="es-ES" sz="3000" dirty="0" smtClean="0"/>
          </a:p>
          <a:p>
            <a:pPr marL="0" lvl="0" indent="0" algn="l" rtl="0">
              <a:lnSpc>
                <a:spcPct val="90000"/>
              </a:lnSpc>
              <a:spcBef>
                <a:spcPts val="0"/>
              </a:spcBef>
              <a:spcAft>
                <a:spcPts val="0"/>
              </a:spcAft>
              <a:buNone/>
            </a:pPr>
            <a:endParaRPr lang="es-ES" sz="3000" dirty="0" smtClean="0"/>
          </a:p>
          <a:p>
            <a:pPr marL="0" lvl="0" indent="0" algn="l" rtl="0">
              <a:lnSpc>
                <a:spcPct val="90000"/>
              </a:lnSpc>
              <a:spcBef>
                <a:spcPts val="0"/>
              </a:spcBef>
              <a:spcAft>
                <a:spcPts val="0"/>
              </a:spcAft>
              <a:buNone/>
            </a:pPr>
            <a:endParaRPr lang="es-ES" sz="3000" dirty="0" smtClean="0"/>
          </a:p>
          <a:p>
            <a:pPr marL="0" lvl="0" indent="0" algn="l" rtl="0">
              <a:lnSpc>
                <a:spcPct val="90000"/>
              </a:lnSpc>
              <a:spcBef>
                <a:spcPts val="0"/>
              </a:spcBef>
              <a:spcAft>
                <a:spcPts val="0"/>
              </a:spcAft>
              <a:buNone/>
            </a:pPr>
            <a:r>
              <a:rPr lang="es-ES" sz="3000" u="sng" dirty="0" smtClean="0">
                <a:solidFill>
                  <a:schemeClr val="hlink"/>
                </a:solidFill>
                <a:latin typeface="Arial"/>
                <a:ea typeface="Arial"/>
                <a:cs typeface="Arial"/>
                <a:sym typeface="Arial"/>
                <a:hlinkClick r:id="rId5"/>
              </a:rPr>
              <a:t>https://www.utest.com/</a:t>
            </a:r>
            <a:endParaRPr lang="es-ES" sz="3000" dirty="0"/>
          </a:p>
        </p:txBody>
      </p:sp>
      <p:sp>
        <p:nvSpPr>
          <p:cNvPr id="413" name="Google Shape;413;p31"/>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2020</a:t>
            </a:r>
            <a:endParaRPr lang="es-ES" dirty="0"/>
          </a:p>
        </p:txBody>
      </p:sp>
      <p:sp>
        <p:nvSpPr>
          <p:cNvPr id="414" name="Google Shape;414;p31"/>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s-ES" dirty="0" smtClean="0"/>
              <a:t>Depuración </a:t>
            </a:r>
            <a:endParaRPr lang="es-ES" dirty="0"/>
          </a:p>
        </p:txBody>
      </p:sp>
      <p:sp>
        <p:nvSpPr>
          <p:cNvPr id="420" name="Google Shape;420;p32"/>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12</a:t>
            </a:fld>
            <a:endParaRPr lang="es-ES" dirty="0"/>
          </a:p>
        </p:txBody>
      </p:sp>
      <p:sp>
        <p:nvSpPr>
          <p:cNvPr id="2" name="1 Marcador de texto"/>
          <p:cNvSpPr>
            <a:spLocks noGrp="1"/>
          </p:cNvSpPr>
          <p:nvPr>
            <p:ph type="body" sz="quarter" idx="14"/>
          </p:nvPr>
        </p:nvSpPr>
        <p:spPr/>
        <p:txBody>
          <a:bodyPr/>
          <a:lstStyle/>
          <a:p>
            <a:endParaRPr lang="es-ES" dirty="0"/>
          </a:p>
        </p:txBody>
      </p:sp>
      <p:sp>
        <p:nvSpPr>
          <p:cNvPr id="422" name="Google Shape;422;p32"/>
          <p:cNvSpPr txBox="1">
            <a:spLocks noGrp="1"/>
          </p:cNvSpPr>
          <p:nvPr>
            <p:ph type="body" sz="quarter" idx="13"/>
          </p:nvPr>
        </p:nvSpPr>
        <p:spPr>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s-ES" dirty="0" smtClean="0"/>
              <a:t>La depuración de programas, es el proceso de identificar y corregir errores en programas informáticos.</a:t>
            </a:r>
          </a:p>
          <a:p>
            <a:pPr marL="91440" lvl="0" indent="0" algn="l" rtl="0">
              <a:lnSpc>
                <a:spcPct val="85000"/>
              </a:lnSpc>
              <a:spcBef>
                <a:spcPts val="1300"/>
              </a:spcBef>
              <a:spcAft>
                <a:spcPts val="0"/>
              </a:spcAft>
              <a:buClr>
                <a:srgbClr val="C00000"/>
              </a:buClr>
              <a:buSzPts val="2400"/>
              <a:buFont typeface="Arial"/>
              <a:buNone/>
            </a:pPr>
            <a:endParaRPr lang="es-ES" dirty="0" smtClean="0"/>
          </a:p>
          <a:p>
            <a:pPr marL="91440" lvl="0" indent="-152400" algn="l" rtl="0">
              <a:lnSpc>
                <a:spcPct val="85000"/>
              </a:lnSpc>
              <a:spcBef>
                <a:spcPts val="1300"/>
              </a:spcBef>
              <a:spcAft>
                <a:spcPts val="0"/>
              </a:spcAft>
              <a:buClr>
                <a:srgbClr val="C00000"/>
              </a:buClr>
              <a:buSzPts val="2400"/>
              <a:buFont typeface="Arial"/>
              <a:buChar char="»"/>
            </a:pPr>
            <a:r>
              <a:rPr lang="es-ES" dirty="0" smtClean="0"/>
              <a:t>La depuración no es una prueba, pero siempre ocurre como consecuencia de la prueba efectiva.</a:t>
            </a:r>
          </a:p>
          <a:p>
            <a:pPr marL="347472" lvl="1" indent="-342900" algn="l" rtl="0">
              <a:lnSpc>
                <a:spcPct val="85000"/>
              </a:lnSpc>
              <a:spcBef>
                <a:spcPts val="600"/>
              </a:spcBef>
              <a:spcAft>
                <a:spcPts val="0"/>
              </a:spcAft>
              <a:buClr>
                <a:srgbClr val="262626"/>
              </a:buClr>
              <a:buSzPts val="2400"/>
              <a:buChar char=" "/>
            </a:pPr>
            <a:r>
              <a:rPr lang="es-ES" dirty="0" smtClean="0"/>
              <a:t>Es decir, se descubre un error, la depuración elimina dicho error.</a:t>
            </a:r>
          </a:p>
          <a:p>
            <a:pPr marL="91440" lvl="0" indent="0" algn="l" rtl="0">
              <a:lnSpc>
                <a:spcPct val="85000"/>
              </a:lnSpc>
              <a:spcBef>
                <a:spcPts val="1300"/>
              </a:spcBef>
              <a:spcAft>
                <a:spcPts val="0"/>
              </a:spcAft>
              <a:buClr>
                <a:srgbClr val="C00000"/>
              </a:buClr>
              <a:buSzPts val="2400"/>
              <a:buFont typeface="Arial"/>
              <a:buNone/>
            </a:pPr>
            <a:endParaRPr lang="es-ES" dirty="0" smtClean="0"/>
          </a:p>
          <a:p>
            <a:pPr marL="91440" lvl="0" indent="0" algn="l" rtl="0">
              <a:lnSpc>
                <a:spcPct val="85000"/>
              </a:lnSpc>
              <a:spcBef>
                <a:spcPts val="1300"/>
              </a:spcBef>
              <a:spcAft>
                <a:spcPts val="0"/>
              </a:spcAft>
              <a:buClr>
                <a:srgbClr val="C00000"/>
              </a:buClr>
              <a:buSzPts val="2400"/>
              <a:buFont typeface="Arial"/>
              <a:buNone/>
            </a:pPr>
            <a:endParaRPr lang="es-ES" dirty="0" smtClean="0"/>
          </a:p>
          <a:p>
            <a:pPr marL="91440" lvl="0" indent="0" algn="l" rtl="0">
              <a:lnSpc>
                <a:spcPct val="85000"/>
              </a:lnSpc>
              <a:spcBef>
                <a:spcPts val="1300"/>
              </a:spcBef>
              <a:spcAft>
                <a:spcPts val="0"/>
              </a:spcAft>
              <a:buClr>
                <a:srgbClr val="C00000"/>
              </a:buClr>
              <a:buSzPts val="2400"/>
              <a:buFont typeface="Arial"/>
              <a:buNone/>
            </a:pPr>
            <a:endParaRPr lang="es-ES" dirty="0" smtClean="0"/>
          </a:p>
          <a:p>
            <a:pPr marL="91440" lvl="0" indent="0" algn="l" rtl="0">
              <a:lnSpc>
                <a:spcPct val="85000"/>
              </a:lnSpc>
              <a:spcBef>
                <a:spcPts val="1300"/>
              </a:spcBef>
              <a:spcAft>
                <a:spcPts val="0"/>
              </a:spcAft>
              <a:buClr>
                <a:srgbClr val="C00000"/>
              </a:buClr>
              <a:buSzPts val="2400"/>
              <a:buFont typeface="Arial"/>
              <a:buNone/>
            </a:pPr>
            <a:endParaRPr lang="es-ES" dirty="0"/>
          </a:p>
        </p:txBody>
      </p:sp>
      <p:sp>
        <p:nvSpPr>
          <p:cNvPr id="423" name="Google Shape;423;p32"/>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2020</a:t>
            </a:r>
            <a:endParaRPr lang="es-ES" dirty="0"/>
          </a:p>
        </p:txBody>
      </p:sp>
      <p:sp>
        <p:nvSpPr>
          <p:cNvPr id="424" name="Google Shape;424;p32"/>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s-ES" dirty="0" smtClean="0"/>
              <a:t>El Proceso de Depuración</a:t>
            </a:r>
            <a:endParaRPr lang="es-ES" dirty="0"/>
          </a:p>
        </p:txBody>
      </p:sp>
      <p:sp>
        <p:nvSpPr>
          <p:cNvPr id="430" name="Google Shape;430;p33"/>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13</a:t>
            </a:fld>
            <a:endParaRPr lang="es-ES" dirty="0"/>
          </a:p>
        </p:txBody>
      </p:sp>
      <p:pic>
        <p:nvPicPr>
          <p:cNvPr id="435" name="Google Shape;435;p33"/>
          <p:cNvPicPr preferRelativeResize="0">
            <a:picLocks noGrp="1"/>
          </p:cNvPicPr>
          <p:nvPr>
            <p:ph type="body" sz="quarter" idx="14"/>
          </p:nvPr>
        </p:nvPicPr>
        <p:blipFill rotWithShape="1">
          <a:blip r:embed="rId3">
            <a:alphaModFix/>
          </a:blip>
          <a:stretch/>
        </p:blipFill>
        <p:spPr>
          <a:xfrm>
            <a:off x="1118441" y="4298950"/>
            <a:ext cx="3834559" cy="2101850"/>
          </a:xfrm>
          <a:prstGeom prst="rect">
            <a:avLst/>
          </a:prstGeom>
          <a:noFill/>
          <a:ln w="9525" cap="flat" cmpd="sng">
            <a:solidFill>
              <a:srgbClr val="00B050"/>
            </a:solidFill>
            <a:prstDash val="solid"/>
            <a:round/>
            <a:headEnd type="none" w="sm" len="sm"/>
            <a:tailEnd type="none" w="sm" len="sm"/>
          </a:ln>
          <a:effectLst>
            <a:outerShdw blurRad="292100" dist="139700" dir="2700000" algn="tl" rotWithShape="0">
              <a:srgbClr val="333333">
                <a:alpha val="64705"/>
              </a:srgbClr>
            </a:outerShdw>
          </a:effectLst>
        </p:spPr>
      </p:pic>
      <p:sp>
        <p:nvSpPr>
          <p:cNvPr id="432" name="Google Shape;432;p33"/>
          <p:cNvSpPr txBox="1">
            <a:spLocks noGrp="1"/>
          </p:cNvSpPr>
          <p:nvPr>
            <p:ph type="body" sz="quarter" idx="13"/>
          </p:nvPr>
        </p:nvSpPr>
        <p:spPr>
          <a:prstGeom prst="rect">
            <a:avLst/>
          </a:prstGeom>
          <a:noFill/>
          <a:ln>
            <a:noFill/>
          </a:ln>
        </p:spPr>
        <p:txBody>
          <a:bodyPr spcFirstLastPara="1" wrap="square" lIns="91425" tIns="45700" rIns="91425" bIns="45700" anchor="t" anchorCtr="0">
            <a:normAutofit/>
          </a:bodyPr>
          <a:lstStyle/>
          <a:p>
            <a:pPr marL="91440" lvl="0" indent="-127000" algn="l" rtl="0">
              <a:lnSpc>
                <a:spcPct val="80000"/>
              </a:lnSpc>
              <a:spcBef>
                <a:spcPts val="0"/>
              </a:spcBef>
              <a:spcAft>
                <a:spcPts val="0"/>
              </a:spcAft>
              <a:buSzPts val="2000"/>
              <a:buChar char="»"/>
            </a:pPr>
            <a:r>
              <a:rPr lang="es-ES" sz="2000" dirty="0" smtClean="0"/>
              <a:t>El proceso de depuración siempre tiene uno de los dos resultados :</a:t>
            </a:r>
            <a:endParaRPr lang="es-ES" dirty="0" smtClean="0"/>
          </a:p>
          <a:p>
            <a:pPr marL="91440" lvl="0" indent="0" algn="l" rtl="0">
              <a:lnSpc>
                <a:spcPct val="80000"/>
              </a:lnSpc>
              <a:spcBef>
                <a:spcPts val="1300"/>
              </a:spcBef>
              <a:spcAft>
                <a:spcPts val="0"/>
              </a:spcAft>
              <a:buSzPts val="2000"/>
              <a:buNone/>
            </a:pPr>
            <a:endParaRPr lang="es-ES" sz="2000" dirty="0" smtClean="0"/>
          </a:p>
          <a:p>
            <a:pPr marL="347472" lvl="1" indent="-342900" algn="l" rtl="0">
              <a:lnSpc>
                <a:spcPct val="80000"/>
              </a:lnSpc>
              <a:spcBef>
                <a:spcPts val="600"/>
              </a:spcBef>
              <a:spcAft>
                <a:spcPts val="0"/>
              </a:spcAft>
              <a:buClr>
                <a:srgbClr val="262626"/>
              </a:buClr>
              <a:buSzPts val="2000"/>
              <a:buChar char=" "/>
            </a:pPr>
            <a:r>
              <a:rPr lang="es-ES" sz="2000" dirty="0" smtClean="0"/>
              <a:t>Se encuentra la causa, se corrige y se elimina. </a:t>
            </a:r>
          </a:p>
          <a:p>
            <a:pPr marL="347472" lvl="1" indent="-342900" algn="ctr" rtl="0">
              <a:lnSpc>
                <a:spcPct val="80000"/>
              </a:lnSpc>
              <a:spcBef>
                <a:spcPts val="600"/>
              </a:spcBef>
              <a:spcAft>
                <a:spcPts val="0"/>
              </a:spcAft>
              <a:buClr>
                <a:srgbClr val="262626"/>
              </a:buClr>
              <a:buSzPts val="2000"/>
              <a:buChar char=" "/>
            </a:pPr>
            <a:r>
              <a:rPr lang="es-ES" sz="2000" dirty="0" smtClean="0"/>
              <a:t>o </a:t>
            </a:r>
          </a:p>
          <a:p>
            <a:pPr marL="347472" lvl="1" indent="-342900" algn="l" rtl="0">
              <a:lnSpc>
                <a:spcPct val="80000"/>
              </a:lnSpc>
              <a:spcBef>
                <a:spcPts val="600"/>
              </a:spcBef>
              <a:spcAft>
                <a:spcPts val="0"/>
              </a:spcAft>
              <a:buClr>
                <a:srgbClr val="262626"/>
              </a:buClr>
              <a:buSzPts val="2000"/>
              <a:buChar char=" "/>
            </a:pPr>
            <a:r>
              <a:rPr lang="es-ES" sz="2000" dirty="0" smtClean="0"/>
              <a:t>No se encuentra la causa. La persona que realiza la depuración debe sospechar la causa, diseñar un caso de prueba que ayude a confirmar sus sospechas y el trabajo vuelve hacia atrás a la corrección del error de una forma iterativa.</a:t>
            </a:r>
            <a:endParaRPr lang="es-ES" dirty="0" smtClean="0"/>
          </a:p>
          <a:p>
            <a:pPr marL="91440" lvl="0" indent="0" algn="l" rtl="0">
              <a:lnSpc>
                <a:spcPct val="80000"/>
              </a:lnSpc>
              <a:spcBef>
                <a:spcPts val="1300"/>
              </a:spcBef>
              <a:spcAft>
                <a:spcPts val="0"/>
              </a:spcAft>
              <a:buSzPts val="2000"/>
              <a:buNone/>
            </a:pPr>
            <a:endParaRPr lang="es-ES" sz="2000" dirty="0"/>
          </a:p>
        </p:txBody>
      </p:sp>
      <p:sp>
        <p:nvSpPr>
          <p:cNvPr id="433" name="Google Shape;433;p33"/>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2020</a:t>
            </a:r>
            <a:endParaRPr lang="es-ES" dirty="0"/>
          </a:p>
        </p:txBody>
      </p:sp>
      <p:sp>
        <p:nvSpPr>
          <p:cNvPr id="434" name="Google Shape;434;p33"/>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s-ES" dirty="0" smtClean="0"/>
              <a:t>El Proceso de Depuración</a:t>
            </a:r>
            <a:br>
              <a:rPr lang="es-ES" dirty="0" smtClean="0"/>
            </a:br>
            <a:r>
              <a:rPr lang="es-ES" dirty="0" smtClean="0"/>
              <a:t>Características de los errores</a:t>
            </a:r>
            <a:endParaRPr lang="es-ES" dirty="0"/>
          </a:p>
        </p:txBody>
      </p:sp>
      <p:sp>
        <p:nvSpPr>
          <p:cNvPr id="441" name="Google Shape;441;p34"/>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14</a:t>
            </a:fld>
            <a:endParaRPr lang="es-ES" dirty="0"/>
          </a:p>
        </p:txBody>
      </p:sp>
      <p:sp>
        <p:nvSpPr>
          <p:cNvPr id="2" name="1 Marcador de texto"/>
          <p:cNvSpPr>
            <a:spLocks noGrp="1"/>
          </p:cNvSpPr>
          <p:nvPr>
            <p:ph type="body" sz="quarter" idx="14"/>
          </p:nvPr>
        </p:nvSpPr>
        <p:spPr/>
        <p:txBody>
          <a:bodyPr/>
          <a:lstStyle/>
          <a:p>
            <a:endParaRPr lang="es-ES" dirty="0"/>
          </a:p>
        </p:txBody>
      </p:sp>
      <p:sp>
        <p:nvSpPr>
          <p:cNvPr id="443" name="Google Shape;443;p34"/>
          <p:cNvSpPr txBox="1">
            <a:spLocks noGrp="1"/>
          </p:cNvSpPr>
          <p:nvPr>
            <p:ph type="body" sz="quarter" idx="13"/>
          </p:nvPr>
        </p:nvSpPr>
        <p:spPr>
          <a:prstGeom prst="rect">
            <a:avLst/>
          </a:prstGeom>
          <a:noFill/>
          <a:ln>
            <a:noFill/>
          </a:ln>
        </p:spPr>
        <p:txBody>
          <a:bodyPr spcFirstLastPara="1" wrap="square" lIns="91425" tIns="45700" rIns="91425" bIns="45700" anchor="t" anchorCtr="0">
            <a:normAutofit lnSpcReduction="10000"/>
          </a:bodyPr>
          <a:lstStyle/>
          <a:p>
            <a:pPr marL="457200" lvl="0" indent="-457200" algn="just" rtl="0">
              <a:lnSpc>
                <a:spcPct val="85000"/>
              </a:lnSpc>
              <a:spcBef>
                <a:spcPts val="0"/>
              </a:spcBef>
              <a:spcAft>
                <a:spcPts val="0"/>
              </a:spcAft>
              <a:buSzPts val="2400"/>
              <a:buFont typeface="Calibri"/>
              <a:buAutoNum type="arabicPeriod"/>
            </a:pPr>
            <a:r>
              <a:rPr lang="es-ES" dirty="0" smtClean="0"/>
              <a:t>Síntoma lejano (geográficamente) de la causa</a:t>
            </a:r>
          </a:p>
          <a:p>
            <a:pPr marL="457200" lvl="0" indent="-457200" algn="just" rtl="0">
              <a:lnSpc>
                <a:spcPct val="85000"/>
              </a:lnSpc>
              <a:spcBef>
                <a:spcPts val="1300"/>
              </a:spcBef>
              <a:spcAft>
                <a:spcPts val="0"/>
              </a:spcAft>
              <a:buSzPts val="2400"/>
              <a:buFont typeface="Calibri"/>
              <a:buAutoNum type="arabicPeriod"/>
            </a:pPr>
            <a:r>
              <a:rPr lang="es-ES" dirty="0" smtClean="0"/>
              <a:t>Síntoma desaparece temporalmente al corregir otro error</a:t>
            </a:r>
          </a:p>
          <a:p>
            <a:pPr marL="457200" lvl="0" indent="-457200" algn="just" rtl="0">
              <a:lnSpc>
                <a:spcPct val="85000"/>
              </a:lnSpc>
              <a:spcBef>
                <a:spcPts val="1300"/>
              </a:spcBef>
              <a:spcAft>
                <a:spcPts val="0"/>
              </a:spcAft>
              <a:buSzPts val="2400"/>
              <a:buFont typeface="Calibri"/>
              <a:buAutoNum type="arabicPeriod"/>
            </a:pPr>
            <a:r>
              <a:rPr lang="es-ES" dirty="0" smtClean="0"/>
              <a:t>Síntoma producido por error</a:t>
            </a:r>
          </a:p>
          <a:p>
            <a:pPr marL="457200" lvl="0" indent="-457200" algn="just" rtl="0">
              <a:lnSpc>
                <a:spcPct val="85000"/>
              </a:lnSpc>
              <a:spcBef>
                <a:spcPts val="1300"/>
              </a:spcBef>
              <a:spcAft>
                <a:spcPts val="0"/>
              </a:spcAft>
              <a:buSzPts val="2400"/>
              <a:buFont typeface="Calibri"/>
              <a:buAutoNum type="arabicPeriod"/>
            </a:pPr>
            <a:r>
              <a:rPr lang="es-ES" dirty="0" smtClean="0"/>
              <a:t>Síntoma causado por error humano</a:t>
            </a:r>
          </a:p>
          <a:p>
            <a:pPr marL="457200" lvl="0" indent="-457200" algn="just" rtl="0">
              <a:lnSpc>
                <a:spcPct val="85000"/>
              </a:lnSpc>
              <a:spcBef>
                <a:spcPts val="1300"/>
              </a:spcBef>
              <a:spcAft>
                <a:spcPts val="0"/>
              </a:spcAft>
              <a:buSzPts val="2400"/>
              <a:buFont typeface="Calibri"/>
              <a:buAutoNum type="arabicPeriod"/>
            </a:pPr>
            <a:r>
              <a:rPr lang="es-ES" dirty="0" smtClean="0"/>
              <a:t>Síntoma causado por problemas de tiempo</a:t>
            </a:r>
          </a:p>
          <a:p>
            <a:pPr marL="457200" lvl="0" indent="-457200" algn="just" rtl="0">
              <a:lnSpc>
                <a:spcPct val="85000"/>
              </a:lnSpc>
              <a:spcBef>
                <a:spcPts val="1300"/>
              </a:spcBef>
              <a:spcAft>
                <a:spcPts val="0"/>
              </a:spcAft>
              <a:buSzPts val="2400"/>
              <a:buFont typeface="Calibri"/>
              <a:buAutoNum type="arabicPeriod"/>
            </a:pPr>
            <a:r>
              <a:rPr lang="es-ES" dirty="0" smtClean="0"/>
              <a:t>Condiciones de entrada difíciles de reproducir</a:t>
            </a:r>
          </a:p>
          <a:p>
            <a:pPr marL="457200" lvl="0" indent="-457200" algn="just" rtl="0">
              <a:lnSpc>
                <a:spcPct val="85000"/>
              </a:lnSpc>
              <a:spcBef>
                <a:spcPts val="1300"/>
              </a:spcBef>
              <a:spcAft>
                <a:spcPts val="0"/>
              </a:spcAft>
              <a:buSzPts val="2400"/>
              <a:buFont typeface="Calibri"/>
              <a:buAutoNum type="arabicPeriod"/>
            </a:pPr>
            <a:r>
              <a:rPr lang="es-ES" dirty="0" smtClean="0"/>
              <a:t>Síntoma intermitente (especialmente en desarrollos  hardware-software)</a:t>
            </a:r>
          </a:p>
          <a:p>
            <a:pPr marL="457200" lvl="0" indent="-457200" algn="just" rtl="0">
              <a:lnSpc>
                <a:spcPct val="85000"/>
              </a:lnSpc>
              <a:spcBef>
                <a:spcPts val="1300"/>
              </a:spcBef>
              <a:spcAft>
                <a:spcPts val="0"/>
              </a:spcAft>
              <a:buSzPts val="2400"/>
              <a:buFont typeface="Calibri"/>
              <a:buAutoNum type="arabicPeriod"/>
            </a:pPr>
            <a:r>
              <a:rPr lang="es-ES" dirty="0" smtClean="0"/>
              <a:t>El síntoma se debe a causas distribuidas entre varias tareas que se ejecutan en diferentes procesadores</a:t>
            </a:r>
            <a:endParaRPr lang="es-ES" dirty="0"/>
          </a:p>
        </p:txBody>
      </p:sp>
      <p:sp>
        <p:nvSpPr>
          <p:cNvPr id="445" name="Google Shape;445;p34"/>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s-ES" dirty="0" smtClean="0"/>
              <a:t>Enfoques de la Depuración</a:t>
            </a:r>
            <a:endParaRPr lang="es-ES" dirty="0"/>
          </a:p>
        </p:txBody>
      </p:sp>
      <p:sp>
        <p:nvSpPr>
          <p:cNvPr id="451" name="Google Shape;451;p35"/>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15</a:t>
            </a:fld>
            <a:endParaRPr lang="es-ES" dirty="0"/>
          </a:p>
        </p:txBody>
      </p:sp>
      <p:sp>
        <p:nvSpPr>
          <p:cNvPr id="453" name="Google Shape;453;p35"/>
          <p:cNvSpPr txBox="1">
            <a:spLocks noGrp="1"/>
          </p:cNvSpPr>
          <p:nvPr>
            <p:ph type="body" sz="quarter" idx="14"/>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spcAft>
                <a:spcPts val="0"/>
              </a:spcAft>
              <a:buSzPts val="2400"/>
            </a:pPr>
            <a:r>
              <a:rPr lang="es-ES" dirty="0" err="1"/>
              <a:t>Pressman</a:t>
            </a:r>
            <a:r>
              <a:rPr lang="es-ES" dirty="0"/>
              <a:t> Cap. 18 </a:t>
            </a:r>
          </a:p>
        </p:txBody>
      </p:sp>
      <p:sp>
        <p:nvSpPr>
          <p:cNvPr id="452" name="Google Shape;452;p35"/>
          <p:cNvSpPr txBox="1">
            <a:spLocks noGrp="1"/>
          </p:cNvSpPr>
          <p:nvPr>
            <p:ph type="body" sz="quarter" idx="13"/>
          </p:nvPr>
        </p:nvSpPr>
        <p:spPr>
          <a:prstGeom prst="rect">
            <a:avLst/>
          </a:prstGeom>
          <a:noFill/>
          <a:ln>
            <a:noFill/>
          </a:ln>
        </p:spPr>
        <p:txBody>
          <a:bodyPr spcFirstLastPara="1" wrap="square" lIns="91425" tIns="45700" rIns="91425" bIns="45700" anchor="t" anchorCtr="0">
            <a:normAutofit/>
          </a:bodyPr>
          <a:lstStyle/>
          <a:p>
            <a:pPr lvl="0" indent="-152400">
              <a:lnSpc>
                <a:spcPct val="90000"/>
              </a:lnSpc>
              <a:spcBef>
                <a:spcPts val="0"/>
              </a:spcBef>
              <a:buSzPts val="2400"/>
            </a:pPr>
            <a:r>
              <a:rPr lang="es-ES" dirty="0" smtClean="0"/>
              <a:t>Diseñar </a:t>
            </a:r>
            <a:r>
              <a:rPr lang="es-ES" dirty="0"/>
              <a:t>programas de prueba adicionales que repitan la falla original y ayuden a descubrir la fuente de la falla en el programa.</a:t>
            </a:r>
          </a:p>
          <a:p>
            <a:pPr lvl="0" indent="-152400">
              <a:lnSpc>
                <a:spcPct val="90000"/>
              </a:lnSpc>
              <a:buSzPts val="2400"/>
            </a:pPr>
            <a:r>
              <a:rPr lang="es-ES" dirty="0"/>
              <a:t>Rastrear el programa manualmente y simular la ejecución.</a:t>
            </a:r>
          </a:p>
          <a:p>
            <a:pPr lvl="0" indent="-152400">
              <a:lnSpc>
                <a:spcPct val="90000"/>
              </a:lnSpc>
              <a:buSzPts val="2400"/>
            </a:pPr>
            <a:r>
              <a:rPr lang="es-ES" dirty="0"/>
              <a:t>Usar las herramientas interactivas.</a:t>
            </a:r>
          </a:p>
          <a:p>
            <a:pPr lvl="0" indent="-152400">
              <a:lnSpc>
                <a:spcPct val="90000"/>
              </a:lnSpc>
              <a:buSzPts val="2400"/>
            </a:pPr>
            <a:r>
              <a:rPr lang="es-ES" dirty="0"/>
              <a:t>Una vez corregido el error debe reevaluarse el sistema: volver a hacer las inspecciones y repetir las pruebas (pruebas de regresión)</a:t>
            </a:r>
          </a:p>
          <a:p>
            <a:pPr marL="306000" lvl="0" indent="-306000" algn="l" rtl="0">
              <a:lnSpc>
                <a:spcPct val="85000"/>
              </a:lnSpc>
              <a:spcBef>
                <a:spcPts val="0"/>
              </a:spcBef>
              <a:spcAft>
                <a:spcPts val="0"/>
              </a:spcAft>
              <a:buSzPts val="1100"/>
              <a:buNone/>
            </a:pPr>
            <a:endParaRPr lang="es-ES" dirty="0"/>
          </a:p>
        </p:txBody>
      </p:sp>
      <p:sp>
        <p:nvSpPr>
          <p:cNvPr id="454" name="Google Shape;454;p35"/>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2017</a:t>
            </a:r>
            <a:endParaRPr lang="es-ES" dirty="0"/>
          </a:p>
        </p:txBody>
      </p:sp>
      <p:sp>
        <p:nvSpPr>
          <p:cNvPr id="455" name="Google Shape;455;p35"/>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s-ES" dirty="0" smtClean="0"/>
              <a:t>Prueba de entornos especializados </a:t>
            </a:r>
            <a:endParaRPr lang="es-ES" dirty="0"/>
          </a:p>
        </p:txBody>
      </p:sp>
      <p:sp>
        <p:nvSpPr>
          <p:cNvPr id="465" name="Google Shape;465;p36"/>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16</a:t>
            </a:fld>
            <a:endParaRPr lang="es-ES" dirty="0"/>
          </a:p>
        </p:txBody>
      </p:sp>
      <p:sp>
        <p:nvSpPr>
          <p:cNvPr id="2" name="1 Marcador de texto"/>
          <p:cNvSpPr>
            <a:spLocks noGrp="1"/>
          </p:cNvSpPr>
          <p:nvPr>
            <p:ph type="body" sz="quarter" idx="14"/>
          </p:nvPr>
        </p:nvSpPr>
        <p:spPr/>
        <p:txBody>
          <a:bodyPr/>
          <a:lstStyle/>
          <a:p>
            <a:endParaRPr lang="es-ES" dirty="0"/>
          </a:p>
        </p:txBody>
      </p:sp>
      <p:sp>
        <p:nvSpPr>
          <p:cNvPr id="467" name="Google Shape;467;p36"/>
          <p:cNvSpPr txBox="1">
            <a:spLocks noGrp="1"/>
          </p:cNvSpPr>
          <p:nvPr>
            <p:ph type="body" sz="quarter" idx="13"/>
          </p:nvPr>
        </p:nvSpPr>
        <p:spPr>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s-ES" dirty="0" smtClean="0"/>
              <a:t> A medida que el software se hace más complejo, crece también la necesidad de enfoques de pruebas especializados.</a:t>
            </a:r>
          </a:p>
          <a:p>
            <a:pPr marL="91440" lvl="0" indent="-152400" algn="l" rtl="0">
              <a:lnSpc>
                <a:spcPct val="85000"/>
              </a:lnSpc>
              <a:spcBef>
                <a:spcPts val="1300"/>
              </a:spcBef>
              <a:spcAft>
                <a:spcPts val="0"/>
              </a:spcAft>
              <a:buClr>
                <a:srgbClr val="C00000"/>
              </a:buClr>
              <a:buSzPts val="2400"/>
              <a:buFont typeface="Arial"/>
              <a:buChar char="»"/>
            </a:pPr>
            <a:r>
              <a:rPr lang="es-ES" dirty="0" smtClean="0"/>
              <a:t>Pruebas de interfaces gráficas</a:t>
            </a:r>
          </a:p>
          <a:p>
            <a:pPr marL="91440" lvl="0" indent="-152400" algn="l" rtl="0">
              <a:lnSpc>
                <a:spcPct val="85000"/>
              </a:lnSpc>
              <a:spcBef>
                <a:spcPts val="1300"/>
              </a:spcBef>
              <a:spcAft>
                <a:spcPts val="0"/>
              </a:spcAft>
              <a:buClr>
                <a:srgbClr val="C00000"/>
              </a:buClr>
              <a:buSzPts val="2400"/>
              <a:buFont typeface="Arial"/>
              <a:buChar char="»"/>
            </a:pPr>
            <a:r>
              <a:rPr lang="es-ES" dirty="0" smtClean="0"/>
              <a:t>Pruebas de arquitecturas cliente-servidor</a:t>
            </a:r>
          </a:p>
          <a:p>
            <a:pPr marL="91440" lvl="0" indent="-152400" algn="l" rtl="0">
              <a:lnSpc>
                <a:spcPct val="85000"/>
              </a:lnSpc>
              <a:spcBef>
                <a:spcPts val="1300"/>
              </a:spcBef>
              <a:spcAft>
                <a:spcPts val="0"/>
              </a:spcAft>
              <a:buClr>
                <a:srgbClr val="C00000"/>
              </a:buClr>
              <a:buSzPts val="2400"/>
              <a:buFont typeface="Arial"/>
              <a:buChar char="»"/>
            </a:pPr>
            <a:r>
              <a:rPr lang="es-ES" dirty="0" smtClean="0"/>
              <a:t>Pruebas de la documentación y ayuda</a:t>
            </a:r>
          </a:p>
          <a:p>
            <a:pPr marL="91440" lvl="0" indent="-152400" algn="l" rtl="0">
              <a:lnSpc>
                <a:spcPct val="85000"/>
              </a:lnSpc>
              <a:spcBef>
                <a:spcPts val="1300"/>
              </a:spcBef>
              <a:spcAft>
                <a:spcPts val="0"/>
              </a:spcAft>
              <a:buClr>
                <a:srgbClr val="C00000"/>
              </a:buClr>
              <a:buSzPts val="2400"/>
              <a:buFont typeface="Arial"/>
              <a:buChar char="»"/>
            </a:pPr>
            <a:r>
              <a:rPr lang="es-ES" dirty="0" smtClean="0"/>
              <a:t>Pruebas de sistema en tiempo real </a:t>
            </a:r>
          </a:p>
          <a:p>
            <a:pPr marL="91440" lvl="0" indent="0" algn="l" rtl="0">
              <a:lnSpc>
                <a:spcPct val="85000"/>
              </a:lnSpc>
              <a:spcBef>
                <a:spcPts val="1300"/>
              </a:spcBef>
              <a:spcAft>
                <a:spcPts val="0"/>
              </a:spcAft>
              <a:buClr>
                <a:srgbClr val="C00000"/>
              </a:buClr>
              <a:buSzPts val="2400"/>
              <a:buFont typeface="Arial"/>
              <a:buNone/>
            </a:pPr>
            <a:endParaRPr lang="es-ES" dirty="0"/>
          </a:p>
        </p:txBody>
      </p:sp>
      <p:sp>
        <p:nvSpPr>
          <p:cNvPr id="468" name="Google Shape;468;p36"/>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2017</a:t>
            </a:r>
            <a:endParaRPr lang="es-ES" dirty="0"/>
          </a:p>
        </p:txBody>
      </p:sp>
      <p:sp>
        <p:nvSpPr>
          <p:cNvPr id="469" name="Google Shape;469;p36"/>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s-ES" dirty="0" smtClean="0"/>
              <a:t>Prueba de entornos especializados </a:t>
            </a:r>
            <a:br>
              <a:rPr lang="es-ES" dirty="0" smtClean="0"/>
            </a:br>
            <a:r>
              <a:rPr lang="es-ES" dirty="0" smtClean="0"/>
              <a:t>Prueba de arquitectura cliente-servidor</a:t>
            </a:r>
            <a:endParaRPr lang="es-ES" dirty="0"/>
          </a:p>
        </p:txBody>
      </p:sp>
      <p:sp>
        <p:nvSpPr>
          <p:cNvPr id="479" name="Google Shape;479;p37"/>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17</a:t>
            </a:fld>
            <a:endParaRPr lang="es-ES" dirty="0"/>
          </a:p>
        </p:txBody>
      </p:sp>
      <p:sp>
        <p:nvSpPr>
          <p:cNvPr id="2" name="1 Marcador de texto"/>
          <p:cNvSpPr>
            <a:spLocks noGrp="1"/>
          </p:cNvSpPr>
          <p:nvPr>
            <p:ph type="body" sz="quarter" idx="14"/>
          </p:nvPr>
        </p:nvSpPr>
        <p:spPr/>
        <p:txBody>
          <a:bodyPr/>
          <a:lstStyle/>
          <a:p>
            <a:endParaRPr lang="es-ES" dirty="0"/>
          </a:p>
        </p:txBody>
      </p:sp>
      <p:sp>
        <p:nvSpPr>
          <p:cNvPr id="481" name="Google Shape;481;p37"/>
          <p:cNvSpPr txBox="1">
            <a:spLocks noGrp="1"/>
          </p:cNvSpPr>
          <p:nvPr>
            <p:ph type="body" sz="quarter" idx="13"/>
          </p:nvPr>
        </p:nvSpPr>
        <p:spPr>
          <a:prstGeom prst="rect">
            <a:avLst/>
          </a:prstGeom>
          <a:noFill/>
          <a:ln>
            <a:noFill/>
          </a:ln>
        </p:spPr>
        <p:txBody>
          <a:bodyPr spcFirstLastPara="1" wrap="square" lIns="91425" tIns="45700" rIns="91425" bIns="45700" anchor="t" anchorCtr="0">
            <a:normAutofit/>
          </a:bodyPr>
          <a:lstStyle/>
          <a:p>
            <a:pPr marL="306000" lvl="0" indent="-306000" algn="l" rtl="0">
              <a:lnSpc>
                <a:spcPct val="85000"/>
              </a:lnSpc>
              <a:spcBef>
                <a:spcPts val="0"/>
              </a:spcBef>
              <a:spcAft>
                <a:spcPts val="0"/>
              </a:spcAft>
              <a:buSzPts val="2000"/>
              <a:buChar char="»"/>
            </a:pPr>
            <a:r>
              <a:rPr lang="es-ES" sz="2000" dirty="0" smtClean="0"/>
              <a:t>Pruebas de funcionalidad de la aplicación </a:t>
            </a:r>
            <a:endParaRPr lang="es-ES" dirty="0" smtClean="0"/>
          </a:p>
          <a:p>
            <a:pPr marL="306000" lvl="0" indent="-306000" algn="l" rtl="0">
              <a:lnSpc>
                <a:spcPct val="85000"/>
              </a:lnSpc>
              <a:spcBef>
                <a:spcPts val="1300"/>
              </a:spcBef>
              <a:spcAft>
                <a:spcPts val="0"/>
              </a:spcAft>
              <a:buSzPts val="2000"/>
              <a:buChar char="»"/>
            </a:pPr>
            <a:r>
              <a:rPr lang="es-ES" sz="2000" dirty="0" smtClean="0"/>
              <a:t>Prueba de servidor</a:t>
            </a:r>
            <a:endParaRPr lang="es-ES" dirty="0" smtClean="0"/>
          </a:p>
          <a:p>
            <a:pPr marL="630000" lvl="1" indent="-306000" algn="l" rtl="0">
              <a:lnSpc>
                <a:spcPct val="85000"/>
              </a:lnSpc>
              <a:spcBef>
                <a:spcPts val="600"/>
              </a:spcBef>
              <a:spcAft>
                <a:spcPts val="0"/>
              </a:spcAft>
              <a:buClr>
                <a:srgbClr val="262626"/>
              </a:buClr>
              <a:buSzPts val="1800"/>
              <a:buChar char=" "/>
            </a:pPr>
            <a:r>
              <a:rPr lang="es-ES" sz="1800" dirty="0" smtClean="0"/>
              <a:t>Probar las funciones de coordinación y manejo de datos del servidor.</a:t>
            </a:r>
            <a:endParaRPr lang="es-ES" dirty="0" smtClean="0"/>
          </a:p>
          <a:p>
            <a:pPr marL="630000" lvl="1" indent="-306000" algn="l" rtl="0">
              <a:lnSpc>
                <a:spcPct val="85000"/>
              </a:lnSpc>
              <a:spcBef>
                <a:spcPts val="600"/>
              </a:spcBef>
              <a:spcAft>
                <a:spcPts val="0"/>
              </a:spcAft>
              <a:buClr>
                <a:srgbClr val="262626"/>
              </a:buClr>
              <a:buSzPts val="1800"/>
              <a:buChar char=" "/>
            </a:pPr>
            <a:r>
              <a:rPr lang="es-ES" sz="1800" dirty="0" smtClean="0"/>
              <a:t>Desempeño del servidor (tiempo de respuesta y procesamiento total de los datos)</a:t>
            </a:r>
            <a:endParaRPr lang="es-ES" dirty="0" smtClean="0"/>
          </a:p>
          <a:p>
            <a:pPr marL="306000" lvl="0" indent="-306000" algn="l" rtl="0">
              <a:lnSpc>
                <a:spcPct val="85000"/>
              </a:lnSpc>
              <a:spcBef>
                <a:spcPts val="1300"/>
              </a:spcBef>
              <a:spcAft>
                <a:spcPts val="0"/>
              </a:spcAft>
              <a:buSzPts val="2000"/>
              <a:buChar char="»"/>
            </a:pPr>
            <a:r>
              <a:rPr lang="es-ES" sz="2000" dirty="0" smtClean="0"/>
              <a:t>Prueba de base de datos</a:t>
            </a:r>
            <a:endParaRPr lang="es-ES" dirty="0" smtClean="0"/>
          </a:p>
          <a:p>
            <a:pPr marL="630000" lvl="1" indent="-306000" algn="l" rtl="0">
              <a:lnSpc>
                <a:spcPct val="85000"/>
              </a:lnSpc>
              <a:spcBef>
                <a:spcPts val="600"/>
              </a:spcBef>
              <a:spcAft>
                <a:spcPts val="0"/>
              </a:spcAft>
              <a:buClr>
                <a:srgbClr val="262626"/>
              </a:buClr>
              <a:buSzPts val="1800"/>
              <a:buChar char=" "/>
            </a:pPr>
            <a:r>
              <a:rPr lang="es-ES" sz="1800" dirty="0" smtClean="0"/>
              <a:t>Probar la exactitud e integridad de los datos, examinar transacciones, asegurar que se almacenan, actualizan y recuperan los datos.</a:t>
            </a:r>
            <a:endParaRPr lang="es-ES" dirty="0" smtClean="0"/>
          </a:p>
          <a:p>
            <a:pPr marL="306000" lvl="0" indent="-306000" algn="l" rtl="0">
              <a:lnSpc>
                <a:spcPct val="85000"/>
              </a:lnSpc>
              <a:spcBef>
                <a:spcPts val="1300"/>
              </a:spcBef>
              <a:spcAft>
                <a:spcPts val="0"/>
              </a:spcAft>
              <a:buSzPts val="2000"/>
              <a:buChar char="»"/>
            </a:pPr>
            <a:r>
              <a:rPr lang="es-ES" sz="2000" dirty="0" smtClean="0"/>
              <a:t>Pruebas de transacciones</a:t>
            </a:r>
            <a:endParaRPr lang="es-ES" dirty="0" smtClean="0"/>
          </a:p>
          <a:p>
            <a:pPr marL="630000" lvl="1" indent="-306000" algn="l" rtl="0">
              <a:lnSpc>
                <a:spcPct val="85000"/>
              </a:lnSpc>
              <a:spcBef>
                <a:spcPts val="600"/>
              </a:spcBef>
              <a:spcAft>
                <a:spcPts val="0"/>
              </a:spcAft>
              <a:buClr>
                <a:srgbClr val="262626"/>
              </a:buClr>
              <a:buSzPts val="1800"/>
              <a:buChar char=" "/>
            </a:pPr>
            <a:r>
              <a:rPr lang="es-ES" sz="1800" dirty="0" smtClean="0"/>
              <a:t>Se crea una serie de pruebas para asegurar que cada transacción se procese de acuerdo a los requisitos.</a:t>
            </a:r>
          </a:p>
          <a:p>
            <a:pPr marL="306000" lvl="0" indent="-306000" algn="l" rtl="0">
              <a:lnSpc>
                <a:spcPct val="85000"/>
              </a:lnSpc>
              <a:spcBef>
                <a:spcPts val="1300"/>
              </a:spcBef>
              <a:spcAft>
                <a:spcPts val="0"/>
              </a:spcAft>
              <a:buSzPts val="2000"/>
              <a:buChar char="»"/>
            </a:pPr>
            <a:r>
              <a:rPr lang="es-ES" sz="2000" dirty="0" smtClean="0"/>
              <a:t>Pruebas de comunicación de red</a:t>
            </a:r>
            <a:endParaRPr lang="es-ES" dirty="0" smtClean="0"/>
          </a:p>
          <a:p>
            <a:pPr marL="630000" lvl="1" indent="-306000" algn="l" rtl="0">
              <a:lnSpc>
                <a:spcPct val="85000"/>
              </a:lnSpc>
              <a:spcBef>
                <a:spcPts val="600"/>
              </a:spcBef>
              <a:spcAft>
                <a:spcPts val="0"/>
              </a:spcAft>
              <a:buClr>
                <a:srgbClr val="262626"/>
              </a:buClr>
              <a:buSzPts val="1800"/>
              <a:buChar char=" "/>
            </a:pPr>
            <a:r>
              <a:rPr lang="es-ES" sz="1800" dirty="0" smtClean="0"/>
              <a:t>Verificar comunicación entre los nodos, que el paso de mensajes, transacciones y tráfico de la red se realice sin errores.</a:t>
            </a:r>
            <a:endParaRPr lang="es-ES" dirty="0" smtClean="0"/>
          </a:p>
          <a:p>
            <a:pPr marL="306000" lvl="0" indent="-179000" algn="l" rtl="0">
              <a:lnSpc>
                <a:spcPct val="85000"/>
              </a:lnSpc>
              <a:spcBef>
                <a:spcPts val="1300"/>
              </a:spcBef>
              <a:spcAft>
                <a:spcPts val="0"/>
              </a:spcAft>
              <a:buSzPts val="2000"/>
              <a:buNone/>
            </a:pPr>
            <a:endParaRPr lang="es-ES" sz="2000" dirty="0"/>
          </a:p>
        </p:txBody>
      </p:sp>
      <p:sp>
        <p:nvSpPr>
          <p:cNvPr id="482" name="Google Shape;482;p37"/>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2020</a:t>
            </a:r>
            <a:endParaRPr lang="es-ES" dirty="0"/>
          </a:p>
        </p:txBody>
      </p:sp>
      <p:sp>
        <p:nvSpPr>
          <p:cNvPr id="483" name="Google Shape;483;p37"/>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s-ES" dirty="0" smtClean="0"/>
              <a:t>Prueba de entornos especializados </a:t>
            </a:r>
            <a:br>
              <a:rPr lang="es-ES" dirty="0" smtClean="0"/>
            </a:br>
            <a:r>
              <a:rPr lang="es-ES" dirty="0" smtClean="0"/>
              <a:t>Prueba de la documentación y funciones de ayuda</a:t>
            </a:r>
            <a:endParaRPr lang="es-ES" dirty="0"/>
          </a:p>
        </p:txBody>
      </p:sp>
      <p:sp>
        <p:nvSpPr>
          <p:cNvPr id="489" name="Google Shape;489;p38"/>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18</a:t>
            </a:fld>
            <a:endParaRPr lang="es-ES" dirty="0"/>
          </a:p>
        </p:txBody>
      </p:sp>
      <p:sp>
        <p:nvSpPr>
          <p:cNvPr id="2" name="1 Marcador de texto"/>
          <p:cNvSpPr>
            <a:spLocks noGrp="1"/>
          </p:cNvSpPr>
          <p:nvPr>
            <p:ph type="body" sz="quarter" idx="14"/>
          </p:nvPr>
        </p:nvSpPr>
        <p:spPr/>
        <p:txBody>
          <a:bodyPr/>
          <a:lstStyle/>
          <a:p>
            <a:endParaRPr lang="es-ES" dirty="0"/>
          </a:p>
        </p:txBody>
      </p:sp>
      <p:sp>
        <p:nvSpPr>
          <p:cNvPr id="491" name="Google Shape;491;p38"/>
          <p:cNvSpPr txBox="1">
            <a:spLocks noGrp="1"/>
          </p:cNvSpPr>
          <p:nvPr>
            <p:ph type="body" sz="quarter" idx="13"/>
          </p:nvPr>
        </p:nvSpPr>
        <p:spPr>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s-ES" dirty="0" smtClean="0"/>
              <a:t>Es importante para la aceptación del programa.</a:t>
            </a:r>
          </a:p>
          <a:p>
            <a:pPr marL="91440" lvl="0" indent="-152400" algn="l" rtl="0">
              <a:lnSpc>
                <a:spcPct val="85000"/>
              </a:lnSpc>
              <a:spcBef>
                <a:spcPts val="1300"/>
              </a:spcBef>
              <a:spcAft>
                <a:spcPts val="0"/>
              </a:spcAft>
              <a:buClr>
                <a:srgbClr val="C00000"/>
              </a:buClr>
              <a:buSzPts val="2400"/>
              <a:buFont typeface="Arial"/>
              <a:buChar char="»"/>
            </a:pPr>
            <a:r>
              <a:rPr lang="es-ES" dirty="0" smtClean="0"/>
              <a:t>Revisar la guía del usuario o funciones de ayuda en línea.</a:t>
            </a:r>
          </a:p>
          <a:p>
            <a:pPr marL="91440" lvl="0" indent="-152400" algn="l" rtl="0">
              <a:lnSpc>
                <a:spcPct val="85000"/>
              </a:lnSpc>
              <a:spcBef>
                <a:spcPts val="1300"/>
              </a:spcBef>
              <a:spcAft>
                <a:spcPts val="0"/>
              </a:spcAft>
              <a:buClr>
                <a:srgbClr val="C00000"/>
              </a:buClr>
              <a:buSzPts val="2400"/>
              <a:buFont typeface="Arial"/>
              <a:buChar char="»"/>
            </a:pPr>
            <a:r>
              <a:rPr lang="es-ES" dirty="0" smtClean="0"/>
              <a:t>Prueba de documentación es en dos fases:</a:t>
            </a:r>
          </a:p>
          <a:p>
            <a:pPr marL="347472" lvl="1" indent="-342900" algn="l" rtl="0">
              <a:lnSpc>
                <a:spcPct val="85000"/>
              </a:lnSpc>
              <a:spcBef>
                <a:spcPts val="600"/>
              </a:spcBef>
              <a:spcAft>
                <a:spcPts val="0"/>
              </a:spcAft>
              <a:buClr>
                <a:srgbClr val="262626"/>
              </a:buClr>
              <a:buSzPts val="2000"/>
              <a:buChar char=" "/>
            </a:pPr>
            <a:r>
              <a:rPr lang="es-ES" sz="2000" dirty="0" smtClean="0"/>
              <a:t>Revisar e inspeccionar</a:t>
            </a:r>
            <a:endParaRPr lang="es-ES" dirty="0" smtClean="0"/>
          </a:p>
          <a:p>
            <a:pPr marL="548640" lvl="2" indent="-548640" algn="l" rtl="0">
              <a:lnSpc>
                <a:spcPct val="85000"/>
              </a:lnSpc>
              <a:spcBef>
                <a:spcPts val="600"/>
              </a:spcBef>
              <a:spcAft>
                <a:spcPts val="0"/>
              </a:spcAft>
              <a:buClr>
                <a:srgbClr val="262626"/>
              </a:buClr>
              <a:buSzPts val="2000"/>
              <a:buChar char=" "/>
            </a:pPr>
            <a:r>
              <a:rPr lang="es-ES" dirty="0" smtClean="0"/>
              <a:t>examinar la claridad editorial del documento.</a:t>
            </a:r>
          </a:p>
          <a:p>
            <a:pPr marL="347472" lvl="1" indent="-342900" algn="l" rtl="0">
              <a:lnSpc>
                <a:spcPct val="85000"/>
              </a:lnSpc>
              <a:spcBef>
                <a:spcPts val="600"/>
              </a:spcBef>
              <a:spcAft>
                <a:spcPts val="0"/>
              </a:spcAft>
              <a:buClr>
                <a:srgbClr val="262626"/>
              </a:buClr>
              <a:buSzPts val="2000"/>
              <a:buChar char=" "/>
            </a:pPr>
            <a:r>
              <a:rPr lang="es-ES" sz="2000" dirty="0" smtClean="0"/>
              <a:t>Prueba en vivo</a:t>
            </a:r>
            <a:endParaRPr lang="es-ES" dirty="0" smtClean="0"/>
          </a:p>
          <a:p>
            <a:pPr marL="548640" lvl="2" indent="-548640" algn="l" rtl="0">
              <a:lnSpc>
                <a:spcPct val="85000"/>
              </a:lnSpc>
              <a:spcBef>
                <a:spcPts val="600"/>
              </a:spcBef>
              <a:spcAft>
                <a:spcPts val="0"/>
              </a:spcAft>
              <a:buClr>
                <a:srgbClr val="262626"/>
              </a:buClr>
              <a:buSzPts val="2000"/>
              <a:buChar char=" "/>
            </a:pPr>
            <a:r>
              <a:rPr lang="es-ES" dirty="0" smtClean="0"/>
              <a:t>usar la documentación junto con el programa real.</a:t>
            </a:r>
          </a:p>
          <a:p>
            <a:pPr marL="91440" lvl="0" indent="0" algn="l" rtl="0">
              <a:lnSpc>
                <a:spcPct val="85000"/>
              </a:lnSpc>
              <a:spcBef>
                <a:spcPts val="1300"/>
              </a:spcBef>
              <a:spcAft>
                <a:spcPts val="0"/>
              </a:spcAft>
              <a:buClr>
                <a:srgbClr val="C00000"/>
              </a:buClr>
              <a:buSzPts val="2400"/>
              <a:buFont typeface="Arial"/>
              <a:buNone/>
            </a:pPr>
            <a:endParaRPr lang="es-ES" dirty="0"/>
          </a:p>
        </p:txBody>
      </p:sp>
      <p:sp>
        <p:nvSpPr>
          <p:cNvPr id="492" name="Google Shape;492;p38"/>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2020</a:t>
            </a:r>
            <a:endParaRPr lang="es-ES" dirty="0"/>
          </a:p>
        </p:txBody>
      </p:sp>
      <p:sp>
        <p:nvSpPr>
          <p:cNvPr id="493" name="Google Shape;493;p38"/>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s-ES" dirty="0" smtClean="0"/>
              <a:t>Pruebas de sistemas de tiempo real </a:t>
            </a:r>
            <a:br>
              <a:rPr lang="es-ES" dirty="0" smtClean="0"/>
            </a:br>
            <a:endParaRPr lang="es-ES" dirty="0"/>
          </a:p>
        </p:txBody>
      </p:sp>
      <p:sp>
        <p:nvSpPr>
          <p:cNvPr id="499" name="Google Shape;499;p39"/>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19</a:t>
            </a:fld>
            <a:endParaRPr lang="es-ES" dirty="0"/>
          </a:p>
        </p:txBody>
      </p:sp>
      <p:sp>
        <p:nvSpPr>
          <p:cNvPr id="2" name="1 Marcador de texto"/>
          <p:cNvSpPr>
            <a:spLocks noGrp="1"/>
          </p:cNvSpPr>
          <p:nvPr>
            <p:ph type="body" sz="quarter" idx="14"/>
          </p:nvPr>
        </p:nvSpPr>
        <p:spPr/>
        <p:txBody>
          <a:bodyPr/>
          <a:lstStyle/>
          <a:p>
            <a:endParaRPr lang="es-ES" dirty="0"/>
          </a:p>
        </p:txBody>
      </p:sp>
      <p:sp>
        <p:nvSpPr>
          <p:cNvPr id="501" name="Google Shape;501;p39"/>
          <p:cNvSpPr txBox="1">
            <a:spLocks noGrp="1"/>
          </p:cNvSpPr>
          <p:nvPr>
            <p:ph type="body" sz="quarter" idx="13"/>
          </p:nvPr>
        </p:nvSpPr>
        <p:spPr>
          <a:prstGeom prst="rect">
            <a:avLst/>
          </a:prstGeom>
          <a:noFill/>
          <a:ln>
            <a:noFill/>
          </a:ln>
        </p:spPr>
        <p:txBody>
          <a:bodyPr spcFirstLastPara="1" wrap="square" lIns="91425" tIns="45700" rIns="91425" bIns="45700" anchor="t" anchorCtr="0">
            <a:normAutofit fontScale="92500" lnSpcReduction="20000"/>
          </a:bodyPr>
          <a:lstStyle/>
          <a:p>
            <a:pPr marL="306000" lvl="0" indent="-306000" algn="l" rtl="0">
              <a:lnSpc>
                <a:spcPct val="85000"/>
              </a:lnSpc>
              <a:spcBef>
                <a:spcPts val="0"/>
              </a:spcBef>
              <a:spcAft>
                <a:spcPts val="0"/>
              </a:spcAft>
              <a:buSzPts val="2400"/>
              <a:buChar char="»"/>
            </a:pPr>
            <a:r>
              <a:rPr lang="es-ES" dirty="0" smtClean="0"/>
              <a:t>El diseño de los casos de prueba, además de los convencionales deben incluir manejo de eventos (interrupciones), temporización de los datos, el paralelismo entre las tareas, etc.</a:t>
            </a:r>
          </a:p>
          <a:p>
            <a:pPr marL="630000" lvl="1" indent="-306000" algn="l" rtl="0">
              <a:lnSpc>
                <a:spcPct val="85000"/>
              </a:lnSpc>
              <a:spcBef>
                <a:spcPts val="600"/>
              </a:spcBef>
              <a:spcAft>
                <a:spcPts val="0"/>
              </a:spcAft>
              <a:buClr>
                <a:srgbClr val="262626"/>
              </a:buClr>
              <a:buSzPts val="2400"/>
              <a:buChar char=" "/>
            </a:pPr>
            <a:r>
              <a:rPr lang="es-ES" dirty="0" smtClean="0"/>
              <a:t>Pruebas de tareas</a:t>
            </a:r>
          </a:p>
          <a:p>
            <a:pPr marL="900000" lvl="2" indent="-270000" algn="l" rtl="0">
              <a:lnSpc>
                <a:spcPct val="85000"/>
              </a:lnSpc>
              <a:spcBef>
                <a:spcPts val="600"/>
              </a:spcBef>
              <a:spcAft>
                <a:spcPts val="0"/>
              </a:spcAft>
              <a:buClr>
                <a:srgbClr val="262626"/>
              </a:buClr>
              <a:buSzPts val="2000"/>
              <a:buChar char=" "/>
            </a:pPr>
            <a:r>
              <a:rPr lang="es-ES" dirty="0" smtClean="0"/>
              <a:t>Probar las tareas de forma independiente, en búsqueda de errores lógicos y funcionamiento (no de tiempo ni  de comportamiento)</a:t>
            </a:r>
          </a:p>
          <a:p>
            <a:pPr marL="630000" lvl="1" indent="-306000" algn="l" rtl="0">
              <a:lnSpc>
                <a:spcPct val="85000"/>
              </a:lnSpc>
              <a:spcBef>
                <a:spcPts val="600"/>
              </a:spcBef>
              <a:spcAft>
                <a:spcPts val="0"/>
              </a:spcAft>
              <a:buClr>
                <a:srgbClr val="262626"/>
              </a:buClr>
              <a:buSzPts val="2400"/>
              <a:buChar char=" "/>
            </a:pPr>
            <a:r>
              <a:rPr lang="es-ES" dirty="0" smtClean="0"/>
              <a:t>Pruebas de comportamiento</a:t>
            </a:r>
          </a:p>
          <a:p>
            <a:pPr marL="900000" lvl="2" indent="-270000" algn="l" rtl="0">
              <a:lnSpc>
                <a:spcPct val="85000"/>
              </a:lnSpc>
              <a:spcBef>
                <a:spcPts val="600"/>
              </a:spcBef>
              <a:spcAft>
                <a:spcPts val="0"/>
              </a:spcAft>
              <a:buClr>
                <a:srgbClr val="262626"/>
              </a:buClr>
              <a:buSzPts val="2000"/>
              <a:buChar char=" "/>
            </a:pPr>
            <a:r>
              <a:rPr lang="es-ES" dirty="0" smtClean="0"/>
              <a:t>Simular el comportamiento del sistema de tiempo real y examinarlo como consecuencia de eventos</a:t>
            </a:r>
          </a:p>
          <a:p>
            <a:pPr marL="630000" lvl="1" indent="-306000" algn="l" rtl="0">
              <a:lnSpc>
                <a:spcPct val="85000"/>
              </a:lnSpc>
              <a:spcBef>
                <a:spcPts val="600"/>
              </a:spcBef>
              <a:spcAft>
                <a:spcPts val="0"/>
              </a:spcAft>
              <a:buClr>
                <a:srgbClr val="262626"/>
              </a:buClr>
              <a:buSzPts val="2400"/>
              <a:buChar char=" "/>
            </a:pPr>
            <a:r>
              <a:rPr lang="es-ES" dirty="0" smtClean="0"/>
              <a:t>Pruebas inter-tareas</a:t>
            </a:r>
          </a:p>
          <a:p>
            <a:pPr marL="900000" lvl="2" indent="-270000" algn="l" rtl="0">
              <a:lnSpc>
                <a:spcPct val="85000"/>
              </a:lnSpc>
              <a:spcBef>
                <a:spcPts val="600"/>
              </a:spcBef>
              <a:spcAft>
                <a:spcPts val="0"/>
              </a:spcAft>
              <a:buClr>
                <a:srgbClr val="262626"/>
              </a:buClr>
              <a:buSzPts val="2000"/>
              <a:buChar char=" "/>
            </a:pPr>
            <a:r>
              <a:rPr lang="es-ES" dirty="0" smtClean="0"/>
              <a:t>Se prueban las tareas asincrónicas entre las cuales se sabe que hay comunicación </a:t>
            </a:r>
          </a:p>
          <a:p>
            <a:pPr marL="630000" lvl="1" indent="-306000" algn="l" rtl="0">
              <a:lnSpc>
                <a:spcPct val="85000"/>
              </a:lnSpc>
              <a:spcBef>
                <a:spcPts val="600"/>
              </a:spcBef>
              <a:spcAft>
                <a:spcPts val="0"/>
              </a:spcAft>
              <a:buClr>
                <a:srgbClr val="262626"/>
              </a:buClr>
              <a:buSzPts val="2400"/>
              <a:buChar char=" "/>
            </a:pPr>
            <a:r>
              <a:rPr lang="es-ES" dirty="0" smtClean="0"/>
              <a:t>Pruebas de sistemas</a:t>
            </a:r>
          </a:p>
          <a:p>
            <a:pPr marL="900000" lvl="2" indent="-270000" algn="l" rtl="0">
              <a:lnSpc>
                <a:spcPct val="85000"/>
              </a:lnSpc>
              <a:spcBef>
                <a:spcPts val="600"/>
              </a:spcBef>
              <a:spcAft>
                <a:spcPts val="0"/>
              </a:spcAft>
              <a:buClr>
                <a:srgbClr val="262626"/>
              </a:buClr>
              <a:buSzPts val="2000"/>
              <a:buChar char=" "/>
            </a:pPr>
            <a:r>
              <a:rPr lang="es-ES" dirty="0" smtClean="0"/>
              <a:t>Se prueba el software y hardware integrados.</a:t>
            </a:r>
          </a:p>
          <a:p>
            <a:pPr marL="630000" lvl="1" indent="-153600" algn="l" rtl="0">
              <a:lnSpc>
                <a:spcPct val="85000"/>
              </a:lnSpc>
              <a:spcBef>
                <a:spcPts val="600"/>
              </a:spcBef>
              <a:spcAft>
                <a:spcPts val="0"/>
              </a:spcAft>
              <a:buClr>
                <a:srgbClr val="262626"/>
              </a:buClr>
              <a:buSzPts val="2400"/>
              <a:buNone/>
            </a:pPr>
            <a:endParaRPr lang="es-ES" dirty="0"/>
          </a:p>
        </p:txBody>
      </p:sp>
      <p:sp>
        <p:nvSpPr>
          <p:cNvPr id="502" name="Google Shape;502;p39"/>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2020</a:t>
            </a:r>
            <a:endParaRPr lang="es-ES" dirty="0"/>
          </a:p>
        </p:txBody>
      </p:sp>
      <p:sp>
        <p:nvSpPr>
          <p:cNvPr id="503" name="Google Shape;503;p39"/>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s-ES" dirty="0" smtClean="0"/>
              <a:t>Tipos de Pruebas. </a:t>
            </a:r>
            <a:br>
              <a:rPr lang="es-ES" dirty="0" smtClean="0"/>
            </a:br>
            <a:r>
              <a:rPr lang="es-ES" dirty="0" smtClean="0"/>
              <a:t>Pruebas del Sistema</a:t>
            </a:r>
            <a:endParaRPr lang="es-ES" dirty="0"/>
          </a:p>
        </p:txBody>
      </p:sp>
      <p:sp>
        <p:nvSpPr>
          <p:cNvPr id="315" name="Google Shape;315;p24"/>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2</a:t>
            </a:fld>
            <a:endParaRPr lang="es-ES" dirty="0"/>
          </a:p>
        </p:txBody>
      </p:sp>
      <p:sp>
        <p:nvSpPr>
          <p:cNvPr id="2" name="1 Marcador de texto"/>
          <p:cNvSpPr>
            <a:spLocks noGrp="1"/>
          </p:cNvSpPr>
          <p:nvPr>
            <p:ph type="body" sz="quarter" idx="14"/>
          </p:nvPr>
        </p:nvSpPr>
        <p:spPr/>
        <p:txBody>
          <a:bodyPr/>
          <a:lstStyle/>
          <a:p>
            <a:endParaRPr lang="es-ES" dirty="0"/>
          </a:p>
        </p:txBody>
      </p:sp>
      <p:sp>
        <p:nvSpPr>
          <p:cNvPr id="317" name="Google Shape;317;p24"/>
          <p:cNvSpPr txBox="1">
            <a:spLocks noGrp="1"/>
          </p:cNvSpPr>
          <p:nvPr>
            <p:ph type="body" sz="quarter" idx="13"/>
          </p:nvPr>
        </p:nvSpPr>
        <p:spPr>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s-ES" sz="3200" dirty="0" smtClean="0"/>
              <a:t>La prueba del sistema, está constituida por una serie de pruebas diferentes. </a:t>
            </a:r>
          </a:p>
          <a:p>
            <a:pPr marL="91440" lvl="0" indent="-177800" algn="l" rtl="0">
              <a:lnSpc>
                <a:spcPct val="85000"/>
              </a:lnSpc>
              <a:spcBef>
                <a:spcPts val="1300"/>
              </a:spcBef>
              <a:spcAft>
                <a:spcPts val="0"/>
              </a:spcAft>
              <a:buClr>
                <a:srgbClr val="C00000"/>
              </a:buClr>
              <a:buSzPts val="2800"/>
              <a:buFont typeface="Arial"/>
              <a:buChar char="»"/>
            </a:pPr>
            <a:r>
              <a:rPr lang="es-ES" sz="3200" dirty="0" smtClean="0"/>
              <a:t>Aunque cada prueba tiene un propósito diferente, todas trabajan para verificar que se han integrado adecuadamente todos los elementos del sistema y que realizan las funciones apropiadas.</a:t>
            </a:r>
          </a:p>
          <a:p>
            <a:pPr marL="91440" lvl="0" indent="0" algn="l" rtl="0">
              <a:lnSpc>
                <a:spcPct val="85000"/>
              </a:lnSpc>
              <a:spcBef>
                <a:spcPts val="1300"/>
              </a:spcBef>
              <a:spcAft>
                <a:spcPts val="0"/>
              </a:spcAft>
              <a:buClr>
                <a:srgbClr val="C00000"/>
              </a:buClr>
              <a:buSzPts val="2800"/>
              <a:buFont typeface="Arial"/>
              <a:buNone/>
            </a:pPr>
            <a:endParaRPr lang="es-ES" sz="2800" dirty="0"/>
          </a:p>
        </p:txBody>
      </p:sp>
      <p:sp>
        <p:nvSpPr>
          <p:cNvPr id="318" name="Google Shape;318;p24"/>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2020</a:t>
            </a:r>
            <a:endParaRPr lang="es-ES" dirty="0"/>
          </a:p>
        </p:txBody>
      </p:sp>
      <p:sp>
        <p:nvSpPr>
          <p:cNvPr id="319" name="Google Shape;319;p24"/>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s-ES" dirty="0" smtClean="0"/>
              <a:t>Tipos de Pruebas. </a:t>
            </a:r>
            <a:br>
              <a:rPr lang="es-ES" dirty="0" smtClean="0"/>
            </a:br>
            <a:r>
              <a:rPr lang="es-ES" dirty="0" smtClean="0"/>
              <a:t>Pruebas del Sistema</a:t>
            </a:r>
            <a:endParaRPr lang="es-ES" dirty="0"/>
          </a:p>
        </p:txBody>
      </p:sp>
      <p:sp>
        <p:nvSpPr>
          <p:cNvPr id="325" name="Google Shape;325;p25"/>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3</a:t>
            </a:fld>
            <a:endParaRPr lang="es-ES" dirty="0"/>
          </a:p>
        </p:txBody>
      </p:sp>
      <p:sp>
        <p:nvSpPr>
          <p:cNvPr id="2" name="1 Marcador de texto"/>
          <p:cNvSpPr>
            <a:spLocks noGrp="1"/>
          </p:cNvSpPr>
          <p:nvPr>
            <p:ph type="body" sz="quarter" idx="14"/>
          </p:nvPr>
        </p:nvSpPr>
        <p:spPr/>
        <p:txBody>
          <a:bodyPr/>
          <a:lstStyle/>
          <a:p>
            <a:endParaRPr lang="es-ES" dirty="0"/>
          </a:p>
        </p:txBody>
      </p:sp>
      <p:sp>
        <p:nvSpPr>
          <p:cNvPr id="327" name="Google Shape;327;p25"/>
          <p:cNvSpPr txBox="1">
            <a:spLocks noGrp="1"/>
          </p:cNvSpPr>
          <p:nvPr>
            <p:ph type="body" sz="quarter" idx="13"/>
          </p:nvPr>
        </p:nvSpPr>
        <p:spPr>
          <a:prstGeom prst="rect">
            <a:avLst/>
          </a:prstGeom>
          <a:noFill/>
          <a:ln>
            <a:noFill/>
          </a:ln>
        </p:spPr>
        <p:txBody>
          <a:bodyPr spcFirstLastPara="1" wrap="square" lIns="91425" tIns="45700" rIns="91425" bIns="45700" anchor="t" anchorCtr="0">
            <a:normAutofit/>
          </a:bodyPr>
          <a:lstStyle/>
          <a:p>
            <a:pPr marL="306000" lvl="0" indent="-306000" algn="l" rtl="0">
              <a:lnSpc>
                <a:spcPct val="85000"/>
              </a:lnSpc>
              <a:spcBef>
                <a:spcPts val="0"/>
              </a:spcBef>
              <a:spcAft>
                <a:spcPts val="0"/>
              </a:spcAft>
              <a:buSzPts val="2400"/>
              <a:buChar char="»"/>
            </a:pPr>
            <a:r>
              <a:rPr lang="es-ES" dirty="0" smtClean="0"/>
              <a:t>Pruebas de recuperación</a:t>
            </a:r>
          </a:p>
          <a:p>
            <a:pPr marL="630000" lvl="1" indent="-306000" algn="l" rtl="0">
              <a:lnSpc>
                <a:spcPct val="85000"/>
              </a:lnSpc>
              <a:spcBef>
                <a:spcPts val="0"/>
              </a:spcBef>
              <a:spcAft>
                <a:spcPts val="0"/>
              </a:spcAft>
              <a:buClr>
                <a:srgbClr val="262626"/>
              </a:buClr>
              <a:buSzPts val="2400"/>
              <a:buChar char=" "/>
            </a:pPr>
            <a:r>
              <a:rPr lang="es-ES" dirty="0" smtClean="0"/>
              <a:t>Se controla la recuperación de fallas y el modo de reanudación del procesamiento en un tiempo determinado. </a:t>
            </a:r>
          </a:p>
          <a:p>
            <a:pPr marL="630000" lvl="1" indent="-306000" algn="l" rtl="0">
              <a:lnSpc>
                <a:spcPct val="85000"/>
              </a:lnSpc>
              <a:spcBef>
                <a:spcPts val="0"/>
              </a:spcBef>
              <a:spcAft>
                <a:spcPts val="0"/>
              </a:spcAft>
              <a:buClr>
                <a:srgbClr val="262626"/>
              </a:buClr>
              <a:buSzPts val="2400"/>
              <a:buChar char=" "/>
            </a:pPr>
            <a:r>
              <a:rPr lang="es-ES" dirty="0" smtClean="0"/>
              <a:t>Generalmente se fuerza el fallo para comprobarlo.</a:t>
            </a:r>
          </a:p>
          <a:p>
            <a:pPr marL="306000" lvl="0" indent="-306000" algn="l" rtl="0">
              <a:lnSpc>
                <a:spcPct val="85000"/>
              </a:lnSpc>
              <a:spcBef>
                <a:spcPts val="0"/>
              </a:spcBef>
              <a:spcAft>
                <a:spcPts val="0"/>
              </a:spcAft>
              <a:buSzPts val="2400"/>
              <a:buChar char="»"/>
            </a:pPr>
            <a:r>
              <a:rPr lang="es-ES" dirty="0" smtClean="0"/>
              <a:t>Pruebas de seguridad</a:t>
            </a:r>
          </a:p>
          <a:p>
            <a:pPr marL="630000" lvl="1" indent="-306000" algn="l" rtl="0">
              <a:lnSpc>
                <a:spcPct val="85000"/>
              </a:lnSpc>
              <a:spcBef>
                <a:spcPts val="0"/>
              </a:spcBef>
              <a:spcAft>
                <a:spcPts val="0"/>
              </a:spcAft>
              <a:buClr>
                <a:srgbClr val="262626"/>
              </a:buClr>
              <a:buSzPts val="2400"/>
              <a:buChar char=" "/>
            </a:pPr>
            <a:r>
              <a:rPr lang="es-ES" dirty="0" smtClean="0"/>
              <a:t>Se comprueban los mecanismos de protección integrados.</a:t>
            </a:r>
          </a:p>
          <a:p>
            <a:pPr marL="306000" lvl="0" indent="-306000" algn="l" rtl="0">
              <a:lnSpc>
                <a:spcPct val="85000"/>
              </a:lnSpc>
              <a:spcBef>
                <a:spcPts val="0"/>
              </a:spcBef>
              <a:spcAft>
                <a:spcPts val="0"/>
              </a:spcAft>
              <a:buSzPts val="2400"/>
              <a:buChar char="»"/>
            </a:pPr>
            <a:r>
              <a:rPr lang="es-ES" dirty="0" smtClean="0"/>
              <a:t>Pruebas de resistencia (Stress)</a:t>
            </a:r>
          </a:p>
          <a:p>
            <a:pPr marL="630000" lvl="1" indent="-306000" algn="l" rtl="0">
              <a:lnSpc>
                <a:spcPct val="85000"/>
              </a:lnSpc>
              <a:spcBef>
                <a:spcPts val="0"/>
              </a:spcBef>
              <a:spcAft>
                <a:spcPts val="0"/>
              </a:spcAft>
              <a:buClr>
                <a:srgbClr val="262626"/>
              </a:buClr>
              <a:buSzPts val="2400"/>
              <a:buChar char=" "/>
            </a:pPr>
            <a:r>
              <a:rPr lang="es-ES" dirty="0" smtClean="0"/>
              <a:t>Se diseñan para enfrentar a los programas a situaciones anormales.</a:t>
            </a:r>
          </a:p>
          <a:p>
            <a:pPr marL="306000" lvl="0" indent="-306000" algn="l" rtl="0">
              <a:lnSpc>
                <a:spcPct val="85000"/>
              </a:lnSpc>
              <a:spcBef>
                <a:spcPts val="0"/>
              </a:spcBef>
              <a:spcAft>
                <a:spcPts val="0"/>
              </a:spcAft>
              <a:buSzPts val="2400"/>
              <a:buChar char="»"/>
            </a:pPr>
            <a:r>
              <a:rPr lang="es-ES" dirty="0" smtClean="0"/>
              <a:t>Prueba de rendimiento</a:t>
            </a:r>
          </a:p>
          <a:p>
            <a:pPr marL="630000" lvl="1" indent="-306000" algn="l" rtl="0">
              <a:lnSpc>
                <a:spcPct val="85000"/>
              </a:lnSpc>
              <a:spcBef>
                <a:spcPts val="0"/>
              </a:spcBef>
              <a:spcAft>
                <a:spcPts val="0"/>
              </a:spcAft>
              <a:buClr>
                <a:srgbClr val="262626"/>
              </a:buClr>
              <a:buSzPts val="2400"/>
              <a:buChar char=" "/>
            </a:pPr>
            <a:r>
              <a:rPr lang="es-ES" dirty="0" smtClean="0"/>
              <a:t>Se prueba el sistema en tiempo de ejecución. A veces va emparejada con la Prueba de resistencia.</a:t>
            </a:r>
            <a:endParaRPr lang="es-ES" dirty="0"/>
          </a:p>
        </p:txBody>
      </p:sp>
      <p:sp>
        <p:nvSpPr>
          <p:cNvPr id="328" name="Google Shape;328;p25"/>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2020</a:t>
            </a:r>
            <a:endParaRPr lang="es-ES" dirty="0"/>
          </a:p>
        </p:txBody>
      </p:sp>
      <p:sp>
        <p:nvSpPr>
          <p:cNvPr id="329" name="Google Shape;329;p25"/>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s-ES" dirty="0" smtClean="0"/>
              <a:t>Tipos de Pruebas. </a:t>
            </a:r>
            <a:br>
              <a:rPr lang="es-ES" dirty="0" smtClean="0"/>
            </a:br>
            <a:r>
              <a:rPr lang="es-ES" dirty="0" smtClean="0"/>
              <a:t>Pruebas de Validación</a:t>
            </a:r>
            <a:endParaRPr lang="es-ES" dirty="0"/>
          </a:p>
        </p:txBody>
      </p:sp>
      <p:sp>
        <p:nvSpPr>
          <p:cNvPr id="335" name="Google Shape;335;p26"/>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4</a:t>
            </a:fld>
            <a:endParaRPr lang="es-ES" dirty="0"/>
          </a:p>
        </p:txBody>
      </p:sp>
      <p:sp>
        <p:nvSpPr>
          <p:cNvPr id="2" name="1 Marcador de texto"/>
          <p:cNvSpPr>
            <a:spLocks noGrp="1"/>
          </p:cNvSpPr>
          <p:nvPr>
            <p:ph type="body" sz="quarter" idx="14"/>
          </p:nvPr>
        </p:nvSpPr>
        <p:spPr/>
        <p:txBody>
          <a:bodyPr/>
          <a:lstStyle/>
          <a:p>
            <a:endParaRPr lang="es-ES" dirty="0"/>
          </a:p>
        </p:txBody>
      </p:sp>
      <p:sp>
        <p:nvSpPr>
          <p:cNvPr id="337" name="Google Shape;337;p26"/>
          <p:cNvSpPr txBox="1">
            <a:spLocks noGrp="1"/>
          </p:cNvSpPr>
          <p:nvPr>
            <p:ph type="body" sz="quarter" idx="13"/>
          </p:nvPr>
        </p:nvSpPr>
        <p:spPr>
          <a:prstGeom prst="rect">
            <a:avLst/>
          </a:prstGeom>
          <a:noFill/>
          <a:ln>
            <a:noFill/>
          </a:ln>
        </p:spPr>
        <p:txBody>
          <a:bodyPr spcFirstLastPara="1" wrap="square" lIns="91425" tIns="45700" rIns="91425" bIns="45700" anchor="t" anchorCtr="0">
            <a:normAutofit/>
          </a:bodyPr>
          <a:lstStyle/>
          <a:p>
            <a:pPr marL="91440" lvl="0" indent="-171450" algn="l" rtl="0">
              <a:lnSpc>
                <a:spcPct val="80000"/>
              </a:lnSpc>
              <a:spcBef>
                <a:spcPts val="0"/>
              </a:spcBef>
              <a:spcAft>
                <a:spcPts val="0"/>
              </a:spcAft>
              <a:buSzPts val="2700"/>
              <a:buChar char="»"/>
            </a:pPr>
            <a:r>
              <a:rPr lang="es-ES" sz="2700" dirty="0" smtClean="0"/>
              <a:t>La validación del software se consigue mediante una serie de pruebas que demuestren la conformidad con los requisitos.</a:t>
            </a:r>
            <a:endParaRPr lang="es-ES" dirty="0" smtClean="0"/>
          </a:p>
          <a:p>
            <a:pPr marL="91440" lvl="0" indent="-171450" algn="l" rtl="0">
              <a:lnSpc>
                <a:spcPct val="80000"/>
              </a:lnSpc>
              <a:spcBef>
                <a:spcPts val="1300"/>
              </a:spcBef>
              <a:spcAft>
                <a:spcPts val="0"/>
              </a:spcAft>
              <a:buSzPts val="2700"/>
              <a:buChar char="»"/>
            </a:pPr>
            <a:r>
              <a:rPr lang="es-ES" sz="2700" dirty="0" smtClean="0"/>
              <a:t>Una vez que se procede con cada caso de prueba de validación, puede darse una de las dos condiciones:</a:t>
            </a:r>
            <a:endParaRPr lang="es-ES" dirty="0" smtClean="0"/>
          </a:p>
          <a:p>
            <a:pPr marL="91440" lvl="0" indent="0" algn="l" rtl="0">
              <a:lnSpc>
                <a:spcPct val="80000"/>
              </a:lnSpc>
              <a:spcBef>
                <a:spcPts val="1300"/>
              </a:spcBef>
              <a:spcAft>
                <a:spcPts val="0"/>
              </a:spcAft>
              <a:buSzPts val="2700"/>
              <a:buNone/>
            </a:pPr>
            <a:endParaRPr lang="es-ES" sz="2700" dirty="0" smtClean="0"/>
          </a:p>
          <a:p>
            <a:pPr marL="347472" lvl="1" indent="-342900" algn="l" rtl="0">
              <a:lnSpc>
                <a:spcPct val="80000"/>
              </a:lnSpc>
              <a:spcBef>
                <a:spcPts val="600"/>
              </a:spcBef>
              <a:spcAft>
                <a:spcPts val="0"/>
              </a:spcAft>
              <a:buClr>
                <a:srgbClr val="262626"/>
              </a:buClr>
              <a:buSzPts val="2400"/>
              <a:buChar char=" "/>
            </a:pPr>
            <a:r>
              <a:rPr lang="es-ES" i="1" dirty="0" smtClean="0"/>
              <a:t>Las características de funcionamiento o de rendimiento están de acuerdo con las especificaciones y son aceptables; </a:t>
            </a:r>
            <a:endParaRPr lang="es-ES" dirty="0" smtClean="0"/>
          </a:p>
          <a:p>
            <a:pPr marL="347472" lvl="1" indent="-342900" algn="ctr" rtl="0">
              <a:lnSpc>
                <a:spcPct val="80000"/>
              </a:lnSpc>
              <a:spcBef>
                <a:spcPts val="600"/>
              </a:spcBef>
              <a:spcAft>
                <a:spcPts val="0"/>
              </a:spcAft>
              <a:buClr>
                <a:srgbClr val="262626"/>
              </a:buClr>
              <a:buSzPts val="2400"/>
              <a:buFont typeface="Noto Sans Symbols"/>
              <a:buNone/>
            </a:pPr>
            <a:r>
              <a:rPr lang="es-ES" i="1" dirty="0" smtClean="0"/>
              <a:t>o </a:t>
            </a:r>
            <a:endParaRPr lang="es-ES" dirty="0" smtClean="0"/>
          </a:p>
          <a:p>
            <a:pPr marL="347472" lvl="1" indent="-342900" algn="l" rtl="0">
              <a:lnSpc>
                <a:spcPct val="80000"/>
              </a:lnSpc>
              <a:spcBef>
                <a:spcPts val="600"/>
              </a:spcBef>
              <a:spcAft>
                <a:spcPts val="0"/>
              </a:spcAft>
              <a:buClr>
                <a:srgbClr val="262626"/>
              </a:buClr>
              <a:buSzPts val="2400"/>
              <a:buChar char=" "/>
            </a:pPr>
            <a:r>
              <a:rPr lang="es-ES" i="1" dirty="0"/>
              <a:t>S</a:t>
            </a:r>
            <a:r>
              <a:rPr lang="es-ES" i="1" dirty="0" smtClean="0"/>
              <a:t>e descubre una desviación de las especificaciones y se crea una lista de deficiencias. </a:t>
            </a:r>
          </a:p>
          <a:p>
            <a:pPr marL="91440" lvl="0" indent="0" algn="l" rtl="0">
              <a:lnSpc>
                <a:spcPct val="80000"/>
              </a:lnSpc>
              <a:spcBef>
                <a:spcPts val="1300"/>
              </a:spcBef>
              <a:spcAft>
                <a:spcPts val="0"/>
              </a:spcAft>
              <a:buSzPts val="2700"/>
              <a:buNone/>
            </a:pPr>
            <a:endParaRPr lang="es-ES" sz="2700" dirty="0"/>
          </a:p>
        </p:txBody>
      </p:sp>
      <p:sp>
        <p:nvSpPr>
          <p:cNvPr id="338" name="Google Shape;338;p26"/>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2020</a:t>
            </a:r>
            <a:endParaRPr lang="es-ES" dirty="0"/>
          </a:p>
        </p:txBody>
      </p:sp>
      <p:sp>
        <p:nvSpPr>
          <p:cNvPr id="339" name="Google Shape;339;p26"/>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s-ES" dirty="0" smtClean="0"/>
              <a:t>Tipos de Pruebas. </a:t>
            </a:r>
            <a:br>
              <a:rPr lang="es-ES" dirty="0" smtClean="0"/>
            </a:br>
            <a:r>
              <a:rPr lang="es-ES" dirty="0" smtClean="0"/>
              <a:t>Pruebas de Validación</a:t>
            </a:r>
            <a:endParaRPr lang="es-ES" dirty="0"/>
          </a:p>
        </p:txBody>
      </p:sp>
      <p:sp>
        <p:nvSpPr>
          <p:cNvPr id="345" name="Google Shape;345;p27"/>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5</a:t>
            </a:fld>
            <a:endParaRPr lang="es-ES" dirty="0"/>
          </a:p>
        </p:txBody>
      </p:sp>
      <p:sp>
        <p:nvSpPr>
          <p:cNvPr id="2" name="1 Marcador de texto"/>
          <p:cNvSpPr>
            <a:spLocks noGrp="1"/>
          </p:cNvSpPr>
          <p:nvPr>
            <p:ph type="body" sz="quarter" idx="14"/>
          </p:nvPr>
        </p:nvSpPr>
        <p:spPr/>
        <p:txBody>
          <a:bodyPr/>
          <a:lstStyle/>
          <a:p>
            <a:endParaRPr lang="es-ES" dirty="0"/>
          </a:p>
        </p:txBody>
      </p:sp>
      <p:sp>
        <p:nvSpPr>
          <p:cNvPr id="347" name="Google Shape;347;p27"/>
          <p:cNvSpPr txBox="1">
            <a:spLocks noGrp="1"/>
          </p:cNvSpPr>
          <p:nvPr>
            <p:ph type="body" sz="quarter" idx="13"/>
          </p:nvPr>
        </p:nvSpPr>
        <p:spPr>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s-ES" dirty="0" smtClean="0"/>
              <a:t>Comienzan cuando finalizan las pruebas de integración.</a:t>
            </a:r>
          </a:p>
          <a:p>
            <a:pPr marL="91440" lvl="0" indent="-91440" algn="l" rtl="0">
              <a:lnSpc>
                <a:spcPct val="85000"/>
              </a:lnSpc>
              <a:spcBef>
                <a:spcPts val="1300"/>
              </a:spcBef>
              <a:spcAft>
                <a:spcPts val="0"/>
              </a:spcAft>
              <a:buSzPts val="2400"/>
              <a:buNone/>
            </a:pPr>
            <a:endParaRPr lang="es-ES" dirty="0" smtClean="0"/>
          </a:p>
          <a:p>
            <a:pPr marL="91440" lvl="0" indent="-152400" algn="l" rtl="0">
              <a:lnSpc>
                <a:spcPct val="85000"/>
              </a:lnSpc>
              <a:spcBef>
                <a:spcPts val="1300"/>
              </a:spcBef>
              <a:spcAft>
                <a:spcPts val="0"/>
              </a:spcAft>
              <a:buClr>
                <a:srgbClr val="C00000"/>
              </a:buClr>
              <a:buSzPts val="2400"/>
              <a:buFont typeface="Arial"/>
              <a:buChar char="»"/>
            </a:pPr>
            <a:r>
              <a:rPr lang="es-ES" dirty="0" smtClean="0"/>
              <a:t>Revisión de la configuración</a:t>
            </a:r>
          </a:p>
          <a:p>
            <a:pPr marL="347472" lvl="1" indent="-342900" algn="l" rtl="0">
              <a:lnSpc>
                <a:spcPct val="85000"/>
              </a:lnSpc>
              <a:spcBef>
                <a:spcPts val="600"/>
              </a:spcBef>
              <a:spcAft>
                <a:spcPts val="0"/>
              </a:spcAft>
              <a:buClr>
                <a:srgbClr val="262626"/>
              </a:buClr>
              <a:buSzPts val="2400"/>
              <a:buChar char=" "/>
            </a:pPr>
            <a:r>
              <a:rPr lang="es-ES" dirty="0" smtClean="0"/>
              <a:t>Asegurar que todos los elementos de la configuración del software se hayan desarrollado apropiadamente, estén catalogados y contengan detalle suficiente para reforzar la fase de soporte.</a:t>
            </a:r>
            <a:endParaRPr lang="es-ES" dirty="0"/>
          </a:p>
        </p:txBody>
      </p:sp>
      <p:sp>
        <p:nvSpPr>
          <p:cNvPr id="348" name="Google Shape;348;p27"/>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2020</a:t>
            </a:r>
            <a:endParaRPr lang="es-ES" dirty="0"/>
          </a:p>
        </p:txBody>
      </p:sp>
      <p:sp>
        <p:nvSpPr>
          <p:cNvPr id="349" name="Google Shape;349;p27"/>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s-ES" dirty="0" smtClean="0"/>
              <a:t>Tipos de Pruebas. </a:t>
            </a:r>
            <a:br>
              <a:rPr lang="es-ES" dirty="0" smtClean="0"/>
            </a:br>
            <a:r>
              <a:rPr lang="es-ES" dirty="0" smtClean="0"/>
              <a:t>Pruebas de Validación</a:t>
            </a:r>
            <a:endParaRPr lang="es-ES" dirty="0"/>
          </a:p>
        </p:txBody>
      </p:sp>
      <p:sp>
        <p:nvSpPr>
          <p:cNvPr id="355" name="Google Shape;355;p28"/>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6</a:t>
            </a:fld>
            <a:endParaRPr lang="es-ES" dirty="0"/>
          </a:p>
        </p:txBody>
      </p:sp>
      <p:sp>
        <p:nvSpPr>
          <p:cNvPr id="2" name="1 Marcador de texto"/>
          <p:cNvSpPr>
            <a:spLocks noGrp="1"/>
          </p:cNvSpPr>
          <p:nvPr>
            <p:ph type="body" sz="quarter" idx="14"/>
          </p:nvPr>
        </p:nvSpPr>
        <p:spPr/>
        <p:txBody>
          <a:bodyPr/>
          <a:lstStyle/>
          <a:p>
            <a:endParaRPr lang="es-ES" dirty="0"/>
          </a:p>
        </p:txBody>
      </p:sp>
      <p:sp>
        <p:nvSpPr>
          <p:cNvPr id="357" name="Google Shape;357;p28"/>
          <p:cNvSpPr txBox="1">
            <a:spLocks noGrp="1"/>
          </p:cNvSpPr>
          <p:nvPr>
            <p:ph type="body" sz="quarter" idx="13"/>
          </p:nvPr>
        </p:nvSpPr>
        <p:spPr>
          <a:prstGeom prst="rect">
            <a:avLst/>
          </a:prstGeom>
          <a:noFill/>
          <a:ln>
            <a:noFill/>
          </a:ln>
        </p:spPr>
        <p:txBody>
          <a:bodyPr spcFirstLastPara="1" wrap="square" lIns="91425" tIns="45700" rIns="91425" bIns="45700" anchor="t" anchorCtr="0">
            <a:normAutofit/>
          </a:bodyPr>
          <a:lstStyle/>
          <a:p>
            <a:pPr marL="91440" lvl="0" indent="-171450" algn="l" rtl="0">
              <a:lnSpc>
                <a:spcPct val="90000"/>
              </a:lnSpc>
              <a:spcBef>
                <a:spcPts val="0"/>
              </a:spcBef>
              <a:spcAft>
                <a:spcPts val="0"/>
              </a:spcAft>
              <a:buSzPts val="2700"/>
              <a:buChar char="»"/>
            </a:pPr>
            <a:r>
              <a:rPr lang="es-ES" sz="2700" dirty="0" smtClean="0"/>
              <a:t>Pruebas de aceptación (ALFA y BETA)</a:t>
            </a:r>
          </a:p>
          <a:p>
            <a:pPr marL="347472" lvl="1" indent="-342900" algn="l" rtl="0">
              <a:lnSpc>
                <a:spcPct val="90000"/>
              </a:lnSpc>
              <a:spcBef>
                <a:spcPts val="600"/>
              </a:spcBef>
              <a:spcAft>
                <a:spcPts val="0"/>
              </a:spcAft>
              <a:buClr>
                <a:srgbClr val="262626"/>
              </a:buClr>
              <a:buSzPts val="2400"/>
              <a:buChar char=" "/>
            </a:pPr>
            <a:r>
              <a:rPr lang="es-ES" dirty="0" smtClean="0"/>
              <a:t>Las realiza el usuario final en lugar del responsable del desarrollo del sistema, una prueba de aceptación puede ir desde algo informal, hasta la ejecución sistemática de una serie de pruebas bien planificadas. </a:t>
            </a:r>
          </a:p>
          <a:p>
            <a:pPr marL="347472" lvl="1" indent="-342900" algn="l" rtl="0">
              <a:lnSpc>
                <a:spcPct val="90000"/>
              </a:lnSpc>
              <a:spcBef>
                <a:spcPts val="600"/>
              </a:spcBef>
              <a:spcAft>
                <a:spcPts val="0"/>
              </a:spcAft>
              <a:buClr>
                <a:srgbClr val="262626"/>
              </a:buClr>
              <a:buSzPts val="2400"/>
              <a:buChar char=" "/>
            </a:pPr>
            <a:r>
              <a:rPr lang="es-ES" dirty="0" smtClean="0"/>
              <a:t>Dentro de las Pruebas de aceptación se pueden encontrar: </a:t>
            </a:r>
          </a:p>
          <a:p>
            <a:pPr marL="548640" lvl="2" indent="-548640" algn="l" rtl="0">
              <a:lnSpc>
                <a:spcPct val="90000"/>
              </a:lnSpc>
              <a:spcBef>
                <a:spcPts val="600"/>
              </a:spcBef>
              <a:spcAft>
                <a:spcPts val="0"/>
              </a:spcAft>
              <a:buClr>
                <a:srgbClr val="262626"/>
              </a:buClr>
              <a:buSzPts val="2000"/>
              <a:buChar char=" "/>
            </a:pPr>
            <a:r>
              <a:rPr lang="es-ES" dirty="0" smtClean="0"/>
              <a:t>Pruebas </a:t>
            </a:r>
            <a:r>
              <a:rPr lang="es-ES" u="sng" dirty="0" smtClean="0"/>
              <a:t>ALFA</a:t>
            </a:r>
            <a:r>
              <a:rPr lang="es-ES" dirty="0" smtClean="0"/>
              <a:t>: desarrolladores con clientes antes de liberar el producto.</a:t>
            </a:r>
          </a:p>
          <a:p>
            <a:pPr marL="548640" lvl="2" indent="-548640" algn="l" rtl="0">
              <a:lnSpc>
                <a:spcPct val="90000"/>
              </a:lnSpc>
              <a:spcBef>
                <a:spcPts val="600"/>
              </a:spcBef>
              <a:spcAft>
                <a:spcPts val="0"/>
              </a:spcAft>
              <a:buClr>
                <a:srgbClr val="262626"/>
              </a:buClr>
              <a:buSzPts val="2000"/>
              <a:buChar char=" "/>
            </a:pPr>
            <a:r>
              <a:rPr lang="es-ES" dirty="0" smtClean="0"/>
              <a:t>Pruebas </a:t>
            </a:r>
            <a:r>
              <a:rPr lang="es-ES" u="sng" dirty="0" smtClean="0"/>
              <a:t>BETA</a:t>
            </a:r>
            <a:r>
              <a:rPr lang="es-ES" dirty="0" smtClean="0"/>
              <a:t>: seleccionando los clientes que efectuarán la prueba. El desarrollador no se encuentra presente.</a:t>
            </a:r>
            <a:endParaRPr lang="es-ES" dirty="0"/>
          </a:p>
        </p:txBody>
      </p:sp>
      <p:sp>
        <p:nvSpPr>
          <p:cNvPr id="358" name="Google Shape;358;p28"/>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2020</a:t>
            </a:r>
            <a:endParaRPr lang="es-ES" dirty="0"/>
          </a:p>
        </p:txBody>
      </p:sp>
      <p:sp>
        <p:nvSpPr>
          <p:cNvPr id="359" name="Google Shape;359;p28"/>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s-ES" dirty="0" smtClean="0"/>
              <a:t>Tipos de Pruebas. </a:t>
            </a:r>
            <a:br>
              <a:rPr lang="es-ES" dirty="0" smtClean="0"/>
            </a:br>
            <a:r>
              <a:rPr lang="es-ES" dirty="0" smtClean="0"/>
              <a:t>Pruebas de Validación – aceptación ALFA</a:t>
            </a:r>
            <a:endParaRPr lang="es-ES" dirty="0"/>
          </a:p>
        </p:txBody>
      </p:sp>
      <p:sp>
        <p:nvSpPr>
          <p:cNvPr id="365" name="Google Shape;365;p29"/>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7</a:t>
            </a:fld>
            <a:endParaRPr lang="es-ES" dirty="0"/>
          </a:p>
        </p:txBody>
      </p:sp>
      <p:sp>
        <p:nvSpPr>
          <p:cNvPr id="2" name="1 Marcador de texto"/>
          <p:cNvSpPr>
            <a:spLocks noGrp="1"/>
          </p:cNvSpPr>
          <p:nvPr>
            <p:ph type="body" sz="quarter" idx="14"/>
          </p:nvPr>
        </p:nvSpPr>
        <p:spPr/>
        <p:txBody>
          <a:bodyPr/>
          <a:lstStyle/>
          <a:p>
            <a:endParaRPr lang="es-ES" dirty="0"/>
          </a:p>
        </p:txBody>
      </p:sp>
      <p:sp>
        <p:nvSpPr>
          <p:cNvPr id="367" name="Google Shape;367;p29"/>
          <p:cNvSpPr txBox="1">
            <a:spLocks noGrp="1"/>
          </p:cNvSpPr>
          <p:nvPr>
            <p:ph type="body" sz="quarter" idx="13"/>
          </p:nvPr>
        </p:nvSpPr>
        <p:spPr>
          <a:prstGeom prst="rect">
            <a:avLst/>
          </a:prstGeom>
          <a:noFill/>
          <a:ln>
            <a:noFill/>
          </a:ln>
        </p:spPr>
        <p:txBody>
          <a:bodyPr spcFirstLastPara="1" wrap="square" lIns="91425" tIns="45700" rIns="91425" bIns="45700" anchor="t" anchorCtr="0">
            <a:normAutofit/>
          </a:bodyPr>
          <a:lstStyle/>
          <a:p>
            <a:pPr marL="91440" lvl="0" indent="-171450" algn="l" rtl="0">
              <a:lnSpc>
                <a:spcPct val="90000"/>
              </a:lnSpc>
              <a:spcBef>
                <a:spcPts val="0"/>
              </a:spcBef>
              <a:spcAft>
                <a:spcPts val="0"/>
              </a:spcAft>
              <a:buSzPts val="2700"/>
              <a:buChar char="»"/>
            </a:pPr>
            <a:r>
              <a:rPr lang="es-ES" sz="2700" dirty="0" smtClean="0"/>
              <a:t>Se llevan a cabo, por un cliente, en el lugar de desarrollo. </a:t>
            </a:r>
          </a:p>
          <a:p>
            <a:pPr marL="91440" lvl="0" indent="-171450" algn="l" rtl="0">
              <a:lnSpc>
                <a:spcPct val="90000"/>
              </a:lnSpc>
              <a:spcBef>
                <a:spcPts val="1300"/>
              </a:spcBef>
              <a:spcAft>
                <a:spcPts val="0"/>
              </a:spcAft>
              <a:buSzPts val="2700"/>
              <a:buChar char="»"/>
            </a:pPr>
            <a:r>
              <a:rPr lang="es-ES" sz="2700" dirty="0" smtClean="0"/>
              <a:t>Se usa el software de forma natural con el desarrollador como observador del usuario y registrando los errores y problemas de uso. </a:t>
            </a:r>
          </a:p>
          <a:p>
            <a:pPr marL="91440" lvl="0" indent="-171450" algn="l" rtl="0">
              <a:lnSpc>
                <a:spcPct val="90000"/>
              </a:lnSpc>
              <a:spcBef>
                <a:spcPts val="1300"/>
              </a:spcBef>
              <a:spcAft>
                <a:spcPts val="0"/>
              </a:spcAft>
              <a:buSzPts val="2700"/>
              <a:buChar char="»"/>
            </a:pPr>
            <a:r>
              <a:rPr lang="es-ES" sz="2700" dirty="0" smtClean="0"/>
              <a:t>Las pruebas alfa se hacen  en un </a:t>
            </a:r>
            <a:r>
              <a:rPr lang="es-ES" sz="2700" u="sng" dirty="0" smtClean="0"/>
              <a:t>entorno controlado</a:t>
            </a:r>
            <a:r>
              <a:rPr lang="es-ES" sz="2700" dirty="0" smtClean="0"/>
              <a:t>. </a:t>
            </a:r>
          </a:p>
          <a:p>
            <a:pPr marL="91440" lvl="0" indent="-171450" algn="l" rtl="0">
              <a:lnSpc>
                <a:spcPct val="90000"/>
              </a:lnSpc>
              <a:spcBef>
                <a:spcPts val="1300"/>
              </a:spcBef>
              <a:spcAft>
                <a:spcPts val="0"/>
              </a:spcAft>
              <a:buSzPts val="2700"/>
              <a:buChar char="»"/>
            </a:pPr>
            <a:r>
              <a:rPr lang="es-ES" sz="2700" dirty="0" smtClean="0"/>
              <a:t>Se realizan después de que todos los procedimientos de prueba básicos, como las pruebas unitarias y pruebas de integración se han completado, y se produce después de las pruebas del sistema. </a:t>
            </a:r>
          </a:p>
          <a:p>
            <a:pPr marL="91440" lvl="0" indent="-171450" algn="l" rtl="0">
              <a:lnSpc>
                <a:spcPct val="90000"/>
              </a:lnSpc>
              <a:spcBef>
                <a:spcPts val="1300"/>
              </a:spcBef>
              <a:spcAft>
                <a:spcPts val="0"/>
              </a:spcAft>
              <a:buSzPts val="2700"/>
              <a:buChar char="»"/>
            </a:pPr>
            <a:r>
              <a:rPr lang="es-ES" sz="2700" dirty="0" smtClean="0"/>
              <a:t>Esta no es la versión final de software y cierta funcionalidad puede ser añadido al software incluso después de la prueba alfa.</a:t>
            </a:r>
            <a:endParaRPr lang="es-ES" sz="2700" dirty="0"/>
          </a:p>
        </p:txBody>
      </p:sp>
      <p:sp>
        <p:nvSpPr>
          <p:cNvPr id="368" name="Google Shape;368;p29"/>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2020</a:t>
            </a:r>
            <a:endParaRPr lang="es-ES" dirty="0"/>
          </a:p>
        </p:txBody>
      </p:sp>
      <p:sp>
        <p:nvSpPr>
          <p:cNvPr id="369" name="Google Shape;369;p29"/>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dk2"/>
              </a:buClr>
              <a:buSzPts val="4000"/>
              <a:buFont typeface="Calibri"/>
              <a:buNone/>
            </a:pPr>
            <a:r>
              <a:rPr lang="es-ES" dirty="0" smtClean="0"/>
              <a:t>Tipos de Pruebas. </a:t>
            </a:r>
            <a:br>
              <a:rPr lang="es-ES" dirty="0" smtClean="0"/>
            </a:br>
            <a:r>
              <a:rPr lang="es-ES" dirty="0" smtClean="0"/>
              <a:t>Pruebas de Validación – aceptación BETA</a:t>
            </a:r>
            <a:endParaRPr lang="es-ES" dirty="0"/>
          </a:p>
        </p:txBody>
      </p:sp>
      <p:sp>
        <p:nvSpPr>
          <p:cNvPr id="376" name="Google Shape;376;p30"/>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8</a:t>
            </a:fld>
            <a:endParaRPr lang="es-ES" dirty="0"/>
          </a:p>
        </p:txBody>
      </p:sp>
      <p:sp>
        <p:nvSpPr>
          <p:cNvPr id="2" name="1 Marcador de texto"/>
          <p:cNvSpPr>
            <a:spLocks noGrp="1"/>
          </p:cNvSpPr>
          <p:nvPr>
            <p:ph type="body" sz="quarter" idx="14"/>
          </p:nvPr>
        </p:nvSpPr>
        <p:spPr/>
        <p:txBody>
          <a:bodyPr/>
          <a:lstStyle/>
          <a:p>
            <a:endParaRPr lang="es-ES" dirty="0"/>
          </a:p>
        </p:txBody>
      </p:sp>
      <p:sp>
        <p:nvSpPr>
          <p:cNvPr id="378" name="Google Shape;378;p30"/>
          <p:cNvSpPr txBox="1">
            <a:spLocks noGrp="1"/>
          </p:cNvSpPr>
          <p:nvPr>
            <p:ph type="body" sz="quarter" idx="13"/>
          </p:nvPr>
        </p:nvSpPr>
        <p:spPr>
          <a:prstGeom prst="rect">
            <a:avLst/>
          </a:prstGeom>
          <a:noFill/>
          <a:ln>
            <a:noFill/>
          </a:ln>
        </p:spPr>
        <p:txBody>
          <a:bodyPr spcFirstLastPara="1" wrap="square" lIns="91425" tIns="45700" rIns="91425" bIns="45700" anchor="t" anchorCtr="0">
            <a:normAutofit/>
          </a:bodyPr>
          <a:lstStyle/>
          <a:p>
            <a:pPr marL="91440" lvl="0" indent="-158559" algn="l" rtl="0">
              <a:lnSpc>
                <a:spcPct val="80000"/>
              </a:lnSpc>
              <a:spcBef>
                <a:spcPts val="0"/>
              </a:spcBef>
              <a:spcAft>
                <a:spcPts val="0"/>
              </a:spcAft>
              <a:buSzPts val="2497"/>
              <a:buChar char="»"/>
            </a:pPr>
            <a:r>
              <a:rPr lang="es-ES" sz="2497" dirty="0" smtClean="0"/>
              <a:t>Se llevan a cabo por los usuarios finales del software en los lugares de trabajo de los clientes. </a:t>
            </a:r>
          </a:p>
          <a:p>
            <a:pPr marL="91440" lvl="0" indent="-158559" algn="l" rtl="0">
              <a:lnSpc>
                <a:spcPct val="80000"/>
              </a:lnSpc>
              <a:spcBef>
                <a:spcPts val="1300"/>
              </a:spcBef>
              <a:spcAft>
                <a:spcPts val="0"/>
              </a:spcAft>
              <a:buSzPts val="2497"/>
              <a:buChar char="»"/>
            </a:pPr>
            <a:r>
              <a:rPr lang="es-ES" sz="2497" dirty="0" smtClean="0"/>
              <a:t>El desarrollador no está presente normalmente. Así, la prueba beta es una aplicación en vivo del software en un entorno que no puede ser controlado por el desarrollador. </a:t>
            </a:r>
          </a:p>
          <a:p>
            <a:pPr marL="91440" lvl="0" indent="-158559" algn="l" rtl="0">
              <a:lnSpc>
                <a:spcPct val="80000"/>
              </a:lnSpc>
              <a:spcBef>
                <a:spcPts val="1300"/>
              </a:spcBef>
              <a:spcAft>
                <a:spcPts val="0"/>
              </a:spcAft>
              <a:buSzPts val="2497"/>
              <a:buChar char="»"/>
            </a:pPr>
            <a:r>
              <a:rPr lang="es-ES" sz="2497" dirty="0" smtClean="0"/>
              <a:t>El cliente registra todos los problemas que encuentra durante la prueba beta e informa a intervalos regulares al desarrollador. </a:t>
            </a:r>
          </a:p>
          <a:p>
            <a:pPr marL="91440" lvl="0" indent="-158559" algn="l" rtl="0">
              <a:lnSpc>
                <a:spcPct val="80000"/>
              </a:lnSpc>
              <a:spcBef>
                <a:spcPts val="1300"/>
              </a:spcBef>
              <a:spcAft>
                <a:spcPts val="0"/>
              </a:spcAft>
              <a:buSzPts val="2497"/>
              <a:buChar char="»"/>
            </a:pPr>
            <a:r>
              <a:rPr lang="es-ES" sz="2497" dirty="0" smtClean="0"/>
              <a:t>Las pruebas beta es la última fase de las fases de prueba y se hace utilizando técnicas de caja negra. </a:t>
            </a:r>
          </a:p>
          <a:p>
            <a:pPr marL="91440" lvl="0" indent="-158559" algn="l" rtl="0">
              <a:lnSpc>
                <a:spcPct val="80000"/>
              </a:lnSpc>
              <a:spcBef>
                <a:spcPts val="1300"/>
              </a:spcBef>
              <a:spcAft>
                <a:spcPts val="0"/>
              </a:spcAft>
              <a:buSzPts val="2497"/>
              <a:buChar char="»"/>
            </a:pPr>
            <a:r>
              <a:rPr lang="es-ES" sz="2497" dirty="0" smtClean="0"/>
              <a:t>A veces la versión beta también es liberada en el mercado, y en base a las modificaciones que se hacen comentarios de los usuarios o si no hay cambios en el software se libera.</a:t>
            </a:r>
            <a:endParaRPr lang="es-ES" sz="2497" dirty="0"/>
          </a:p>
        </p:txBody>
      </p:sp>
      <p:sp>
        <p:nvSpPr>
          <p:cNvPr id="379" name="Google Shape;379;p30"/>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2020</a:t>
            </a:r>
            <a:endParaRPr lang="es-ES" dirty="0"/>
          </a:p>
        </p:txBody>
      </p:sp>
      <p:sp>
        <p:nvSpPr>
          <p:cNvPr id="380" name="Google Shape;380;p30"/>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5883d06d65_0_1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dk2"/>
              </a:buClr>
              <a:buSzPts val="4000"/>
              <a:buFont typeface="Calibri"/>
              <a:buNone/>
            </a:pPr>
            <a:r>
              <a:rPr lang="es-ES" dirty="0" smtClean="0"/>
              <a:t>Tipos de Pruebas. </a:t>
            </a:r>
            <a:br>
              <a:rPr lang="es-ES" dirty="0" smtClean="0"/>
            </a:br>
            <a:r>
              <a:rPr lang="es-ES" dirty="0" smtClean="0"/>
              <a:t>Pruebas BETA</a:t>
            </a:r>
            <a:endParaRPr lang="es-ES" dirty="0"/>
          </a:p>
        </p:txBody>
      </p:sp>
      <p:sp>
        <p:nvSpPr>
          <p:cNvPr id="386" name="Google Shape;386;g5883d06d65_0_12"/>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smtClean="0"/>
              <a:t>9</a:t>
            </a:fld>
            <a:endParaRPr lang="es-ES" dirty="0"/>
          </a:p>
        </p:txBody>
      </p:sp>
      <p:sp>
        <p:nvSpPr>
          <p:cNvPr id="2" name="1 Marcador de texto"/>
          <p:cNvSpPr>
            <a:spLocks noGrp="1"/>
          </p:cNvSpPr>
          <p:nvPr>
            <p:ph type="body" sz="quarter" idx="14"/>
          </p:nvPr>
        </p:nvSpPr>
        <p:spPr/>
        <p:txBody>
          <a:bodyPr/>
          <a:lstStyle/>
          <a:p>
            <a:endParaRPr lang="es-ES" dirty="0"/>
          </a:p>
        </p:txBody>
      </p:sp>
      <p:sp>
        <p:nvSpPr>
          <p:cNvPr id="388" name="Google Shape;388;g5883d06d65_0_12"/>
          <p:cNvSpPr txBox="1">
            <a:spLocks noGrp="1"/>
          </p:cNvSpPr>
          <p:nvPr>
            <p:ph type="body" sz="quarter" idx="13"/>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300"/>
              </a:spcBef>
              <a:spcAft>
                <a:spcPts val="0"/>
              </a:spcAft>
              <a:buSzPts val="2700"/>
              <a:buNone/>
            </a:pPr>
            <a:r>
              <a:rPr lang="es-ES" sz="2700" dirty="0" smtClean="0"/>
              <a:t>Beta </a:t>
            </a:r>
            <a:r>
              <a:rPr lang="es-ES" sz="2700" dirty="0" err="1" smtClean="0"/>
              <a:t>testers</a:t>
            </a:r>
            <a:r>
              <a:rPr lang="es-ES" sz="2700" dirty="0" smtClean="0"/>
              <a:t> de App de Android </a:t>
            </a:r>
          </a:p>
          <a:p>
            <a:pPr marL="0" lvl="0" indent="0" algn="l" rtl="0">
              <a:lnSpc>
                <a:spcPct val="90000"/>
              </a:lnSpc>
              <a:spcBef>
                <a:spcPts val="1300"/>
              </a:spcBef>
              <a:spcAft>
                <a:spcPts val="0"/>
              </a:spcAft>
              <a:buSzPts val="2700"/>
              <a:buNone/>
            </a:pPr>
            <a:r>
              <a:rPr lang="es-ES" sz="2700" dirty="0" smtClean="0"/>
              <a:t>¿Cómo hacer?</a:t>
            </a:r>
          </a:p>
          <a:p>
            <a:pPr marL="457200" lvl="0" indent="-400050" algn="l" rtl="0">
              <a:lnSpc>
                <a:spcPct val="90000"/>
              </a:lnSpc>
              <a:spcBef>
                <a:spcPts val="1300"/>
              </a:spcBef>
              <a:spcAft>
                <a:spcPts val="0"/>
              </a:spcAft>
              <a:buSzPts val="2700"/>
              <a:buAutoNum type="arabicPeriod"/>
            </a:pPr>
            <a:r>
              <a:rPr lang="es-ES" sz="2700" dirty="0" smtClean="0"/>
              <a:t>Ir a Play Store</a:t>
            </a:r>
          </a:p>
          <a:p>
            <a:pPr marL="457200" lvl="0" indent="-400050" algn="l" rtl="0">
              <a:lnSpc>
                <a:spcPct val="90000"/>
              </a:lnSpc>
              <a:spcBef>
                <a:spcPts val="0"/>
              </a:spcBef>
              <a:spcAft>
                <a:spcPts val="0"/>
              </a:spcAft>
              <a:buSzPts val="2700"/>
              <a:buAutoNum type="arabicPeriod"/>
            </a:pPr>
            <a:r>
              <a:rPr lang="es-ES" sz="2700" dirty="0" smtClean="0"/>
              <a:t>Buscar pestaña de Apps</a:t>
            </a:r>
          </a:p>
          <a:p>
            <a:pPr marL="457200" lvl="0" indent="-400050" algn="l" rtl="0">
              <a:lnSpc>
                <a:spcPct val="90000"/>
              </a:lnSpc>
              <a:spcBef>
                <a:spcPts val="0"/>
              </a:spcBef>
              <a:spcAft>
                <a:spcPts val="0"/>
              </a:spcAft>
              <a:buSzPts val="2700"/>
              <a:buAutoNum type="arabicPeriod"/>
            </a:pPr>
            <a:r>
              <a:rPr lang="es-ES" sz="2700" dirty="0" smtClean="0"/>
              <a:t>Buscar opción Acceso Anticipado, (está al final)</a:t>
            </a:r>
          </a:p>
          <a:p>
            <a:pPr marL="457200" lvl="0" indent="-400050" algn="l" rtl="0">
              <a:lnSpc>
                <a:spcPct val="90000"/>
              </a:lnSpc>
              <a:spcBef>
                <a:spcPts val="0"/>
              </a:spcBef>
              <a:spcAft>
                <a:spcPts val="0"/>
              </a:spcAft>
              <a:buSzPts val="2700"/>
              <a:buAutoNum type="arabicPeriod"/>
            </a:pPr>
            <a:r>
              <a:rPr lang="es-ES" sz="2700" dirty="0" smtClean="0"/>
              <a:t>Descargar la app que se quiera probar</a:t>
            </a:r>
          </a:p>
          <a:p>
            <a:pPr marL="457200" lvl="0" indent="-400050" algn="l" rtl="0">
              <a:lnSpc>
                <a:spcPct val="90000"/>
              </a:lnSpc>
              <a:spcBef>
                <a:spcPts val="0"/>
              </a:spcBef>
              <a:spcAft>
                <a:spcPts val="0"/>
              </a:spcAft>
              <a:buSzPts val="2700"/>
              <a:buAutoNum type="arabicPeriod"/>
            </a:pPr>
            <a:r>
              <a:rPr lang="es-ES" sz="2700" dirty="0" smtClean="0"/>
              <a:t>Se habilitan mensajes privados con el desarrollador</a:t>
            </a:r>
          </a:p>
          <a:p>
            <a:pPr marL="91440" lvl="0" indent="0" algn="l" rtl="0">
              <a:lnSpc>
                <a:spcPct val="90000"/>
              </a:lnSpc>
              <a:spcBef>
                <a:spcPts val="1300"/>
              </a:spcBef>
              <a:spcAft>
                <a:spcPts val="0"/>
              </a:spcAft>
              <a:buSzPts val="2700"/>
              <a:buNone/>
            </a:pPr>
            <a:endParaRPr lang="es-ES" sz="2700" dirty="0"/>
          </a:p>
        </p:txBody>
      </p:sp>
      <p:sp>
        <p:nvSpPr>
          <p:cNvPr id="389" name="Google Shape;389;g5883d06d65_0_12"/>
          <p:cNvSpPr txBox="1">
            <a:spLocks noGrp="1"/>
          </p:cNvSpPr>
          <p:nvPr>
            <p:ph type="dt" sz="half"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2020</a:t>
            </a:r>
            <a:endParaRPr lang="es-ES" dirty="0"/>
          </a:p>
        </p:txBody>
      </p:sp>
      <p:sp>
        <p:nvSpPr>
          <p:cNvPr id="390" name="Google Shape;390;g5883d06d65_0_12"/>
          <p:cNvSpPr txBox="1">
            <a:spLocks noGrp="1"/>
          </p:cNvSpPr>
          <p:nvPr>
            <p:ph type="ftr" sz="quarter" idx="3"/>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err="1" smtClean="0"/>
              <a:t>Ingenieria</a:t>
            </a:r>
            <a:r>
              <a:rPr lang="es-ES" dirty="0" smtClean="0"/>
              <a:t> de Software II</a:t>
            </a:r>
            <a:endParaRPr lang="es-ES" dirty="0"/>
          </a:p>
        </p:txBody>
      </p:sp>
      <p:pic>
        <p:nvPicPr>
          <p:cNvPr id="391" name="Google Shape;391;g5883d06d65_0_12"/>
          <p:cNvPicPr preferRelativeResize="0"/>
          <p:nvPr/>
        </p:nvPicPr>
        <p:blipFill rotWithShape="1">
          <a:blip r:embed="rId3">
            <a:alphaModFix/>
          </a:blip>
          <a:srcRect t="4131"/>
          <a:stretch/>
        </p:blipFill>
        <p:spPr>
          <a:xfrm>
            <a:off x="8675775" y="283213"/>
            <a:ext cx="3429000" cy="6574775"/>
          </a:xfrm>
          <a:prstGeom prst="rect">
            <a:avLst/>
          </a:prstGeom>
          <a:noFill/>
          <a:ln>
            <a:noFill/>
          </a:ln>
        </p:spPr>
      </p:pic>
      <p:sp>
        <p:nvSpPr>
          <p:cNvPr id="392" name="Google Shape;392;g5883d06d65_0_12"/>
          <p:cNvSpPr txBox="1"/>
          <p:nvPr/>
        </p:nvSpPr>
        <p:spPr>
          <a:xfrm>
            <a:off x="8264000" y="283225"/>
            <a:ext cx="252900" cy="424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ES" b="1" dirty="0" smtClean="0">
                <a:solidFill>
                  <a:srgbClr val="FF0000"/>
                </a:solidFill>
                <a:latin typeface="Calibri"/>
                <a:ea typeface="Calibri"/>
                <a:cs typeface="Calibri"/>
                <a:sym typeface="Calibri"/>
              </a:rPr>
              <a:t>1</a:t>
            </a:r>
            <a:endParaRPr lang="es-ES" b="1" dirty="0">
              <a:solidFill>
                <a:srgbClr val="FF0000"/>
              </a:solidFill>
              <a:latin typeface="Calibri"/>
              <a:ea typeface="Calibri"/>
              <a:cs typeface="Calibri"/>
              <a:sym typeface="Calibri"/>
            </a:endParaRPr>
          </a:p>
        </p:txBody>
      </p:sp>
      <p:sp>
        <p:nvSpPr>
          <p:cNvPr id="393" name="Google Shape;393;g5883d06d65_0_12"/>
          <p:cNvSpPr txBox="1"/>
          <p:nvPr/>
        </p:nvSpPr>
        <p:spPr>
          <a:xfrm>
            <a:off x="9569525" y="708025"/>
            <a:ext cx="252900" cy="424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ES" b="1" dirty="0" smtClean="0">
                <a:solidFill>
                  <a:srgbClr val="FF0000"/>
                </a:solidFill>
                <a:latin typeface="Calibri"/>
                <a:ea typeface="Calibri"/>
                <a:cs typeface="Calibri"/>
                <a:sym typeface="Calibri"/>
              </a:rPr>
              <a:t>2</a:t>
            </a:r>
            <a:endParaRPr lang="es-ES" b="1" dirty="0">
              <a:solidFill>
                <a:srgbClr val="FF0000"/>
              </a:solidFill>
              <a:latin typeface="Calibri"/>
              <a:ea typeface="Calibri"/>
              <a:cs typeface="Calibri"/>
              <a:sym typeface="Calibri"/>
            </a:endParaRPr>
          </a:p>
        </p:txBody>
      </p:sp>
      <p:sp>
        <p:nvSpPr>
          <p:cNvPr id="394" name="Google Shape;394;g5883d06d65_0_12"/>
          <p:cNvSpPr txBox="1"/>
          <p:nvPr/>
        </p:nvSpPr>
        <p:spPr>
          <a:xfrm>
            <a:off x="11289750" y="1132825"/>
            <a:ext cx="252900" cy="383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ES" b="1" dirty="0" smtClean="0">
                <a:solidFill>
                  <a:srgbClr val="FF0000"/>
                </a:solidFill>
                <a:latin typeface="Calibri"/>
                <a:ea typeface="Calibri"/>
                <a:cs typeface="Calibri"/>
                <a:sym typeface="Calibri"/>
              </a:rPr>
              <a:t>3</a:t>
            </a:r>
            <a:endParaRPr lang="es-ES" b="1" dirty="0">
              <a:solidFill>
                <a:srgbClr val="FF0000"/>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Plantilla _2020_Isoft2">
  <a:themeElements>
    <a:clrScheme name="Personalizado 2">
      <a:dk1>
        <a:sysClr val="windowText" lastClr="000000"/>
      </a:dk1>
      <a:lt1>
        <a:sysClr val="window" lastClr="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Metropolitan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ING I 2016" id="{7D710C11-A9A7-4655-97C4-BAD4B08B9899}" vid="{528455DC-6436-42CF-BA55-9ED6BE3C4C3B}"/>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1428</Words>
  <Application>Microsoft Office PowerPoint</Application>
  <PresentationFormat>Personalizado</PresentationFormat>
  <Paragraphs>199</Paragraphs>
  <Slides>19</Slides>
  <Notes>19</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Plantilla _2020_Isoft2</vt:lpstr>
      <vt:lpstr>Ingeniería de Software II</vt:lpstr>
      <vt:lpstr>Tipos de Pruebas.  Pruebas del Sistema</vt:lpstr>
      <vt:lpstr>Tipos de Pruebas.  Pruebas del Sistema</vt:lpstr>
      <vt:lpstr>Tipos de Pruebas.  Pruebas de Validación</vt:lpstr>
      <vt:lpstr>Tipos de Pruebas.  Pruebas de Validación</vt:lpstr>
      <vt:lpstr>Tipos de Pruebas.  Pruebas de Validación</vt:lpstr>
      <vt:lpstr>Tipos de Pruebas.  Pruebas de Validación – aceptación ALFA</vt:lpstr>
      <vt:lpstr>Tipos de Pruebas.  Pruebas de Validación – aceptación BETA</vt:lpstr>
      <vt:lpstr>Tipos de Pruebas.  Pruebas BETA</vt:lpstr>
      <vt:lpstr>Tipos de Pruebas.  Pruebas de Validación – aceptación BETA</vt:lpstr>
      <vt:lpstr>Tipos de Pruebas.  Pruebas de Validación – aceptación BETA</vt:lpstr>
      <vt:lpstr>Depuración </vt:lpstr>
      <vt:lpstr>El Proceso de Depuración</vt:lpstr>
      <vt:lpstr>El Proceso de Depuración Características de los errores</vt:lpstr>
      <vt:lpstr>Enfoques de la Depuración</vt:lpstr>
      <vt:lpstr>Prueba de entornos especializados </vt:lpstr>
      <vt:lpstr>Prueba de entornos especializados  Prueba de arquitectura cliente-servidor</vt:lpstr>
      <vt:lpstr>Prueba de entornos especializados  Prueba de la documentación y funciones de ayuda</vt:lpstr>
      <vt:lpstr>Pruebas de sistemas de tiempo real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II</dc:title>
  <dc:creator>Ariel Pasini</dc:creator>
  <cp:lastModifiedBy>Marcos</cp:lastModifiedBy>
  <cp:revision>12</cp:revision>
  <dcterms:created xsi:type="dcterms:W3CDTF">2016-02-19T02:46:31Z</dcterms:created>
  <dcterms:modified xsi:type="dcterms:W3CDTF">2020-05-30T01:38:21Z</dcterms:modified>
</cp:coreProperties>
</file>