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1"/>
  </p:sldMasterIdLst>
  <p:notesMasterIdLst>
    <p:notesMasterId r:id="rId31"/>
  </p:notesMasterIdLst>
  <p:handoutMasterIdLst>
    <p:handoutMasterId r:id="rId32"/>
  </p:handoutMasterIdLst>
  <p:sldIdLst>
    <p:sldId id="369" r:id="rId2"/>
    <p:sldId id="378" r:id="rId3"/>
    <p:sldId id="379" r:id="rId4"/>
    <p:sldId id="408" r:id="rId5"/>
    <p:sldId id="380" r:id="rId6"/>
    <p:sldId id="383" r:id="rId7"/>
    <p:sldId id="384" r:id="rId8"/>
    <p:sldId id="385" r:id="rId9"/>
    <p:sldId id="386" r:id="rId10"/>
    <p:sldId id="389" r:id="rId11"/>
    <p:sldId id="390" r:id="rId12"/>
    <p:sldId id="391" r:id="rId13"/>
    <p:sldId id="392" r:id="rId14"/>
    <p:sldId id="409" r:id="rId15"/>
    <p:sldId id="410" r:id="rId16"/>
    <p:sldId id="412" r:id="rId17"/>
    <p:sldId id="411" r:id="rId18"/>
    <p:sldId id="414" r:id="rId19"/>
    <p:sldId id="413" r:id="rId20"/>
    <p:sldId id="395" r:id="rId21"/>
    <p:sldId id="415" r:id="rId22"/>
    <p:sldId id="396" r:id="rId23"/>
    <p:sldId id="397" r:id="rId24"/>
    <p:sldId id="400" r:id="rId25"/>
    <p:sldId id="401" r:id="rId26"/>
    <p:sldId id="402" r:id="rId27"/>
    <p:sldId id="403" r:id="rId28"/>
    <p:sldId id="404" r:id="rId29"/>
    <p:sldId id="405" r:id="rId30"/>
  </p:sldIdLst>
  <p:sldSz cx="9144000" cy="6858000" type="screen4x3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ED1AA-68ED-4582-BBCF-5A4DFD6FA086}" v="140" dt="2020-04-02T22:37:56.523"/>
    <p1510:client id="{357B0340-B136-4C15-945B-C50C23CCA937}" v="3" dt="2020-04-01T19:17:15.828"/>
    <p1510:client id="{5780FAED-054A-43A5-B587-EEE63107BD34}" v="6" dt="2020-04-02T14:24:08.371"/>
    <p1510:client id="{B06CB5EA-17EF-4B03-AF12-84F7A5B87C8F}" v="565" dt="2020-04-01T15:11:35.503"/>
    <p1510:client id="{FD0BE040-CC1C-4478-909B-DC58EDC3B4D9}" v="67" dt="2020-04-01T21:49:25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>
      <p:cViewPr>
        <p:scale>
          <a:sx n="83" d="100"/>
          <a:sy n="83" d="100"/>
        </p:scale>
        <p:origin x="-98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202B9-329B-4FCB-951F-3E6D79D76171}" type="datetimeFigureOut">
              <a:rPr lang="es-ES" smtClean="0"/>
              <a:pPr/>
              <a:t>02/04/2020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0C488-0A98-4D3A-8C14-44D3E0EEBEF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75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6B539-F954-4E70-A238-4355FAB88BB8}" type="datetimeFigureOut">
              <a:rPr lang="es-ES" smtClean="0"/>
              <a:pPr/>
              <a:t>02/04/2020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C05C4-9594-4626-AC8B-B02BFC2BEFFA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70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47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E8E02-79A4-454B-B0C6-C80E20D2FD6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83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 sz="2400"/>
            </a:lvl1pPr>
            <a:lvl2pPr marL="347472" indent="-342900">
              <a:buClr>
                <a:srgbClr val="C00000"/>
              </a:buClr>
              <a:buFont typeface="Arial" panose="020B0604020202020204" pitchFamily="34" charset="0"/>
              <a:buChar char=" "/>
              <a:defRPr sz="2000"/>
            </a:lvl2pPr>
            <a:lvl3pPr marL="548640" indent="-548640">
              <a:buClr>
                <a:srgbClr val="C00000"/>
              </a:buClr>
              <a:buFont typeface="Arial" panose="020B0604020202020204" pitchFamily="34" charset="0"/>
              <a:buChar char=" "/>
              <a:defRPr sz="1800"/>
            </a:lvl3pPr>
            <a:lvl4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4pPr>
            <a:lvl5pPr marL="1097280" indent="-1097280">
              <a:buClr>
                <a:srgbClr val="C00000"/>
              </a:buClr>
              <a:buFont typeface="Arial" panose="020B0604020202020204" pitchFamily="34" charset="0"/>
              <a:buChar char=" 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1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0" name="17 CuadroTexto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35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174211" y="6511625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AR"/>
              <a:t>2020</a:t>
            </a:r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</p:spPr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2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482" y="4737543"/>
            <a:ext cx="8085582" cy="613283"/>
          </a:xfrm>
        </p:spPr>
        <p:txBody>
          <a:bodyPr anchor="b">
            <a:noAutofit/>
          </a:bodyPr>
          <a:lstStyle>
            <a:lvl1pPr>
              <a:defRPr sz="4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82" y="5487888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408436" y="6481096"/>
            <a:ext cx="30861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AR"/>
              <a:t>2020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4350" y="6481097"/>
            <a:ext cx="1681386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D38E696-3197-460F-A2B6-9D5BD0F33FC0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16446" y="12576"/>
            <a:ext cx="9108504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1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67544" y="643372"/>
            <a:ext cx="7517129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37049" y="2852611"/>
            <a:ext cx="2194560" cy="1048573"/>
          </a:xfrm>
          <a:ln>
            <a:noFill/>
          </a:ln>
        </p:spPr>
        <p:txBody>
          <a:bodyPr/>
          <a:lstStyle/>
          <a:p>
            <a:fld id="{AD38E696-3197-460F-A2B6-9D5BD0F33FC0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35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902576"/>
            <a:ext cx="7344816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2020</a:t>
            </a:r>
            <a:endParaRPr lang="es-E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11" name="17 CuadroTexto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467545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4036" y="116633"/>
            <a:ext cx="9119964" cy="41779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538" y="2051014"/>
            <a:ext cx="8085582" cy="613283"/>
          </a:xfrm>
        </p:spPr>
        <p:txBody>
          <a:bodyPr anchor="b">
            <a:noAutofit/>
          </a:bodyPr>
          <a:lstStyle>
            <a:lvl1pPr>
              <a:defRPr sz="7200" b="0"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3538" y="4359587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2555776" y="5805264"/>
            <a:ext cx="30861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467544" y="5661248"/>
            <a:ext cx="1681386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Ingenieria de Software II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>
              <a:defRPr/>
            </a:pPr>
            <a:fld id="{58D43D29-7E1C-4CD8-A8C3-99CFDA6E3586}" type="slidenum">
              <a:rPr lang="es-AR" smtClean="0"/>
              <a:pPr>
                <a:defRPr/>
              </a:pPr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0230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5" y="499534"/>
            <a:ext cx="7676331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9440" y="2780929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latin typeface="+mj-lt"/>
              </a:defRPr>
            </a:lvl1pPr>
          </a:lstStyle>
          <a:p>
            <a:fld id="{AD38E696-3197-460F-A2B6-9D5BD0F33FC0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/>
              <a:t>2020</a:t>
            </a:r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Ingenieria de Software II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467545" y="1772816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4">
            <a:extLst>
              <a:ext uri="{FF2B5EF4-FFF2-40B4-BE49-F238E27FC236}">
                <a16:creationId xmlns:a16="http://schemas.microsoft.com/office/drawing/2014/main" id="{5827CDC7-EB87-4318-A833-C296A79A2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131" y="1"/>
            <a:ext cx="907869" cy="11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120" baseline="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Clr>
          <a:srgbClr val="C00000"/>
        </a:buClr>
        <a:buFont typeface="Arial" panose="020B0604020202020204" pitchFamily="34" charset="0"/>
        <a:buChar char="»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Ingeniería de </a:t>
            </a:r>
            <a:r>
              <a:rPr lang="es-AR"/>
              <a:t>software II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90483" y="5350828"/>
            <a:ext cx="6857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Gestión del Proyecto</a:t>
            </a:r>
          </a:p>
          <a:p>
            <a:r>
              <a:rPr lang="es-ES" sz="2400" dirty="0">
                <a:solidFill>
                  <a:srgbClr val="002060"/>
                </a:solidFill>
              </a:rPr>
              <a:t>Planificación temporal  </a:t>
            </a:r>
          </a:p>
          <a:p>
            <a:r>
              <a:rPr lang="es-ES" sz="2400" dirty="0">
                <a:solidFill>
                  <a:srgbClr val="002060"/>
                </a:solidFill>
              </a:rPr>
              <a:t>Riesgos</a:t>
            </a:r>
            <a:br>
              <a:rPr lang="es-ES" sz="2400" dirty="0">
                <a:solidFill>
                  <a:srgbClr val="002060"/>
                </a:solidFill>
              </a:rPr>
            </a:b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2020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991024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38394"/>
            <a:ext cx="8079581" cy="1129444"/>
          </a:xfrm>
        </p:spPr>
        <p:txBody>
          <a:bodyPr/>
          <a:lstStyle/>
          <a:p>
            <a:r>
              <a:rPr lang="es-ES_tradnl" dirty="0"/>
              <a:t>Método de planificación temporal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56325" name="7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AR"/>
              <a:t>Pfleeger Cap 3</a:t>
            </a:r>
          </a:p>
          <a:p>
            <a:endParaRPr lang="es-AR" dirty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GANTT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85" y="527222"/>
            <a:ext cx="6694715" cy="63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8093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 de planificación temporal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11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1203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8496944" cy="4478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3200" dirty="0"/>
              <a:t>PERT (</a:t>
            </a:r>
            <a:r>
              <a:rPr lang="es-AR" sz="3200" dirty="0" err="1"/>
              <a:t>Program</a:t>
            </a:r>
            <a:r>
              <a:rPr lang="es-AR" sz="3200" dirty="0"/>
              <a:t> </a:t>
            </a:r>
            <a:r>
              <a:rPr lang="es-AR" sz="3200" dirty="0" err="1"/>
              <a:t>Evaluation</a:t>
            </a:r>
            <a:r>
              <a:rPr lang="es-AR" sz="3200" dirty="0"/>
              <a:t> &amp; </a:t>
            </a:r>
            <a:r>
              <a:rPr lang="es-AR" sz="3200" dirty="0" err="1"/>
              <a:t>Review</a:t>
            </a:r>
            <a:r>
              <a:rPr lang="es-AR" sz="3200" dirty="0"/>
              <a:t> </a:t>
            </a:r>
            <a:r>
              <a:rPr lang="es-AR" sz="3200" dirty="0" err="1"/>
              <a:t>Technique</a:t>
            </a:r>
            <a:r>
              <a:rPr lang="es-AR" sz="3200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Creado para proyectos del programa de defensa</a:t>
            </a:r>
            <a:r>
              <a:rPr lang="es-ES" sz="3200" dirty="0"/>
              <a:t> </a:t>
            </a:r>
            <a:r>
              <a:rPr lang="es-AR" sz="3200" dirty="0"/>
              <a:t>del gobierno norteamericano entre 1958 y 1959.</a:t>
            </a:r>
            <a:r>
              <a:rPr lang="es-ES" sz="32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Se utiliza para controlar la ejecución de</a:t>
            </a:r>
            <a:r>
              <a:rPr lang="es-ES" sz="3200" dirty="0"/>
              <a:t> </a:t>
            </a:r>
            <a:r>
              <a:rPr lang="es-AR" sz="3200" dirty="0"/>
              <a:t>proyectos con gran número de actividades que</a:t>
            </a:r>
            <a:r>
              <a:rPr lang="es-ES" sz="3200" dirty="0"/>
              <a:t> </a:t>
            </a:r>
            <a:r>
              <a:rPr lang="es-AR" sz="3200" dirty="0"/>
              <a:t>implican investigación, desarrollo y pruebas.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Red de tareas con Fechas tempranas, tardías              Camino crítico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Probabilístico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34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 de planificación temporal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12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1203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7896767" cy="4478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3200" dirty="0"/>
              <a:t>CPM (</a:t>
            </a:r>
            <a:r>
              <a:rPr lang="es-AR" sz="3200" dirty="0" err="1"/>
              <a:t>Critical</a:t>
            </a:r>
            <a:r>
              <a:rPr lang="es-AR" sz="3200" dirty="0"/>
              <a:t> </a:t>
            </a:r>
            <a:r>
              <a:rPr lang="es-AR" sz="3200" dirty="0" err="1"/>
              <a:t>Path</a:t>
            </a:r>
            <a:r>
              <a:rPr lang="es-AR" sz="3200" dirty="0"/>
              <a:t> </a:t>
            </a:r>
            <a:r>
              <a:rPr lang="es-AR" sz="3200" dirty="0" err="1"/>
              <a:t>Method</a:t>
            </a:r>
            <a:r>
              <a:rPr lang="es-AR" sz="3200" dirty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Desarrollado para dos empresas americanas entre 1956 y 1958.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Se utiliza en proyectos en los que hay poca incertidumbre en las estimaciones.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Tiempo de inicio temprano y tardío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Determinístico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AR" sz="3200" dirty="0"/>
          </a:p>
          <a:p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02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Método de planificación temporal</a:t>
            </a:r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13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107504" y="1902576"/>
            <a:ext cx="8856984" cy="4478753"/>
          </a:xfrm>
        </p:spPr>
        <p:txBody>
          <a:bodyPr>
            <a:noAutofit/>
          </a:bodyPr>
          <a:lstStyle/>
          <a:p>
            <a:r>
              <a:rPr lang="es-ES" dirty="0"/>
              <a:t>PERT y CPM</a:t>
            </a:r>
          </a:p>
          <a:p>
            <a:pPr lvl="1"/>
            <a:r>
              <a:rPr lang="es-ES" dirty="0"/>
              <a:t>Actualmente se ha tomado lo mejor de ambos métodos y se han vuelto uno solo, conocido como </a:t>
            </a:r>
            <a:r>
              <a:rPr lang="es-ES" i="1" dirty="0"/>
              <a:t>Método del Camino Crítico.</a:t>
            </a:r>
          </a:p>
          <a:p>
            <a:pPr lvl="2">
              <a:buFont typeface="+mj-lt"/>
              <a:buAutoNum type="arabicPeriod"/>
            </a:pPr>
            <a:r>
              <a:rPr lang="es-ES_tradnl" sz="2400" dirty="0"/>
              <a:t>Establecer lista de tareas</a:t>
            </a:r>
          </a:p>
          <a:p>
            <a:pPr lvl="2">
              <a:buFont typeface="+mj-lt"/>
              <a:buAutoNum type="arabicPeriod"/>
            </a:pPr>
            <a:r>
              <a:rPr lang="es-ES_tradnl" sz="2400" dirty="0"/>
              <a:t>Fijar dependencia entre tareas y duración</a:t>
            </a:r>
          </a:p>
          <a:p>
            <a:pPr lvl="2">
              <a:buFont typeface="+mj-lt"/>
              <a:buAutoNum type="arabicPeriod"/>
            </a:pPr>
            <a:r>
              <a:rPr lang="es-ES_tradnl" sz="2400" dirty="0"/>
              <a:t>Construir la red</a:t>
            </a:r>
          </a:p>
          <a:p>
            <a:pPr lvl="2">
              <a:buFont typeface="+mj-lt"/>
              <a:buAutoNum type="arabicPeriod"/>
            </a:pPr>
            <a:r>
              <a:rPr lang="es-ES_tradnl" sz="2400" dirty="0"/>
              <a:t>Numerar los nodos</a:t>
            </a:r>
          </a:p>
          <a:p>
            <a:pPr lvl="2">
              <a:buFont typeface="+mj-lt"/>
              <a:buAutoNum type="arabicPeriod"/>
            </a:pPr>
            <a:r>
              <a:rPr lang="es-ES_tradnl" sz="2400" dirty="0"/>
              <a:t>Calcular la fecha temprana y tardía de cada nodo</a:t>
            </a:r>
          </a:p>
          <a:p>
            <a:pPr marL="0" lvl="3" indent="0">
              <a:buNone/>
            </a:pPr>
            <a:r>
              <a:rPr lang="es-ES_tradnl" sz="2400" dirty="0"/>
              <a:t>           </a:t>
            </a:r>
            <a:r>
              <a:rPr lang="es-ES_tradnl" sz="2400" dirty="0" err="1"/>
              <a:t>Tei</a:t>
            </a:r>
            <a:r>
              <a:rPr lang="es-ES_tradnl" sz="2400" dirty="0"/>
              <a:t> = Fecha temprana del nodo i</a:t>
            </a:r>
          </a:p>
          <a:p>
            <a:pPr marL="0" lvl="3" indent="0">
              <a:buNone/>
            </a:pPr>
            <a:r>
              <a:rPr lang="es-ES_tradnl" sz="2400" dirty="0"/>
              <a:t>           </a:t>
            </a:r>
            <a:r>
              <a:rPr lang="es-ES_tradnl" sz="2400" dirty="0" err="1"/>
              <a:t>Tai</a:t>
            </a:r>
            <a:r>
              <a:rPr lang="es-ES_tradnl" sz="2400" dirty="0"/>
              <a:t> = Fecha tardía del nodo i</a:t>
            </a:r>
          </a:p>
          <a:p>
            <a:pPr lvl="2">
              <a:buFont typeface="+mj-lt"/>
              <a:buAutoNum type="arabicPeriod"/>
            </a:pPr>
            <a:r>
              <a:rPr lang="es-ES_tradnl" sz="2400" dirty="0"/>
              <a:t>Calcular el camino crítico que une las tareas críticas </a:t>
            </a:r>
          </a:p>
          <a:p>
            <a:pPr marL="0" lvl="3" indent="0">
              <a:buNone/>
            </a:pPr>
            <a:r>
              <a:rPr lang="es-ES_tradnl" sz="2400" dirty="0"/>
              <a:t>          ==&gt; </a:t>
            </a:r>
            <a:r>
              <a:rPr lang="es-ES_tradnl" sz="2400" dirty="0" err="1"/>
              <a:t>Tei</a:t>
            </a:r>
            <a:r>
              <a:rPr lang="es-ES_tradnl" sz="2400" dirty="0"/>
              <a:t> = </a:t>
            </a:r>
            <a:r>
              <a:rPr lang="es-ES_tradnl" sz="2400" dirty="0" err="1"/>
              <a:t>Tai</a:t>
            </a:r>
            <a:endParaRPr lang="es-AR" sz="2400" dirty="0"/>
          </a:p>
          <a:p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>
          <a:xfrm>
            <a:off x="107504" y="6381328"/>
            <a:ext cx="2160240" cy="288032"/>
          </a:xfrm>
        </p:spPr>
        <p:txBody>
          <a:bodyPr/>
          <a:lstStyle/>
          <a:p>
            <a:pPr>
              <a:defRPr/>
            </a:pPr>
            <a:r>
              <a:rPr lang="es-AR" dirty="0" err="1"/>
              <a:t>Ingenieria</a:t>
            </a:r>
            <a:r>
              <a:rPr lang="es-AR" dirty="0"/>
              <a:t> de Software II</a:t>
            </a:r>
          </a:p>
        </p:txBody>
      </p:sp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4E03CE4D-207B-4467-800D-BBC9250E2944}"/>
              </a:ext>
            </a:extLst>
          </p:cNvPr>
          <p:cNvSpPr/>
          <p:nvPr/>
        </p:nvSpPr>
        <p:spPr>
          <a:xfrm>
            <a:off x="5372598" y="464186"/>
            <a:ext cx="4248472" cy="4081772"/>
          </a:xfrm>
          <a:prstGeom prst="wedgeRoundRectCallout">
            <a:avLst>
              <a:gd name="adj1" fmla="val -129012"/>
              <a:gd name="adj2" fmla="val 157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5219E35A-4E08-4AA1-B795-F0AED692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14110"/>
              </p:ext>
            </p:extLst>
          </p:nvPr>
        </p:nvGraphicFramePr>
        <p:xfrm>
          <a:off x="5867653" y="904872"/>
          <a:ext cx="3258362" cy="3200400"/>
        </p:xfrm>
        <a:graphic>
          <a:graphicData uri="http://schemas.openxmlformats.org/drawingml/2006/table">
            <a:tbl>
              <a:tblPr/>
              <a:tblGrid>
                <a:gridCol w="850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Tarea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Precedida por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Duración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C-D-E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7346" name="Grupo 57345">
            <a:extLst>
              <a:ext uri="{FF2B5EF4-FFF2-40B4-BE49-F238E27FC236}">
                <a16:creationId xmlns:a16="http://schemas.microsoft.com/office/drawing/2014/main" id="{8B6B7ED0-71BB-4E39-B896-9EDDE257A83F}"/>
              </a:ext>
            </a:extLst>
          </p:cNvPr>
          <p:cNvGrpSpPr/>
          <p:nvPr/>
        </p:nvGrpSpPr>
        <p:grpSpPr>
          <a:xfrm>
            <a:off x="4124240" y="3845476"/>
            <a:ext cx="4591290" cy="2808312"/>
            <a:chOff x="6732240" y="2661144"/>
            <a:chExt cx="4591290" cy="2808312"/>
          </a:xfrm>
        </p:grpSpPr>
        <p:sp>
          <p:nvSpPr>
            <p:cNvPr id="57344" name="Bocadillo: rectángulo con esquinas redondeadas 57343">
              <a:extLst>
                <a:ext uri="{FF2B5EF4-FFF2-40B4-BE49-F238E27FC236}">
                  <a16:creationId xmlns:a16="http://schemas.microsoft.com/office/drawing/2014/main" id="{90AF44CD-3F46-4810-804B-2BF27966AA37}"/>
                </a:ext>
              </a:extLst>
            </p:cNvPr>
            <p:cNvSpPr/>
            <p:nvPr/>
          </p:nvSpPr>
          <p:spPr>
            <a:xfrm>
              <a:off x="6733344" y="2661144"/>
              <a:ext cx="4590186" cy="2808312"/>
            </a:xfrm>
            <a:prstGeom prst="wedgeRoundRectCallout">
              <a:avLst>
                <a:gd name="adj1" fmla="val -107010"/>
                <a:gd name="adj2" fmla="val -43711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12" name="1 Grupo">
              <a:extLst>
                <a:ext uri="{FF2B5EF4-FFF2-40B4-BE49-F238E27FC236}">
                  <a16:creationId xmlns:a16="http://schemas.microsoft.com/office/drawing/2014/main" id="{37C7077B-0B58-4859-B091-BC22241D7721}"/>
                </a:ext>
              </a:extLst>
            </p:cNvPr>
            <p:cNvGrpSpPr/>
            <p:nvPr/>
          </p:nvGrpSpPr>
          <p:grpSpPr>
            <a:xfrm>
              <a:off x="6732240" y="2732604"/>
              <a:ext cx="4248472" cy="2159584"/>
              <a:chOff x="168275" y="1987550"/>
              <a:chExt cx="8382000" cy="3429000"/>
            </a:xfrm>
          </p:grpSpPr>
          <p:sp>
            <p:nvSpPr>
              <p:cNvPr id="13" name="Oval 4">
                <a:extLst>
                  <a:ext uri="{FF2B5EF4-FFF2-40B4-BE49-F238E27FC236}">
                    <a16:creationId xmlns:a16="http://schemas.microsoft.com/office/drawing/2014/main" id="{F2DFC98B-A864-4409-944C-F0AD4D825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75" y="2368550"/>
                <a:ext cx="685800" cy="5334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14" name="Oval 3">
                <a:extLst>
                  <a:ext uri="{FF2B5EF4-FFF2-40B4-BE49-F238E27FC236}">
                    <a16:creationId xmlns:a16="http://schemas.microsoft.com/office/drawing/2014/main" id="{DDB98EB9-46B2-4B4F-A120-CDF4AA77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75" y="2825750"/>
                <a:ext cx="533400" cy="3810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 dirty="0" err="1">
                    <a:latin typeface="Tw Cen MT"/>
                  </a:rPr>
                  <a:t>ini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15" name="Oval 5">
                <a:extLst>
                  <a:ext uri="{FF2B5EF4-FFF2-40B4-BE49-F238E27FC236}">
                    <a16:creationId xmlns:a16="http://schemas.microsoft.com/office/drawing/2014/main" id="{B88E23C8-E22C-411A-9465-9A380EE07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3275" y="3740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16" name="Oval 6">
                <a:extLst>
                  <a:ext uri="{FF2B5EF4-FFF2-40B4-BE49-F238E27FC236}">
                    <a16:creationId xmlns:a16="http://schemas.microsoft.com/office/drawing/2014/main" id="{B1419844-9B10-485B-9D6A-ED1018853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5" y="2749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81E68C48-C38D-4766-9392-B1E1F8034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475" y="1987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74FBED74-AF66-41C6-9E75-D51F9A795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675" y="2216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 dirty="0">
                  <a:latin typeface="Tw Cen MT"/>
                </a:endParaRPr>
              </a:p>
            </p:txBody>
          </p:sp>
          <p:sp>
            <p:nvSpPr>
              <p:cNvPr id="19" name="Oval 9">
                <a:extLst>
                  <a:ext uri="{FF2B5EF4-FFF2-40B4-BE49-F238E27FC236}">
                    <a16:creationId xmlns:a16="http://schemas.microsoft.com/office/drawing/2014/main" id="{C491FB86-70C4-4370-AADA-18DB80675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20" name="Oval 10">
                <a:extLst>
                  <a:ext uri="{FF2B5EF4-FFF2-40B4-BE49-F238E27FC236}">
                    <a16:creationId xmlns:a16="http://schemas.microsoft.com/office/drawing/2014/main" id="{65F030AC-10E8-4480-87A3-84F7354DE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9475" y="3206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F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1" name="Oval 11">
                <a:extLst>
                  <a:ext uri="{FF2B5EF4-FFF2-40B4-BE49-F238E27FC236}">
                    <a16:creationId xmlns:a16="http://schemas.microsoft.com/office/drawing/2014/main" id="{C9F255A8-E48B-4C99-981B-35EDB42A8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275" y="36639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D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2" name="Oval 12">
                <a:extLst>
                  <a:ext uri="{FF2B5EF4-FFF2-40B4-BE49-F238E27FC236}">
                    <a16:creationId xmlns:a16="http://schemas.microsoft.com/office/drawing/2014/main" id="{9D3B43B1-A583-47FC-B0B9-4647485D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6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G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CB24DB20-A213-493F-82BF-E7ADC59AA6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4275" y="2063750"/>
                <a:ext cx="208228" cy="36780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2400">
                  <a:latin typeface="Times New Roman" pitchFamily="18" charset="0"/>
                </a:endParaRPr>
              </a:p>
            </p:txBody>
          </p:sp>
          <p:sp>
            <p:nvSpPr>
              <p:cNvPr id="24" name="Text Box 14">
                <a:extLst>
                  <a:ext uri="{FF2B5EF4-FFF2-40B4-BE49-F238E27FC236}">
                    <a16:creationId xmlns:a16="http://schemas.microsoft.com/office/drawing/2014/main" id="{890DA08B-D505-44F3-9E58-6FB6963EA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2276475"/>
                <a:ext cx="34728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A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5" name="Rectangle 15">
                <a:extLst>
                  <a:ext uri="{FF2B5EF4-FFF2-40B4-BE49-F238E27FC236}">
                    <a16:creationId xmlns:a16="http://schemas.microsoft.com/office/drawing/2014/main" id="{19F59D1D-3F58-4BF4-9E8A-766566912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3968750"/>
                <a:ext cx="32379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B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4D55AA05-3C79-468E-A339-CB9089417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075" y="2368550"/>
                <a:ext cx="34728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 dirty="0">
                    <a:latin typeface="Tw Cen MT"/>
                  </a:rPr>
                  <a:t>C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id="{08145C29-B673-46B9-B6EA-DF2D0A5D1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875" y="4883150"/>
                <a:ext cx="30934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E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8" name="Line 18">
                <a:extLst>
                  <a:ext uri="{FF2B5EF4-FFF2-40B4-BE49-F238E27FC236}">
                    <a16:creationId xmlns:a16="http://schemas.microsoft.com/office/drawing/2014/main" id="{3F7803E5-5A31-4C70-B854-ED5085E43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5075" y="2520950"/>
                <a:ext cx="9906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" name="Line 19">
                <a:extLst>
                  <a:ext uri="{FF2B5EF4-FFF2-40B4-BE49-F238E27FC236}">
                    <a16:creationId xmlns:a16="http://schemas.microsoft.com/office/drawing/2014/main" id="{E5EB01B6-7EFB-41F2-9798-D40460FAE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275" y="4044950"/>
                <a:ext cx="11430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0" name="Line 20">
                <a:extLst>
                  <a:ext uri="{FF2B5EF4-FFF2-40B4-BE49-F238E27FC236}">
                    <a16:creationId xmlns:a16="http://schemas.microsoft.com/office/drawing/2014/main" id="{1D0045F4-001B-4143-A91D-604BB9DE6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2675" y="3359150"/>
                <a:ext cx="1066800" cy="533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" name="Line 21">
                <a:extLst>
                  <a:ext uri="{FF2B5EF4-FFF2-40B4-BE49-F238E27FC236}">
                    <a16:creationId xmlns:a16="http://schemas.microsoft.com/office/drawing/2014/main" id="{28C39E9E-29F8-41FE-B92E-6539DACE9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1475" y="2368550"/>
                <a:ext cx="12192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2" name="Line 22">
                <a:extLst>
                  <a:ext uri="{FF2B5EF4-FFF2-40B4-BE49-F238E27FC236}">
                    <a16:creationId xmlns:a16="http://schemas.microsoft.com/office/drawing/2014/main" id="{71B6E689-E4C9-4EAB-853F-CF3D84A18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2875" y="4349750"/>
                <a:ext cx="129540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3" name="Line 23">
                <a:extLst>
                  <a:ext uri="{FF2B5EF4-FFF2-40B4-BE49-F238E27FC236}">
                    <a16:creationId xmlns:a16="http://schemas.microsoft.com/office/drawing/2014/main" id="{F9C55D30-ED04-4259-A748-844C29B3C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275" y="3892550"/>
                <a:ext cx="1447800" cy="1219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4" name="Line 24">
                <a:extLst>
                  <a:ext uri="{FF2B5EF4-FFF2-40B4-BE49-F238E27FC236}">
                    <a16:creationId xmlns:a16="http://schemas.microsoft.com/office/drawing/2014/main" id="{DDE146E1-CAC4-4E4A-925E-A8DB6DF80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40275" y="3663950"/>
                <a:ext cx="12192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5" name="Line 25">
                <a:extLst>
                  <a:ext uri="{FF2B5EF4-FFF2-40B4-BE49-F238E27FC236}">
                    <a16:creationId xmlns:a16="http://schemas.microsoft.com/office/drawing/2014/main" id="{B20781CE-1781-4D18-91E3-267E30FBF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6475" y="2597150"/>
                <a:ext cx="1143000" cy="76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6" name="Line 26">
                <a:extLst>
                  <a:ext uri="{FF2B5EF4-FFF2-40B4-BE49-F238E27FC236}">
                    <a16:creationId xmlns:a16="http://schemas.microsoft.com/office/drawing/2014/main" id="{ABA54372-120D-42E1-8C4E-BBC74D91C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4075" y="5187950"/>
                <a:ext cx="24384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7" name="Line 27">
                <a:extLst>
                  <a:ext uri="{FF2B5EF4-FFF2-40B4-BE49-F238E27FC236}">
                    <a16:creationId xmlns:a16="http://schemas.microsoft.com/office/drawing/2014/main" id="{AEC81C57-17A6-4EC5-8C70-52519EB3D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1475" y="3587750"/>
                <a:ext cx="1066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8" name="Oval 28">
                <a:extLst>
                  <a:ext uri="{FF2B5EF4-FFF2-40B4-BE49-F238E27FC236}">
                    <a16:creationId xmlns:a16="http://schemas.microsoft.com/office/drawing/2014/main" id="{77455DD5-EAD0-4B45-B0ED-27A59BDE7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8275" y="30543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 dirty="0">
                    <a:latin typeface="Tw Cen MT"/>
                  </a:rPr>
                  <a:t>Fin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A476CC83-64E6-43A6-8156-B7BA2208B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3475" y="3740150"/>
                <a:ext cx="533400" cy="990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0" name="Text Box 30">
                <a:extLst>
                  <a:ext uri="{FF2B5EF4-FFF2-40B4-BE49-F238E27FC236}">
                    <a16:creationId xmlns:a16="http://schemas.microsoft.com/office/drawing/2014/main" id="{CC65735B-BB0F-4131-8236-B5AE6A8997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199" y="2428875"/>
                <a:ext cx="27139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 dirty="0">
                    <a:latin typeface="Tw Cen MT"/>
                  </a:rPr>
                  <a:t> 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41" name="Text Box 32">
                <a:extLst>
                  <a:ext uri="{FF2B5EF4-FFF2-40B4-BE49-F238E27FC236}">
                    <a16:creationId xmlns:a16="http://schemas.microsoft.com/office/drawing/2014/main" id="{2A6D9B51-5DC2-45AA-8915-0F0343DB2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276" y="2063750"/>
                <a:ext cx="27139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 dirty="0">
                    <a:latin typeface="Tw Cen MT"/>
                  </a:rPr>
                  <a:t> 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42" name="Text Box 33">
                <a:extLst>
                  <a:ext uri="{FF2B5EF4-FFF2-40B4-BE49-F238E27FC236}">
                    <a16:creationId xmlns:a16="http://schemas.microsoft.com/office/drawing/2014/main" id="{2A0D6757-B589-4B70-8972-0CC55E200D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075" y="3740150"/>
                <a:ext cx="27139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 dirty="0">
                    <a:latin typeface="Tw Cen MT"/>
                  </a:rPr>
                  <a:t> 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43" name="Text Box 34">
                <a:extLst>
                  <a:ext uri="{FF2B5EF4-FFF2-40B4-BE49-F238E27FC236}">
                    <a16:creationId xmlns:a16="http://schemas.microsoft.com/office/drawing/2014/main" id="{8F6914B0-CCE2-47F3-8C1A-DCD470DDE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673" y="2673350"/>
                <a:ext cx="208228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1600" dirty="0">
                  <a:latin typeface="Tw Cen MT"/>
                </a:endParaRPr>
              </a:p>
            </p:txBody>
          </p:sp>
          <p:sp>
            <p:nvSpPr>
              <p:cNvPr id="44" name="Text Box 38">
                <a:extLst>
                  <a:ext uri="{FF2B5EF4-FFF2-40B4-BE49-F238E27FC236}">
                    <a16:creationId xmlns:a16="http://schemas.microsoft.com/office/drawing/2014/main" id="{BE122636-39C3-4942-85D3-523E89FC63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0876" y="4883150"/>
                <a:ext cx="27139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 dirty="0">
                    <a:latin typeface="Tw Cen MT"/>
                  </a:rPr>
                  <a:t> </a:t>
                </a:r>
                <a:endParaRPr lang="es-ES" sz="1600" dirty="0">
                  <a:latin typeface="Tw Cen MT"/>
                </a:endParaRPr>
              </a:p>
            </p:txBody>
          </p:sp>
          <p:sp>
            <p:nvSpPr>
              <p:cNvPr id="45" name="Text Box 48">
                <a:extLst>
                  <a:ext uri="{FF2B5EF4-FFF2-40B4-BE49-F238E27FC236}">
                    <a16:creationId xmlns:a16="http://schemas.microsoft.com/office/drawing/2014/main" id="{F54890D8-E861-42D3-BDDE-42769BFD45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6275" y="3282950"/>
                <a:ext cx="208228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1600" dirty="0">
                  <a:latin typeface="Tw Cen M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40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14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95536" y="1916832"/>
            <a:ext cx="2592288" cy="447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dirty="0"/>
              <a:t>Ejemplo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Establecer lista de tareas</a:t>
            </a:r>
          </a:p>
          <a:p>
            <a:pPr marL="514350" lvl="2" indent="-514350">
              <a:spcBef>
                <a:spcPts val="1300"/>
              </a:spcBef>
              <a:buClr>
                <a:srgbClr val="C00000"/>
              </a:buClr>
              <a:buFont typeface="+mj-lt"/>
              <a:buAutoNum type="arabicPeriod" startAt="2"/>
            </a:pPr>
            <a:r>
              <a:rPr lang="es-ES_tradnl" sz="2400" dirty="0"/>
              <a:t>Fijar dependencia entre tareas y duración</a:t>
            </a:r>
          </a:p>
          <a:p>
            <a:pPr marL="514350" indent="-514350">
              <a:buFont typeface="+mj-lt"/>
              <a:buAutoNum type="arabicPeriod"/>
            </a:pPr>
            <a:endParaRPr lang="es-AR" sz="2800" dirty="0"/>
          </a:p>
          <a:p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graphicFrame>
        <p:nvGraphicFramePr>
          <p:cNvPr id="2652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11881"/>
              </p:ext>
            </p:extLst>
          </p:nvPr>
        </p:nvGraphicFramePr>
        <p:xfrm>
          <a:off x="2987824" y="1988840"/>
          <a:ext cx="5593359" cy="3757610"/>
        </p:xfrm>
        <a:graphic>
          <a:graphicData uri="http://schemas.openxmlformats.org/drawingml/2006/table">
            <a:tbl>
              <a:tblPr/>
              <a:tblGrid>
                <a:gridCol w="145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Tarea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Precedida por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Duración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C-D-E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4427984" y="1988840"/>
            <a:ext cx="4176464" cy="374441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9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15</a:t>
            </a:fld>
            <a:endParaRPr lang="es-AR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63527" name="Text Box 40"/>
          <p:cNvSpPr txBox="1">
            <a:spLocks noChangeArrowheads="1"/>
          </p:cNvSpPr>
          <p:nvPr/>
        </p:nvSpPr>
        <p:spPr bwMode="auto">
          <a:xfrm>
            <a:off x="2686050" y="1571625"/>
            <a:ext cx="184731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400">
              <a:latin typeface="Times New Roman" pitchFamily="18" charset="0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926289" y="2671449"/>
            <a:ext cx="7068065" cy="3761605"/>
            <a:chOff x="168275" y="1987550"/>
            <a:chExt cx="8382000" cy="3429000"/>
          </a:xfrm>
        </p:grpSpPr>
        <p:sp>
          <p:nvSpPr>
            <p:cNvPr id="63490" name="Oval 4"/>
            <p:cNvSpPr>
              <a:spLocks noChangeArrowheads="1"/>
            </p:cNvSpPr>
            <p:nvPr/>
          </p:nvSpPr>
          <p:spPr bwMode="auto">
            <a:xfrm>
              <a:off x="168275" y="2368550"/>
              <a:ext cx="685800" cy="533400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3491" name="Oval 3"/>
            <p:cNvSpPr>
              <a:spLocks noChangeArrowheads="1"/>
            </p:cNvSpPr>
            <p:nvPr/>
          </p:nvSpPr>
          <p:spPr bwMode="auto">
            <a:xfrm>
              <a:off x="549275" y="2825750"/>
              <a:ext cx="533400" cy="381000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ini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1" name="Oval 5"/>
            <p:cNvSpPr>
              <a:spLocks noChangeArrowheads="1"/>
            </p:cNvSpPr>
            <p:nvPr/>
          </p:nvSpPr>
          <p:spPr bwMode="auto">
            <a:xfrm>
              <a:off x="2073275" y="37401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3493" name="Oval 6"/>
            <p:cNvSpPr>
              <a:spLocks noChangeArrowheads="1"/>
            </p:cNvSpPr>
            <p:nvPr/>
          </p:nvSpPr>
          <p:spPr bwMode="auto">
            <a:xfrm>
              <a:off x="473075" y="27495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3" name="Oval 7"/>
            <p:cNvSpPr>
              <a:spLocks noChangeArrowheads="1"/>
            </p:cNvSpPr>
            <p:nvPr/>
          </p:nvSpPr>
          <p:spPr bwMode="auto">
            <a:xfrm>
              <a:off x="2149475" y="19875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4" name="Oval 8"/>
            <p:cNvSpPr>
              <a:spLocks noChangeArrowheads="1"/>
            </p:cNvSpPr>
            <p:nvPr/>
          </p:nvSpPr>
          <p:spPr bwMode="auto">
            <a:xfrm>
              <a:off x="4130675" y="22161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5" name="Oval 9"/>
            <p:cNvSpPr>
              <a:spLocks noChangeArrowheads="1"/>
            </p:cNvSpPr>
            <p:nvPr/>
          </p:nvSpPr>
          <p:spPr bwMode="auto">
            <a:xfrm>
              <a:off x="3978275" y="4730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6" name="Oval 10"/>
            <p:cNvSpPr>
              <a:spLocks noChangeArrowheads="1"/>
            </p:cNvSpPr>
            <p:nvPr/>
          </p:nvSpPr>
          <p:spPr bwMode="auto">
            <a:xfrm>
              <a:off x="5959475" y="3206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F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7" name="Oval 11"/>
            <p:cNvSpPr>
              <a:spLocks noChangeArrowheads="1"/>
            </p:cNvSpPr>
            <p:nvPr/>
          </p:nvSpPr>
          <p:spPr bwMode="auto">
            <a:xfrm>
              <a:off x="3978275" y="36639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D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8" name="Oval 12"/>
            <p:cNvSpPr>
              <a:spLocks noChangeArrowheads="1"/>
            </p:cNvSpPr>
            <p:nvPr/>
          </p:nvSpPr>
          <p:spPr bwMode="auto">
            <a:xfrm>
              <a:off x="7026275" y="4730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G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9" name="Text Box 13"/>
            <p:cNvSpPr txBox="1">
              <a:spLocks noChangeArrowheads="1"/>
            </p:cNvSpPr>
            <p:nvPr/>
          </p:nvSpPr>
          <p:spPr bwMode="auto">
            <a:xfrm>
              <a:off x="2454275" y="2063750"/>
              <a:ext cx="208228" cy="36780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2240" name="Text Box 14"/>
            <p:cNvSpPr txBox="1">
              <a:spLocks noChangeArrowheads="1"/>
            </p:cNvSpPr>
            <p:nvPr/>
          </p:nvSpPr>
          <p:spPr bwMode="auto">
            <a:xfrm>
              <a:off x="2362200" y="2276475"/>
              <a:ext cx="347287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A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1" name="Rectangle 15"/>
            <p:cNvSpPr>
              <a:spLocks noChangeArrowheads="1"/>
            </p:cNvSpPr>
            <p:nvPr/>
          </p:nvSpPr>
          <p:spPr bwMode="auto">
            <a:xfrm>
              <a:off x="2301875" y="3968750"/>
              <a:ext cx="32379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B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2" name="Rectangle 16"/>
            <p:cNvSpPr>
              <a:spLocks noChangeArrowheads="1"/>
            </p:cNvSpPr>
            <p:nvPr/>
          </p:nvSpPr>
          <p:spPr bwMode="auto">
            <a:xfrm>
              <a:off x="4283075" y="2368550"/>
              <a:ext cx="347287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C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4206875" y="4883150"/>
              <a:ext cx="309341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E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4" name="Line 18"/>
            <p:cNvSpPr>
              <a:spLocks noChangeShapeType="1"/>
            </p:cNvSpPr>
            <p:nvPr/>
          </p:nvSpPr>
          <p:spPr bwMode="auto">
            <a:xfrm flipV="1">
              <a:off x="1235075" y="2520950"/>
              <a:ext cx="990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5" name="Line 19"/>
            <p:cNvSpPr>
              <a:spLocks noChangeShapeType="1"/>
            </p:cNvSpPr>
            <p:nvPr/>
          </p:nvSpPr>
          <p:spPr bwMode="auto">
            <a:xfrm flipV="1">
              <a:off x="2835275" y="4044950"/>
              <a:ext cx="11430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6" name="Line 20"/>
            <p:cNvSpPr>
              <a:spLocks noChangeShapeType="1"/>
            </p:cNvSpPr>
            <p:nvPr/>
          </p:nvSpPr>
          <p:spPr bwMode="auto">
            <a:xfrm>
              <a:off x="1082675" y="3359150"/>
              <a:ext cx="1066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>
              <a:off x="2911475" y="2368550"/>
              <a:ext cx="12192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8" name="Line 22"/>
            <p:cNvSpPr>
              <a:spLocks noChangeShapeType="1"/>
            </p:cNvSpPr>
            <p:nvPr/>
          </p:nvSpPr>
          <p:spPr bwMode="auto">
            <a:xfrm>
              <a:off x="2682875" y="4349750"/>
              <a:ext cx="1295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9" name="Line 23"/>
            <p:cNvSpPr>
              <a:spLocks noChangeShapeType="1"/>
            </p:cNvSpPr>
            <p:nvPr/>
          </p:nvSpPr>
          <p:spPr bwMode="auto">
            <a:xfrm flipV="1">
              <a:off x="4740275" y="3892550"/>
              <a:ext cx="14478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0" name="Line 24"/>
            <p:cNvSpPr>
              <a:spLocks noChangeShapeType="1"/>
            </p:cNvSpPr>
            <p:nvPr/>
          </p:nvSpPr>
          <p:spPr bwMode="auto">
            <a:xfrm flipV="1">
              <a:off x="4740275" y="3663950"/>
              <a:ext cx="12192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1" name="Line 25"/>
            <p:cNvSpPr>
              <a:spLocks noChangeShapeType="1"/>
            </p:cNvSpPr>
            <p:nvPr/>
          </p:nvSpPr>
          <p:spPr bwMode="auto">
            <a:xfrm>
              <a:off x="4816475" y="2597150"/>
              <a:ext cx="1143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 flipV="1">
              <a:off x="4664075" y="5187950"/>
              <a:ext cx="2438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3" name="Line 27"/>
            <p:cNvSpPr>
              <a:spLocks noChangeShapeType="1"/>
            </p:cNvSpPr>
            <p:nvPr/>
          </p:nvSpPr>
          <p:spPr bwMode="auto">
            <a:xfrm flipV="1">
              <a:off x="6721475" y="3587750"/>
              <a:ext cx="1066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4" name="Oval 28"/>
            <p:cNvSpPr>
              <a:spLocks noChangeArrowheads="1"/>
            </p:cNvSpPr>
            <p:nvPr/>
          </p:nvSpPr>
          <p:spPr bwMode="auto">
            <a:xfrm>
              <a:off x="7788275" y="30543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Fin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5" name="Line 29"/>
            <p:cNvSpPr>
              <a:spLocks noChangeShapeType="1"/>
            </p:cNvSpPr>
            <p:nvPr/>
          </p:nvSpPr>
          <p:spPr bwMode="auto">
            <a:xfrm flipV="1">
              <a:off x="7483475" y="3740150"/>
              <a:ext cx="533400" cy="990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6" name="Text Box 30"/>
            <p:cNvSpPr txBox="1">
              <a:spLocks noChangeArrowheads="1"/>
            </p:cNvSpPr>
            <p:nvPr/>
          </p:nvSpPr>
          <p:spPr bwMode="auto">
            <a:xfrm>
              <a:off x="1219199" y="2428875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0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7" name="Text Box 31"/>
            <p:cNvSpPr txBox="1">
              <a:spLocks noChangeArrowheads="1"/>
            </p:cNvSpPr>
            <p:nvPr/>
          </p:nvSpPr>
          <p:spPr bwMode="auto">
            <a:xfrm>
              <a:off x="1500188" y="342900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0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8" name="Text Box 32"/>
            <p:cNvSpPr txBox="1">
              <a:spLocks noChangeArrowheads="1"/>
            </p:cNvSpPr>
            <p:nvPr/>
          </p:nvSpPr>
          <p:spPr bwMode="auto">
            <a:xfrm>
              <a:off x="3216275" y="20637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2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9" name="Text Box 33"/>
            <p:cNvSpPr txBox="1">
              <a:spLocks noChangeArrowheads="1"/>
            </p:cNvSpPr>
            <p:nvPr/>
          </p:nvSpPr>
          <p:spPr bwMode="auto">
            <a:xfrm>
              <a:off x="3140075" y="37401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0" name="Text Box 34"/>
            <p:cNvSpPr txBox="1">
              <a:spLocks noChangeArrowheads="1"/>
            </p:cNvSpPr>
            <p:nvPr/>
          </p:nvSpPr>
          <p:spPr bwMode="auto">
            <a:xfrm>
              <a:off x="5273674" y="26733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1" name="Text Box 35"/>
            <p:cNvSpPr txBox="1">
              <a:spLocks noChangeArrowheads="1"/>
            </p:cNvSpPr>
            <p:nvPr/>
          </p:nvSpPr>
          <p:spPr bwMode="auto">
            <a:xfrm>
              <a:off x="5273674" y="34353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7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2" name="Text Box 36"/>
            <p:cNvSpPr txBox="1">
              <a:spLocks noChangeArrowheads="1"/>
            </p:cNvSpPr>
            <p:nvPr/>
          </p:nvSpPr>
          <p:spPr bwMode="auto">
            <a:xfrm>
              <a:off x="5121275" y="42735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3" name="Text Box 37"/>
            <p:cNvSpPr txBox="1">
              <a:spLocks noChangeArrowheads="1"/>
            </p:cNvSpPr>
            <p:nvPr/>
          </p:nvSpPr>
          <p:spPr bwMode="auto">
            <a:xfrm>
              <a:off x="3292475" y="45021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4" name="Text Box 38"/>
            <p:cNvSpPr txBox="1">
              <a:spLocks noChangeArrowheads="1"/>
            </p:cNvSpPr>
            <p:nvPr/>
          </p:nvSpPr>
          <p:spPr bwMode="auto">
            <a:xfrm>
              <a:off x="5730875" y="48831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5" name="Text Box 39"/>
            <p:cNvSpPr txBox="1">
              <a:spLocks noChangeArrowheads="1"/>
            </p:cNvSpPr>
            <p:nvPr/>
          </p:nvSpPr>
          <p:spPr bwMode="auto">
            <a:xfrm>
              <a:off x="7407275" y="40449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74" name="Text Box 48"/>
            <p:cNvSpPr txBox="1">
              <a:spLocks noChangeArrowheads="1"/>
            </p:cNvSpPr>
            <p:nvPr/>
          </p:nvSpPr>
          <p:spPr bwMode="auto">
            <a:xfrm>
              <a:off x="7026275" y="3282950"/>
              <a:ext cx="33644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</a:t>
              </a:r>
              <a:endParaRPr lang="es-ES" sz="1600">
                <a:latin typeface="Tw Cen M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EF640D-3833-48C6-92E6-C0E7B4163D5A}"/>
              </a:ext>
            </a:extLst>
          </p:cNvPr>
          <p:cNvSpPr txBox="1"/>
          <p:nvPr/>
        </p:nvSpPr>
        <p:spPr>
          <a:xfrm>
            <a:off x="284782" y="2038027"/>
            <a:ext cx="59390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i="1" dirty="0">
                <a:solidFill>
                  <a:srgbClr val="262626"/>
                </a:solidFill>
                <a:cs typeface="Arial"/>
              </a:rPr>
              <a:t>3. Construir la red</a:t>
            </a:r>
            <a:r>
              <a:rPr lang="en-US" dirty="0">
                <a:cs typeface="Arial"/>
              </a:rPr>
              <a:t>​</a:t>
            </a:r>
            <a:endParaRPr lang="en-US" dirty="0">
              <a:cs typeface="Calibri Light"/>
            </a:endParaRPr>
          </a:p>
          <a:p>
            <a:r>
              <a:rPr lang="es-ES" i="1" dirty="0">
                <a:solidFill>
                  <a:srgbClr val="262626"/>
                </a:solidFill>
                <a:cs typeface="Arial"/>
              </a:rPr>
              <a:t>4. Numerar los nodos</a:t>
            </a:r>
            <a:r>
              <a:rPr lang="en-US" dirty="0">
                <a:cs typeface="Arial"/>
              </a:rPr>
              <a:t>​, </a:t>
            </a:r>
            <a:r>
              <a:rPr lang="en-US" dirty="0" err="1">
                <a:cs typeface="Arial"/>
              </a:rPr>
              <a:t>agregando</a:t>
            </a:r>
            <a:r>
              <a:rPr lang="en-US" dirty="0">
                <a:cs typeface="Arial"/>
              </a:rPr>
              <a:t> la </a:t>
            </a:r>
            <a:r>
              <a:rPr lang="en-US" dirty="0" err="1">
                <a:cs typeface="Arial"/>
              </a:rPr>
              <a:t>duracion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cada</a:t>
            </a:r>
            <a:r>
              <a:rPr lang="en-US" dirty="0">
                <a:cs typeface="Arial"/>
              </a:rPr>
              <a:t> una. </a:t>
            </a:r>
          </a:p>
        </p:txBody>
      </p:sp>
    </p:spTree>
    <p:extLst>
      <p:ext uri="{BB962C8B-B14F-4D97-AF65-F5344CB8AC3E}">
        <p14:creationId xmlns:p14="http://schemas.microsoft.com/office/powerpoint/2010/main" val="171503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16</a:t>
            </a:fld>
            <a:endParaRPr lang="es-AR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63527" name="Text Box 40"/>
          <p:cNvSpPr txBox="1">
            <a:spLocks noChangeArrowheads="1"/>
          </p:cNvSpPr>
          <p:nvPr/>
        </p:nvSpPr>
        <p:spPr bwMode="auto">
          <a:xfrm>
            <a:off x="2686050" y="1571625"/>
            <a:ext cx="184731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400">
              <a:latin typeface="Times New Roman" pitchFamily="18" charset="0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3950042" y="4167737"/>
            <a:ext cx="4688550" cy="2400398"/>
            <a:chOff x="168275" y="1987550"/>
            <a:chExt cx="8382000" cy="3429000"/>
          </a:xfrm>
        </p:grpSpPr>
        <p:sp>
          <p:nvSpPr>
            <p:cNvPr id="63490" name="Oval 4"/>
            <p:cNvSpPr>
              <a:spLocks noChangeArrowheads="1"/>
            </p:cNvSpPr>
            <p:nvPr/>
          </p:nvSpPr>
          <p:spPr bwMode="auto">
            <a:xfrm>
              <a:off x="168275" y="2368550"/>
              <a:ext cx="685800" cy="533400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3491" name="Oval 3"/>
            <p:cNvSpPr>
              <a:spLocks noChangeArrowheads="1"/>
            </p:cNvSpPr>
            <p:nvPr/>
          </p:nvSpPr>
          <p:spPr bwMode="auto">
            <a:xfrm>
              <a:off x="549275" y="2825750"/>
              <a:ext cx="533400" cy="381000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ini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1" name="Oval 5"/>
            <p:cNvSpPr>
              <a:spLocks noChangeArrowheads="1"/>
            </p:cNvSpPr>
            <p:nvPr/>
          </p:nvSpPr>
          <p:spPr bwMode="auto">
            <a:xfrm>
              <a:off x="2073275" y="37401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3493" name="Oval 6"/>
            <p:cNvSpPr>
              <a:spLocks noChangeArrowheads="1"/>
            </p:cNvSpPr>
            <p:nvPr/>
          </p:nvSpPr>
          <p:spPr bwMode="auto">
            <a:xfrm>
              <a:off x="473075" y="27495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3" name="Oval 7"/>
            <p:cNvSpPr>
              <a:spLocks noChangeArrowheads="1"/>
            </p:cNvSpPr>
            <p:nvPr/>
          </p:nvSpPr>
          <p:spPr bwMode="auto">
            <a:xfrm>
              <a:off x="2149475" y="19875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4" name="Oval 8"/>
            <p:cNvSpPr>
              <a:spLocks noChangeArrowheads="1"/>
            </p:cNvSpPr>
            <p:nvPr/>
          </p:nvSpPr>
          <p:spPr bwMode="auto">
            <a:xfrm>
              <a:off x="4130675" y="22161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5" name="Oval 9"/>
            <p:cNvSpPr>
              <a:spLocks noChangeArrowheads="1"/>
            </p:cNvSpPr>
            <p:nvPr/>
          </p:nvSpPr>
          <p:spPr bwMode="auto">
            <a:xfrm>
              <a:off x="3978275" y="4730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6" name="Oval 10"/>
            <p:cNvSpPr>
              <a:spLocks noChangeArrowheads="1"/>
            </p:cNvSpPr>
            <p:nvPr/>
          </p:nvSpPr>
          <p:spPr bwMode="auto">
            <a:xfrm>
              <a:off x="5959475" y="3206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F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7" name="Oval 11"/>
            <p:cNvSpPr>
              <a:spLocks noChangeArrowheads="1"/>
            </p:cNvSpPr>
            <p:nvPr/>
          </p:nvSpPr>
          <p:spPr bwMode="auto">
            <a:xfrm>
              <a:off x="3978275" y="36639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D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8" name="Oval 12"/>
            <p:cNvSpPr>
              <a:spLocks noChangeArrowheads="1"/>
            </p:cNvSpPr>
            <p:nvPr/>
          </p:nvSpPr>
          <p:spPr bwMode="auto">
            <a:xfrm>
              <a:off x="7026275" y="4730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G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9" name="Text Box 13"/>
            <p:cNvSpPr txBox="1">
              <a:spLocks noChangeArrowheads="1"/>
            </p:cNvSpPr>
            <p:nvPr/>
          </p:nvSpPr>
          <p:spPr bwMode="auto">
            <a:xfrm>
              <a:off x="2454275" y="2063750"/>
              <a:ext cx="208228" cy="36780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2240" name="Text Box 14"/>
            <p:cNvSpPr txBox="1">
              <a:spLocks noChangeArrowheads="1"/>
            </p:cNvSpPr>
            <p:nvPr/>
          </p:nvSpPr>
          <p:spPr bwMode="auto">
            <a:xfrm>
              <a:off x="2362200" y="2276475"/>
              <a:ext cx="347287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A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1" name="Rectangle 15"/>
            <p:cNvSpPr>
              <a:spLocks noChangeArrowheads="1"/>
            </p:cNvSpPr>
            <p:nvPr/>
          </p:nvSpPr>
          <p:spPr bwMode="auto">
            <a:xfrm>
              <a:off x="2301875" y="3968750"/>
              <a:ext cx="32379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B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2" name="Rectangle 16"/>
            <p:cNvSpPr>
              <a:spLocks noChangeArrowheads="1"/>
            </p:cNvSpPr>
            <p:nvPr/>
          </p:nvSpPr>
          <p:spPr bwMode="auto">
            <a:xfrm>
              <a:off x="4283075" y="2368550"/>
              <a:ext cx="347287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C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4206875" y="4883150"/>
              <a:ext cx="309341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E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4" name="Line 18"/>
            <p:cNvSpPr>
              <a:spLocks noChangeShapeType="1"/>
            </p:cNvSpPr>
            <p:nvPr/>
          </p:nvSpPr>
          <p:spPr bwMode="auto">
            <a:xfrm flipV="1">
              <a:off x="1235075" y="2520950"/>
              <a:ext cx="990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5" name="Line 19"/>
            <p:cNvSpPr>
              <a:spLocks noChangeShapeType="1"/>
            </p:cNvSpPr>
            <p:nvPr/>
          </p:nvSpPr>
          <p:spPr bwMode="auto">
            <a:xfrm flipV="1">
              <a:off x="2835275" y="4044950"/>
              <a:ext cx="11430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6" name="Line 20"/>
            <p:cNvSpPr>
              <a:spLocks noChangeShapeType="1"/>
            </p:cNvSpPr>
            <p:nvPr/>
          </p:nvSpPr>
          <p:spPr bwMode="auto">
            <a:xfrm>
              <a:off x="1082675" y="3359150"/>
              <a:ext cx="1066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>
              <a:off x="2911475" y="2368550"/>
              <a:ext cx="12192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8" name="Line 22"/>
            <p:cNvSpPr>
              <a:spLocks noChangeShapeType="1"/>
            </p:cNvSpPr>
            <p:nvPr/>
          </p:nvSpPr>
          <p:spPr bwMode="auto">
            <a:xfrm>
              <a:off x="2682875" y="4349750"/>
              <a:ext cx="1295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9" name="Line 23"/>
            <p:cNvSpPr>
              <a:spLocks noChangeShapeType="1"/>
            </p:cNvSpPr>
            <p:nvPr/>
          </p:nvSpPr>
          <p:spPr bwMode="auto">
            <a:xfrm flipV="1">
              <a:off x="4740275" y="3892550"/>
              <a:ext cx="14478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0" name="Line 24"/>
            <p:cNvSpPr>
              <a:spLocks noChangeShapeType="1"/>
            </p:cNvSpPr>
            <p:nvPr/>
          </p:nvSpPr>
          <p:spPr bwMode="auto">
            <a:xfrm flipV="1">
              <a:off x="4740275" y="3663950"/>
              <a:ext cx="12192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1" name="Line 25"/>
            <p:cNvSpPr>
              <a:spLocks noChangeShapeType="1"/>
            </p:cNvSpPr>
            <p:nvPr/>
          </p:nvSpPr>
          <p:spPr bwMode="auto">
            <a:xfrm>
              <a:off x="4816475" y="2597150"/>
              <a:ext cx="1143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 flipV="1">
              <a:off x="4664075" y="5187950"/>
              <a:ext cx="2438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3" name="Line 27"/>
            <p:cNvSpPr>
              <a:spLocks noChangeShapeType="1"/>
            </p:cNvSpPr>
            <p:nvPr/>
          </p:nvSpPr>
          <p:spPr bwMode="auto">
            <a:xfrm flipV="1">
              <a:off x="6721475" y="3587750"/>
              <a:ext cx="1066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4" name="Oval 28"/>
            <p:cNvSpPr>
              <a:spLocks noChangeArrowheads="1"/>
            </p:cNvSpPr>
            <p:nvPr/>
          </p:nvSpPr>
          <p:spPr bwMode="auto">
            <a:xfrm>
              <a:off x="7788275" y="30543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Fin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5" name="Line 29"/>
            <p:cNvSpPr>
              <a:spLocks noChangeShapeType="1"/>
            </p:cNvSpPr>
            <p:nvPr/>
          </p:nvSpPr>
          <p:spPr bwMode="auto">
            <a:xfrm flipV="1">
              <a:off x="7483475" y="3740150"/>
              <a:ext cx="533400" cy="990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6" name="Text Box 30"/>
            <p:cNvSpPr txBox="1">
              <a:spLocks noChangeArrowheads="1"/>
            </p:cNvSpPr>
            <p:nvPr/>
          </p:nvSpPr>
          <p:spPr bwMode="auto">
            <a:xfrm>
              <a:off x="1219199" y="2428875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0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7" name="Text Box 31"/>
            <p:cNvSpPr txBox="1">
              <a:spLocks noChangeArrowheads="1"/>
            </p:cNvSpPr>
            <p:nvPr/>
          </p:nvSpPr>
          <p:spPr bwMode="auto">
            <a:xfrm>
              <a:off x="1500188" y="342900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0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8" name="Text Box 32"/>
            <p:cNvSpPr txBox="1">
              <a:spLocks noChangeArrowheads="1"/>
            </p:cNvSpPr>
            <p:nvPr/>
          </p:nvSpPr>
          <p:spPr bwMode="auto">
            <a:xfrm>
              <a:off x="3216275" y="20637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2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9" name="Text Box 33"/>
            <p:cNvSpPr txBox="1">
              <a:spLocks noChangeArrowheads="1"/>
            </p:cNvSpPr>
            <p:nvPr/>
          </p:nvSpPr>
          <p:spPr bwMode="auto">
            <a:xfrm>
              <a:off x="3140075" y="37401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0" name="Text Box 34"/>
            <p:cNvSpPr txBox="1">
              <a:spLocks noChangeArrowheads="1"/>
            </p:cNvSpPr>
            <p:nvPr/>
          </p:nvSpPr>
          <p:spPr bwMode="auto">
            <a:xfrm>
              <a:off x="5273674" y="26733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1" name="Text Box 35"/>
            <p:cNvSpPr txBox="1">
              <a:spLocks noChangeArrowheads="1"/>
            </p:cNvSpPr>
            <p:nvPr/>
          </p:nvSpPr>
          <p:spPr bwMode="auto">
            <a:xfrm>
              <a:off x="5273674" y="34353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7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2" name="Text Box 36"/>
            <p:cNvSpPr txBox="1">
              <a:spLocks noChangeArrowheads="1"/>
            </p:cNvSpPr>
            <p:nvPr/>
          </p:nvSpPr>
          <p:spPr bwMode="auto">
            <a:xfrm>
              <a:off x="5121275" y="42735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3" name="Text Box 37"/>
            <p:cNvSpPr txBox="1">
              <a:spLocks noChangeArrowheads="1"/>
            </p:cNvSpPr>
            <p:nvPr/>
          </p:nvSpPr>
          <p:spPr bwMode="auto">
            <a:xfrm>
              <a:off x="3292475" y="45021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4" name="Text Box 38"/>
            <p:cNvSpPr txBox="1">
              <a:spLocks noChangeArrowheads="1"/>
            </p:cNvSpPr>
            <p:nvPr/>
          </p:nvSpPr>
          <p:spPr bwMode="auto">
            <a:xfrm>
              <a:off x="5730875" y="48831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5" name="Text Box 39"/>
            <p:cNvSpPr txBox="1">
              <a:spLocks noChangeArrowheads="1"/>
            </p:cNvSpPr>
            <p:nvPr/>
          </p:nvSpPr>
          <p:spPr bwMode="auto">
            <a:xfrm>
              <a:off x="7407275" y="40449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74" name="Text Box 48"/>
            <p:cNvSpPr txBox="1">
              <a:spLocks noChangeArrowheads="1"/>
            </p:cNvSpPr>
            <p:nvPr/>
          </p:nvSpPr>
          <p:spPr bwMode="auto">
            <a:xfrm>
              <a:off x="7026275" y="3282950"/>
              <a:ext cx="33644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</a:t>
              </a:r>
              <a:endParaRPr lang="es-ES" sz="1600">
                <a:latin typeface="Tw Cen M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EF640D-3833-48C6-92E6-C0E7B4163D5A}"/>
              </a:ext>
            </a:extLst>
          </p:cNvPr>
          <p:cNvSpPr txBox="1"/>
          <p:nvPr/>
        </p:nvSpPr>
        <p:spPr>
          <a:xfrm>
            <a:off x="305564" y="1882163"/>
            <a:ext cx="6448174" cy="4211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ES" i="1" dirty="0">
                <a:ea typeface="+mn-lt"/>
                <a:cs typeface="+mn-lt"/>
              </a:rPr>
              <a:t>5. Calcular la fecha temprana y tardía de cada nodo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ES" dirty="0">
                <a:ea typeface="+mn-lt"/>
                <a:cs typeface="+mn-lt"/>
              </a:rPr>
              <a:t>     </a:t>
            </a:r>
            <a:r>
              <a:rPr lang="es-ES" b="1">
                <a:ea typeface="+mn-lt"/>
                <a:cs typeface="+mn-lt"/>
              </a:rPr>
              <a:t>Fecha temprana </a:t>
            </a:r>
            <a:endParaRPr lang="en-US" b="1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ES">
                <a:ea typeface="+mn-lt"/>
                <a:cs typeface="+mn-lt"/>
              </a:rPr>
              <a:t>         T</a:t>
            </a:r>
            <a:r>
              <a:rPr lang="es-AR" err="1">
                <a:ea typeface="+mn-lt"/>
                <a:cs typeface="+mn-lt"/>
              </a:rPr>
              <a:t>ei</a:t>
            </a:r>
            <a:r>
              <a:rPr lang="es-AR">
                <a:ea typeface="+mn-lt"/>
                <a:cs typeface="+mn-lt"/>
              </a:rPr>
              <a:t> = </a:t>
            </a:r>
            <a:r>
              <a:rPr lang="es-AR" err="1">
                <a:ea typeface="+mn-lt"/>
                <a:cs typeface="+mn-lt"/>
              </a:rPr>
              <a:t>TeI</a:t>
            </a:r>
            <a:r>
              <a:rPr lang="es-AR" dirty="0">
                <a:ea typeface="+mn-lt"/>
                <a:cs typeface="+mn-lt"/>
              </a:rPr>
              <a:t> + </a:t>
            </a:r>
            <a:r>
              <a:rPr lang="es-AR" err="1">
                <a:ea typeface="+mn-lt"/>
                <a:cs typeface="+mn-lt"/>
              </a:rPr>
              <a:t>tlJ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85000"/>
              </a:lnSpc>
              <a:spcBef>
                <a:spcPts val="600"/>
              </a:spcBef>
            </a:pPr>
            <a:r>
              <a:rPr lang="es-AR" dirty="0">
                <a:ea typeface="+mn-lt"/>
                <a:cs typeface="+mn-lt"/>
              </a:rPr>
              <a:t>Donde 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AR" i="1" dirty="0">
                <a:ea typeface="+mn-lt"/>
                <a:cs typeface="+mn-lt"/>
              </a:rPr>
              <a:t> </a:t>
            </a:r>
            <a:r>
              <a:rPr lang="es-AR" i="1" err="1">
                <a:ea typeface="+mn-lt"/>
                <a:cs typeface="+mn-lt"/>
              </a:rPr>
              <a:t>TeJ</a:t>
            </a:r>
            <a:r>
              <a:rPr lang="es-AR" i="1" dirty="0">
                <a:ea typeface="+mn-lt"/>
                <a:cs typeface="+mn-lt"/>
              </a:rPr>
              <a:t> =  </a:t>
            </a:r>
            <a:r>
              <a:rPr lang="es-AR" sz="1600" i="1" dirty="0">
                <a:ea typeface="+mn-lt"/>
                <a:cs typeface="+mn-lt"/>
              </a:rPr>
              <a:t>fecha más temprana del nodo destino 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AR" i="1" dirty="0">
                <a:ea typeface="+mn-lt"/>
                <a:cs typeface="+mn-lt"/>
              </a:rPr>
              <a:t> </a:t>
            </a:r>
            <a:r>
              <a:rPr lang="es-AR" i="1" dirty="0" err="1">
                <a:ea typeface="+mn-lt"/>
                <a:cs typeface="+mn-lt"/>
              </a:rPr>
              <a:t>TeI</a:t>
            </a:r>
            <a:r>
              <a:rPr lang="es-AR" i="1" dirty="0">
                <a:ea typeface="+mn-lt"/>
                <a:cs typeface="+mn-lt"/>
              </a:rPr>
              <a:t> = </a:t>
            </a:r>
            <a:r>
              <a:rPr lang="es-AR" sz="1600" i="1" dirty="0">
                <a:ea typeface="+mn-lt"/>
                <a:cs typeface="+mn-lt"/>
              </a:rPr>
              <a:t>fecha más temprana del nodo origen 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AR" i="1" dirty="0">
                <a:ea typeface="+mn-lt"/>
                <a:cs typeface="+mn-lt"/>
              </a:rPr>
              <a:t>  </a:t>
            </a:r>
            <a:r>
              <a:rPr lang="es-AR" i="1" dirty="0" err="1">
                <a:ea typeface="+mn-lt"/>
                <a:cs typeface="+mn-lt"/>
              </a:rPr>
              <a:t>tIJ</a:t>
            </a:r>
            <a:r>
              <a:rPr lang="es-AR" i="1" dirty="0">
                <a:ea typeface="+mn-lt"/>
                <a:cs typeface="+mn-lt"/>
              </a:rPr>
              <a:t>  = </a:t>
            </a:r>
            <a:r>
              <a:rPr lang="es-AR" sz="1600" i="1" dirty="0">
                <a:ea typeface="+mn-lt"/>
                <a:cs typeface="+mn-lt"/>
              </a:rPr>
              <a:t>duración de la tarea desde el nodo I hasta el nodo J 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AR" i="1" dirty="0">
                <a:ea typeface="+mn-lt"/>
                <a:cs typeface="+mn-lt"/>
              </a:rPr>
              <a:t> </a:t>
            </a:r>
            <a:r>
              <a:rPr lang="es-AR" sz="1600" i="1" dirty="0">
                <a:ea typeface="+mn-lt"/>
                <a:cs typeface="+mn-lt"/>
              </a:rPr>
              <a:t> Si hay más de un camino ... Max (TeJ1, TeJ2..)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endParaRPr lang="es-ES" dirty="0">
              <a:ea typeface="+mn-lt"/>
              <a:cs typeface="+mn-lt"/>
            </a:endParaRPr>
          </a:p>
          <a:p>
            <a:r>
              <a:rPr lang="es-ES" i="1" dirty="0">
                <a:solidFill>
                  <a:srgbClr val="262626"/>
                </a:solidFill>
                <a:cs typeface="Arial"/>
              </a:rPr>
              <a:t>EJ : </a:t>
            </a:r>
            <a:r>
              <a:rPr lang="es-ES" i="1">
                <a:solidFill>
                  <a:srgbClr val="262626"/>
                </a:solidFill>
                <a:cs typeface="Arial"/>
              </a:rPr>
              <a:t>TeA= TeIni+tAIni</a:t>
            </a:r>
          </a:p>
          <a:p>
            <a:r>
              <a:rPr lang="es-ES" i="1">
                <a:solidFill>
                  <a:srgbClr val="262626"/>
                </a:solidFill>
                <a:cs typeface="Arial"/>
              </a:rPr>
              <a:t>       TeA=0+0</a:t>
            </a:r>
          </a:p>
          <a:p>
            <a:endParaRPr lang="es-ES" i="1" dirty="0">
              <a:solidFill>
                <a:srgbClr val="262626"/>
              </a:solidFill>
              <a:cs typeface="Arial"/>
            </a:endParaRPr>
          </a:p>
          <a:p>
            <a:r>
              <a:rPr lang="es-ES" i="1">
                <a:solidFill>
                  <a:srgbClr val="262626"/>
                </a:solidFill>
                <a:cs typeface="Arial"/>
              </a:rPr>
              <a:t>       TeC=TeA+tCA</a:t>
            </a:r>
            <a:endParaRPr lang="es-ES" i="1" dirty="0">
              <a:solidFill>
                <a:srgbClr val="262626"/>
              </a:solidFill>
              <a:cs typeface="Arial"/>
            </a:endParaRPr>
          </a:p>
          <a:p>
            <a:r>
              <a:rPr lang="es-ES" i="1">
                <a:solidFill>
                  <a:srgbClr val="262626"/>
                </a:solidFill>
                <a:cs typeface="Arial"/>
              </a:rPr>
              <a:t>        TeC=0+2</a:t>
            </a:r>
            <a:endParaRPr lang="es-ES" i="1" dirty="0">
              <a:solidFill>
                <a:srgbClr val="262626"/>
              </a:solidFill>
              <a:cs typeface="Arial"/>
            </a:endParaRP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8D051E84-1FF3-4D5E-BF5A-41CB96D1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737" y="3902184"/>
            <a:ext cx="718082" cy="33855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>
                <a:latin typeface="Tw Cen MT"/>
              </a:rPr>
              <a:t>Te=0|</a:t>
            </a:r>
            <a:endParaRPr lang="es-ES" sz="1600" dirty="0">
              <a:latin typeface="Tw Cen MT"/>
            </a:endParaRP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4C39F3F8-FAA0-404A-97F4-6EE034922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466" y="3999048"/>
            <a:ext cx="718082" cy="33855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s-AR" sz="1600">
                <a:latin typeface="Tw Cen MT"/>
              </a:rPr>
              <a:t>Te=2|</a:t>
            </a:r>
            <a:endParaRPr lang="es-ES" sz="160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111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17</a:t>
            </a:fld>
            <a:endParaRPr lang="es-AR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63527" name="Text Box 40"/>
          <p:cNvSpPr txBox="1">
            <a:spLocks noChangeArrowheads="1"/>
          </p:cNvSpPr>
          <p:nvPr/>
        </p:nvSpPr>
        <p:spPr bwMode="auto">
          <a:xfrm>
            <a:off x="2686050" y="1571625"/>
            <a:ext cx="184731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400">
              <a:latin typeface="Times New Roman" pitchFamily="18" charset="0"/>
            </a:endParaRPr>
          </a:p>
        </p:txBody>
      </p:sp>
      <p:sp>
        <p:nvSpPr>
          <p:cNvPr id="52267" name="Text Box 41"/>
          <p:cNvSpPr txBox="1">
            <a:spLocks noChangeArrowheads="1"/>
          </p:cNvSpPr>
          <p:nvPr/>
        </p:nvSpPr>
        <p:spPr bwMode="auto">
          <a:xfrm>
            <a:off x="1968492" y="1887400"/>
            <a:ext cx="718082" cy="33855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1600" dirty="0">
                <a:latin typeface="Tw Cen MT"/>
              </a:rPr>
              <a:t>Te=0|</a:t>
            </a:r>
            <a:endParaRPr lang="es-ES" sz="1600" dirty="0">
              <a:latin typeface="Tw Cen MT"/>
            </a:endParaRPr>
          </a:p>
        </p:txBody>
      </p:sp>
      <p:sp>
        <p:nvSpPr>
          <p:cNvPr id="63490" name="Oval 4"/>
          <p:cNvSpPr>
            <a:spLocks noChangeArrowheads="1"/>
          </p:cNvSpPr>
          <p:nvPr/>
        </p:nvSpPr>
        <p:spPr bwMode="auto">
          <a:xfrm>
            <a:off x="606638" y="2607230"/>
            <a:ext cx="608412" cy="669517"/>
          </a:xfrm>
          <a:prstGeom prst="ellipse">
            <a:avLst/>
          </a:prstGeom>
          <a:noFill/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endParaRPr lang="es-ES">
              <a:latin typeface="Tw Cen M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F67063-41E6-4CED-8079-08E0563BD348}"/>
              </a:ext>
            </a:extLst>
          </p:cNvPr>
          <p:cNvGrpSpPr/>
          <p:nvPr/>
        </p:nvGrpSpPr>
        <p:grpSpPr>
          <a:xfrm>
            <a:off x="877043" y="2033358"/>
            <a:ext cx="7417030" cy="4738237"/>
            <a:chOff x="877043" y="2033358"/>
            <a:chExt cx="7417030" cy="4738237"/>
          </a:xfrm>
        </p:grpSpPr>
        <p:sp>
          <p:nvSpPr>
            <p:cNvPr id="63491" name="Oval 3"/>
            <p:cNvSpPr>
              <a:spLocks noChangeArrowheads="1"/>
            </p:cNvSpPr>
            <p:nvPr/>
          </p:nvSpPr>
          <p:spPr bwMode="auto">
            <a:xfrm>
              <a:off x="944645" y="3181102"/>
              <a:ext cx="473210" cy="478227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ini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1" name="Oval 5"/>
            <p:cNvSpPr>
              <a:spLocks noChangeArrowheads="1"/>
            </p:cNvSpPr>
            <p:nvPr/>
          </p:nvSpPr>
          <p:spPr bwMode="auto">
            <a:xfrm>
              <a:off x="2296672" y="4328845"/>
              <a:ext cx="676014" cy="8608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3493" name="Oval 6"/>
            <p:cNvSpPr>
              <a:spLocks noChangeArrowheads="1"/>
            </p:cNvSpPr>
            <p:nvPr/>
          </p:nvSpPr>
          <p:spPr bwMode="auto">
            <a:xfrm>
              <a:off x="877043" y="3085456"/>
              <a:ext cx="676014" cy="8608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3" name="Oval 7"/>
            <p:cNvSpPr>
              <a:spLocks noChangeArrowheads="1"/>
            </p:cNvSpPr>
            <p:nvPr/>
          </p:nvSpPr>
          <p:spPr bwMode="auto">
            <a:xfrm>
              <a:off x="2364274" y="2129003"/>
              <a:ext cx="676014" cy="8608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4" name="Oval 8"/>
            <p:cNvSpPr>
              <a:spLocks noChangeArrowheads="1"/>
            </p:cNvSpPr>
            <p:nvPr/>
          </p:nvSpPr>
          <p:spPr bwMode="auto">
            <a:xfrm>
              <a:off x="4121909" y="2415939"/>
              <a:ext cx="676014" cy="8608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5" name="Oval 9"/>
            <p:cNvSpPr>
              <a:spLocks noChangeArrowheads="1"/>
            </p:cNvSpPr>
            <p:nvPr/>
          </p:nvSpPr>
          <p:spPr bwMode="auto">
            <a:xfrm>
              <a:off x="3986706" y="5572234"/>
              <a:ext cx="676014" cy="8608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6" name="Oval 10"/>
            <p:cNvSpPr>
              <a:spLocks noChangeArrowheads="1"/>
            </p:cNvSpPr>
            <p:nvPr/>
          </p:nvSpPr>
          <p:spPr bwMode="auto">
            <a:xfrm>
              <a:off x="5744342" y="3659328"/>
              <a:ext cx="676014" cy="8608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F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7" name="Oval 11"/>
            <p:cNvSpPr>
              <a:spLocks noChangeArrowheads="1"/>
            </p:cNvSpPr>
            <p:nvPr/>
          </p:nvSpPr>
          <p:spPr bwMode="auto">
            <a:xfrm>
              <a:off x="3986706" y="4233200"/>
              <a:ext cx="676014" cy="8608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D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8" name="Oval 12"/>
            <p:cNvSpPr>
              <a:spLocks noChangeArrowheads="1"/>
            </p:cNvSpPr>
            <p:nvPr/>
          </p:nvSpPr>
          <p:spPr bwMode="auto">
            <a:xfrm>
              <a:off x="6690761" y="5572234"/>
              <a:ext cx="676014" cy="8608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G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9" name="Text Box 13"/>
            <p:cNvSpPr txBox="1">
              <a:spLocks noChangeArrowheads="1"/>
            </p:cNvSpPr>
            <p:nvPr/>
          </p:nvSpPr>
          <p:spPr bwMode="auto">
            <a:xfrm>
              <a:off x="2634679" y="2224649"/>
              <a:ext cx="184731" cy="46166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2240" name="Text Box 14"/>
            <p:cNvSpPr txBox="1">
              <a:spLocks noChangeArrowheads="1"/>
            </p:cNvSpPr>
            <p:nvPr/>
          </p:nvSpPr>
          <p:spPr bwMode="auto">
            <a:xfrm>
              <a:off x="2552994" y="2491658"/>
              <a:ext cx="308098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A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1" name="Rectangle 15"/>
            <p:cNvSpPr>
              <a:spLocks noChangeArrowheads="1"/>
            </p:cNvSpPr>
            <p:nvPr/>
          </p:nvSpPr>
          <p:spPr bwMode="auto">
            <a:xfrm>
              <a:off x="2499476" y="4615781"/>
              <a:ext cx="287258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B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2" name="Rectangle 16"/>
            <p:cNvSpPr>
              <a:spLocks noChangeArrowheads="1"/>
            </p:cNvSpPr>
            <p:nvPr/>
          </p:nvSpPr>
          <p:spPr bwMode="auto">
            <a:xfrm>
              <a:off x="4257112" y="2607230"/>
              <a:ext cx="308098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C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4189510" y="5763525"/>
              <a:ext cx="27443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E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4" name="Line 18"/>
            <p:cNvSpPr>
              <a:spLocks noChangeShapeType="1"/>
            </p:cNvSpPr>
            <p:nvPr/>
          </p:nvSpPr>
          <p:spPr bwMode="auto">
            <a:xfrm flipV="1">
              <a:off x="1553057" y="2798520"/>
              <a:ext cx="878818" cy="573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5" name="Line 19"/>
            <p:cNvSpPr>
              <a:spLocks noChangeShapeType="1"/>
            </p:cNvSpPr>
            <p:nvPr/>
          </p:nvSpPr>
          <p:spPr bwMode="auto">
            <a:xfrm flipV="1">
              <a:off x="2972686" y="4711427"/>
              <a:ext cx="1014021" cy="95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6" name="Line 20"/>
            <p:cNvSpPr>
              <a:spLocks noChangeShapeType="1"/>
            </p:cNvSpPr>
            <p:nvPr/>
          </p:nvSpPr>
          <p:spPr bwMode="auto">
            <a:xfrm>
              <a:off x="1417854" y="3850619"/>
              <a:ext cx="946419" cy="6695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>
              <a:off x="3040287" y="2607230"/>
              <a:ext cx="1081622" cy="95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8" name="Line 22"/>
            <p:cNvSpPr>
              <a:spLocks noChangeShapeType="1"/>
            </p:cNvSpPr>
            <p:nvPr/>
          </p:nvSpPr>
          <p:spPr bwMode="auto">
            <a:xfrm>
              <a:off x="2837483" y="5094008"/>
              <a:ext cx="1149223" cy="765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9" name="Line 23"/>
            <p:cNvSpPr>
              <a:spLocks noChangeShapeType="1"/>
            </p:cNvSpPr>
            <p:nvPr/>
          </p:nvSpPr>
          <p:spPr bwMode="auto">
            <a:xfrm flipV="1">
              <a:off x="4662720" y="4520136"/>
              <a:ext cx="1284426" cy="1530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0" name="Line 24"/>
            <p:cNvSpPr>
              <a:spLocks noChangeShapeType="1"/>
            </p:cNvSpPr>
            <p:nvPr/>
          </p:nvSpPr>
          <p:spPr bwMode="auto">
            <a:xfrm flipV="1">
              <a:off x="4662720" y="4233200"/>
              <a:ext cx="1081622" cy="3825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1" name="Line 25"/>
            <p:cNvSpPr>
              <a:spLocks noChangeShapeType="1"/>
            </p:cNvSpPr>
            <p:nvPr/>
          </p:nvSpPr>
          <p:spPr bwMode="auto">
            <a:xfrm>
              <a:off x="4730321" y="2894166"/>
              <a:ext cx="1014021" cy="956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 flipV="1">
              <a:off x="4595119" y="6146106"/>
              <a:ext cx="2163244" cy="95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3" name="Line 27"/>
            <p:cNvSpPr>
              <a:spLocks noChangeShapeType="1"/>
            </p:cNvSpPr>
            <p:nvPr/>
          </p:nvSpPr>
          <p:spPr bwMode="auto">
            <a:xfrm flipV="1">
              <a:off x="6420356" y="4137555"/>
              <a:ext cx="9464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4" name="Oval 28"/>
            <p:cNvSpPr>
              <a:spLocks noChangeArrowheads="1"/>
            </p:cNvSpPr>
            <p:nvPr/>
          </p:nvSpPr>
          <p:spPr bwMode="auto">
            <a:xfrm>
              <a:off x="7366775" y="3468038"/>
              <a:ext cx="676014" cy="8608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Fin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5" name="Line 29"/>
            <p:cNvSpPr>
              <a:spLocks noChangeShapeType="1"/>
            </p:cNvSpPr>
            <p:nvPr/>
          </p:nvSpPr>
          <p:spPr bwMode="auto">
            <a:xfrm flipV="1">
              <a:off x="7096369" y="4328845"/>
              <a:ext cx="473210" cy="1243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6" name="Text Box 30"/>
            <p:cNvSpPr txBox="1">
              <a:spLocks noChangeArrowheads="1"/>
            </p:cNvSpPr>
            <p:nvPr/>
          </p:nvSpPr>
          <p:spPr bwMode="auto">
            <a:xfrm>
              <a:off x="1538973" y="2682949"/>
              <a:ext cx="35458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0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7" name="Text Box 31"/>
            <p:cNvSpPr txBox="1">
              <a:spLocks noChangeArrowheads="1"/>
            </p:cNvSpPr>
            <p:nvPr/>
          </p:nvSpPr>
          <p:spPr bwMode="auto">
            <a:xfrm>
              <a:off x="1788254" y="3938294"/>
              <a:ext cx="35458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0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8" name="Text Box 32"/>
            <p:cNvSpPr txBox="1">
              <a:spLocks noChangeArrowheads="1"/>
            </p:cNvSpPr>
            <p:nvPr/>
          </p:nvSpPr>
          <p:spPr bwMode="auto">
            <a:xfrm>
              <a:off x="3310693" y="2224649"/>
              <a:ext cx="35458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2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9" name="Text Box 33"/>
            <p:cNvSpPr txBox="1">
              <a:spLocks noChangeArrowheads="1"/>
            </p:cNvSpPr>
            <p:nvPr/>
          </p:nvSpPr>
          <p:spPr bwMode="auto">
            <a:xfrm>
              <a:off x="3243091" y="4328845"/>
              <a:ext cx="35458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0" name="Text Box 34"/>
            <p:cNvSpPr txBox="1">
              <a:spLocks noChangeArrowheads="1"/>
            </p:cNvSpPr>
            <p:nvPr/>
          </p:nvSpPr>
          <p:spPr bwMode="auto">
            <a:xfrm>
              <a:off x="5135929" y="2989811"/>
              <a:ext cx="35458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1" name="Text Box 35"/>
            <p:cNvSpPr txBox="1">
              <a:spLocks noChangeArrowheads="1"/>
            </p:cNvSpPr>
            <p:nvPr/>
          </p:nvSpPr>
          <p:spPr bwMode="auto">
            <a:xfrm>
              <a:off x="5135929" y="3946264"/>
              <a:ext cx="35458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7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2" name="Text Box 36"/>
            <p:cNvSpPr txBox="1">
              <a:spLocks noChangeArrowheads="1"/>
            </p:cNvSpPr>
            <p:nvPr/>
          </p:nvSpPr>
          <p:spPr bwMode="auto">
            <a:xfrm>
              <a:off x="5000727" y="4998362"/>
              <a:ext cx="35458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3" name="Text Box 37"/>
            <p:cNvSpPr txBox="1">
              <a:spLocks noChangeArrowheads="1"/>
            </p:cNvSpPr>
            <p:nvPr/>
          </p:nvSpPr>
          <p:spPr bwMode="auto">
            <a:xfrm>
              <a:off x="3378294" y="5285298"/>
              <a:ext cx="35458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4" name="Text Box 38"/>
            <p:cNvSpPr txBox="1">
              <a:spLocks noChangeArrowheads="1"/>
            </p:cNvSpPr>
            <p:nvPr/>
          </p:nvSpPr>
          <p:spPr bwMode="auto">
            <a:xfrm>
              <a:off x="5541538" y="5763525"/>
              <a:ext cx="35458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5" name="Text Box 39"/>
            <p:cNvSpPr txBox="1">
              <a:spLocks noChangeArrowheads="1"/>
            </p:cNvSpPr>
            <p:nvPr/>
          </p:nvSpPr>
          <p:spPr bwMode="auto">
            <a:xfrm>
              <a:off x="7028768" y="4711427"/>
              <a:ext cx="35458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8" name="Text Box 42"/>
            <p:cNvSpPr txBox="1">
              <a:spLocks noChangeArrowheads="1"/>
            </p:cNvSpPr>
            <p:nvPr/>
          </p:nvSpPr>
          <p:spPr bwMode="auto">
            <a:xfrm>
              <a:off x="2161469" y="4041909"/>
              <a:ext cx="610680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Te=0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9" name="Text Box 43"/>
            <p:cNvSpPr txBox="1">
              <a:spLocks noChangeArrowheads="1"/>
            </p:cNvSpPr>
            <p:nvPr/>
          </p:nvSpPr>
          <p:spPr bwMode="auto">
            <a:xfrm>
              <a:off x="3919105" y="2033358"/>
              <a:ext cx="610680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Te=2</a:t>
              </a:r>
              <a:endParaRPr lang="es-ES" sz="1600">
                <a:latin typeface="Tw Cen MT"/>
              </a:endParaRPr>
            </a:p>
          </p:txBody>
        </p:sp>
        <p:sp>
          <p:nvSpPr>
            <p:cNvPr id="52270" name="Text Box 44"/>
            <p:cNvSpPr txBox="1">
              <a:spLocks noChangeArrowheads="1"/>
            </p:cNvSpPr>
            <p:nvPr/>
          </p:nvSpPr>
          <p:spPr bwMode="auto">
            <a:xfrm>
              <a:off x="3716301" y="4041909"/>
              <a:ext cx="610680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Te=5</a:t>
              </a:r>
              <a:endParaRPr lang="es-ES" sz="1600">
                <a:latin typeface="Tw Cen MT"/>
              </a:endParaRPr>
            </a:p>
          </p:txBody>
        </p:sp>
        <p:sp>
          <p:nvSpPr>
            <p:cNvPr id="52271" name="Text Box 45"/>
            <p:cNvSpPr txBox="1">
              <a:spLocks noChangeArrowheads="1"/>
            </p:cNvSpPr>
            <p:nvPr/>
          </p:nvSpPr>
          <p:spPr bwMode="auto">
            <a:xfrm>
              <a:off x="3581098" y="6146106"/>
              <a:ext cx="610680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Te=5</a:t>
              </a:r>
              <a:endParaRPr lang="es-ES" sz="1600">
                <a:latin typeface="Tw Cen MT"/>
              </a:endParaRPr>
            </a:p>
          </p:txBody>
        </p:sp>
        <p:sp>
          <p:nvSpPr>
            <p:cNvPr id="52272" name="Text Box 46"/>
            <p:cNvSpPr txBox="1">
              <a:spLocks noChangeArrowheads="1"/>
            </p:cNvSpPr>
            <p:nvPr/>
          </p:nvSpPr>
          <p:spPr bwMode="auto">
            <a:xfrm>
              <a:off x="5541538" y="3276747"/>
              <a:ext cx="72449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Te=12</a:t>
              </a:r>
              <a:endParaRPr lang="es-ES" sz="1600">
                <a:latin typeface="Tw Cen MT"/>
              </a:endParaRPr>
            </a:p>
          </p:txBody>
        </p:sp>
        <p:sp>
          <p:nvSpPr>
            <p:cNvPr id="52273" name="Text Box 47"/>
            <p:cNvSpPr txBox="1">
              <a:spLocks noChangeArrowheads="1"/>
            </p:cNvSpPr>
            <p:nvPr/>
          </p:nvSpPr>
          <p:spPr bwMode="auto">
            <a:xfrm>
              <a:off x="6555558" y="6433042"/>
              <a:ext cx="610680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Te=9</a:t>
              </a:r>
              <a:endParaRPr lang="es-ES" sz="1600">
                <a:latin typeface="Tw Cen MT"/>
              </a:endParaRPr>
            </a:p>
          </p:txBody>
        </p:sp>
        <p:sp>
          <p:nvSpPr>
            <p:cNvPr id="52274" name="Text Box 48"/>
            <p:cNvSpPr txBox="1">
              <a:spLocks noChangeArrowheads="1"/>
            </p:cNvSpPr>
            <p:nvPr/>
          </p:nvSpPr>
          <p:spPr bwMode="auto">
            <a:xfrm>
              <a:off x="6690761" y="3754973"/>
              <a:ext cx="298480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</a:t>
              </a:r>
              <a:endParaRPr lang="es-ES" sz="1600">
                <a:latin typeface="Tw Cen MT"/>
              </a:endParaRPr>
            </a:p>
          </p:txBody>
        </p:sp>
        <p:sp>
          <p:nvSpPr>
            <p:cNvPr id="52275" name="Text Box 49"/>
            <p:cNvSpPr txBox="1">
              <a:spLocks noChangeArrowheads="1"/>
            </p:cNvSpPr>
            <p:nvPr/>
          </p:nvSpPr>
          <p:spPr bwMode="auto">
            <a:xfrm>
              <a:off x="7569579" y="4328845"/>
              <a:ext cx="724494" cy="33855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Te=17</a:t>
              </a:r>
              <a:endParaRPr lang="es-ES" sz="1600">
                <a:latin typeface="Tw Cen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90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18</a:t>
            </a:fld>
            <a:endParaRPr lang="es-AR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63527" name="Text Box 40"/>
          <p:cNvSpPr txBox="1">
            <a:spLocks noChangeArrowheads="1"/>
          </p:cNvSpPr>
          <p:nvPr/>
        </p:nvSpPr>
        <p:spPr bwMode="auto">
          <a:xfrm>
            <a:off x="2686050" y="1571625"/>
            <a:ext cx="184731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400">
              <a:latin typeface="Times New Roman" pitchFamily="18" charset="0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3950042" y="4167737"/>
            <a:ext cx="4688550" cy="2400398"/>
            <a:chOff x="168275" y="1987550"/>
            <a:chExt cx="8382000" cy="3429000"/>
          </a:xfrm>
        </p:grpSpPr>
        <p:sp>
          <p:nvSpPr>
            <p:cNvPr id="63490" name="Oval 4"/>
            <p:cNvSpPr>
              <a:spLocks noChangeArrowheads="1"/>
            </p:cNvSpPr>
            <p:nvPr/>
          </p:nvSpPr>
          <p:spPr bwMode="auto">
            <a:xfrm>
              <a:off x="168275" y="2368550"/>
              <a:ext cx="685800" cy="533400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3491" name="Oval 3"/>
            <p:cNvSpPr>
              <a:spLocks noChangeArrowheads="1"/>
            </p:cNvSpPr>
            <p:nvPr/>
          </p:nvSpPr>
          <p:spPr bwMode="auto">
            <a:xfrm>
              <a:off x="549275" y="2825750"/>
              <a:ext cx="533400" cy="381000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ini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1" name="Oval 5"/>
            <p:cNvSpPr>
              <a:spLocks noChangeArrowheads="1"/>
            </p:cNvSpPr>
            <p:nvPr/>
          </p:nvSpPr>
          <p:spPr bwMode="auto">
            <a:xfrm>
              <a:off x="2073275" y="37401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63493" name="Oval 6"/>
            <p:cNvSpPr>
              <a:spLocks noChangeArrowheads="1"/>
            </p:cNvSpPr>
            <p:nvPr/>
          </p:nvSpPr>
          <p:spPr bwMode="auto">
            <a:xfrm>
              <a:off x="473075" y="27495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3" name="Oval 7"/>
            <p:cNvSpPr>
              <a:spLocks noChangeArrowheads="1"/>
            </p:cNvSpPr>
            <p:nvPr/>
          </p:nvSpPr>
          <p:spPr bwMode="auto">
            <a:xfrm>
              <a:off x="2149475" y="19875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4" name="Oval 8"/>
            <p:cNvSpPr>
              <a:spLocks noChangeArrowheads="1"/>
            </p:cNvSpPr>
            <p:nvPr/>
          </p:nvSpPr>
          <p:spPr bwMode="auto">
            <a:xfrm>
              <a:off x="4130675" y="22161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5" name="Oval 9"/>
            <p:cNvSpPr>
              <a:spLocks noChangeArrowheads="1"/>
            </p:cNvSpPr>
            <p:nvPr/>
          </p:nvSpPr>
          <p:spPr bwMode="auto">
            <a:xfrm>
              <a:off x="3978275" y="4730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>
                <a:latin typeface="Tw Cen MT"/>
              </a:endParaRPr>
            </a:p>
          </p:txBody>
        </p:sp>
        <p:sp>
          <p:nvSpPr>
            <p:cNvPr id="52236" name="Oval 10"/>
            <p:cNvSpPr>
              <a:spLocks noChangeArrowheads="1"/>
            </p:cNvSpPr>
            <p:nvPr/>
          </p:nvSpPr>
          <p:spPr bwMode="auto">
            <a:xfrm>
              <a:off x="5959475" y="3206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F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7" name="Oval 11"/>
            <p:cNvSpPr>
              <a:spLocks noChangeArrowheads="1"/>
            </p:cNvSpPr>
            <p:nvPr/>
          </p:nvSpPr>
          <p:spPr bwMode="auto">
            <a:xfrm>
              <a:off x="3978275" y="36639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D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8" name="Oval 12"/>
            <p:cNvSpPr>
              <a:spLocks noChangeArrowheads="1"/>
            </p:cNvSpPr>
            <p:nvPr/>
          </p:nvSpPr>
          <p:spPr bwMode="auto">
            <a:xfrm>
              <a:off x="7026275" y="4730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G</a:t>
              </a:r>
              <a:endParaRPr lang="es-ES" sz="1600">
                <a:latin typeface="Tw Cen MT"/>
              </a:endParaRPr>
            </a:p>
          </p:txBody>
        </p:sp>
        <p:sp>
          <p:nvSpPr>
            <p:cNvPr id="52239" name="Text Box 13"/>
            <p:cNvSpPr txBox="1">
              <a:spLocks noChangeArrowheads="1"/>
            </p:cNvSpPr>
            <p:nvPr/>
          </p:nvSpPr>
          <p:spPr bwMode="auto">
            <a:xfrm>
              <a:off x="2454275" y="2063750"/>
              <a:ext cx="208228" cy="36780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2240" name="Text Box 14"/>
            <p:cNvSpPr txBox="1">
              <a:spLocks noChangeArrowheads="1"/>
            </p:cNvSpPr>
            <p:nvPr/>
          </p:nvSpPr>
          <p:spPr bwMode="auto">
            <a:xfrm>
              <a:off x="2362200" y="2276475"/>
              <a:ext cx="347287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A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1" name="Rectangle 15"/>
            <p:cNvSpPr>
              <a:spLocks noChangeArrowheads="1"/>
            </p:cNvSpPr>
            <p:nvPr/>
          </p:nvSpPr>
          <p:spPr bwMode="auto">
            <a:xfrm>
              <a:off x="2301875" y="3968750"/>
              <a:ext cx="32379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B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2" name="Rectangle 16"/>
            <p:cNvSpPr>
              <a:spLocks noChangeArrowheads="1"/>
            </p:cNvSpPr>
            <p:nvPr/>
          </p:nvSpPr>
          <p:spPr bwMode="auto">
            <a:xfrm>
              <a:off x="4283075" y="2368550"/>
              <a:ext cx="347287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C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4206875" y="4883150"/>
              <a:ext cx="309341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E</a:t>
              </a:r>
              <a:endParaRPr lang="es-ES" sz="1600">
                <a:latin typeface="Tw Cen MT"/>
              </a:endParaRPr>
            </a:p>
          </p:txBody>
        </p:sp>
        <p:sp>
          <p:nvSpPr>
            <p:cNvPr id="52244" name="Line 18"/>
            <p:cNvSpPr>
              <a:spLocks noChangeShapeType="1"/>
            </p:cNvSpPr>
            <p:nvPr/>
          </p:nvSpPr>
          <p:spPr bwMode="auto">
            <a:xfrm flipV="1">
              <a:off x="1235075" y="2520950"/>
              <a:ext cx="990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5" name="Line 19"/>
            <p:cNvSpPr>
              <a:spLocks noChangeShapeType="1"/>
            </p:cNvSpPr>
            <p:nvPr/>
          </p:nvSpPr>
          <p:spPr bwMode="auto">
            <a:xfrm flipV="1">
              <a:off x="2835275" y="4044950"/>
              <a:ext cx="11430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6" name="Line 20"/>
            <p:cNvSpPr>
              <a:spLocks noChangeShapeType="1"/>
            </p:cNvSpPr>
            <p:nvPr/>
          </p:nvSpPr>
          <p:spPr bwMode="auto">
            <a:xfrm>
              <a:off x="1082675" y="3359150"/>
              <a:ext cx="1066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>
              <a:off x="2911475" y="2368550"/>
              <a:ext cx="12192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8" name="Line 22"/>
            <p:cNvSpPr>
              <a:spLocks noChangeShapeType="1"/>
            </p:cNvSpPr>
            <p:nvPr/>
          </p:nvSpPr>
          <p:spPr bwMode="auto">
            <a:xfrm>
              <a:off x="2682875" y="4349750"/>
              <a:ext cx="1295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9" name="Line 23"/>
            <p:cNvSpPr>
              <a:spLocks noChangeShapeType="1"/>
            </p:cNvSpPr>
            <p:nvPr/>
          </p:nvSpPr>
          <p:spPr bwMode="auto">
            <a:xfrm flipV="1">
              <a:off x="4740275" y="3892550"/>
              <a:ext cx="14478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0" name="Line 24"/>
            <p:cNvSpPr>
              <a:spLocks noChangeShapeType="1"/>
            </p:cNvSpPr>
            <p:nvPr/>
          </p:nvSpPr>
          <p:spPr bwMode="auto">
            <a:xfrm flipV="1">
              <a:off x="4740275" y="3663950"/>
              <a:ext cx="12192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1" name="Line 25"/>
            <p:cNvSpPr>
              <a:spLocks noChangeShapeType="1"/>
            </p:cNvSpPr>
            <p:nvPr/>
          </p:nvSpPr>
          <p:spPr bwMode="auto">
            <a:xfrm>
              <a:off x="4816475" y="2597150"/>
              <a:ext cx="1143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 flipV="1">
              <a:off x="4664075" y="5187950"/>
              <a:ext cx="2438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3" name="Line 27"/>
            <p:cNvSpPr>
              <a:spLocks noChangeShapeType="1"/>
            </p:cNvSpPr>
            <p:nvPr/>
          </p:nvSpPr>
          <p:spPr bwMode="auto">
            <a:xfrm flipV="1">
              <a:off x="6721475" y="3587750"/>
              <a:ext cx="1066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4" name="Oval 28"/>
            <p:cNvSpPr>
              <a:spLocks noChangeArrowheads="1"/>
            </p:cNvSpPr>
            <p:nvPr/>
          </p:nvSpPr>
          <p:spPr bwMode="auto">
            <a:xfrm>
              <a:off x="7788275" y="30543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>
                  <a:latin typeface="Tw Cen MT"/>
                </a:rPr>
                <a:t>Fin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5" name="Line 29"/>
            <p:cNvSpPr>
              <a:spLocks noChangeShapeType="1"/>
            </p:cNvSpPr>
            <p:nvPr/>
          </p:nvSpPr>
          <p:spPr bwMode="auto">
            <a:xfrm flipV="1">
              <a:off x="7483475" y="3740150"/>
              <a:ext cx="533400" cy="990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6" name="Text Box 30"/>
            <p:cNvSpPr txBox="1">
              <a:spLocks noChangeArrowheads="1"/>
            </p:cNvSpPr>
            <p:nvPr/>
          </p:nvSpPr>
          <p:spPr bwMode="auto">
            <a:xfrm>
              <a:off x="1219199" y="2428875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0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7" name="Text Box 31"/>
            <p:cNvSpPr txBox="1">
              <a:spLocks noChangeArrowheads="1"/>
            </p:cNvSpPr>
            <p:nvPr/>
          </p:nvSpPr>
          <p:spPr bwMode="auto">
            <a:xfrm>
              <a:off x="1500188" y="342900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0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8" name="Text Box 32"/>
            <p:cNvSpPr txBox="1">
              <a:spLocks noChangeArrowheads="1"/>
            </p:cNvSpPr>
            <p:nvPr/>
          </p:nvSpPr>
          <p:spPr bwMode="auto">
            <a:xfrm>
              <a:off x="3216275" y="20637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2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59" name="Text Box 33"/>
            <p:cNvSpPr txBox="1">
              <a:spLocks noChangeArrowheads="1"/>
            </p:cNvSpPr>
            <p:nvPr/>
          </p:nvSpPr>
          <p:spPr bwMode="auto">
            <a:xfrm>
              <a:off x="3140075" y="37401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0" name="Text Box 34"/>
            <p:cNvSpPr txBox="1">
              <a:spLocks noChangeArrowheads="1"/>
            </p:cNvSpPr>
            <p:nvPr/>
          </p:nvSpPr>
          <p:spPr bwMode="auto">
            <a:xfrm>
              <a:off x="5273674" y="26733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1" name="Text Box 35"/>
            <p:cNvSpPr txBox="1">
              <a:spLocks noChangeArrowheads="1"/>
            </p:cNvSpPr>
            <p:nvPr/>
          </p:nvSpPr>
          <p:spPr bwMode="auto">
            <a:xfrm>
              <a:off x="5273674" y="34353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7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2" name="Text Box 36"/>
            <p:cNvSpPr txBox="1">
              <a:spLocks noChangeArrowheads="1"/>
            </p:cNvSpPr>
            <p:nvPr/>
          </p:nvSpPr>
          <p:spPr bwMode="auto">
            <a:xfrm>
              <a:off x="5121275" y="42735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3" name="Text Box 37"/>
            <p:cNvSpPr txBox="1">
              <a:spLocks noChangeArrowheads="1"/>
            </p:cNvSpPr>
            <p:nvPr/>
          </p:nvSpPr>
          <p:spPr bwMode="auto">
            <a:xfrm>
              <a:off x="3292475" y="45021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4" name="Text Box 38"/>
            <p:cNvSpPr txBox="1">
              <a:spLocks noChangeArrowheads="1"/>
            </p:cNvSpPr>
            <p:nvPr/>
          </p:nvSpPr>
          <p:spPr bwMode="auto">
            <a:xfrm>
              <a:off x="5730875" y="48831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65" name="Text Box 39"/>
            <p:cNvSpPr txBox="1">
              <a:spLocks noChangeArrowheads="1"/>
            </p:cNvSpPr>
            <p:nvPr/>
          </p:nvSpPr>
          <p:spPr bwMode="auto">
            <a:xfrm>
              <a:off x="7407275" y="4044950"/>
              <a:ext cx="39968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4 </a:t>
              </a:r>
              <a:endParaRPr lang="es-ES" sz="1600">
                <a:latin typeface="Tw Cen MT"/>
              </a:endParaRPr>
            </a:p>
          </p:txBody>
        </p:sp>
        <p:sp>
          <p:nvSpPr>
            <p:cNvPr id="52274" name="Text Box 48"/>
            <p:cNvSpPr txBox="1">
              <a:spLocks noChangeArrowheads="1"/>
            </p:cNvSpPr>
            <p:nvPr/>
          </p:nvSpPr>
          <p:spPr bwMode="auto">
            <a:xfrm>
              <a:off x="7026275" y="3282950"/>
              <a:ext cx="336446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>
                  <a:latin typeface="Tw Cen MT"/>
                </a:rPr>
                <a:t>5</a:t>
              </a:r>
              <a:endParaRPr lang="es-ES" sz="1600">
                <a:latin typeface="Tw Cen M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EF640D-3833-48C6-92E6-C0E7B4163D5A}"/>
              </a:ext>
            </a:extLst>
          </p:cNvPr>
          <p:cNvSpPr txBox="1"/>
          <p:nvPr/>
        </p:nvSpPr>
        <p:spPr>
          <a:xfrm>
            <a:off x="305564" y="1882163"/>
            <a:ext cx="6448174" cy="3051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ES" i="1" dirty="0">
                <a:ea typeface="+mn-lt"/>
                <a:cs typeface="+mn-lt"/>
              </a:rPr>
              <a:t>5. Calcular la fecha temprana y tardía de cada nodo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ES" dirty="0">
                <a:ea typeface="+mn-lt"/>
                <a:cs typeface="+mn-lt"/>
              </a:rPr>
              <a:t>     </a:t>
            </a:r>
            <a:r>
              <a:rPr lang="es-AR" b="1">
                <a:ea typeface="+mn-lt"/>
                <a:cs typeface="+mn-lt"/>
              </a:rPr>
              <a:t>Fechas Tardías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85000"/>
              </a:lnSpc>
              <a:spcBef>
                <a:spcPts val="600"/>
              </a:spcBef>
            </a:pPr>
            <a:r>
              <a:rPr lang="es-AR">
                <a:ea typeface="+mn-lt"/>
                <a:cs typeface="+mn-lt"/>
              </a:rPr>
              <a:t>TaI = TaJ – tIJ</a:t>
            </a:r>
          </a:p>
          <a:p>
            <a:pPr lvl="1">
              <a:lnSpc>
                <a:spcPct val="85000"/>
              </a:lnSpc>
              <a:spcBef>
                <a:spcPts val="600"/>
              </a:spcBef>
            </a:pPr>
            <a:r>
              <a:rPr lang="es-AR">
                <a:ea typeface="+mn-lt"/>
                <a:cs typeface="+mn-lt"/>
              </a:rPr>
              <a:t>Donde  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AR" i="1">
                <a:ea typeface="+mn-lt"/>
                <a:cs typeface="+mn-lt"/>
              </a:rPr>
              <a:t>TaI =  </a:t>
            </a:r>
            <a:r>
              <a:rPr lang="es-AR" sz="1600" i="1">
                <a:ea typeface="+mn-lt"/>
                <a:cs typeface="+mn-lt"/>
              </a:rPr>
              <a:t>fecha más tardía del nodo origen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AR" i="1">
                <a:ea typeface="+mn-lt"/>
                <a:cs typeface="+mn-lt"/>
              </a:rPr>
              <a:t>TaJ = </a:t>
            </a:r>
            <a:r>
              <a:rPr lang="es-AR" sz="1600" i="1">
                <a:ea typeface="+mn-lt"/>
                <a:cs typeface="+mn-lt"/>
              </a:rPr>
              <a:t>fecha más tardía del nodo destino 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AR" i="1">
                <a:ea typeface="+mn-lt"/>
                <a:cs typeface="+mn-lt"/>
              </a:rPr>
              <a:t> tIJ  = </a:t>
            </a:r>
            <a:r>
              <a:rPr lang="es-AR" sz="1600" i="1">
                <a:ea typeface="+mn-lt"/>
                <a:cs typeface="+mn-lt"/>
              </a:rPr>
              <a:t>duración de la tarea desde el nodo I hasta el nodo J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s-AR" sz="1600" i="1">
                <a:ea typeface="+mn-lt"/>
                <a:cs typeface="+mn-lt"/>
              </a:rPr>
              <a:t>Si hay más de un camino ... Min (TaJ1, TaJ2..)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endParaRPr lang="es-AR" sz="1600" i="1" dirty="0">
              <a:solidFill>
                <a:srgbClr val="000000"/>
              </a:solidFill>
              <a:cs typeface="Calibri Light"/>
            </a:endParaRPr>
          </a:p>
          <a:p>
            <a:endParaRPr lang="es-AR" dirty="0">
              <a:solidFill>
                <a:srgbClr val="00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190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19</a:t>
            </a:fld>
            <a:endParaRPr lang="es-AR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63527" name="Text Box 40"/>
          <p:cNvSpPr txBox="1">
            <a:spLocks noChangeArrowheads="1"/>
          </p:cNvSpPr>
          <p:nvPr/>
        </p:nvSpPr>
        <p:spPr bwMode="auto">
          <a:xfrm>
            <a:off x="2686050" y="1571625"/>
            <a:ext cx="184731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400">
              <a:latin typeface="Times New Roman" pitchFamily="18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538832" y="1800226"/>
            <a:ext cx="7687435" cy="4971379"/>
            <a:chOff x="168275" y="2641872"/>
            <a:chExt cx="8665247" cy="3960661"/>
          </a:xfrm>
        </p:grpSpPr>
        <p:sp>
          <p:nvSpPr>
            <p:cNvPr id="52267" name="Text Box 41"/>
            <p:cNvSpPr txBox="1">
              <a:spLocks noChangeArrowheads="1"/>
            </p:cNvSpPr>
            <p:nvPr/>
          </p:nvSpPr>
          <p:spPr bwMode="auto">
            <a:xfrm>
              <a:off x="1790700" y="2641872"/>
              <a:ext cx="809419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>
                  <a:latin typeface="Tw Cen MT"/>
                </a:rPr>
                <a:t>Te=0|</a:t>
              </a:r>
              <a:endParaRPr lang="es-ES" sz="1600" dirty="0">
                <a:latin typeface="Tw Cen MT"/>
              </a:endParaRPr>
            </a:p>
          </p:txBody>
        </p:sp>
        <p:sp>
          <p:nvSpPr>
            <p:cNvPr id="266296" name="Text Box 56"/>
            <p:cNvSpPr txBox="1">
              <a:spLocks noChangeArrowheads="1"/>
            </p:cNvSpPr>
            <p:nvPr/>
          </p:nvSpPr>
          <p:spPr bwMode="auto">
            <a:xfrm>
              <a:off x="2690124" y="2659335"/>
              <a:ext cx="636390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Ta=6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168275" y="2827610"/>
              <a:ext cx="8665247" cy="3774923"/>
              <a:chOff x="168275" y="1911350"/>
              <a:chExt cx="8665247" cy="3774923"/>
            </a:xfrm>
          </p:grpSpPr>
          <p:sp>
            <p:nvSpPr>
              <p:cNvPr id="63490" name="Oval 4"/>
              <p:cNvSpPr>
                <a:spLocks noChangeArrowheads="1"/>
              </p:cNvSpPr>
              <p:nvPr/>
            </p:nvSpPr>
            <p:spPr bwMode="auto">
              <a:xfrm>
                <a:off x="168275" y="2368550"/>
                <a:ext cx="685800" cy="5334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63491" name="Oval 3"/>
              <p:cNvSpPr>
                <a:spLocks noChangeArrowheads="1"/>
              </p:cNvSpPr>
              <p:nvPr/>
            </p:nvSpPr>
            <p:spPr bwMode="auto">
              <a:xfrm>
                <a:off x="549275" y="2825750"/>
                <a:ext cx="533400" cy="3810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ini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1" name="Oval 5"/>
              <p:cNvSpPr>
                <a:spLocks noChangeArrowheads="1"/>
              </p:cNvSpPr>
              <p:nvPr/>
            </p:nvSpPr>
            <p:spPr bwMode="auto">
              <a:xfrm>
                <a:off x="2073275" y="3740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63493" name="Oval 6"/>
              <p:cNvSpPr>
                <a:spLocks noChangeArrowheads="1"/>
              </p:cNvSpPr>
              <p:nvPr/>
            </p:nvSpPr>
            <p:spPr bwMode="auto">
              <a:xfrm>
                <a:off x="473075" y="2749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3" name="Oval 7"/>
              <p:cNvSpPr>
                <a:spLocks noChangeArrowheads="1"/>
              </p:cNvSpPr>
              <p:nvPr/>
            </p:nvSpPr>
            <p:spPr bwMode="auto">
              <a:xfrm>
                <a:off x="2149475" y="1987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4" name="Oval 8"/>
              <p:cNvSpPr>
                <a:spLocks noChangeArrowheads="1"/>
              </p:cNvSpPr>
              <p:nvPr/>
            </p:nvSpPr>
            <p:spPr bwMode="auto">
              <a:xfrm>
                <a:off x="4130675" y="2216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5" name="Oval 9"/>
              <p:cNvSpPr>
                <a:spLocks noChangeArrowheads="1"/>
              </p:cNvSpPr>
              <p:nvPr/>
            </p:nvSpPr>
            <p:spPr bwMode="auto">
              <a:xfrm>
                <a:off x="3978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6" name="Oval 10"/>
              <p:cNvSpPr>
                <a:spLocks noChangeArrowheads="1"/>
              </p:cNvSpPr>
              <p:nvPr/>
            </p:nvSpPr>
            <p:spPr bwMode="auto">
              <a:xfrm>
                <a:off x="5959475" y="3206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F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7" name="Oval 11"/>
              <p:cNvSpPr>
                <a:spLocks noChangeArrowheads="1"/>
              </p:cNvSpPr>
              <p:nvPr/>
            </p:nvSpPr>
            <p:spPr bwMode="auto">
              <a:xfrm>
                <a:off x="3978275" y="36639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D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8" name="Oval 12"/>
              <p:cNvSpPr>
                <a:spLocks noChangeArrowheads="1"/>
              </p:cNvSpPr>
              <p:nvPr/>
            </p:nvSpPr>
            <p:spPr bwMode="auto">
              <a:xfrm>
                <a:off x="7026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G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9" name="Text Box 13"/>
              <p:cNvSpPr txBox="1">
                <a:spLocks noChangeArrowheads="1"/>
              </p:cNvSpPr>
              <p:nvPr/>
            </p:nvSpPr>
            <p:spPr bwMode="auto">
              <a:xfrm>
                <a:off x="2454275" y="2063750"/>
                <a:ext cx="208228" cy="36780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2400">
                  <a:latin typeface="Times New Roman" pitchFamily="18" charset="0"/>
                </a:endParaRPr>
              </a:p>
            </p:txBody>
          </p:sp>
          <p:sp>
            <p:nvSpPr>
              <p:cNvPr id="52240" name="Text Box 14"/>
              <p:cNvSpPr txBox="1">
                <a:spLocks noChangeArrowheads="1"/>
              </p:cNvSpPr>
              <p:nvPr/>
            </p:nvSpPr>
            <p:spPr bwMode="auto">
              <a:xfrm>
                <a:off x="2362200" y="2276475"/>
                <a:ext cx="34728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A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1" name="Rectangle 15"/>
              <p:cNvSpPr>
                <a:spLocks noChangeArrowheads="1"/>
              </p:cNvSpPr>
              <p:nvPr/>
            </p:nvSpPr>
            <p:spPr bwMode="auto">
              <a:xfrm>
                <a:off x="2301875" y="3968750"/>
                <a:ext cx="32379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B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2" name="Rectangle 16"/>
              <p:cNvSpPr>
                <a:spLocks noChangeArrowheads="1"/>
              </p:cNvSpPr>
              <p:nvPr/>
            </p:nvSpPr>
            <p:spPr bwMode="auto">
              <a:xfrm>
                <a:off x="4283075" y="2368550"/>
                <a:ext cx="34728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C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3" name="Rectangle 17"/>
              <p:cNvSpPr>
                <a:spLocks noChangeArrowheads="1"/>
              </p:cNvSpPr>
              <p:nvPr/>
            </p:nvSpPr>
            <p:spPr bwMode="auto">
              <a:xfrm>
                <a:off x="4206875" y="4883150"/>
                <a:ext cx="30934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E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4" name="Line 18"/>
              <p:cNvSpPr>
                <a:spLocks noChangeShapeType="1"/>
              </p:cNvSpPr>
              <p:nvPr/>
            </p:nvSpPr>
            <p:spPr bwMode="auto">
              <a:xfrm flipV="1">
                <a:off x="1235075" y="2520950"/>
                <a:ext cx="9906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5" name="Line 19"/>
              <p:cNvSpPr>
                <a:spLocks noChangeShapeType="1"/>
              </p:cNvSpPr>
              <p:nvPr/>
            </p:nvSpPr>
            <p:spPr bwMode="auto">
              <a:xfrm flipV="1">
                <a:off x="2835275" y="4044950"/>
                <a:ext cx="11430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6" name="Line 20"/>
              <p:cNvSpPr>
                <a:spLocks noChangeShapeType="1"/>
              </p:cNvSpPr>
              <p:nvPr/>
            </p:nvSpPr>
            <p:spPr bwMode="auto">
              <a:xfrm>
                <a:off x="1082675" y="3359150"/>
                <a:ext cx="1066800" cy="533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7" name="Line 21"/>
              <p:cNvSpPr>
                <a:spLocks noChangeShapeType="1"/>
              </p:cNvSpPr>
              <p:nvPr/>
            </p:nvSpPr>
            <p:spPr bwMode="auto">
              <a:xfrm>
                <a:off x="2911475" y="2368550"/>
                <a:ext cx="12192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8" name="Line 22"/>
              <p:cNvSpPr>
                <a:spLocks noChangeShapeType="1"/>
              </p:cNvSpPr>
              <p:nvPr/>
            </p:nvSpPr>
            <p:spPr bwMode="auto">
              <a:xfrm>
                <a:off x="2682875" y="4349750"/>
                <a:ext cx="129540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9" name="Line 23"/>
              <p:cNvSpPr>
                <a:spLocks noChangeShapeType="1"/>
              </p:cNvSpPr>
              <p:nvPr/>
            </p:nvSpPr>
            <p:spPr bwMode="auto">
              <a:xfrm flipV="1">
                <a:off x="4740275" y="3892550"/>
                <a:ext cx="1447800" cy="1219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0" name="Line 24"/>
              <p:cNvSpPr>
                <a:spLocks noChangeShapeType="1"/>
              </p:cNvSpPr>
              <p:nvPr/>
            </p:nvSpPr>
            <p:spPr bwMode="auto">
              <a:xfrm flipV="1">
                <a:off x="4740275" y="3663950"/>
                <a:ext cx="12192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1" name="Line 25"/>
              <p:cNvSpPr>
                <a:spLocks noChangeShapeType="1"/>
              </p:cNvSpPr>
              <p:nvPr/>
            </p:nvSpPr>
            <p:spPr bwMode="auto">
              <a:xfrm>
                <a:off x="4816475" y="2597150"/>
                <a:ext cx="1143000" cy="76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2" name="Line 26"/>
              <p:cNvSpPr>
                <a:spLocks noChangeShapeType="1"/>
              </p:cNvSpPr>
              <p:nvPr/>
            </p:nvSpPr>
            <p:spPr bwMode="auto">
              <a:xfrm flipV="1">
                <a:off x="4664075" y="5187950"/>
                <a:ext cx="24384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3" name="Line 27"/>
              <p:cNvSpPr>
                <a:spLocks noChangeShapeType="1"/>
              </p:cNvSpPr>
              <p:nvPr/>
            </p:nvSpPr>
            <p:spPr bwMode="auto">
              <a:xfrm flipV="1">
                <a:off x="6721475" y="3587750"/>
                <a:ext cx="1066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4" name="Oval 28"/>
              <p:cNvSpPr>
                <a:spLocks noChangeArrowheads="1"/>
              </p:cNvSpPr>
              <p:nvPr/>
            </p:nvSpPr>
            <p:spPr bwMode="auto">
              <a:xfrm>
                <a:off x="7788275" y="30543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Fin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5" name="Line 29"/>
              <p:cNvSpPr>
                <a:spLocks noChangeShapeType="1"/>
              </p:cNvSpPr>
              <p:nvPr/>
            </p:nvSpPr>
            <p:spPr bwMode="auto">
              <a:xfrm flipV="1">
                <a:off x="7483475" y="3740150"/>
                <a:ext cx="533400" cy="990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6" name="Text Box 30"/>
              <p:cNvSpPr txBox="1">
                <a:spLocks noChangeArrowheads="1"/>
              </p:cNvSpPr>
              <p:nvPr/>
            </p:nvSpPr>
            <p:spPr bwMode="auto">
              <a:xfrm>
                <a:off x="1219199" y="2428875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0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7" name="Text Box 31"/>
              <p:cNvSpPr txBox="1">
                <a:spLocks noChangeArrowheads="1"/>
              </p:cNvSpPr>
              <p:nvPr/>
            </p:nvSpPr>
            <p:spPr bwMode="auto">
              <a:xfrm>
                <a:off x="1500188" y="342900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0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8" name="Text Box 32"/>
              <p:cNvSpPr txBox="1">
                <a:spLocks noChangeArrowheads="1"/>
              </p:cNvSpPr>
              <p:nvPr/>
            </p:nvSpPr>
            <p:spPr bwMode="auto">
              <a:xfrm>
                <a:off x="3216275" y="20637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2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9" name="Text Box 33"/>
              <p:cNvSpPr txBox="1">
                <a:spLocks noChangeArrowheads="1"/>
              </p:cNvSpPr>
              <p:nvPr/>
            </p:nvSpPr>
            <p:spPr bwMode="auto">
              <a:xfrm>
                <a:off x="3140075" y="37401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0" name="Text Box 34"/>
              <p:cNvSpPr txBox="1">
                <a:spLocks noChangeArrowheads="1"/>
              </p:cNvSpPr>
              <p:nvPr/>
            </p:nvSpPr>
            <p:spPr bwMode="auto">
              <a:xfrm>
                <a:off x="5273674" y="26733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1" name="Text Box 35"/>
              <p:cNvSpPr txBox="1">
                <a:spLocks noChangeArrowheads="1"/>
              </p:cNvSpPr>
              <p:nvPr/>
            </p:nvSpPr>
            <p:spPr bwMode="auto">
              <a:xfrm>
                <a:off x="5273674" y="34353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7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2" name="Text Box 36"/>
              <p:cNvSpPr txBox="1">
                <a:spLocks noChangeArrowheads="1"/>
              </p:cNvSpPr>
              <p:nvPr/>
            </p:nvSpPr>
            <p:spPr bwMode="auto">
              <a:xfrm>
                <a:off x="5121275" y="42735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3" name="Text Box 37"/>
              <p:cNvSpPr txBox="1">
                <a:spLocks noChangeArrowheads="1"/>
              </p:cNvSpPr>
              <p:nvPr/>
            </p:nvSpPr>
            <p:spPr bwMode="auto">
              <a:xfrm>
                <a:off x="3292475" y="45021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4" name="Text Box 38"/>
              <p:cNvSpPr txBox="1">
                <a:spLocks noChangeArrowheads="1"/>
              </p:cNvSpPr>
              <p:nvPr/>
            </p:nvSpPr>
            <p:spPr bwMode="auto">
              <a:xfrm>
                <a:off x="5730875" y="48831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5" name="Text Box 39"/>
              <p:cNvSpPr txBox="1">
                <a:spLocks noChangeArrowheads="1"/>
              </p:cNvSpPr>
              <p:nvPr/>
            </p:nvSpPr>
            <p:spPr bwMode="auto">
              <a:xfrm>
                <a:off x="7407275" y="40449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8" name="Text Box 42"/>
              <p:cNvSpPr txBox="1">
                <a:spLocks noChangeArrowheads="1"/>
              </p:cNvSpPr>
              <p:nvPr/>
            </p:nvSpPr>
            <p:spPr bwMode="auto">
              <a:xfrm>
                <a:off x="1920875" y="35115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Te=0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9" name="Text Box 43"/>
              <p:cNvSpPr txBox="1">
                <a:spLocks noChangeArrowheads="1"/>
              </p:cNvSpPr>
              <p:nvPr/>
            </p:nvSpPr>
            <p:spPr bwMode="auto">
              <a:xfrm>
                <a:off x="3902075" y="19113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0" name="Text Box 44"/>
              <p:cNvSpPr txBox="1">
                <a:spLocks noChangeArrowheads="1"/>
              </p:cNvSpPr>
              <p:nvPr/>
            </p:nvSpPr>
            <p:spPr bwMode="auto">
              <a:xfrm>
                <a:off x="3673475" y="35115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1" name="Text Box 45"/>
              <p:cNvSpPr txBox="1">
                <a:spLocks noChangeArrowheads="1"/>
              </p:cNvSpPr>
              <p:nvPr/>
            </p:nvSpPr>
            <p:spPr bwMode="auto">
              <a:xfrm>
                <a:off x="3521075" y="51879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2" name="Text Box 46"/>
              <p:cNvSpPr txBox="1">
                <a:spLocks noChangeArrowheads="1"/>
              </p:cNvSpPr>
              <p:nvPr/>
            </p:nvSpPr>
            <p:spPr bwMode="auto">
              <a:xfrm>
                <a:off x="5730875" y="2901950"/>
                <a:ext cx="81664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Te=12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3" name="Text Box 47"/>
              <p:cNvSpPr txBox="1">
                <a:spLocks noChangeArrowheads="1"/>
              </p:cNvSpPr>
              <p:nvPr/>
            </p:nvSpPr>
            <p:spPr bwMode="auto">
              <a:xfrm>
                <a:off x="6873875" y="54165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Te=9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4" name="Text Box 48"/>
              <p:cNvSpPr txBox="1">
                <a:spLocks noChangeArrowheads="1"/>
              </p:cNvSpPr>
              <p:nvPr/>
            </p:nvSpPr>
            <p:spPr bwMode="auto">
              <a:xfrm>
                <a:off x="7026275" y="3282950"/>
                <a:ext cx="33644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5" name="Text Box 49"/>
              <p:cNvSpPr txBox="1">
                <a:spLocks noChangeArrowheads="1"/>
              </p:cNvSpPr>
              <p:nvPr/>
            </p:nvSpPr>
            <p:spPr bwMode="auto">
              <a:xfrm>
                <a:off x="8016875" y="3740150"/>
                <a:ext cx="81664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Te=17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0" name="Text Box 50"/>
              <p:cNvSpPr txBox="1">
                <a:spLocks noChangeArrowheads="1"/>
              </p:cNvSpPr>
              <p:nvPr/>
            </p:nvSpPr>
            <p:spPr bwMode="auto">
              <a:xfrm>
                <a:off x="8016875" y="2673350"/>
                <a:ext cx="75203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>
                    <a:solidFill>
                      <a:schemeClr val="accent5">
                        <a:lumMod val="75000"/>
                      </a:schemeClr>
                    </a:solidFill>
                  </a:rPr>
                  <a:t>Ta=17</a:t>
                </a:r>
                <a:endParaRPr lang="es-ES" sz="16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77" name="Text Box 51"/>
              <p:cNvSpPr txBox="1">
                <a:spLocks noChangeArrowheads="1"/>
              </p:cNvSpPr>
              <p:nvPr/>
            </p:nvSpPr>
            <p:spPr bwMode="auto">
              <a:xfrm>
                <a:off x="6416675" y="2901950"/>
                <a:ext cx="829294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Ta=12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2" name="Text Box 52"/>
              <p:cNvSpPr txBox="1">
                <a:spLocks noChangeArrowheads="1"/>
              </p:cNvSpPr>
              <p:nvPr/>
            </p:nvSpPr>
            <p:spPr bwMode="auto">
              <a:xfrm>
                <a:off x="7712075" y="5035550"/>
                <a:ext cx="75203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Ta=13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293" name="Text Box 53"/>
              <p:cNvSpPr txBox="1">
                <a:spLocks noChangeArrowheads="1"/>
              </p:cNvSpPr>
              <p:nvPr/>
            </p:nvSpPr>
            <p:spPr bwMode="auto">
              <a:xfrm>
                <a:off x="4587875" y="5340350"/>
                <a:ext cx="636390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>
                    <a:solidFill>
                      <a:schemeClr val="accent5">
                        <a:lumMod val="75000"/>
                      </a:schemeClr>
                    </a:solidFill>
                  </a:rPr>
                  <a:t>Ta=8</a:t>
                </a:r>
                <a:endParaRPr lang="es-ES" sz="16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80" name="Text Box 54"/>
              <p:cNvSpPr txBox="1">
                <a:spLocks noChangeArrowheads="1"/>
              </p:cNvSpPr>
              <p:nvPr/>
            </p:nvSpPr>
            <p:spPr bwMode="auto">
              <a:xfrm>
                <a:off x="4511675" y="3511550"/>
                <a:ext cx="70100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Ta=5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5" name="Text Box 55"/>
              <p:cNvSpPr txBox="1">
                <a:spLocks noChangeArrowheads="1"/>
              </p:cNvSpPr>
              <p:nvPr/>
            </p:nvSpPr>
            <p:spPr bwMode="auto">
              <a:xfrm>
                <a:off x="4664075" y="2063750"/>
                <a:ext cx="765175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Ta=8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297" name="Text Box 57"/>
              <p:cNvSpPr txBox="1">
                <a:spLocks noChangeArrowheads="1"/>
              </p:cNvSpPr>
              <p:nvPr/>
            </p:nvSpPr>
            <p:spPr bwMode="auto">
              <a:xfrm>
                <a:off x="2682875" y="3587750"/>
                <a:ext cx="636390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Ta=0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84" name="Line 58"/>
              <p:cNvSpPr>
                <a:spLocks noChangeShapeType="1"/>
              </p:cNvSpPr>
              <p:nvPr/>
            </p:nvSpPr>
            <p:spPr bwMode="auto">
              <a:xfrm>
                <a:off x="930275" y="3435350"/>
                <a:ext cx="1143000" cy="76200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5" name="Line 59"/>
              <p:cNvSpPr>
                <a:spLocks noChangeShapeType="1"/>
              </p:cNvSpPr>
              <p:nvPr/>
            </p:nvSpPr>
            <p:spPr bwMode="auto">
              <a:xfrm>
                <a:off x="2835275" y="4197350"/>
                <a:ext cx="114300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6" name="Line 60"/>
              <p:cNvSpPr>
                <a:spLocks noChangeShapeType="1"/>
              </p:cNvSpPr>
              <p:nvPr/>
            </p:nvSpPr>
            <p:spPr bwMode="auto">
              <a:xfrm flipV="1">
                <a:off x="4664075" y="3740150"/>
                <a:ext cx="1371600" cy="38100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7" name="Line 61"/>
              <p:cNvSpPr>
                <a:spLocks noChangeShapeType="1"/>
              </p:cNvSpPr>
              <p:nvPr/>
            </p:nvSpPr>
            <p:spPr bwMode="auto">
              <a:xfrm>
                <a:off x="6721475" y="366395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79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4A6617"/>
                </a:solidFill>
              </a:rPr>
              <a:t>Gestión de Proyecto</a:t>
            </a:r>
          </a:p>
        </p:txBody>
      </p:sp>
      <p:sp>
        <p:nvSpPr>
          <p:cNvPr id="17410" name="2 Subtítul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b="1" dirty="0">
                <a:solidFill>
                  <a:srgbClr val="4A6617"/>
                </a:solidFill>
              </a:rPr>
              <a:t>Planificación Temporal</a:t>
            </a:r>
            <a:endParaRPr lang="es-ES" b="1" dirty="0">
              <a:solidFill>
                <a:srgbClr val="4A6617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2661056" y="5733257"/>
            <a:ext cx="3086100" cy="228600"/>
          </a:xfrm>
        </p:spPr>
        <p:txBody>
          <a:bodyPr/>
          <a:lstStyle/>
          <a:p>
            <a:r>
              <a:rPr lang="es-AR"/>
              <a:t>2020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23528" y="5733257"/>
            <a:ext cx="2304256" cy="216024"/>
          </a:xfrm>
        </p:spPr>
        <p:txBody>
          <a:bodyPr/>
          <a:lstStyle/>
          <a:p>
            <a:r>
              <a:rPr lang="es-ES"/>
              <a:t>Ingenieria de Software II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FBCA-B5DA-43DA-86E0-3066B89D06AB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60985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20</a:t>
            </a:fld>
            <a:endParaRPr lang="es-AR" dirty="0"/>
          </a:p>
        </p:txBody>
      </p:sp>
      <p:sp>
        <p:nvSpPr>
          <p:cNvPr id="60420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/>
              <a:t>Munier,  Manual de PERT –CPM </a:t>
            </a:r>
          </a:p>
          <a:p>
            <a:endParaRPr lang="es-AR"/>
          </a:p>
        </p:txBody>
      </p:sp>
      <p:sp>
        <p:nvSpPr>
          <p:cNvPr id="60419" name="4 Marcador de contenido"/>
          <p:cNvSpPr>
            <a:spLocks noGrp="1"/>
          </p:cNvSpPr>
          <p:nvPr>
            <p:ph type="body" sz="quarter" idx="13"/>
          </p:nvPr>
        </p:nvSpPr>
        <p:spPr>
          <a:xfrm>
            <a:off x="0" y="1844824"/>
            <a:ext cx="9121855" cy="4032449"/>
          </a:xfrm>
        </p:spPr>
        <p:txBody>
          <a:bodyPr>
            <a:noAutofit/>
          </a:bodyPr>
          <a:lstStyle/>
          <a:p>
            <a:r>
              <a:rPr lang="es-AR" sz="2800" b="1" dirty="0"/>
              <a:t>Margen Total</a:t>
            </a:r>
          </a:p>
          <a:p>
            <a:pPr lvl="1"/>
            <a:r>
              <a:rPr lang="es-AR" sz="2800" dirty="0"/>
              <a:t>Mt = </a:t>
            </a:r>
            <a:r>
              <a:rPr lang="es-AR" sz="2800" dirty="0" err="1"/>
              <a:t>TaJ</a:t>
            </a:r>
            <a:r>
              <a:rPr lang="es-AR" sz="2800" dirty="0"/>
              <a:t> – </a:t>
            </a:r>
            <a:r>
              <a:rPr lang="es-AR" sz="2800" dirty="0" err="1"/>
              <a:t>TeI</a:t>
            </a:r>
            <a:r>
              <a:rPr lang="es-AR" sz="2800" dirty="0"/>
              <a:t> - </a:t>
            </a:r>
            <a:r>
              <a:rPr lang="es-AR" sz="2800" dirty="0" err="1"/>
              <a:t>tIJ</a:t>
            </a:r>
            <a:r>
              <a:rPr lang="es-AR" sz="2800" dirty="0"/>
              <a:t> </a:t>
            </a:r>
          </a:p>
          <a:p>
            <a:pPr lvl="1"/>
            <a:r>
              <a:rPr lang="es-AR" sz="2800" dirty="0"/>
              <a:t>Donde  </a:t>
            </a:r>
          </a:p>
          <a:p>
            <a:pPr lvl="2"/>
            <a:r>
              <a:rPr lang="es-AR" sz="2800" dirty="0" err="1"/>
              <a:t>TaJ</a:t>
            </a:r>
            <a:r>
              <a:rPr lang="es-AR" sz="2800" dirty="0"/>
              <a:t> = fecha tardía del nodo destino</a:t>
            </a:r>
          </a:p>
          <a:p>
            <a:pPr lvl="2"/>
            <a:r>
              <a:rPr lang="es-AR" sz="2800" dirty="0" err="1"/>
              <a:t>TeI</a:t>
            </a:r>
            <a:r>
              <a:rPr lang="es-AR" sz="2800" dirty="0"/>
              <a:t> = fecha temprana del nodo origen</a:t>
            </a:r>
          </a:p>
          <a:p>
            <a:pPr lvl="2"/>
            <a:r>
              <a:rPr lang="es-AR" sz="2800" dirty="0"/>
              <a:t> </a:t>
            </a:r>
            <a:r>
              <a:rPr lang="es-AR" sz="2800" dirty="0" err="1"/>
              <a:t>tIJ</a:t>
            </a:r>
            <a:r>
              <a:rPr lang="es-AR" sz="2800" dirty="0"/>
              <a:t> = duración de la tarea desde el nodo I hasta el nodo J</a:t>
            </a:r>
          </a:p>
          <a:p>
            <a:pPr lvl="2"/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OBSERVAR que el Margen  total también puede calcularse como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MtJ</a:t>
            </a:r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s-A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TaJ-TeJ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s-A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 decir como la diferencia entre la fecha mas tardía y mas temprana del mismo nodo</a:t>
            </a:r>
          </a:p>
          <a:p>
            <a:pPr lvl="2"/>
            <a:endParaRPr lang="es-AR" sz="2800" dirty="0"/>
          </a:p>
          <a:p>
            <a:endParaRPr lang="es-AR" sz="2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5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21</a:t>
            </a:fld>
            <a:endParaRPr lang="es-AR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63527" name="Text Box 40"/>
          <p:cNvSpPr txBox="1">
            <a:spLocks noChangeArrowheads="1"/>
          </p:cNvSpPr>
          <p:nvPr/>
        </p:nvSpPr>
        <p:spPr bwMode="auto">
          <a:xfrm>
            <a:off x="2686050" y="1571625"/>
            <a:ext cx="184731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2400">
              <a:latin typeface="Times New Roman" pitchFamily="18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538832" y="1800226"/>
            <a:ext cx="7687435" cy="4971379"/>
            <a:chOff x="168275" y="2641872"/>
            <a:chExt cx="8665247" cy="3960661"/>
          </a:xfrm>
        </p:grpSpPr>
        <p:sp>
          <p:nvSpPr>
            <p:cNvPr id="52267" name="Text Box 41"/>
            <p:cNvSpPr txBox="1">
              <a:spLocks noChangeArrowheads="1"/>
            </p:cNvSpPr>
            <p:nvPr/>
          </p:nvSpPr>
          <p:spPr bwMode="auto">
            <a:xfrm>
              <a:off x="1790700" y="2641872"/>
              <a:ext cx="809419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>
                  <a:latin typeface="Tw Cen MT"/>
                </a:rPr>
                <a:t>Te=0|</a:t>
              </a:r>
              <a:endParaRPr lang="es-ES" sz="1600" dirty="0">
                <a:latin typeface="Tw Cen MT"/>
              </a:endParaRPr>
            </a:p>
          </p:txBody>
        </p:sp>
        <p:sp>
          <p:nvSpPr>
            <p:cNvPr id="266296" name="Text Box 56"/>
            <p:cNvSpPr txBox="1">
              <a:spLocks noChangeArrowheads="1"/>
            </p:cNvSpPr>
            <p:nvPr/>
          </p:nvSpPr>
          <p:spPr bwMode="auto">
            <a:xfrm>
              <a:off x="2690124" y="2659335"/>
              <a:ext cx="636390" cy="2697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Ta=6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168275" y="2827610"/>
              <a:ext cx="8665247" cy="3774923"/>
              <a:chOff x="168275" y="1911350"/>
              <a:chExt cx="8665247" cy="3774923"/>
            </a:xfrm>
          </p:grpSpPr>
          <p:sp>
            <p:nvSpPr>
              <p:cNvPr id="63490" name="Oval 4"/>
              <p:cNvSpPr>
                <a:spLocks noChangeArrowheads="1"/>
              </p:cNvSpPr>
              <p:nvPr/>
            </p:nvSpPr>
            <p:spPr bwMode="auto">
              <a:xfrm>
                <a:off x="168275" y="2368550"/>
                <a:ext cx="685800" cy="5334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63491" name="Oval 3"/>
              <p:cNvSpPr>
                <a:spLocks noChangeArrowheads="1"/>
              </p:cNvSpPr>
              <p:nvPr/>
            </p:nvSpPr>
            <p:spPr bwMode="auto">
              <a:xfrm>
                <a:off x="549275" y="2825750"/>
                <a:ext cx="533400" cy="381000"/>
              </a:xfrm>
              <a:prstGeom prst="ellipse">
                <a:avLst/>
              </a:prstGeom>
              <a:noFill/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ini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1" name="Oval 5"/>
              <p:cNvSpPr>
                <a:spLocks noChangeArrowheads="1"/>
              </p:cNvSpPr>
              <p:nvPr/>
            </p:nvSpPr>
            <p:spPr bwMode="auto">
              <a:xfrm>
                <a:off x="2073275" y="3740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63493" name="Oval 6"/>
              <p:cNvSpPr>
                <a:spLocks noChangeArrowheads="1"/>
              </p:cNvSpPr>
              <p:nvPr/>
            </p:nvSpPr>
            <p:spPr bwMode="auto">
              <a:xfrm>
                <a:off x="473075" y="2749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3" name="Oval 7"/>
              <p:cNvSpPr>
                <a:spLocks noChangeArrowheads="1"/>
              </p:cNvSpPr>
              <p:nvPr/>
            </p:nvSpPr>
            <p:spPr bwMode="auto">
              <a:xfrm>
                <a:off x="2149475" y="19875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4" name="Oval 8"/>
              <p:cNvSpPr>
                <a:spLocks noChangeArrowheads="1"/>
              </p:cNvSpPr>
              <p:nvPr/>
            </p:nvSpPr>
            <p:spPr bwMode="auto">
              <a:xfrm>
                <a:off x="4130675" y="22161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5" name="Oval 9"/>
              <p:cNvSpPr>
                <a:spLocks noChangeArrowheads="1"/>
              </p:cNvSpPr>
              <p:nvPr/>
            </p:nvSpPr>
            <p:spPr bwMode="auto">
              <a:xfrm>
                <a:off x="3978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>
                  <a:latin typeface="Tw Cen MT"/>
                </a:endParaRPr>
              </a:p>
            </p:txBody>
          </p:sp>
          <p:sp>
            <p:nvSpPr>
              <p:cNvPr id="52236" name="Oval 10"/>
              <p:cNvSpPr>
                <a:spLocks noChangeArrowheads="1"/>
              </p:cNvSpPr>
              <p:nvPr/>
            </p:nvSpPr>
            <p:spPr bwMode="auto">
              <a:xfrm>
                <a:off x="5959475" y="3206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F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7" name="Oval 11"/>
              <p:cNvSpPr>
                <a:spLocks noChangeArrowheads="1"/>
              </p:cNvSpPr>
              <p:nvPr/>
            </p:nvSpPr>
            <p:spPr bwMode="auto">
              <a:xfrm>
                <a:off x="3978275" y="36639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D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8" name="Oval 12"/>
              <p:cNvSpPr>
                <a:spLocks noChangeArrowheads="1"/>
              </p:cNvSpPr>
              <p:nvPr/>
            </p:nvSpPr>
            <p:spPr bwMode="auto">
              <a:xfrm>
                <a:off x="7026275" y="47307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G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39" name="Text Box 13"/>
              <p:cNvSpPr txBox="1">
                <a:spLocks noChangeArrowheads="1"/>
              </p:cNvSpPr>
              <p:nvPr/>
            </p:nvSpPr>
            <p:spPr bwMode="auto">
              <a:xfrm>
                <a:off x="2454275" y="2063750"/>
                <a:ext cx="208228" cy="36780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s-ES" sz="2400">
                  <a:latin typeface="Times New Roman" pitchFamily="18" charset="0"/>
                </a:endParaRPr>
              </a:p>
            </p:txBody>
          </p:sp>
          <p:sp>
            <p:nvSpPr>
              <p:cNvPr id="52240" name="Text Box 14"/>
              <p:cNvSpPr txBox="1">
                <a:spLocks noChangeArrowheads="1"/>
              </p:cNvSpPr>
              <p:nvPr/>
            </p:nvSpPr>
            <p:spPr bwMode="auto">
              <a:xfrm>
                <a:off x="2362200" y="2276475"/>
                <a:ext cx="34728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A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1" name="Rectangle 15"/>
              <p:cNvSpPr>
                <a:spLocks noChangeArrowheads="1"/>
              </p:cNvSpPr>
              <p:nvPr/>
            </p:nvSpPr>
            <p:spPr bwMode="auto">
              <a:xfrm>
                <a:off x="2301875" y="3968750"/>
                <a:ext cx="32379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B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2" name="Rectangle 16"/>
              <p:cNvSpPr>
                <a:spLocks noChangeArrowheads="1"/>
              </p:cNvSpPr>
              <p:nvPr/>
            </p:nvSpPr>
            <p:spPr bwMode="auto">
              <a:xfrm>
                <a:off x="4283075" y="2368550"/>
                <a:ext cx="34728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C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3" name="Rectangle 17"/>
              <p:cNvSpPr>
                <a:spLocks noChangeArrowheads="1"/>
              </p:cNvSpPr>
              <p:nvPr/>
            </p:nvSpPr>
            <p:spPr bwMode="auto">
              <a:xfrm>
                <a:off x="4206875" y="4883150"/>
                <a:ext cx="30934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E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44" name="Line 18"/>
              <p:cNvSpPr>
                <a:spLocks noChangeShapeType="1"/>
              </p:cNvSpPr>
              <p:nvPr/>
            </p:nvSpPr>
            <p:spPr bwMode="auto">
              <a:xfrm flipV="1">
                <a:off x="1235075" y="2520950"/>
                <a:ext cx="9906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5" name="Line 19"/>
              <p:cNvSpPr>
                <a:spLocks noChangeShapeType="1"/>
              </p:cNvSpPr>
              <p:nvPr/>
            </p:nvSpPr>
            <p:spPr bwMode="auto">
              <a:xfrm flipV="1">
                <a:off x="2835275" y="4044950"/>
                <a:ext cx="11430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6" name="Line 20"/>
              <p:cNvSpPr>
                <a:spLocks noChangeShapeType="1"/>
              </p:cNvSpPr>
              <p:nvPr/>
            </p:nvSpPr>
            <p:spPr bwMode="auto">
              <a:xfrm>
                <a:off x="1082675" y="3359150"/>
                <a:ext cx="1066800" cy="5334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7" name="Line 21"/>
              <p:cNvSpPr>
                <a:spLocks noChangeShapeType="1"/>
              </p:cNvSpPr>
              <p:nvPr/>
            </p:nvSpPr>
            <p:spPr bwMode="auto">
              <a:xfrm>
                <a:off x="2911475" y="2368550"/>
                <a:ext cx="12192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8" name="Line 22"/>
              <p:cNvSpPr>
                <a:spLocks noChangeShapeType="1"/>
              </p:cNvSpPr>
              <p:nvPr/>
            </p:nvSpPr>
            <p:spPr bwMode="auto">
              <a:xfrm>
                <a:off x="2682875" y="4349750"/>
                <a:ext cx="129540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49" name="Line 23"/>
              <p:cNvSpPr>
                <a:spLocks noChangeShapeType="1"/>
              </p:cNvSpPr>
              <p:nvPr/>
            </p:nvSpPr>
            <p:spPr bwMode="auto">
              <a:xfrm flipV="1">
                <a:off x="4740275" y="3892550"/>
                <a:ext cx="1447800" cy="1219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0" name="Line 24"/>
              <p:cNvSpPr>
                <a:spLocks noChangeShapeType="1"/>
              </p:cNvSpPr>
              <p:nvPr/>
            </p:nvSpPr>
            <p:spPr bwMode="auto">
              <a:xfrm flipV="1">
                <a:off x="4740275" y="3663950"/>
                <a:ext cx="12192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1" name="Line 25"/>
              <p:cNvSpPr>
                <a:spLocks noChangeShapeType="1"/>
              </p:cNvSpPr>
              <p:nvPr/>
            </p:nvSpPr>
            <p:spPr bwMode="auto">
              <a:xfrm>
                <a:off x="4816475" y="2597150"/>
                <a:ext cx="1143000" cy="76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2" name="Line 26"/>
              <p:cNvSpPr>
                <a:spLocks noChangeShapeType="1"/>
              </p:cNvSpPr>
              <p:nvPr/>
            </p:nvSpPr>
            <p:spPr bwMode="auto">
              <a:xfrm flipV="1">
                <a:off x="4664075" y="5187950"/>
                <a:ext cx="2438400" cy="76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3" name="Line 27"/>
              <p:cNvSpPr>
                <a:spLocks noChangeShapeType="1"/>
              </p:cNvSpPr>
              <p:nvPr/>
            </p:nvSpPr>
            <p:spPr bwMode="auto">
              <a:xfrm flipV="1">
                <a:off x="6721475" y="3587750"/>
                <a:ext cx="1066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4" name="Oval 28"/>
              <p:cNvSpPr>
                <a:spLocks noChangeArrowheads="1"/>
              </p:cNvSpPr>
              <p:nvPr/>
            </p:nvSpPr>
            <p:spPr bwMode="auto">
              <a:xfrm>
                <a:off x="7788275" y="3054350"/>
                <a:ext cx="762000" cy="6858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s-AR" sz="1600">
                    <a:latin typeface="Tw Cen MT"/>
                  </a:rPr>
                  <a:t>Fin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5" name="Line 29"/>
              <p:cNvSpPr>
                <a:spLocks noChangeShapeType="1"/>
              </p:cNvSpPr>
              <p:nvPr/>
            </p:nvSpPr>
            <p:spPr bwMode="auto">
              <a:xfrm flipV="1">
                <a:off x="7483475" y="3740150"/>
                <a:ext cx="533400" cy="990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56" name="Text Box 30"/>
              <p:cNvSpPr txBox="1">
                <a:spLocks noChangeArrowheads="1"/>
              </p:cNvSpPr>
              <p:nvPr/>
            </p:nvSpPr>
            <p:spPr bwMode="auto">
              <a:xfrm>
                <a:off x="1219199" y="2428875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0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7" name="Text Box 31"/>
              <p:cNvSpPr txBox="1">
                <a:spLocks noChangeArrowheads="1"/>
              </p:cNvSpPr>
              <p:nvPr/>
            </p:nvSpPr>
            <p:spPr bwMode="auto">
              <a:xfrm>
                <a:off x="1500188" y="342900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0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8" name="Text Box 32"/>
              <p:cNvSpPr txBox="1">
                <a:spLocks noChangeArrowheads="1"/>
              </p:cNvSpPr>
              <p:nvPr/>
            </p:nvSpPr>
            <p:spPr bwMode="auto">
              <a:xfrm>
                <a:off x="3216275" y="20637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2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59" name="Text Box 33"/>
              <p:cNvSpPr txBox="1">
                <a:spLocks noChangeArrowheads="1"/>
              </p:cNvSpPr>
              <p:nvPr/>
            </p:nvSpPr>
            <p:spPr bwMode="auto">
              <a:xfrm>
                <a:off x="3140075" y="37401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0" name="Text Box 34"/>
              <p:cNvSpPr txBox="1">
                <a:spLocks noChangeArrowheads="1"/>
              </p:cNvSpPr>
              <p:nvPr/>
            </p:nvSpPr>
            <p:spPr bwMode="auto">
              <a:xfrm>
                <a:off x="5273674" y="26733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1" name="Text Box 35"/>
              <p:cNvSpPr txBox="1">
                <a:spLocks noChangeArrowheads="1"/>
              </p:cNvSpPr>
              <p:nvPr/>
            </p:nvSpPr>
            <p:spPr bwMode="auto">
              <a:xfrm>
                <a:off x="5273674" y="34353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7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2" name="Text Box 36"/>
              <p:cNvSpPr txBox="1">
                <a:spLocks noChangeArrowheads="1"/>
              </p:cNvSpPr>
              <p:nvPr/>
            </p:nvSpPr>
            <p:spPr bwMode="auto">
              <a:xfrm>
                <a:off x="5121275" y="42735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3" name="Text Box 37"/>
              <p:cNvSpPr txBox="1">
                <a:spLocks noChangeArrowheads="1"/>
              </p:cNvSpPr>
              <p:nvPr/>
            </p:nvSpPr>
            <p:spPr bwMode="auto">
              <a:xfrm>
                <a:off x="3292475" y="45021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4" name="Text Box 38"/>
              <p:cNvSpPr txBox="1">
                <a:spLocks noChangeArrowheads="1"/>
              </p:cNvSpPr>
              <p:nvPr/>
            </p:nvSpPr>
            <p:spPr bwMode="auto">
              <a:xfrm>
                <a:off x="5730875" y="48831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5" name="Text Box 39"/>
              <p:cNvSpPr txBox="1">
                <a:spLocks noChangeArrowheads="1"/>
              </p:cNvSpPr>
              <p:nvPr/>
            </p:nvSpPr>
            <p:spPr bwMode="auto">
              <a:xfrm>
                <a:off x="7407275" y="4044950"/>
                <a:ext cx="39968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4 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8" name="Text Box 42"/>
              <p:cNvSpPr txBox="1">
                <a:spLocks noChangeArrowheads="1"/>
              </p:cNvSpPr>
              <p:nvPr/>
            </p:nvSpPr>
            <p:spPr bwMode="auto">
              <a:xfrm>
                <a:off x="1920875" y="35115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Te=0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69" name="Text Box 43"/>
              <p:cNvSpPr txBox="1">
                <a:spLocks noChangeArrowheads="1"/>
              </p:cNvSpPr>
              <p:nvPr/>
            </p:nvSpPr>
            <p:spPr bwMode="auto">
              <a:xfrm>
                <a:off x="3902075" y="19113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0" name="Text Box 44"/>
              <p:cNvSpPr txBox="1">
                <a:spLocks noChangeArrowheads="1"/>
              </p:cNvSpPr>
              <p:nvPr/>
            </p:nvSpPr>
            <p:spPr bwMode="auto">
              <a:xfrm>
                <a:off x="3673475" y="35115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1" name="Text Box 45"/>
              <p:cNvSpPr txBox="1">
                <a:spLocks noChangeArrowheads="1"/>
              </p:cNvSpPr>
              <p:nvPr/>
            </p:nvSpPr>
            <p:spPr bwMode="auto">
              <a:xfrm>
                <a:off x="3521075" y="51879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2" name="Text Box 46"/>
              <p:cNvSpPr txBox="1">
                <a:spLocks noChangeArrowheads="1"/>
              </p:cNvSpPr>
              <p:nvPr/>
            </p:nvSpPr>
            <p:spPr bwMode="auto">
              <a:xfrm>
                <a:off x="5730875" y="2901950"/>
                <a:ext cx="81664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Te=12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3" name="Text Box 47"/>
              <p:cNvSpPr txBox="1">
                <a:spLocks noChangeArrowheads="1"/>
              </p:cNvSpPr>
              <p:nvPr/>
            </p:nvSpPr>
            <p:spPr bwMode="auto">
              <a:xfrm>
                <a:off x="6873875" y="5416550"/>
                <a:ext cx="68835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Te=9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4" name="Text Box 48"/>
              <p:cNvSpPr txBox="1">
                <a:spLocks noChangeArrowheads="1"/>
              </p:cNvSpPr>
              <p:nvPr/>
            </p:nvSpPr>
            <p:spPr bwMode="auto">
              <a:xfrm>
                <a:off x="7026275" y="3282950"/>
                <a:ext cx="33644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52275" name="Text Box 49"/>
              <p:cNvSpPr txBox="1">
                <a:spLocks noChangeArrowheads="1"/>
              </p:cNvSpPr>
              <p:nvPr/>
            </p:nvSpPr>
            <p:spPr bwMode="auto">
              <a:xfrm>
                <a:off x="8016875" y="3740150"/>
                <a:ext cx="816647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Te=17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0" name="Text Box 50"/>
              <p:cNvSpPr txBox="1">
                <a:spLocks noChangeArrowheads="1"/>
              </p:cNvSpPr>
              <p:nvPr/>
            </p:nvSpPr>
            <p:spPr bwMode="auto">
              <a:xfrm>
                <a:off x="8016875" y="2673350"/>
                <a:ext cx="75203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>
                    <a:solidFill>
                      <a:schemeClr val="accent5">
                        <a:lumMod val="75000"/>
                      </a:schemeClr>
                    </a:solidFill>
                  </a:rPr>
                  <a:t>Ta=17</a:t>
                </a:r>
                <a:endParaRPr lang="es-ES" sz="16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77" name="Text Box 51"/>
              <p:cNvSpPr txBox="1">
                <a:spLocks noChangeArrowheads="1"/>
              </p:cNvSpPr>
              <p:nvPr/>
            </p:nvSpPr>
            <p:spPr bwMode="auto">
              <a:xfrm>
                <a:off x="6416675" y="2901950"/>
                <a:ext cx="829294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Ta=12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2" name="Text Box 52"/>
              <p:cNvSpPr txBox="1">
                <a:spLocks noChangeArrowheads="1"/>
              </p:cNvSpPr>
              <p:nvPr/>
            </p:nvSpPr>
            <p:spPr bwMode="auto">
              <a:xfrm>
                <a:off x="7712075" y="5035550"/>
                <a:ext cx="752031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Ta=13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293" name="Text Box 53"/>
              <p:cNvSpPr txBox="1">
                <a:spLocks noChangeArrowheads="1"/>
              </p:cNvSpPr>
              <p:nvPr/>
            </p:nvSpPr>
            <p:spPr bwMode="auto">
              <a:xfrm>
                <a:off x="4587875" y="5340350"/>
                <a:ext cx="636390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>
                    <a:solidFill>
                      <a:schemeClr val="accent5">
                        <a:lumMod val="75000"/>
                      </a:schemeClr>
                    </a:solidFill>
                  </a:rPr>
                  <a:t>Ta=8</a:t>
                </a:r>
                <a:endParaRPr lang="es-ES" sz="16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80" name="Text Box 54"/>
              <p:cNvSpPr txBox="1">
                <a:spLocks noChangeArrowheads="1"/>
              </p:cNvSpPr>
              <p:nvPr/>
            </p:nvSpPr>
            <p:spPr bwMode="auto">
              <a:xfrm>
                <a:off x="4511675" y="3511550"/>
                <a:ext cx="701006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AR" sz="1600">
                    <a:latin typeface="Tw Cen MT"/>
                  </a:rPr>
                  <a:t>Ta=5</a:t>
                </a:r>
                <a:endParaRPr lang="es-ES" sz="1600">
                  <a:latin typeface="Tw Cen MT"/>
                </a:endParaRPr>
              </a:p>
            </p:txBody>
          </p:sp>
          <p:sp>
            <p:nvSpPr>
              <p:cNvPr id="266295" name="Text Box 55"/>
              <p:cNvSpPr txBox="1">
                <a:spLocks noChangeArrowheads="1"/>
              </p:cNvSpPr>
              <p:nvPr/>
            </p:nvSpPr>
            <p:spPr bwMode="auto">
              <a:xfrm>
                <a:off x="4664075" y="2063750"/>
                <a:ext cx="765175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Ta=8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297" name="Text Box 57"/>
              <p:cNvSpPr txBox="1">
                <a:spLocks noChangeArrowheads="1"/>
              </p:cNvSpPr>
              <p:nvPr/>
            </p:nvSpPr>
            <p:spPr bwMode="auto">
              <a:xfrm>
                <a:off x="2682875" y="3587750"/>
                <a:ext cx="636390" cy="2697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AR" sz="1600" b="1" dirty="0">
                    <a:solidFill>
                      <a:schemeClr val="accent5">
                        <a:lumMod val="75000"/>
                      </a:schemeClr>
                    </a:solidFill>
                  </a:rPr>
                  <a:t>Ta=0</a:t>
                </a:r>
                <a:endParaRPr lang="es-ES" sz="1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84" name="Line 58"/>
              <p:cNvSpPr>
                <a:spLocks noChangeShapeType="1"/>
              </p:cNvSpPr>
              <p:nvPr/>
            </p:nvSpPr>
            <p:spPr bwMode="auto">
              <a:xfrm>
                <a:off x="930275" y="3435350"/>
                <a:ext cx="1143000" cy="76200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5" name="Line 59"/>
              <p:cNvSpPr>
                <a:spLocks noChangeShapeType="1"/>
              </p:cNvSpPr>
              <p:nvPr/>
            </p:nvSpPr>
            <p:spPr bwMode="auto">
              <a:xfrm>
                <a:off x="2835275" y="4197350"/>
                <a:ext cx="114300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6" name="Line 60"/>
              <p:cNvSpPr>
                <a:spLocks noChangeShapeType="1"/>
              </p:cNvSpPr>
              <p:nvPr/>
            </p:nvSpPr>
            <p:spPr bwMode="auto">
              <a:xfrm flipV="1">
                <a:off x="4664075" y="3740150"/>
                <a:ext cx="1371600" cy="38100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2287" name="Line 61"/>
              <p:cNvSpPr>
                <a:spLocks noChangeShapeType="1"/>
              </p:cNvSpPr>
              <p:nvPr/>
            </p:nvSpPr>
            <p:spPr bwMode="auto">
              <a:xfrm>
                <a:off x="6721475" y="366395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852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22</a:t>
            </a:fld>
            <a:endParaRPr lang="es-AR" dirty="0"/>
          </a:p>
        </p:txBody>
      </p:sp>
      <p:sp>
        <p:nvSpPr>
          <p:cNvPr id="61444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/>
              <a:t>Munier,  Manual de PERT –CPM </a:t>
            </a:r>
          </a:p>
          <a:p>
            <a:endParaRPr lang="es-A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s-MX" sz="2800" b="1" dirty="0">
                <a:solidFill>
                  <a:srgbClr val="FF0000"/>
                </a:solidFill>
              </a:rPr>
              <a:t>¿Qué ocurre cuando tengo un margen total de por ej. 6 días?</a:t>
            </a:r>
          </a:p>
          <a:p>
            <a:pPr lvl="2"/>
            <a:endParaRPr lang="es-MX" sz="2800" dirty="0"/>
          </a:p>
          <a:p>
            <a:pPr lvl="2"/>
            <a:r>
              <a:rPr lang="es-MX" sz="2800" dirty="0"/>
              <a:t> Significa que la tarea puede iniciarse con 6 días de retraso sin que ello afecte a la duración total del proyecto.</a:t>
            </a:r>
          </a:p>
          <a:p>
            <a:pPr lvl="1"/>
            <a:endParaRPr lang="es-MX" sz="2800" dirty="0"/>
          </a:p>
          <a:p>
            <a:endParaRPr lang="es-MX" sz="2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3858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23</a:t>
            </a:fld>
            <a:endParaRPr lang="es-AR" dirty="0"/>
          </a:p>
        </p:txBody>
      </p:sp>
      <p:sp>
        <p:nvSpPr>
          <p:cNvPr id="61444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/>
              <a:t>Munier,  Manual de PERT –CPM </a:t>
            </a:r>
          </a:p>
          <a:p>
            <a:endParaRPr lang="es-A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43051" y="1886247"/>
            <a:ext cx="7344816" cy="4478753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rgbClr val="FF0000"/>
                </a:solidFill>
              </a:rPr>
              <a:t>¿Qué ocurre cuando el margen total es 0?</a:t>
            </a:r>
          </a:p>
          <a:p>
            <a:pPr lvl="2"/>
            <a:r>
              <a:rPr lang="es-MX" sz="2800" dirty="0"/>
              <a:t>Significa que no hay margen y que esa tarea hay que iniciarla y finalizarla en las fechas más tempranas.</a:t>
            </a:r>
          </a:p>
          <a:p>
            <a:pPr lvl="2"/>
            <a:r>
              <a:rPr lang="es-MX" sz="2800" dirty="0"/>
              <a:t>Puntualmente estas tareas con margen cero serían críticas.</a:t>
            </a:r>
          </a:p>
          <a:p>
            <a:r>
              <a:rPr lang="es-MX" sz="2800" dirty="0"/>
              <a:t>El camino formado por una sucesión de tareas críticas recibe el nombre de camino crítico.</a:t>
            </a:r>
          </a:p>
          <a:p>
            <a:r>
              <a:rPr lang="es-MX" sz="2800" dirty="0"/>
              <a:t>El camino crítico puede obtenerse utilizando el cálculo del margen total.</a:t>
            </a:r>
          </a:p>
          <a:p>
            <a:endParaRPr lang="es-MX" sz="28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77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6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3E14-3B5F-4FFB-A624-65F7FFAD5CDB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/>
              <a:t>2020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0" y="1910444"/>
            <a:ext cx="7328770" cy="4569681"/>
            <a:chOff x="1692275" y="1571625"/>
            <a:chExt cx="8648052" cy="4152577"/>
          </a:xfrm>
        </p:grpSpPr>
        <p:sp>
          <p:nvSpPr>
            <p:cNvPr id="52228" name="Oval 4"/>
            <p:cNvSpPr>
              <a:spLocks noChangeArrowheads="1"/>
            </p:cNvSpPr>
            <p:nvPr/>
          </p:nvSpPr>
          <p:spPr bwMode="auto">
            <a:xfrm>
              <a:off x="1692275" y="2368550"/>
              <a:ext cx="685800" cy="533400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0" name="Oval 3"/>
            <p:cNvSpPr>
              <a:spLocks noChangeArrowheads="1"/>
            </p:cNvSpPr>
            <p:nvPr/>
          </p:nvSpPr>
          <p:spPr bwMode="auto">
            <a:xfrm>
              <a:off x="2073275" y="2825750"/>
              <a:ext cx="533400" cy="381000"/>
            </a:xfrm>
            <a:prstGeom prst="ellipse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 dirty="0" err="1"/>
                <a:t>ini</a:t>
              </a:r>
              <a:endParaRPr lang="es-ES" sz="1600" dirty="0"/>
            </a:p>
          </p:txBody>
        </p:sp>
        <p:sp>
          <p:nvSpPr>
            <p:cNvPr id="52231" name="Oval 5"/>
            <p:cNvSpPr>
              <a:spLocks noChangeArrowheads="1"/>
            </p:cNvSpPr>
            <p:nvPr/>
          </p:nvSpPr>
          <p:spPr bwMode="auto">
            <a:xfrm>
              <a:off x="3597275" y="37401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2" name="Oval 6"/>
            <p:cNvSpPr>
              <a:spLocks noChangeArrowheads="1"/>
            </p:cNvSpPr>
            <p:nvPr/>
          </p:nvSpPr>
          <p:spPr bwMode="auto">
            <a:xfrm>
              <a:off x="1997075" y="27495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3" name="Oval 7"/>
            <p:cNvSpPr>
              <a:spLocks noChangeArrowheads="1"/>
            </p:cNvSpPr>
            <p:nvPr/>
          </p:nvSpPr>
          <p:spPr bwMode="auto">
            <a:xfrm>
              <a:off x="3673475" y="19875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4" name="Oval 8"/>
            <p:cNvSpPr>
              <a:spLocks noChangeArrowheads="1"/>
            </p:cNvSpPr>
            <p:nvPr/>
          </p:nvSpPr>
          <p:spPr bwMode="auto">
            <a:xfrm>
              <a:off x="5654675" y="22161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5" name="Oval 9"/>
            <p:cNvSpPr>
              <a:spLocks noChangeArrowheads="1"/>
            </p:cNvSpPr>
            <p:nvPr/>
          </p:nvSpPr>
          <p:spPr bwMode="auto">
            <a:xfrm>
              <a:off x="5502275" y="4730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236" name="Oval 10"/>
            <p:cNvSpPr>
              <a:spLocks noChangeArrowheads="1"/>
            </p:cNvSpPr>
            <p:nvPr/>
          </p:nvSpPr>
          <p:spPr bwMode="auto">
            <a:xfrm>
              <a:off x="7483475" y="3206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 dirty="0"/>
                <a:t>F</a:t>
              </a:r>
              <a:endParaRPr lang="es-ES" sz="1600" dirty="0"/>
            </a:p>
          </p:txBody>
        </p:sp>
        <p:sp>
          <p:nvSpPr>
            <p:cNvPr id="52237" name="Oval 11"/>
            <p:cNvSpPr>
              <a:spLocks noChangeArrowheads="1"/>
            </p:cNvSpPr>
            <p:nvPr/>
          </p:nvSpPr>
          <p:spPr bwMode="auto">
            <a:xfrm>
              <a:off x="5502275" y="36639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 dirty="0"/>
                <a:t>D</a:t>
              </a:r>
              <a:endParaRPr lang="es-ES" sz="1600" dirty="0"/>
            </a:p>
          </p:txBody>
        </p:sp>
        <p:sp>
          <p:nvSpPr>
            <p:cNvPr id="52238" name="Oval 12"/>
            <p:cNvSpPr>
              <a:spLocks noChangeArrowheads="1"/>
            </p:cNvSpPr>
            <p:nvPr/>
          </p:nvSpPr>
          <p:spPr bwMode="auto">
            <a:xfrm>
              <a:off x="8550275" y="47307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 dirty="0"/>
                <a:t>G</a:t>
              </a:r>
              <a:endParaRPr lang="es-ES" sz="1600" dirty="0"/>
            </a:p>
          </p:txBody>
        </p:sp>
        <p:sp>
          <p:nvSpPr>
            <p:cNvPr id="52239" name="Text Box 13"/>
            <p:cNvSpPr txBox="1">
              <a:spLocks noChangeArrowheads="1"/>
            </p:cNvSpPr>
            <p:nvPr/>
          </p:nvSpPr>
          <p:spPr bwMode="auto">
            <a:xfrm>
              <a:off x="3978275" y="2063750"/>
              <a:ext cx="217985" cy="41952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2240" name="Text Box 14"/>
            <p:cNvSpPr txBox="1">
              <a:spLocks noChangeArrowheads="1"/>
            </p:cNvSpPr>
            <p:nvPr/>
          </p:nvSpPr>
          <p:spPr bwMode="auto">
            <a:xfrm>
              <a:off x="3886200" y="2276475"/>
              <a:ext cx="354101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A</a:t>
              </a:r>
              <a:endParaRPr lang="es-ES" sz="1600" dirty="0"/>
            </a:p>
          </p:txBody>
        </p:sp>
        <p:sp>
          <p:nvSpPr>
            <p:cNvPr id="52241" name="Rectangle 15"/>
            <p:cNvSpPr>
              <a:spLocks noChangeArrowheads="1"/>
            </p:cNvSpPr>
            <p:nvPr/>
          </p:nvSpPr>
          <p:spPr bwMode="auto">
            <a:xfrm>
              <a:off x="3825875" y="3968750"/>
              <a:ext cx="348427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B</a:t>
              </a:r>
              <a:endParaRPr lang="es-ES" sz="1600"/>
            </a:p>
          </p:txBody>
        </p:sp>
        <p:sp>
          <p:nvSpPr>
            <p:cNvPr id="52242" name="Rectangle 16"/>
            <p:cNvSpPr>
              <a:spLocks noChangeArrowheads="1"/>
            </p:cNvSpPr>
            <p:nvPr/>
          </p:nvSpPr>
          <p:spPr bwMode="auto">
            <a:xfrm>
              <a:off x="5807075" y="2368550"/>
              <a:ext cx="348427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C</a:t>
              </a:r>
              <a:endParaRPr lang="es-ES" sz="1600"/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5730876" y="4883150"/>
              <a:ext cx="337078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E</a:t>
              </a:r>
              <a:endParaRPr lang="es-ES" sz="1600" dirty="0"/>
            </a:p>
          </p:txBody>
        </p:sp>
        <p:sp>
          <p:nvSpPr>
            <p:cNvPr id="52244" name="Line 18"/>
            <p:cNvSpPr>
              <a:spLocks noChangeShapeType="1"/>
            </p:cNvSpPr>
            <p:nvPr/>
          </p:nvSpPr>
          <p:spPr bwMode="auto">
            <a:xfrm flipV="1">
              <a:off x="2759075" y="2520950"/>
              <a:ext cx="990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5" name="Line 19"/>
            <p:cNvSpPr>
              <a:spLocks noChangeShapeType="1"/>
            </p:cNvSpPr>
            <p:nvPr/>
          </p:nvSpPr>
          <p:spPr bwMode="auto">
            <a:xfrm flipV="1">
              <a:off x="4359275" y="4044950"/>
              <a:ext cx="11430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6" name="Line 20"/>
            <p:cNvSpPr>
              <a:spLocks noChangeShapeType="1"/>
            </p:cNvSpPr>
            <p:nvPr/>
          </p:nvSpPr>
          <p:spPr bwMode="auto">
            <a:xfrm>
              <a:off x="2606675" y="3359150"/>
              <a:ext cx="1066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>
              <a:off x="4435475" y="2368550"/>
              <a:ext cx="12192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8" name="Line 22"/>
            <p:cNvSpPr>
              <a:spLocks noChangeShapeType="1"/>
            </p:cNvSpPr>
            <p:nvPr/>
          </p:nvSpPr>
          <p:spPr bwMode="auto">
            <a:xfrm>
              <a:off x="4206875" y="4349750"/>
              <a:ext cx="12954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49" name="Line 23"/>
            <p:cNvSpPr>
              <a:spLocks noChangeShapeType="1"/>
            </p:cNvSpPr>
            <p:nvPr/>
          </p:nvSpPr>
          <p:spPr bwMode="auto">
            <a:xfrm flipV="1">
              <a:off x="6264275" y="3892550"/>
              <a:ext cx="14478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0" name="Line 24"/>
            <p:cNvSpPr>
              <a:spLocks noChangeShapeType="1"/>
            </p:cNvSpPr>
            <p:nvPr/>
          </p:nvSpPr>
          <p:spPr bwMode="auto">
            <a:xfrm flipV="1">
              <a:off x="6264275" y="3663950"/>
              <a:ext cx="12192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1" name="Line 25"/>
            <p:cNvSpPr>
              <a:spLocks noChangeShapeType="1"/>
            </p:cNvSpPr>
            <p:nvPr/>
          </p:nvSpPr>
          <p:spPr bwMode="auto">
            <a:xfrm>
              <a:off x="6340475" y="2597150"/>
              <a:ext cx="114300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2" name="Line 26"/>
            <p:cNvSpPr>
              <a:spLocks noChangeShapeType="1"/>
            </p:cNvSpPr>
            <p:nvPr/>
          </p:nvSpPr>
          <p:spPr bwMode="auto">
            <a:xfrm flipV="1">
              <a:off x="6188075" y="5187950"/>
              <a:ext cx="2438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3" name="Line 27"/>
            <p:cNvSpPr>
              <a:spLocks noChangeShapeType="1"/>
            </p:cNvSpPr>
            <p:nvPr/>
          </p:nvSpPr>
          <p:spPr bwMode="auto">
            <a:xfrm flipV="1">
              <a:off x="8245475" y="3587750"/>
              <a:ext cx="1066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4" name="Oval 28"/>
            <p:cNvSpPr>
              <a:spLocks noChangeArrowheads="1"/>
            </p:cNvSpPr>
            <p:nvPr/>
          </p:nvSpPr>
          <p:spPr bwMode="auto">
            <a:xfrm>
              <a:off x="9312275" y="3054350"/>
              <a:ext cx="762000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AR" sz="1600" dirty="0"/>
                <a:t>Fin</a:t>
              </a:r>
              <a:endParaRPr lang="es-ES" sz="1600" dirty="0"/>
            </a:p>
          </p:txBody>
        </p:sp>
        <p:sp>
          <p:nvSpPr>
            <p:cNvPr id="52255" name="Line 29"/>
            <p:cNvSpPr>
              <a:spLocks noChangeShapeType="1"/>
            </p:cNvSpPr>
            <p:nvPr/>
          </p:nvSpPr>
          <p:spPr bwMode="auto">
            <a:xfrm flipV="1">
              <a:off x="9007475" y="3740150"/>
              <a:ext cx="533400" cy="990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56" name="Text Box 30"/>
            <p:cNvSpPr txBox="1">
              <a:spLocks noChangeArrowheads="1"/>
            </p:cNvSpPr>
            <p:nvPr/>
          </p:nvSpPr>
          <p:spPr bwMode="auto">
            <a:xfrm>
              <a:off x="2743201" y="2428875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0 </a:t>
              </a:r>
              <a:endParaRPr lang="es-ES" sz="1600" dirty="0"/>
            </a:p>
          </p:txBody>
        </p:sp>
        <p:sp>
          <p:nvSpPr>
            <p:cNvPr id="52257" name="Text Box 31"/>
            <p:cNvSpPr txBox="1">
              <a:spLocks noChangeArrowheads="1"/>
            </p:cNvSpPr>
            <p:nvPr/>
          </p:nvSpPr>
          <p:spPr bwMode="auto">
            <a:xfrm>
              <a:off x="3024168" y="342900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0 </a:t>
              </a:r>
              <a:endParaRPr lang="es-ES" sz="1600"/>
            </a:p>
          </p:txBody>
        </p:sp>
        <p:sp>
          <p:nvSpPr>
            <p:cNvPr id="52258" name="Text Box 32"/>
            <p:cNvSpPr txBox="1">
              <a:spLocks noChangeArrowheads="1"/>
            </p:cNvSpPr>
            <p:nvPr/>
          </p:nvSpPr>
          <p:spPr bwMode="auto">
            <a:xfrm>
              <a:off x="4740276" y="20637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2 </a:t>
              </a:r>
              <a:endParaRPr lang="es-ES" sz="1600" dirty="0"/>
            </a:p>
          </p:txBody>
        </p:sp>
        <p:sp>
          <p:nvSpPr>
            <p:cNvPr id="52259" name="Text Box 33"/>
            <p:cNvSpPr txBox="1">
              <a:spLocks noChangeArrowheads="1"/>
            </p:cNvSpPr>
            <p:nvPr/>
          </p:nvSpPr>
          <p:spPr bwMode="auto">
            <a:xfrm>
              <a:off x="4664076" y="37401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5 </a:t>
              </a:r>
              <a:endParaRPr lang="es-ES" sz="1600"/>
            </a:p>
          </p:txBody>
        </p:sp>
        <p:sp>
          <p:nvSpPr>
            <p:cNvPr id="52260" name="Text Box 34"/>
            <p:cNvSpPr txBox="1">
              <a:spLocks noChangeArrowheads="1"/>
            </p:cNvSpPr>
            <p:nvPr/>
          </p:nvSpPr>
          <p:spPr bwMode="auto">
            <a:xfrm>
              <a:off x="6797676" y="26733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4 </a:t>
              </a:r>
              <a:endParaRPr lang="es-ES" sz="1600"/>
            </a:p>
          </p:txBody>
        </p:sp>
        <p:sp>
          <p:nvSpPr>
            <p:cNvPr id="52261" name="Text Box 35"/>
            <p:cNvSpPr txBox="1">
              <a:spLocks noChangeArrowheads="1"/>
            </p:cNvSpPr>
            <p:nvPr/>
          </p:nvSpPr>
          <p:spPr bwMode="auto">
            <a:xfrm>
              <a:off x="6797676" y="34353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7 </a:t>
              </a:r>
              <a:endParaRPr lang="es-ES" sz="1600"/>
            </a:p>
          </p:txBody>
        </p:sp>
        <p:sp>
          <p:nvSpPr>
            <p:cNvPr id="52262" name="Text Box 36"/>
            <p:cNvSpPr txBox="1">
              <a:spLocks noChangeArrowheads="1"/>
            </p:cNvSpPr>
            <p:nvPr/>
          </p:nvSpPr>
          <p:spPr bwMode="auto">
            <a:xfrm>
              <a:off x="6645276" y="42735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4 </a:t>
              </a:r>
              <a:endParaRPr lang="es-ES" sz="1600"/>
            </a:p>
          </p:txBody>
        </p:sp>
        <p:sp>
          <p:nvSpPr>
            <p:cNvPr id="52263" name="Text Box 37"/>
            <p:cNvSpPr txBox="1">
              <a:spLocks noChangeArrowheads="1"/>
            </p:cNvSpPr>
            <p:nvPr/>
          </p:nvSpPr>
          <p:spPr bwMode="auto">
            <a:xfrm>
              <a:off x="4816476" y="45021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5 </a:t>
              </a:r>
              <a:endParaRPr lang="es-ES" sz="1600"/>
            </a:p>
          </p:txBody>
        </p:sp>
        <p:sp>
          <p:nvSpPr>
            <p:cNvPr id="52264" name="Text Box 38"/>
            <p:cNvSpPr txBox="1">
              <a:spLocks noChangeArrowheads="1"/>
            </p:cNvSpPr>
            <p:nvPr/>
          </p:nvSpPr>
          <p:spPr bwMode="auto">
            <a:xfrm>
              <a:off x="7254876" y="48831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4 </a:t>
              </a:r>
              <a:endParaRPr lang="es-ES" sz="1600" dirty="0"/>
            </a:p>
          </p:txBody>
        </p:sp>
        <p:sp>
          <p:nvSpPr>
            <p:cNvPr id="52265" name="Text Box 39"/>
            <p:cNvSpPr txBox="1">
              <a:spLocks noChangeArrowheads="1"/>
            </p:cNvSpPr>
            <p:nvPr/>
          </p:nvSpPr>
          <p:spPr bwMode="auto">
            <a:xfrm>
              <a:off x="8931276" y="4044950"/>
              <a:ext cx="39571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4 </a:t>
              </a:r>
              <a:endParaRPr lang="es-ES" sz="1600"/>
            </a:p>
          </p:txBody>
        </p:sp>
        <p:sp>
          <p:nvSpPr>
            <p:cNvPr id="52266" name="Text Box 40"/>
            <p:cNvSpPr txBox="1">
              <a:spLocks noChangeArrowheads="1"/>
            </p:cNvSpPr>
            <p:nvPr/>
          </p:nvSpPr>
          <p:spPr bwMode="auto">
            <a:xfrm>
              <a:off x="3581400" y="1571625"/>
              <a:ext cx="217985" cy="41952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2267" name="Text Box 41"/>
            <p:cNvSpPr txBox="1">
              <a:spLocks noChangeArrowheads="1"/>
            </p:cNvSpPr>
            <p:nvPr/>
          </p:nvSpPr>
          <p:spPr bwMode="auto">
            <a:xfrm>
              <a:off x="3368676" y="1758950"/>
              <a:ext cx="786212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Te=0|</a:t>
              </a:r>
              <a:endParaRPr lang="es-ES" sz="1600" dirty="0"/>
            </a:p>
          </p:txBody>
        </p:sp>
        <p:sp>
          <p:nvSpPr>
            <p:cNvPr id="52268" name="Text Box 42"/>
            <p:cNvSpPr txBox="1">
              <a:spLocks noChangeArrowheads="1"/>
            </p:cNvSpPr>
            <p:nvPr/>
          </p:nvSpPr>
          <p:spPr bwMode="auto">
            <a:xfrm>
              <a:off x="3444876" y="3511550"/>
              <a:ext cx="67650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Te=0</a:t>
              </a:r>
              <a:endParaRPr lang="es-ES" sz="1600" dirty="0"/>
            </a:p>
          </p:txBody>
        </p:sp>
        <p:sp>
          <p:nvSpPr>
            <p:cNvPr id="52269" name="Text Box 43"/>
            <p:cNvSpPr txBox="1">
              <a:spLocks noChangeArrowheads="1"/>
            </p:cNvSpPr>
            <p:nvPr/>
          </p:nvSpPr>
          <p:spPr bwMode="auto">
            <a:xfrm>
              <a:off x="5426076" y="1911350"/>
              <a:ext cx="67650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Te=2</a:t>
              </a:r>
              <a:endParaRPr lang="es-ES" sz="1600"/>
            </a:p>
          </p:txBody>
        </p:sp>
        <p:sp>
          <p:nvSpPr>
            <p:cNvPr id="52270" name="Text Box 44"/>
            <p:cNvSpPr txBox="1">
              <a:spLocks noChangeArrowheads="1"/>
            </p:cNvSpPr>
            <p:nvPr/>
          </p:nvSpPr>
          <p:spPr bwMode="auto">
            <a:xfrm>
              <a:off x="5197476" y="3511550"/>
              <a:ext cx="67650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Te=5</a:t>
              </a:r>
              <a:endParaRPr lang="es-ES" sz="1600" dirty="0"/>
            </a:p>
          </p:txBody>
        </p:sp>
        <p:sp>
          <p:nvSpPr>
            <p:cNvPr id="52271" name="Text Box 45"/>
            <p:cNvSpPr txBox="1">
              <a:spLocks noChangeArrowheads="1"/>
            </p:cNvSpPr>
            <p:nvPr/>
          </p:nvSpPr>
          <p:spPr bwMode="auto">
            <a:xfrm>
              <a:off x="5045076" y="5187950"/>
              <a:ext cx="67650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Te=5</a:t>
              </a:r>
              <a:endParaRPr lang="es-ES" sz="1600" dirty="0"/>
            </a:p>
          </p:txBody>
        </p:sp>
        <p:sp>
          <p:nvSpPr>
            <p:cNvPr id="52272" name="Text Box 46"/>
            <p:cNvSpPr txBox="1">
              <a:spLocks noChangeArrowheads="1"/>
            </p:cNvSpPr>
            <p:nvPr/>
          </p:nvSpPr>
          <p:spPr bwMode="auto">
            <a:xfrm>
              <a:off x="7254876" y="2901950"/>
              <a:ext cx="799451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Te=12</a:t>
              </a:r>
              <a:endParaRPr lang="es-ES" sz="1600" dirty="0"/>
            </a:p>
          </p:txBody>
        </p:sp>
        <p:sp>
          <p:nvSpPr>
            <p:cNvPr id="52273" name="Text Box 47"/>
            <p:cNvSpPr txBox="1">
              <a:spLocks noChangeArrowheads="1"/>
            </p:cNvSpPr>
            <p:nvPr/>
          </p:nvSpPr>
          <p:spPr bwMode="auto">
            <a:xfrm>
              <a:off x="8397876" y="5416550"/>
              <a:ext cx="67650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Te=9</a:t>
              </a:r>
              <a:endParaRPr lang="es-ES" sz="1600"/>
            </a:p>
          </p:txBody>
        </p:sp>
        <p:sp>
          <p:nvSpPr>
            <p:cNvPr id="52274" name="Text Box 48"/>
            <p:cNvSpPr txBox="1">
              <a:spLocks noChangeArrowheads="1"/>
            </p:cNvSpPr>
            <p:nvPr/>
          </p:nvSpPr>
          <p:spPr bwMode="auto">
            <a:xfrm>
              <a:off x="8550276" y="3282950"/>
              <a:ext cx="340861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5</a:t>
              </a:r>
              <a:endParaRPr lang="es-ES" sz="1600"/>
            </a:p>
          </p:txBody>
        </p:sp>
        <p:sp>
          <p:nvSpPr>
            <p:cNvPr id="52275" name="Text Box 49"/>
            <p:cNvSpPr txBox="1">
              <a:spLocks noChangeArrowheads="1"/>
            </p:cNvSpPr>
            <p:nvPr/>
          </p:nvSpPr>
          <p:spPr bwMode="auto">
            <a:xfrm>
              <a:off x="9540876" y="3740150"/>
              <a:ext cx="799451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Te=17</a:t>
              </a:r>
              <a:endParaRPr lang="es-ES" sz="1600" dirty="0"/>
            </a:p>
          </p:txBody>
        </p:sp>
        <p:sp>
          <p:nvSpPr>
            <p:cNvPr id="266290" name="Text Box 50"/>
            <p:cNvSpPr txBox="1">
              <a:spLocks noChangeArrowheads="1"/>
            </p:cNvSpPr>
            <p:nvPr/>
          </p:nvSpPr>
          <p:spPr bwMode="auto">
            <a:xfrm>
              <a:off x="9540876" y="2673350"/>
              <a:ext cx="78727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>
                  <a:solidFill>
                    <a:schemeClr val="accent5">
                      <a:lumMod val="75000"/>
                    </a:schemeClr>
                  </a:solidFill>
                </a:rPr>
                <a:t>Ta=17</a:t>
              </a:r>
              <a:endParaRPr lang="es-E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277" name="Text Box 51"/>
            <p:cNvSpPr txBox="1">
              <a:spLocks noChangeArrowheads="1"/>
            </p:cNvSpPr>
            <p:nvPr/>
          </p:nvSpPr>
          <p:spPr bwMode="auto">
            <a:xfrm>
              <a:off x="7940676" y="2901950"/>
              <a:ext cx="796728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 dirty="0"/>
                <a:t>Ta=12</a:t>
              </a:r>
              <a:endParaRPr lang="es-ES" sz="1600" dirty="0"/>
            </a:p>
          </p:txBody>
        </p:sp>
        <p:sp>
          <p:nvSpPr>
            <p:cNvPr id="266292" name="Text Box 52"/>
            <p:cNvSpPr txBox="1">
              <a:spLocks noChangeArrowheads="1"/>
            </p:cNvSpPr>
            <p:nvPr/>
          </p:nvSpPr>
          <p:spPr bwMode="auto">
            <a:xfrm>
              <a:off x="9236076" y="5035550"/>
              <a:ext cx="78727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Ta=13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6293" name="Text Box 53"/>
            <p:cNvSpPr txBox="1">
              <a:spLocks noChangeArrowheads="1"/>
            </p:cNvSpPr>
            <p:nvPr/>
          </p:nvSpPr>
          <p:spPr bwMode="auto">
            <a:xfrm>
              <a:off x="6111876" y="5340350"/>
              <a:ext cx="66621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>
                  <a:solidFill>
                    <a:schemeClr val="accent5">
                      <a:lumMod val="75000"/>
                    </a:schemeClr>
                  </a:solidFill>
                </a:rPr>
                <a:t>Ta=8</a:t>
              </a:r>
              <a:endParaRPr lang="es-E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280" name="Text Box 54"/>
            <p:cNvSpPr txBox="1">
              <a:spLocks noChangeArrowheads="1"/>
            </p:cNvSpPr>
            <p:nvPr/>
          </p:nvSpPr>
          <p:spPr bwMode="auto">
            <a:xfrm>
              <a:off x="6035676" y="3511550"/>
              <a:ext cx="673776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AR" sz="1600"/>
                <a:t>Ta=5</a:t>
              </a:r>
              <a:endParaRPr lang="es-ES" sz="1600"/>
            </a:p>
          </p:txBody>
        </p:sp>
        <p:sp>
          <p:nvSpPr>
            <p:cNvPr id="266295" name="Text Box 55"/>
            <p:cNvSpPr txBox="1">
              <a:spLocks noChangeArrowheads="1"/>
            </p:cNvSpPr>
            <p:nvPr/>
          </p:nvSpPr>
          <p:spPr bwMode="auto">
            <a:xfrm>
              <a:off x="6188076" y="2063750"/>
              <a:ext cx="765175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Ta=8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6296" name="Text Box 56"/>
            <p:cNvSpPr txBox="1">
              <a:spLocks noChangeArrowheads="1"/>
            </p:cNvSpPr>
            <p:nvPr/>
          </p:nvSpPr>
          <p:spPr bwMode="auto">
            <a:xfrm>
              <a:off x="4206876" y="1758950"/>
              <a:ext cx="66621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Ta=6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6297" name="Text Box 57"/>
            <p:cNvSpPr txBox="1">
              <a:spLocks noChangeArrowheads="1"/>
            </p:cNvSpPr>
            <p:nvPr/>
          </p:nvSpPr>
          <p:spPr bwMode="auto">
            <a:xfrm>
              <a:off x="4206876" y="3587750"/>
              <a:ext cx="666210" cy="30765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AR" sz="1600" b="1" dirty="0">
                  <a:solidFill>
                    <a:schemeClr val="accent5">
                      <a:lumMod val="75000"/>
                    </a:schemeClr>
                  </a:solidFill>
                </a:rPr>
                <a:t>Ta=0</a:t>
              </a:r>
              <a:endParaRPr lang="es-E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284" name="Line 58"/>
            <p:cNvSpPr>
              <a:spLocks noChangeShapeType="1"/>
            </p:cNvSpPr>
            <p:nvPr/>
          </p:nvSpPr>
          <p:spPr bwMode="auto">
            <a:xfrm>
              <a:off x="2454275" y="3435350"/>
              <a:ext cx="1143000" cy="7620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85" name="Line 59"/>
            <p:cNvSpPr>
              <a:spLocks noChangeShapeType="1"/>
            </p:cNvSpPr>
            <p:nvPr/>
          </p:nvSpPr>
          <p:spPr bwMode="auto">
            <a:xfrm>
              <a:off x="4359275" y="4197350"/>
              <a:ext cx="11430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86" name="Line 60"/>
            <p:cNvSpPr>
              <a:spLocks noChangeShapeType="1"/>
            </p:cNvSpPr>
            <p:nvPr/>
          </p:nvSpPr>
          <p:spPr bwMode="auto">
            <a:xfrm flipV="1">
              <a:off x="6188075" y="3740150"/>
              <a:ext cx="1371600" cy="3810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2287" name="Line 61"/>
            <p:cNvSpPr>
              <a:spLocks noChangeShapeType="1"/>
            </p:cNvSpPr>
            <p:nvPr/>
          </p:nvSpPr>
          <p:spPr bwMode="auto">
            <a:xfrm>
              <a:off x="8245475" y="3663950"/>
              <a:ext cx="12954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graphicFrame>
        <p:nvGraphicFramePr>
          <p:cNvPr id="66" name="Group 4"/>
          <p:cNvGraphicFramePr>
            <a:graphicFrameLocks noGrp="1"/>
          </p:cNvGraphicFramePr>
          <p:nvPr/>
        </p:nvGraphicFramePr>
        <p:xfrm>
          <a:off x="5617099" y="51981"/>
          <a:ext cx="2277015" cy="2926080"/>
        </p:xfrm>
        <a:graphic>
          <a:graphicData uri="http://schemas.openxmlformats.org/drawingml/2006/table">
            <a:tbl>
              <a:tblPr/>
              <a:tblGrid>
                <a:gridCol w="75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Tarea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Preced</a:t>
                      </a: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Dur</a:t>
                      </a: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C-D-E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18" name="Rectangle 14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Método de planificación temporal</a:t>
            </a:r>
            <a:br>
              <a:rPr lang="es-ES_tradnl" dirty="0"/>
            </a:br>
            <a:r>
              <a:rPr lang="es-ES_tradnl" dirty="0"/>
              <a:t>PERT - CPM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25</a:t>
            </a:fld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graphicFrame>
        <p:nvGraphicFramePr>
          <p:cNvPr id="101528" name="Group 15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2442969"/>
              </p:ext>
            </p:extLst>
          </p:nvPr>
        </p:nvGraphicFramePr>
        <p:xfrm>
          <a:off x="387458" y="1874057"/>
          <a:ext cx="8388425" cy="467682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736"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Tarea</a:t>
                      </a:r>
                      <a:r>
                        <a:rPr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Duración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Restricciones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72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72"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r>
                        <a:rPr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 terminada</a:t>
                      </a:r>
                      <a:r>
                        <a:rPr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670"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</a:t>
                      </a:r>
                      <a:r>
                        <a:rPr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Empieza 1 semana después de terminada B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23"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r>
                        <a:rPr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 terminada C terminada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72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 terminada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196"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</a:t>
                      </a:r>
                      <a:r>
                        <a:rPr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Empieza 6 semanas después del comienzo de B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196"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</a:t>
                      </a:r>
                      <a:r>
                        <a:rPr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 terminada. Empieza 2 semanas después del comienzo de E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72"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H</a:t>
                      </a:r>
                      <a:r>
                        <a:rPr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Empieza 1 semana antes del fin de F</a:t>
                      </a:r>
                      <a:r>
                        <a:rPr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8196"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</a:t>
                      </a:r>
                      <a:r>
                        <a:rPr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 terminada</a:t>
                      </a:r>
                      <a:r>
                        <a:rPr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 Empieza 3 semanas después del fin de G</a:t>
                      </a:r>
                      <a:r>
                        <a:rPr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 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7393" marR="973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868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9" name="Text Box 10"/>
          <p:cNvSpPr txBox="1">
            <a:spLocks noChangeArrowheads="1"/>
          </p:cNvSpPr>
          <p:nvPr/>
        </p:nvSpPr>
        <p:spPr bwMode="auto">
          <a:xfrm>
            <a:off x="4841647" y="4728371"/>
            <a:ext cx="288131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 dirty="0">
                <a:latin typeface="Times New Roman" pitchFamily="18" charset="0"/>
              </a:rPr>
              <a:t>6</a:t>
            </a:r>
            <a:endParaRPr lang="es-ES" sz="2000" dirty="0">
              <a:latin typeface="Tw Cen MT"/>
            </a:endParaRPr>
          </a:p>
        </p:txBody>
      </p:sp>
      <p:sp>
        <p:nvSpPr>
          <p:cNvPr id="65537" name="AutoShape 64"/>
          <p:cNvSpPr>
            <a:spLocks noChangeAspect="1" noChangeArrowheads="1"/>
          </p:cNvSpPr>
          <p:nvPr/>
        </p:nvSpPr>
        <p:spPr bwMode="auto">
          <a:xfrm>
            <a:off x="145300" y="3504528"/>
            <a:ext cx="6075760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0" name="59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26</a:t>
            </a:fld>
            <a:endParaRPr lang="es-AR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graphicFrame>
        <p:nvGraphicFramePr>
          <p:cNvPr id="103682" name="Group 25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14773781"/>
              </p:ext>
            </p:extLst>
          </p:nvPr>
        </p:nvGraphicFramePr>
        <p:xfrm>
          <a:off x="0" y="1858963"/>
          <a:ext cx="5092916" cy="2905890"/>
        </p:xfrm>
        <a:graphic>
          <a:graphicData uri="http://schemas.openxmlformats.org/drawingml/2006/table">
            <a:tbl>
              <a:tblPr/>
              <a:tblGrid>
                <a:gridCol w="971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52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Tarea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Duración (semanas )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Restricciones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2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después de terminada B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C terminada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6 semanas después del comienzo de B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terminada. Empieza 2 semanas después del comienzo de E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805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antes del fin de F 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61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  Empieza 3 semanas después del fin de G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47480" marR="1474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590" name="Text Box 184"/>
          <p:cNvSpPr txBox="1">
            <a:spLocks noChangeArrowheads="1"/>
          </p:cNvSpPr>
          <p:nvPr/>
        </p:nvSpPr>
        <p:spPr bwMode="auto">
          <a:xfrm>
            <a:off x="5679284" y="5221290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9</a:t>
            </a:r>
            <a:endParaRPr lang="es-ES" sz="2000">
              <a:latin typeface="Tw Cen MT"/>
            </a:endParaRPr>
          </a:p>
        </p:txBody>
      </p:sp>
      <p:sp>
        <p:nvSpPr>
          <p:cNvPr id="65591" name="Text Box 65"/>
          <p:cNvSpPr txBox="1">
            <a:spLocks noChangeArrowheads="1"/>
          </p:cNvSpPr>
          <p:nvPr/>
        </p:nvSpPr>
        <p:spPr bwMode="auto">
          <a:xfrm>
            <a:off x="5862641" y="4843465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9</a:t>
            </a:r>
            <a:endParaRPr lang="es-ES" sz="2000">
              <a:latin typeface="Tw Cen MT"/>
            </a:endParaRPr>
          </a:p>
        </p:txBody>
      </p:sp>
      <p:sp>
        <p:nvSpPr>
          <p:cNvPr id="65592" name="Text Box 66"/>
          <p:cNvSpPr txBox="1">
            <a:spLocks noChangeArrowheads="1"/>
          </p:cNvSpPr>
          <p:nvPr/>
        </p:nvSpPr>
        <p:spPr bwMode="auto">
          <a:xfrm>
            <a:off x="5766200" y="5843590"/>
            <a:ext cx="28694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>
              <a:latin typeface="Tw Cen MT"/>
            </a:endParaRPr>
          </a:p>
        </p:txBody>
      </p:sp>
      <p:sp>
        <p:nvSpPr>
          <p:cNvPr id="65593" name="Text Box 67"/>
          <p:cNvSpPr txBox="1">
            <a:spLocks noChangeArrowheads="1"/>
          </p:cNvSpPr>
          <p:nvPr/>
        </p:nvSpPr>
        <p:spPr bwMode="auto">
          <a:xfrm>
            <a:off x="4520807" y="5689603"/>
            <a:ext cx="286940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5594" name="Text Box 68"/>
          <p:cNvSpPr txBox="1">
            <a:spLocks noChangeArrowheads="1"/>
          </p:cNvSpPr>
          <p:nvPr/>
        </p:nvSpPr>
        <p:spPr bwMode="auto">
          <a:xfrm>
            <a:off x="4378526" y="4324490"/>
            <a:ext cx="286940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5</a:t>
            </a:r>
            <a:endParaRPr lang="es-ES" sz="2000">
              <a:latin typeface="Tw Cen MT"/>
            </a:endParaRPr>
          </a:p>
        </p:txBody>
      </p:sp>
      <p:sp>
        <p:nvSpPr>
          <p:cNvPr id="65595" name="Text Box 69"/>
          <p:cNvSpPr txBox="1">
            <a:spLocks noChangeArrowheads="1"/>
          </p:cNvSpPr>
          <p:nvPr/>
        </p:nvSpPr>
        <p:spPr bwMode="auto">
          <a:xfrm>
            <a:off x="5287569" y="5305428"/>
            <a:ext cx="382190" cy="195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2</a:t>
            </a:r>
            <a:endParaRPr lang="es-ES" sz="2000">
              <a:latin typeface="Tw Cen MT"/>
            </a:endParaRPr>
          </a:p>
        </p:txBody>
      </p:sp>
      <p:sp>
        <p:nvSpPr>
          <p:cNvPr id="65596" name="Text Box 70"/>
          <p:cNvSpPr txBox="1">
            <a:spLocks noChangeArrowheads="1"/>
          </p:cNvSpPr>
          <p:nvPr/>
        </p:nvSpPr>
        <p:spPr bwMode="auto">
          <a:xfrm>
            <a:off x="4616057" y="5381628"/>
            <a:ext cx="28813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5597" name="Text Box 71"/>
          <p:cNvSpPr txBox="1">
            <a:spLocks noChangeArrowheads="1"/>
          </p:cNvSpPr>
          <p:nvPr/>
        </p:nvSpPr>
        <p:spPr bwMode="auto">
          <a:xfrm>
            <a:off x="3465913" y="4767265"/>
            <a:ext cx="288131" cy="2301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  <p:sp>
        <p:nvSpPr>
          <p:cNvPr id="65598" name="Text Box 72"/>
          <p:cNvSpPr txBox="1">
            <a:spLocks noChangeArrowheads="1"/>
          </p:cNvSpPr>
          <p:nvPr/>
        </p:nvSpPr>
        <p:spPr bwMode="auto">
          <a:xfrm>
            <a:off x="4652966" y="4933953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5599" name="Text Box 73"/>
          <p:cNvSpPr txBox="1">
            <a:spLocks noChangeArrowheads="1"/>
          </p:cNvSpPr>
          <p:nvPr/>
        </p:nvSpPr>
        <p:spPr bwMode="auto">
          <a:xfrm>
            <a:off x="4137425" y="5459415"/>
            <a:ext cx="288131" cy="2301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5600" name="Text Box 74"/>
          <p:cNvSpPr txBox="1">
            <a:spLocks noChangeArrowheads="1"/>
          </p:cNvSpPr>
          <p:nvPr/>
        </p:nvSpPr>
        <p:spPr bwMode="auto">
          <a:xfrm>
            <a:off x="2925369" y="4933953"/>
            <a:ext cx="286940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12</a:t>
            </a:r>
            <a:endParaRPr lang="es-ES" sz="2000">
              <a:latin typeface="Tw Cen MT"/>
            </a:endParaRPr>
          </a:p>
        </p:txBody>
      </p:sp>
      <p:sp>
        <p:nvSpPr>
          <p:cNvPr id="65601" name="Oval 75"/>
          <p:cNvSpPr>
            <a:spLocks noChangeArrowheads="1"/>
          </p:cNvSpPr>
          <p:nvPr/>
        </p:nvSpPr>
        <p:spPr bwMode="auto">
          <a:xfrm>
            <a:off x="1454947" y="4997453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02" name="Text Box 76"/>
          <p:cNvSpPr txBox="1">
            <a:spLocks noChangeArrowheads="1"/>
          </p:cNvSpPr>
          <p:nvPr/>
        </p:nvSpPr>
        <p:spPr bwMode="auto">
          <a:xfrm>
            <a:off x="1550197" y="4997453"/>
            <a:ext cx="38338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ini</a:t>
            </a:r>
            <a:endParaRPr lang="es-ES" sz="2000">
              <a:latin typeface="Tw Cen MT"/>
            </a:endParaRPr>
          </a:p>
        </p:txBody>
      </p:sp>
      <p:sp>
        <p:nvSpPr>
          <p:cNvPr id="65603" name="Oval 77"/>
          <p:cNvSpPr>
            <a:spLocks noChangeArrowheads="1"/>
          </p:cNvSpPr>
          <p:nvPr/>
        </p:nvSpPr>
        <p:spPr bwMode="auto">
          <a:xfrm>
            <a:off x="2315769" y="4997453"/>
            <a:ext cx="47982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04" name="Text Box 78"/>
          <p:cNvSpPr txBox="1">
            <a:spLocks noChangeArrowheads="1"/>
          </p:cNvSpPr>
          <p:nvPr/>
        </p:nvSpPr>
        <p:spPr bwMode="auto">
          <a:xfrm>
            <a:off x="2438403" y="5005390"/>
            <a:ext cx="38219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A</a:t>
            </a:r>
            <a:endParaRPr lang="es-ES" sz="2000">
              <a:latin typeface="Tw Cen MT"/>
            </a:endParaRPr>
          </a:p>
        </p:txBody>
      </p:sp>
      <p:sp>
        <p:nvSpPr>
          <p:cNvPr id="65605" name="Line 79"/>
          <p:cNvSpPr>
            <a:spLocks noChangeShapeType="1"/>
          </p:cNvSpPr>
          <p:nvPr/>
        </p:nvSpPr>
        <p:spPr bwMode="auto">
          <a:xfrm>
            <a:off x="1933578" y="5151440"/>
            <a:ext cx="38219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06" name="Oval 80"/>
          <p:cNvSpPr>
            <a:spLocks noChangeArrowheads="1"/>
          </p:cNvSpPr>
          <p:nvPr/>
        </p:nvSpPr>
        <p:spPr bwMode="auto">
          <a:xfrm>
            <a:off x="3274222" y="4997453"/>
            <a:ext cx="479822" cy="309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07" name="Text Box 81"/>
          <p:cNvSpPr txBox="1">
            <a:spLocks noChangeArrowheads="1"/>
          </p:cNvSpPr>
          <p:nvPr/>
        </p:nvSpPr>
        <p:spPr bwMode="auto">
          <a:xfrm>
            <a:off x="3411144" y="5005390"/>
            <a:ext cx="383381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B</a:t>
            </a:r>
            <a:endParaRPr lang="es-ES" sz="2000">
              <a:latin typeface="Tw Cen MT"/>
            </a:endParaRPr>
          </a:p>
        </p:txBody>
      </p:sp>
      <p:sp>
        <p:nvSpPr>
          <p:cNvPr id="65608" name="Line 82"/>
          <p:cNvSpPr>
            <a:spLocks noChangeShapeType="1"/>
          </p:cNvSpPr>
          <p:nvPr/>
        </p:nvSpPr>
        <p:spPr bwMode="auto">
          <a:xfrm>
            <a:off x="2795591" y="5151440"/>
            <a:ext cx="4786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09" name="Text Box 83"/>
          <p:cNvSpPr txBox="1">
            <a:spLocks noChangeArrowheads="1"/>
          </p:cNvSpPr>
          <p:nvPr/>
        </p:nvSpPr>
        <p:spPr bwMode="auto">
          <a:xfrm>
            <a:off x="3788572" y="4933953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  <p:sp>
        <p:nvSpPr>
          <p:cNvPr id="65610" name="Oval 84"/>
          <p:cNvSpPr>
            <a:spLocks noChangeArrowheads="1"/>
          </p:cNvSpPr>
          <p:nvPr/>
        </p:nvSpPr>
        <p:spPr bwMode="auto">
          <a:xfrm>
            <a:off x="4138616" y="4997453"/>
            <a:ext cx="479822" cy="309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11" name="Text Box 85"/>
          <p:cNvSpPr txBox="1">
            <a:spLocks noChangeArrowheads="1"/>
          </p:cNvSpPr>
          <p:nvPr/>
        </p:nvSpPr>
        <p:spPr bwMode="auto">
          <a:xfrm>
            <a:off x="4220769" y="5078415"/>
            <a:ext cx="385762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C</a:t>
            </a:r>
            <a:endParaRPr lang="es-ES" sz="2000">
              <a:latin typeface="Tw Cen MT"/>
            </a:endParaRPr>
          </a:p>
        </p:txBody>
      </p:sp>
      <p:sp>
        <p:nvSpPr>
          <p:cNvPr id="65612" name="Line 86"/>
          <p:cNvSpPr>
            <a:spLocks noChangeShapeType="1"/>
          </p:cNvSpPr>
          <p:nvPr/>
        </p:nvSpPr>
        <p:spPr bwMode="auto">
          <a:xfrm>
            <a:off x="3754044" y="5151440"/>
            <a:ext cx="3833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13" name="Text Box 87"/>
          <p:cNvSpPr txBox="1">
            <a:spLocks noChangeArrowheads="1"/>
          </p:cNvSpPr>
          <p:nvPr/>
        </p:nvSpPr>
        <p:spPr bwMode="auto">
          <a:xfrm>
            <a:off x="3178972" y="5613403"/>
            <a:ext cx="288131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12</a:t>
            </a:r>
            <a:endParaRPr lang="es-ES" sz="2000">
              <a:latin typeface="Tw Cen MT"/>
            </a:endParaRPr>
          </a:p>
        </p:txBody>
      </p:sp>
      <p:sp>
        <p:nvSpPr>
          <p:cNvPr id="65614" name="Oval 88"/>
          <p:cNvSpPr>
            <a:spLocks noChangeArrowheads="1"/>
          </p:cNvSpPr>
          <p:nvPr/>
        </p:nvSpPr>
        <p:spPr bwMode="auto">
          <a:xfrm>
            <a:off x="3562353" y="5689603"/>
            <a:ext cx="47982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15" name="Text Box 89"/>
          <p:cNvSpPr txBox="1">
            <a:spLocks noChangeArrowheads="1"/>
          </p:cNvSpPr>
          <p:nvPr/>
        </p:nvSpPr>
        <p:spPr bwMode="auto">
          <a:xfrm>
            <a:off x="3626647" y="5726115"/>
            <a:ext cx="38457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D</a:t>
            </a:r>
            <a:endParaRPr lang="es-ES" sz="2000">
              <a:latin typeface="Tw Cen MT"/>
            </a:endParaRPr>
          </a:p>
        </p:txBody>
      </p:sp>
      <p:sp>
        <p:nvSpPr>
          <p:cNvPr id="65616" name="Line 90"/>
          <p:cNvSpPr>
            <a:spLocks noChangeShapeType="1"/>
          </p:cNvSpPr>
          <p:nvPr/>
        </p:nvSpPr>
        <p:spPr bwMode="auto">
          <a:xfrm>
            <a:off x="2700341" y="5229228"/>
            <a:ext cx="862012" cy="538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17" name="Line 91"/>
          <p:cNvSpPr>
            <a:spLocks noChangeShapeType="1"/>
          </p:cNvSpPr>
          <p:nvPr/>
        </p:nvSpPr>
        <p:spPr bwMode="auto">
          <a:xfrm flipH="1">
            <a:off x="3945734" y="5305428"/>
            <a:ext cx="383381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18" name="Oval 92"/>
          <p:cNvSpPr>
            <a:spLocks noChangeArrowheads="1"/>
          </p:cNvSpPr>
          <p:nvPr/>
        </p:nvSpPr>
        <p:spPr bwMode="auto">
          <a:xfrm>
            <a:off x="5000628" y="4997453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19" name="Text Box 93"/>
          <p:cNvSpPr txBox="1">
            <a:spLocks noChangeArrowheads="1"/>
          </p:cNvSpPr>
          <p:nvPr/>
        </p:nvSpPr>
        <p:spPr bwMode="auto">
          <a:xfrm>
            <a:off x="5138741" y="5005390"/>
            <a:ext cx="28813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E</a:t>
            </a:r>
            <a:endParaRPr lang="es-ES" sz="2000">
              <a:latin typeface="Tw Cen MT"/>
            </a:endParaRPr>
          </a:p>
        </p:txBody>
      </p:sp>
      <p:sp>
        <p:nvSpPr>
          <p:cNvPr id="65620" name="Line 94"/>
          <p:cNvSpPr>
            <a:spLocks noChangeShapeType="1"/>
          </p:cNvSpPr>
          <p:nvPr/>
        </p:nvSpPr>
        <p:spPr bwMode="auto">
          <a:xfrm>
            <a:off x="4617247" y="5151440"/>
            <a:ext cx="3833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21" name="Oval 95"/>
          <p:cNvSpPr>
            <a:spLocks noChangeArrowheads="1"/>
          </p:cNvSpPr>
          <p:nvPr/>
        </p:nvSpPr>
        <p:spPr bwMode="auto">
          <a:xfrm>
            <a:off x="3850484" y="4459290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22" name="Text Box 96"/>
          <p:cNvSpPr txBox="1">
            <a:spLocks noChangeArrowheads="1"/>
          </p:cNvSpPr>
          <p:nvPr/>
        </p:nvSpPr>
        <p:spPr bwMode="auto">
          <a:xfrm>
            <a:off x="3950497" y="4502153"/>
            <a:ext cx="286941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F</a:t>
            </a:r>
            <a:endParaRPr lang="es-ES" sz="2000">
              <a:latin typeface="Tw Cen MT"/>
            </a:endParaRPr>
          </a:p>
        </p:txBody>
      </p:sp>
      <p:sp>
        <p:nvSpPr>
          <p:cNvPr id="65623" name="Line 97"/>
          <p:cNvSpPr>
            <a:spLocks noChangeShapeType="1"/>
          </p:cNvSpPr>
          <p:nvPr/>
        </p:nvSpPr>
        <p:spPr bwMode="auto">
          <a:xfrm flipV="1">
            <a:off x="3562353" y="4689478"/>
            <a:ext cx="288131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24" name="Oval 98"/>
          <p:cNvSpPr>
            <a:spLocks noChangeArrowheads="1"/>
          </p:cNvSpPr>
          <p:nvPr/>
        </p:nvSpPr>
        <p:spPr bwMode="auto">
          <a:xfrm>
            <a:off x="4999438" y="5535615"/>
            <a:ext cx="47982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25" name="Text Box 99"/>
          <p:cNvSpPr txBox="1">
            <a:spLocks noChangeArrowheads="1"/>
          </p:cNvSpPr>
          <p:nvPr/>
        </p:nvSpPr>
        <p:spPr bwMode="auto">
          <a:xfrm>
            <a:off x="5085163" y="5510215"/>
            <a:ext cx="28694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G</a:t>
            </a:r>
            <a:endParaRPr lang="es-ES" sz="2000">
              <a:latin typeface="Tw Cen MT"/>
            </a:endParaRPr>
          </a:p>
        </p:txBody>
      </p:sp>
      <p:sp>
        <p:nvSpPr>
          <p:cNvPr id="65626" name="Line 100"/>
          <p:cNvSpPr>
            <a:spLocks noChangeShapeType="1"/>
          </p:cNvSpPr>
          <p:nvPr/>
        </p:nvSpPr>
        <p:spPr bwMode="auto">
          <a:xfrm>
            <a:off x="4616057" y="5229228"/>
            <a:ext cx="383381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27" name="Line 101"/>
          <p:cNvSpPr>
            <a:spLocks noChangeShapeType="1"/>
          </p:cNvSpPr>
          <p:nvPr/>
        </p:nvSpPr>
        <p:spPr bwMode="auto">
          <a:xfrm>
            <a:off x="5287569" y="5305428"/>
            <a:ext cx="0" cy="230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28" name="Oval 102"/>
          <p:cNvSpPr>
            <a:spLocks noChangeArrowheads="1"/>
          </p:cNvSpPr>
          <p:nvPr/>
        </p:nvSpPr>
        <p:spPr bwMode="auto">
          <a:xfrm>
            <a:off x="4976816" y="4357690"/>
            <a:ext cx="47982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29" name="Text Box 103"/>
          <p:cNvSpPr txBox="1">
            <a:spLocks noChangeArrowheads="1"/>
          </p:cNvSpPr>
          <p:nvPr/>
        </p:nvSpPr>
        <p:spPr bwMode="auto">
          <a:xfrm>
            <a:off x="5085163" y="4357690"/>
            <a:ext cx="28813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H</a:t>
            </a:r>
            <a:endParaRPr lang="es-ES" sz="2000">
              <a:latin typeface="Tw Cen MT"/>
            </a:endParaRPr>
          </a:p>
        </p:txBody>
      </p:sp>
      <p:sp>
        <p:nvSpPr>
          <p:cNvPr id="65630" name="Line 104"/>
          <p:cNvSpPr>
            <a:spLocks noChangeShapeType="1"/>
          </p:cNvSpPr>
          <p:nvPr/>
        </p:nvSpPr>
        <p:spPr bwMode="auto">
          <a:xfrm flipV="1">
            <a:off x="4317209" y="4477978"/>
            <a:ext cx="671512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31" name="Oval 105"/>
          <p:cNvSpPr>
            <a:spLocks noChangeArrowheads="1"/>
          </p:cNvSpPr>
          <p:nvPr/>
        </p:nvSpPr>
        <p:spPr bwMode="auto">
          <a:xfrm>
            <a:off x="4904188" y="6075365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32" name="Text Box 106"/>
          <p:cNvSpPr txBox="1">
            <a:spLocks noChangeArrowheads="1"/>
          </p:cNvSpPr>
          <p:nvPr/>
        </p:nvSpPr>
        <p:spPr bwMode="auto">
          <a:xfrm>
            <a:off x="5031584" y="6086478"/>
            <a:ext cx="288131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I</a:t>
            </a:r>
            <a:endParaRPr lang="es-ES" sz="2000">
              <a:latin typeface="Tw Cen MT"/>
            </a:endParaRPr>
          </a:p>
        </p:txBody>
      </p:sp>
      <p:sp>
        <p:nvSpPr>
          <p:cNvPr id="65633" name="Line 107"/>
          <p:cNvSpPr>
            <a:spLocks noChangeShapeType="1"/>
          </p:cNvSpPr>
          <p:nvPr/>
        </p:nvSpPr>
        <p:spPr bwMode="auto">
          <a:xfrm>
            <a:off x="4424366" y="5305428"/>
            <a:ext cx="479822" cy="846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34" name="Line 108"/>
          <p:cNvSpPr>
            <a:spLocks noChangeShapeType="1"/>
          </p:cNvSpPr>
          <p:nvPr/>
        </p:nvSpPr>
        <p:spPr bwMode="auto">
          <a:xfrm flipH="1">
            <a:off x="5193509" y="5870578"/>
            <a:ext cx="96441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35" name="Text Box 109"/>
          <p:cNvSpPr txBox="1">
            <a:spLocks noChangeArrowheads="1"/>
          </p:cNvSpPr>
          <p:nvPr/>
        </p:nvSpPr>
        <p:spPr bwMode="auto">
          <a:xfrm>
            <a:off x="5287569" y="5843590"/>
            <a:ext cx="286940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7</a:t>
            </a:r>
            <a:endParaRPr lang="es-ES" sz="2000">
              <a:latin typeface="Tw Cen MT"/>
            </a:endParaRPr>
          </a:p>
        </p:txBody>
      </p:sp>
      <p:sp>
        <p:nvSpPr>
          <p:cNvPr id="65636" name="Oval 110"/>
          <p:cNvSpPr>
            <a:spLocks noChangeArrowheads="1"/>
          </p:cNvSpPr>
          <p:nvPr/>
        </p:nvSpPr>
        <p:spPr bwMode="auto">
          <a:xfrm>
            <a:off x="6246022" y="5459415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5637" name="Text Box 111"/>
          <p:cNvSpPr txBox="1">
            <a:spLocks noChangeArrowheads="1"/>
          </p:cNvSpPr>
          <p:nvPr/>
        </p:nvSpPr>
        <p:spPr bwMode="auto">
          <a:xfrm>
            <a:off x="6360644" y="5525929"/>
            <a:ext cx="364433" cy="21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000">
                <a:latin typeface="Times New Roman" pitchFamily="18" charset="0"/>
              </a:rPr>
              <a:t>Fin</a:t>
            </a:r>
            <a:endParaRPr lang="es-ES" sz="2000">
              <a:latin typeface="Tw Cen MT"/>
            </a:endParaRPr>
          </a:p>
        </p:txBody>
      </p:sp>
      <p:sp>
        <p:nvSpPr>
          <p:cNvPr id="65638" name="Line 112"/>
          <p:cNvSpPr>
            <a:spLocks noChangeShapeType="1"/>
          </p:cNvSpPr>
          <p:nvPr/>
        </p:nvSpPr>
        <p:spPr bwMode="auto">
          <a:xfrm flipV="1">
            <a:off x="5382819" y="5765803"/>
            <a:ext cx="958453" cy="461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39" name="Line 113"/>
          <p:cNvSpPr>
            <a:spLocks noChangeShapeType="1"/>
          </p:cNvSpPr>
          <p:nvPr/>
        </p:nvSpPr>
        <p:spPr bwMode="auto">
          <a:xfrm>
            <a:off x="5462591" y="4573590"/>
            <a:ext cx="878681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40" name="Freeform 114"/>
          <p:cNvSpPr>
            <a:spLocks/>
          </p:cNvSpPr>
          <p:nvPr/>
        </p:nvSpPr>
        <p:spPr bwMode="auto">
          <a:xfrm>
            <a:off x="3754044" y="5767390"/>
            <a:ext cx="2683669" cy="1025525"/>
          </a:xfrm>
          <a:custGeom>
            <a:avLst/>
            <a:gdLst>
              <a:gd name="T0" fmla="*/ 0 w 5040"/>
              <a:gd name="T1" fmla="*/ 230743 h 2400"/>
              <a:gd name="T2" fmla="*/ 511175 w 5040"/>
              <a:gd name="T3" fmla="*/ 922973 h 2400"/>
              <a:gd name="T4" fmla="*/ 2811462 w 5040"/>
              <a:gd name="T5" fmla="*/ 846058 h 2400"/>
              <a:gd name="T6" fmla="*/ 3578225 w 5040"/>
              <a:gd name="T7" fmla="*/ 0 h 2400"/>
              <a:gd name="T8" fmla="*/ 0 60000 65536"/>
              <a:gd name="T9" fmla="*/ 0 60000 65536"/>
              <a:gd name="T10" fmla="*/ 0 60000 65536"/>
              <a:gd name="T11" fmla="*/ 0 60000 65536"/>
              <a:gd name="T12" fmla="*/ 0 w 5040"/>
              <a:gd name="T13" fmla="*/ 0 h 2400"/>
              <a:gd name="T14" fmla="*/ 5040 w 5040"/>
              <a:gd name="T15" fmla="*/ 2400 h 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0" h="2400">
                <a:moveTo>
                  <a:pt x="0" y="540"/>
                </a:moveTo>
                <a:cubicBezTo>
                  <a:pt x="30" y="1230"/>
                  <a:pt x="60" y="1920"/>
                  <a:pt x="720" y="2160"/>
                </a:cubicBezTo>
                <a:cubicBezTo>
                  <a:pt x="1380" y="2400"/>
                  <a:pt x="3240" y="2340"/>
                  <a:pt x="3960" y="1980"/>
                </a:cubicBezTo>
                <a:cubicBezTo>
                  <a:pt x="4680" y="1620"/>
                  <a:pt x="4860" y="810"/>
                  <a:pt x="50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641" name="Text Box 115"/>
          <p:cNvSpPr txBox="1">
            <a:spLocks noChangeArrowheads="1"/>
          </p:cNvSpPr>
          <p:nvPr/>
        </p:nvSpPr>
        <p:spPr bwMode="auto">
          <a:xfrm>
            <a:off x="5312577" y="6357959"/>
            <a:ext cx="28694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 dirty="0">
                <a:latin typeface="Times New Roman" pitchFamily="18" charset="0"/>
              </a:rPr>
              <a:t>8</a:t>
            </a:r>
            <a:endParaRPr lang="es-ES" sz="2000" dirty="0">
              <a:latin typeface="Tw Cen MT"/>
            </a:endParaRPr>
          </a:p>
        </p:txBody>
      </p:sp>
      <p:sp>
        <p:nvSpPr>
          <p:cNvPr id="65642" name="Line 182"/>
          <p:cNvSpPr>
            <a:spLocks noChangeShapeType="1"/>
          </p:cNvSpPr>
          <p:nvPr/>
        </p:nvSpPr>
        <p:spPr bwMode="auto">
          <a:xfrm>
            <a:off x="5462591" y="5149853"/>
            <a:ext cx="810816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5587" name="Text Box 205"/>
          <p:cNvSpPr txBox="1">
            <a:spLocks noChangeArrowheads="1"/>
          </p:cNvSpPr>
          <p:nvPr/>
        </p:nvSpPr>
        <p:spPr bwMode="auto">
          <a:xfrm>
            <a:off x="1454946" y="6026151"/>
            <a:ext cx="1350169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>
                <a:latin typeface="Tw Cen MT"/>
              </a:rPr>
              <a:t>Ejemplo</a:t>
            </a:r>
          </a:p>
        </p:txBody>
      </p:sp>
      <p:cxnSp>
        <p:nvCxnSpPr>
          <p:cNvPr id="62" name="61 Conector recto de flecha"/>
          <p:cNvCxnSpPr/>
          <p:nvPr/>
        </p:nvCxnSpPr>
        <p:spPr>
          <a:xfrm rot="16200000" flipH="1">
            <a:off x="4937922" y="4005263"/>
            <a:ext cx="782637" cy="2057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51890"/>
      </p:ext>
    </p:extLst>
  </p:cSld>
  <p:clrMapOvr>
    <a:masterClrMapping/>
  </p:clrMapOvr>
  <p:transition spd="med"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48"/>
          <p:cNvSpPr txBox="1">
            <a:spLocks noChangeArrowheads="1"/>
          </p:cNvSpPr>
          <p:nvPr/>
        </p:nvSpPr>
        <p:spPr bwMode="auto">
          <a:xfrm>
            <a:off x="5057775" y="5589592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7</a:t>
            </a:r>
            <a:endParaRPr lang="es-ES" sz="2000">
              <a:latin typeface="Tw Cen MT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743575" y="4997454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9</a:t>
            </a:r>
            <a:endParaRPr lang="es-ES" sz="2000">
              <a:latin typeface="Tw Cen MT"/>
            </a:endParaRPr>
          </a:p>
        </p:txBody>
      </p:sp>
      <p:sp>
        <p:nvSpPr>
          <p:cNvPr id="66563" name="AutoShape 3"/>
          <p:cNvSpPr>
            <a:spLocks noChangeAspect="1" noChangeArrowheads="1"/>
          </p:cNvSpPr>
          <p:nvPr/>
        </p:nvSpPr>
        <p:spPr bwMode="auto">
          <a:xfrm>
            <a:off x="1385890" y="3933829"/>
            <a:ext cx="607576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926931" y="4619629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9</a:t>
            </a:r>
            <a:endParaRPr lang="es-ES" sz="2000">
              <a:latin typeface="Tw Cen MT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830494" y="5619750"/>
            <a:ext cx="28694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>
              <a:latin typeface="Tw Cen MT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585100" y="5465767"/>
            <a:ext cx="286940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572000" y="4143379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5</a:t>
            </a:r>
            <a:endParaRPr lang="es-ES" sz="2000">
              <a:latin typeface="Tw Cen MT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351863" y="5081588"/>
            <a:ext cx="382190" cy="195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2</a:t>
            </a:r>
            <a:endParaRPr lang="es-ES" sz="2000">
              <a:latin typeface="Tw Cen MT"/>
            </a:endParaRP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4680350" y="5157792"/>
            <a:ext cx="28813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530206" y="4543425"/>
            <a:ext cx="288131" cy="2301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4681538" y="4773617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4201719" y="5235575"/>
            <a:ext cx="288131" cy="2301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3</a:t>
            </a:r>
            <a:endParaRPr lang="es-ES" sz="2000">
              <a:latin typeface="Tw Cen MT"/>
            </a:endParaRP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2989663" y="4710117"/>
            <a:ext cx="286940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12</a:t>
            </a:r>
            <a:endParaRPr lang="es-ES" sz="2000">
              <a:latin typeface="Tw Cen MT"/>
            </a:endParaRPr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1519240" y="4773617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614490" y="4773617"/>
            <a:ext cx="38338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ini</a:t>
            </a:r>
            <a:endParaRPr lang="es-ES" sz="2000">
              <a:latin typeface="Tw Cen MT"/>
            </a:endParaRPr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2380060" y="4773617"/>
            <a:ext cx="47982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2502694" y="4781554"/>
            <a:ext cx="38219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A</a:t>
            </a:r>
            <a:endParaRPr lang="es-ES" sz="2000">
              <a:latin typeface="Tw Cen MT"/>
            </a:endParaRPr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1997869" y="4927600"/>
            <a:ext cx="38219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79" name="Oval 19"/>
          <p:cNvSpPr>
            <a:spLocks noChangeArrowheads="1"/>
          </p:cNvSpPr>
          <p:nvPr/>
        </p:nvSpPr>
        <p:spPr bwMode="auto">
          <a:xfrm>
            <a:off x="3338515" y="4773613"/>
            <a:ext cx="479822" cy="309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434956" y="4849813"/>
            <a:ext cx="383381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B</a:t>
            </a:r>
            <a:endParaRPr lang="es-ES" sz="2000">
              <a:latin typeface="Tw Cen MT"/>
            </a:endParaRPr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2859884" y="4927600"/>
            <a:ext cx="4786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3819525" y="4773617"/>
            <a:ext cx="286941" cy="231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  <p:sp>
        <p:nvSpPr>
          <p:cNvPr id="66583" name="Oval 23"/>
          <p:cNvSpPr>
            <a:spLocks noChangeArrowheads="1"/>
          </p:cNvSpPr>
          <p:nvPr/>
        </p:nvSpPr>
        <p:spPr bwMode="auto">
          <a:xfrm>
            <a:off x="4202909" y="4773613"/>
            <a:ext cx="479822" cy="309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4285060" y="4854579"/>
            <a:ext cx="3857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C</a:t>
            </a:r>
            <a:endParaRPr lang="es-ES" sz="2000">
              <a:latin typeface="Tw Cen MT"/>
            </a:endParaRP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3818338" y="4927600"/>
            <a:ext cx="3833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3243265" y="5389567"/>
            <a:ext cx="288131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12</a:t>
            </a:r>
            <a:endParaRPr lang="es-ES" sz="2000">
              <a:latin typeface="Tw Cen MT"/>
            </a:endParaRPr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3626647" y="5465767"/>
            <a:ext cx="47982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690940" y="5502275"/>
            <a:ext cx="38457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D</a:t>
            </a:r>
            <a:endParaRPr lang="es-ES" sz="2000">
              <a:latin typeface="Tw Cen MT"/>
            </a:endParaRPr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2764631" y="5005388"/>
            <a:ext cx="862013" cy="538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 flipH="1">
            <a:off x="4010028" y="5081592"/>
            <a:ext cx="383381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1" name="Oval 31"/>
          <p:cNvSpPr>
            <a:spLocks noChangeArrowheads="1"/>
          </p:cNvSpPr>
          <p:nvPr/>
        </p:nvSpPr>
        <p:spPr bwMode="auto">
          <a:xfrm>
            <a:off x="5064922" y="4773617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5203034" y="4781554"/>
            <a:ext cx="28813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E</a:t>
            </a:r>
            <a:endParaRPr lang="es-ES" sz="2000">
              <a:latin typeface="Tw Cen MT"/>
            </a:endParaRPr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4681540" y="4927600"/>
            <a:ext cx="3833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4" name="Oval 34"/>
          <p:cNvSpPr>
            <a:spLocks noChangeArrowheads="1"/>
          </p:cNvSpPr>
          <p:nvPr/>
        </p:nvSpPr>
        <p:spPr bwMode="auto">
          <a:xfrm>
            <a:off x="3914778" y="4235454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4014788" y="4278317"/>
            <a:ext cx="286941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F</a:t>
            </a:r>
            <a:endParaRPr lang="es-ES" sz="2000">
              <a:latin typeface="Tw Cen MT"/>
            </a:endParaRPr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 flipV="1">
            <a:off x="3626647" y="4465642"/>
            <a:ext cx="288131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597" name="Oval 37"/>
          <p:cNvSpPr>
            <a:spLocks noChangeArrowheads="1"/>
          </p:cNvSpPr>
          <p:nvPr/>
        </p:nvSpPr>
        <p:spPr bwMode="auto">
          <a:xfrm>
            <a:off x="5063728" y="5311779"/>
            <a:ext cx="47982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5149456" y="5286375"/>
            <a:ext cx="28694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G</a:t>
            </a:r>
            <a:endParaRPr lang="es-ES" sz="2000">
              <a:latin typeface="Tw Cen MT"/>
            </a:endParaRPr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4680350" y="5005392"/>
            <a:ext cx="383381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5351860" y="5081592"/>
            <a:ext cx="0" cy="230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1" name="Oval 41"/>
          <p:cNvSpPr>
            <a:spLocks noChangeArrowheads="1"/>
          </p:cNvSpPr>
          <p:nvPr/>
        </p:nvSpPr>
        <p:spPr bwMode="auto">
          <a:xfrm>
            <a:off x="5041109" y="4133854"/>
            <a:ext cx="479822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5149456" y="4133854"/>
            <a:ext cx="288131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H</a:t>
            </a:r>
            <a:endParaRPr lang="es-ES" sz="2000">
              <a:latin typeface="Tw Cen MT"/>
            </a:endParaRPr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 flipV="1">
            <a:off x="4389835" y="4271963"/>
            <a:ext cx="671513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4" name="Oval 44"/>
          <p:cNvSpPr>
            <a:spLocks noChangeArrowheads="1"/>
          </p:cNvSpPr>
          <p:nvPr/>
        </p:nvSpPr>
        <p:spPr bwMode="auto">
          <a:xfrm>
            <a:off x="4968481" y="5851529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5095878" y="5862642"/>
            <a:ext cx="288131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I</a:t>
            </a:r>
            <a:endParaRPr lang="es-ES" sz="2000">
              <a:latin typeface="Tw Cen MT"/>
            </a:endParaRPr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4488659" y="5081592"/>
            <a:ext cx="479822" cy="846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7" name="Line 47"/>
          <p:cNvSpPr>
            <a:spLocks noChangeShapeType="1"/>
          </p:cNvSpPr>
          <p:nvPr/>
        </p:nvSpPr>
        <p:spPr bwMode="auto">
          <a:xfrm flipH="1">
            <a:off x="5257800" y="5646742"/>
            <a:ext cx="96441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08" name="Oval 49"/>
          <p:cNvSpPr>
            <a:spLocks noChangeArrowheads="1"/>
          </p:cNvSpPr>
          <p:nvPr/>
        </p:nvSpPr>
        <p:spPr bwMode="auto">
          <a:xfrm>
            <a:off x="6310315" y="5235579"/>
            <a:ext cx="478631" cy="3079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>
              <a:latin typeface="Tw Cen MT"/>
            </a:endParaRPr>
          </a:p>
        </p:txBody>
      </p:sp>
      <p:sp>
        <p:nvSpPr>
          <p:cNvPr id="66609" name="Text Box 50"/>
          <p:cNvSpPr txBox="1">
            <a:spLocks noChangeArrowheads="1"/>
          </p:cNvSpPr>
          <p:nvPr/>
        </p:nvSpPr>
        <p:spPr bwMode="auto">
          <a:xfrm>
            <a:off x="6405563" y="5311775"/>
            <a:ext cx="286941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000">
                <a:latin typeface="Times New Roman" pitchFamily="18" charset="0"/>
              </a:rPr>
              <a:t>Fin</a:t>
            </a:r>
            <a:endParaRPr lang="es-ES" sz="2000">
              <a:latin typeface="Tw Cen MT"/>
            </a:endParaRPr>
          </a:p>
        </p:txBody>
      </p:sp>
      <p:sp>
        <p:nvSpPr>
          <p:cNvPr id="66610" name="Line 51"/>
          <p:cNvSpPr>
            <a:spLocks noChangeShapeType="1"/>
          </p:cNvSpPr>
          <p:nvPr/>
        </p:nvSpPr>
        <p:spPr bwMode="auto">
          <a:xfrm flipV="1">
            <a:off x="5447112" y="5541963"/>
            <a:ext cx="958453" cy="461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11" name="Line 52"/>
          <p:cNvSpPr>
            <a:spLocks noChangeShapeType="1"/>
          </p:cNvSpPr>
          <p:nvPr/>
        </p:nvSpPr>
        <p:spPr bwMode="auto">
          <a:xfrm>
            <a:off x="5526884" y="4349754"/>
            <a:ext cx="878681" cy="885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12" name="Freeform 53"/>
          <p:cNvSpPr>
            <a:spLocks/>
          </p:cNvSpPr>
          <p:nvPr/>
        </p:nvSpPr>
        <p:spPr bwMode="auto">
          <a:xfrm>
            <a:off x="3818337" y="5543554"/>
            <a:ext cx="2683669" cy="1025525"/>
          </a:xfrm>
          <a:custGeom>
            <a:avLst/>
            <a:gdLst>
              <a:gd name="T0" fmla="*/ 0 w 5040"/>
              <a:gd name="T1" fmla="*/ 230743 h 2400"/>
              <a:gd name="T2" fmla="*/ 511175 w 5040"/>
              <a:gd name="T3" fmla="*/ 922973 h 2400"/>
              <a:gd name="T4" fmla="*/ 2811462 w 5040"/>
              <a:gd name="T5" fmla="*/ 846058 h 2400"/>
              <a:gd name="T6" fmla="*/ 3578225 w 5040"/>
              <a:gd name="T7" fmla="*/ 0 h 2400"/>
              <a:gd name="T8" fmla="*/ 0 60000 65536"/>
              <a:gd name="T9" fmla="*/ 0 60000 65536"/>
              <a:gd name="T10" fmla="*/ 0 60000 65536"/>
              <a:gd name="T11" fmla="*/ 0 60000 65536"/>
              <a:gd name="T12" fmla="*/ 0 w 5040"/>
              <a:gd name="T13" fmla="*/ 0 h 2400"/>
              <a:gd name="T14" fmla="*/ 5040 w 5040"/>
              <a:gd name="T15" fmla="*/ 2400 h 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0" h="2400">
                <a:moveTo>
                  <a:pt x="0" y="540"/>
                </a:moveTo>
                <a:cubicBezTo>
                  <a:pt x="30" y="1230"/>
                  <a:pt x="60" y="1920"/>
                  <a:pt x="720" y="2160"/>
                </a:cubicBezTo>
                <a:cubicBezTo>
                  <a:pt x="1380" y="2400"/>
                  <a:pt x="3240" y="2340"/>
                  <a:pt x="3960" y="1980"/>
                </a:cubicBezTo>
                <a:cubicBezTo>
                  <a:pt x="4680" y="1620"/>
                  <a:pt x="4860" y="810"/>
                  <a:pt x="504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13" name="Text Box 54"/>
          <p:cNvSpPr txBox="1">
            <a:spLocks noChangeArrowheads="1"/>
          </p:cNvSpPr>
          <p:nvPr/>
        </p:nvSpPr>
        <p:spPr bwMode="auto">
          <a:xfrm>
            <a:off x="5311381" y="6294442"/>
            <a:ext cx="28694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400">
                <a:latin typeface="Times New Roman" pitchFamily="18" charset="0"/>
              </a:rPr>
              <a:t>8</a:t>
            </a:r>
            <a:endParaRPr lang="es-ES" sz="2000">
              <a:latin typeface="Tw Cen MT"/>
            </a:endParaRPr>
          </a:p>
        </p:txBody>
      </p:sp>
      <p:sp>
        <p:nvSpPr>
          <p:cNvPr id="71" name="70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Método de planificación temporal</a:t>
            </a:r>
            <a:br>
              <a:rPr lang="es-ES_tradnl"/>
            </a:br>
            <a:r>
              <a:rPr lang="es-ES_tradnl"/>
              <a:t>PERT - CPM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27</a:t>
            </a:fld>
            <a:endParaRPr lang="es-AR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/>
              <a:t>2020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</a:p>
        </p:txBody>
      </p:sp>
      <p:graphicFrame>
        <p:nvGraphicFramePr>
          <p:cNvPr id="105644" name="Group 17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64081472"/>
              </p:ext>
            </p:extLst>
          </p:nvPr>
        </p:nvGraphicFramePr>
        <p:xfrm>
          <a:off x="0" y="450850"/>
          <a:ext cx="6719301" cy="3666560"/>
        </p:xfrm>
        <a:graphic>
          <a:graphicData uri="http://schemas.openxmlformats.org/drawingml/2006/table">
            <a:tbl>
              <a:tblPr/>
              <a:tblGrid>
                <a:gridCol w="100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8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Tarea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Duración (semanas )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Restricciones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2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6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después de terminada B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terminada C terminada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6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 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6 semanas después del comienzo de B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68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terminada. Empieza 2 semanas después del comienzo de E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391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 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Empieza 1 semana antes del fin de F 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66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 terminada  Empieza 3 semanas después del fin de G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30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120"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Fin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365125" marR="0" lvl="0" indent="-282575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marL="161842" marR="1618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6690" name="Line 123"/>
          <p:cNvSpPr>
            <a:spLocks noChangeShapeType="1"/>
          </p:cNvSpPr>
          <p:nvPr/>
        </p:nvSpPr>
        <p:spPr bwMode="auto">
          <a:xfrm>
            <a:off x="5526881" y="4926013"/>
            <a:ext cx="810816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91" name="Text Box 124"/>
          <p:cNvSpPr txBox="1">
            <a:spLocks noChangeArrowheads="1"/>
          </p:cNvSpPr>
          <p:nvPr/>
        </p:nvSpPr>
        <p:spPr bwMode="auto">
          <a:xfrm>
            <a:off x="1362220" y="6237092"/>
            <a:ext cx="1350169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>
                <a:latin typeface="Tw Cen MT"/>
              </a:rPr>
              <a:t>Ejemplo</a:t>
            </a:r>
          </a:p>
        </p:txBody>
      </p:sp>
      <p:sp>
        <p:nvSpPr>
          <p:cNvPr id="105645" name="Line 173"/>
          <p:cNvSpPr>
            <a:spLocks noChangeShapeType="1"/>
          </p:cNvSpPr>
          <p:nvPr/>
        </p:nvSpPr>
        <p:spPr bwMode="auto">
          <a:xfrm>
            <a:off x="1925244" y="4724400"/>
            <a:ext cx="48696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6" name="Line 174"/>
          <p:cNvSpPr>
            <a:spLocks noChangeShapeType="1"/>
          </p:cNvSpPr>
          <p:nvPr/>
        </p:nvSpPr>
        <p:spPr bwMode="auto">
          <a:xfrm>
            <a:off x="2844404" y="4724400"/>
            <a:ext cx="485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7" name="Line 175"/>
          <p:cNvSpPr>
            <a:spLocks noChangeShapeType="1"/>
          </p:cNvSpPr>
          <p:nvPr/>
        </p:nvSpPr>
        <p:spPr bwMode="auto">
          <a:xfrm>
            <a:off x="3762375" y="4797425"/>
            <a:ext cx="485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8" name="Line 176"/>
          <p:cNvSpPr>
            <a:spLocks noChangeShapeType="1"/>
          </p:cNvSpPr>
          <p:nvPr/>
        </p:nvSpPr>
        <p:spPr bwMode="auto">
          <a:xfrm>
            <a:off x="4625579" y="4724400"/>
            <a:ext cx="485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49" name="Line 177"/>
          <p:cNvSpPr>
            <a:spLocks noChangeShapeType="1"/>
          </p:cNvSpPr>
          <p:nvPr/>
        </p:nvSpPr>
        <p:spPr bwMode="auto">
          <a:xfrm>
            <a:off x="5489975" y="5084767"/>
            <a:ext cx="53578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50" name="Line 178"/>
          <p:cNvSpPr>
            <a:spLocks noChangeShapeType="1"/>
          </p:cNvSpPr>
          <p:nvPr/>
        </p:nvSpPr>
        <p:spPr bwMode="auto">
          <a:xfrm flipH="1">
            <a:off x="5381628" y="5589588"/>
            <a:ext cx="107156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5651" name="Line 179"/>
          <p:cNvSpPr>
            <a:spLocks noChangeShapeType="1"/>
          </p:cNvSpPr>
          <p:nvPr/>
        </p:nvSpPr>
        <p:spPr bwMode="auto">
          <a:xfrm flipV="1">
            <a:off x="5436394" y="5734054"/>
            <a:ext cx="97155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6699" name="Rectangle 180"/>
          <p:cNvSpPr>
            <a:spLocks noChangeArrowheads="1"/>
          </p:cNvSpPr>
          <p:nvPr/>
        </p:nvSpPr>
        <p:spPr bwMode="auto">
          <a:xfrm>
            <a:off x="1460897" y="6000754"/>
            <a:ext cx="270272" cy="1444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>
              <a:latin typeface="Tw Cen MT"/>
            </a:endParaRPr>
          </a:p>
        </p:txBody>
      </p:sp>
      <p:sp>
        <p:nvSpPr>
          <p:cNvPr id="66700" name="Text Box 181"/>
          <p:cNvSpPr txBox="1">
            <a:spLocks noChangeArrowheads="1"/>
          </p:cNvSpPr>
          <p:nvPr/>
        </p:nvSpPr>
        <p:spPr bwMode="auto">
          <a:xfrm>
            <a:off x="1839516" y="5929317"/>
            <a:ext cx="1226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>
                <a:latin typeface="Tw Cen MT"/>
              </a:rPr>
              <a:t>Camino Crítico</a:t>
            </a:r>
          </a:p>
        </p:txBody>
      </p:sp>
      <p:cxnSp>
        <p:nvCxnSpPr>
          <p:cNvPr id="73" name="72 Conector recto de flecha"/>
          <p:cNvCxnSpPr/>
          <p:nvPr/>
        </p:nvCxnSpPr>
        <p:spPr>
          <a:xfrm rot="16200000" flipH="1">
            <a:off x="4995071" y="3720307"/>
            <a:ext cx="782637" cy="2057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02" name="Text Box 10"/>
          <p:cNvSpPr txBox="1">
            <a:spLocks noChangeArrowheads="1"/>
          </p:cNvSpPr>
          <p:nvPr/>
        </p:nvSpPr>
        <p:spPr bwMode="auto">
          <a:xfrm>
            <a:off x="5214940" y="4500567"/>
            <a:ext cx="288131" cy="2301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sz="1200">
                <a:latin typeface="Times New Roman" pitchFamily="18" charset="0"/>
              </a:rPr>
              <a:t>6</a:t>
            </a:r>
            <a:endParaRPr lang="es-ES" sz="200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489071482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45" grpId="0" animBg="1"/>
      <p:bldP spid="105646" grpId="0" animBg="1"/>
      <p:bldP spid="105647" grpId="0" animBg="1"/>
      <p:bldP spid="105648" grpId="0" animBg="1"/>
      <p:bldP spid="105649" grpId="0" animBg="1"/>
      <p:bldP spid="105650" grpId="0" animBg="1"/>
      <p:bldP spid="1056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Método de planificación temporal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28</a:t>
            </a:fld>
            <a:endParaRPr lang="es-AR" dirty="0"/>
          </a:p>
        </p:txBody>
      </p:sp>
      <p:sp>
        <p:nvSpPr>
          <p:cNvPr id="67588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/>
              <a:t>Munier,  Manual de PERT –CPM </a:t>
            </a:r>
          </a:p>
          <a:p>
            <a:endParaRPr lang="es-AR" dirty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7544" y="1902576"/>
            <a:ext cx="8166188" cy="447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Datos que se obtienen del PERT - CPM: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Camino crítico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Ventana temporal para cada actividad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Fecha temprana de inicio de una tarea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Fecha tardía de inicio de una tarea sin retrasar la finalización del proyecto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Final más temprano de la tarea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Final más tardío de la tarea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Margen total</a:t>
            </a:r>
          </a:p>
          <a:p>
            <a:pPr lvl="1"/>
            <a:endParaRPr lang="es-ES_tradnl" sz="3200" dirty="0"/>
          </a:p>
          <a:p>
            <a:pPr lvl="1"/>
            <a:endParaRPr lang="es-ES_tradnl" sz="3200" dirty="0"/>
          </a:p>
          <a:p>
            <a:pPr lvl="1"/>
            <a:endParaRPr lang="es-ES_tradnl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46790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Planificación temporal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29</a:t>
            </a:fld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7544" y="1902576"/>
            <a:ext cx="7992888" cy="4478753"/>
          </a:xfrm>
        </p:spPr>
        <p:txBody>
          <a:bodyPr>
            <a:normAutofit/>
          </a:bodyPr>
          <a:lstStyle/>
          <a:p>
            <a:r>
              <a:rPr lang="es-ES_tradnl" sz="2800" b="1" dirty="0">
                <a:solidFill>
                  <a:srgbClr val="FF0000"/>
                </a:solidFill>
              </a:rPr>
              <a:t>¿QUÉ HACER CUANDO UNA TAREA SE SALE DE LA AGENDA?</a:t>
            </a:r>
          </a:p>
          <a:p>
            <a:pPr lvl="1"/>
            <a:endParaRPr lang="es-ES_tradnl" sz="2200" dirty="0"/>
          </a:p>
          <a:p>
            <a:pPr lvl="1"/>
            <a:r>
              <a:rPr lang="es-ES_tradnl" sz="3200" dirty="0"/>
              <a:t>Revisar el impacto sobre la fecha de entrega</a:t>
            </a:r>
          </a:p>
          <a:p>
            <a:pPr lvl="1"/>
            <a:r>
              <a:rPr lang="es-ES_tradnl" sz="3200" dirty="0"/>
              <a:t>Reasignar recursos</a:t>
            </a:r>
          </a:p>
          <a:p>
            <a:pPr lvl="2"/>
            <a:r>
              <a:rPr lang="es-AR" sz="3200" dirty="0"/>
              <a:t>La inclusión de más personas en el desarrollo no siempre genera aumento en la productividad</a:t>
            </a:r>
          </a:p>
          <a:p>
            <a:pPr lvl="1"/>
            <a:r>
              <a:rPr lang="es-ES_tradnl" sz="3200" dirty="0"/>
              <a:t>Reordenar tareas</a:t>
            </a:r>
          </a:p>
          <a:p>
            <a:pPr lvl="1"/>
            <a:r>
              <a:rPr lang="es-ES_tradnl" sz="3200" dirty="0"/>
              <a:t>Modificar entrega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6381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Planificación Temporal</a:t>
            </a:r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3</a:t>
            </a:fld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pPr marL="0" indent="0" algn="ctr">
              <a:buNone/>
            </a:pPr>
            <a:endParaRPr lang="es-AR" sz="4000">
              <a:cs typeface="Calibri Light"/>
            </a:endParaRP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Ingenieria de Software II</a:t>
            </a:r>
            <a:endParaRPr lang="es-AR" dirty="0"/>
          </a:p>
        </p:txBody>
      </p:sp>
      <p:sp>
        <p:nvSpPr>
          <p:cNvPr id="4" name="Rectángulo redondeado 3"/>
          <p:cNvSpPr/>
          <p:nvPr/>
        </p:nvSpPr>
        <p:spPr>
          <a:xfrm>
            <a:off x="1393962" y="2375949"/>
            <a:ext cx="5913416" cy="18111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Es una actividad que distribuye el esfuerzo estimado a lo largo de la duración prevista del proyecto</a:t>
            </a:r>
          </a:p>
        </p:txBody>
      </p:sp>
    </p:spTree>
    <p:extLst>
      <p:ext uri="{BB962C8B-B14F-4D97-AF65-F5344CB8AC3E}">
        <p14:creationId xmlns:p14="http://schemas.microsoft.com/office/powerpoint/2010/main" val="39006414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4FE8F-E303-4DFF-AEEE-4F2A40C4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Temporal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F27DDD-EEEB-4EC0-9DED-FAAF4F70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E696-3197-460F-A2B6-9D5BD0F33FC0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15111E-F40C-4961-80D1-7AD79951AA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292106-5E47-44A6-8321-FDB27BEF8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7776864" cy="447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000" dirty="0"/>
              <a:t>La </a:t>
            </a:r>
            <a:r>
              <a:rPr lang="es-ES" sz="3000" b="1" i="1" dirty="0"/>
              <a:t>calendarización del proyecto </a:t>
            </a:r>
            <a:r>
              <a:rPr lang="es-ES" sz="3000" dirty="0"/>
              <a:t>de software es una acción que distribuye </a:t>
            </a:r>
            <a:endParaRPr lang="es-AR" sz="3000" dirty="0"/>
          </a:p>
          <a:p>
            <a:pPr marL="347345" lvl="1"/>
            <a:r>
              <a:rPr lang="es-ES" sz="3000"/>
              <a:t>el esfuerzo estimado </a:t>
            </a:r>
            <a:endParaRPr lang="es-AR" sz="3000"/>
          </a:p>
          <a:p>
            <a:pPr marL="347345" lvl="1"/>
            <a:r>
              <a:rPr lang="es-ES" sz="3000"/>
              <a:t>en </a:t>
            </a:r>
            <a:r>
              <a:rPr lang="es-ES" sz="3000" b="1" i="1" dirty="0"/>
              <a:t>tareas</a:t>
            </a:r>
            <a:r>
              <a:rPr lang="es-ES" sz="3000" dirty="0"/>
              <a:t> específicas del desarrollo de software.</a:t>
            </a:r>
            <a:endParaRPr lang="es-AR" sz="3000">
              <a:cs typeface="Calibri Light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6CE20-71AA-4656-A8FD-55A80E77F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AR"/>
              <a:t>2020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49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Calendarización 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520" y="1901799"/>
            <a:ext cx="8215174" cy="44787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Casos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2800" dirty="0"/>
              <a:t>Con fecha final establecida por el cliente</a:t>
            </a:r>
            <a:endParaRPr lang="es-ES_tradnl" sz="2800" i="0" dirty="0">
              <a:cs typeface="Calibri Light"/>
            </a:endParaRPr>
          </a:p>
          <a:p>
            <a:pPr marL="347345" lvl="1">
              <a:buFont typeface="Wingdings" panose="05000000000000000000" pitchFamily="2" charset="2"/>
              <a:buChar char="§"/>
            </a:pPr>
            <a:endParaRPr lang="es-ES_tradnl" sz="3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s-ES_tradnl" sz="2800"/>
              <a:t>Con fecha final fijada por los desarrolladores</a:t>
            </a:r>
            <a:r>
              <a:rPr lang="es-ES_tradnl" sz="2800" dirty="0"/>
              <a:t>	</a:t>
            </a:r>
            <a:endParaRPr lang="es-ES_tradnl" sz="2800" i="0">
              <a:cs typeface="Calibri Light"/>
            </a:endParaRPr>
          </a:p>
          <a:p>
            <a:pPr lvl="2"/>
            <a:endParaRPr lang="es-ES_tradnl" sz="3200" dirty="0"/>
          </a:p>
          <a:p>
            <a:pPr lvl="2" algn="ctr"/>
            <a:r>
              <a:rPr lang="es-ES_tradnl" sz="3200" b="1" dirty="0">
                <a:solidFill>
                  <a:srgbClr val="FF0000"/>
                </a:solidFill>
              </a:rPr>
              <a:t>Lamentablemente la primera es la más frecuente </a:t>
            </a:r>
          </a:p>
          <a:p>
            <a:endParaRPr lang="es-ES_tradnl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8C17AE-F1BC-433C-80A5-9040CF0D62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19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Temporal-Calendarización  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134711" y="1804601"/>
            <a:ext cx="8731704" cy="4478753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2"/>
            <a:r>
              <a:rPr lang="es-AR" sz="2800" b="1" dirty="0"/>
              <a:t>Compuesta por:</a:t>
            </a:r>
          </a:p>
          <a:p>
            <a:pPr lvl="2"/>
            <a:endParaRPr lang="es-AR" sz="2800" b="1" dirty="0"/>
          </a:p>
          <a:p>
            <a:pPr lvl="2"/>
            <a:r>
              <a:rPr lang="es-AR" sz="2800" b="1" dirty="0"/>
              <a:t>Tarea   </a:t>
            </a:r>
            <a:r>
              <a:rPr lang="es-AR" sz="2800" dirty="0"/>
              <a:t>Secuencia de acciones a realizar en un plazo determinado.</a:t>
            </a:r>
          </a:p>
          <a:p>
            <a:pPr lvl="2"/>
            <a:r>
              <a:rPr lang="es-AR" sz="2800" b="1" dirty="0"/>
              <a:t>Tarea Crítica     </a:t>
            </a:r>
            <a:r>
              <a:rPr lang="es-AR" sz="2800" dirty="0"/>
              <a:t>Es aquella cuyo retraso genera un retraso en todo el proyecto.</a:t>
            </a:r>
          </a:p>
          <a:p>
            <a:pPr lvl="2"/>
            <a:r>
              <a:rPr lang="es-AR" sz="2800" b="1" dirty="0"/>
              <a:t>Hito   </a:t>
            </a:r>
            <a:r>
              <a:rPr lang="es-AR" sz="2800" dirty="0"/>
              <a:t>Es “algo” que se espera que esté hecho para </a:t>
            </a:r>
            <a:r>
              <a:rPr lang="es-AR" sz="2800"/>
              <a:t>alguna fecha. </a:t>
            </a:r>
          </a:p>
          <a:p>
            <a:pPr lvl="3"/>
            <a:r>
              <a:rPr lang="es-AR" sz="2600"/>
              <a:t>Ejemplo: un módulo testeado o </a:t>
            </a:r>
            <a:r>
              <a:rPr lang="es-AR" sz="2600" dirty="0"/>
              <a:t>una característica del funcionamiento, un logro que sea objetivo, fácil de evaluar y notable.</a:t>
            </a:r>
            <a:endParaRPr lang="es-AR" sz="2600">
              <a:cs typeface="Calibri Light"/>
            </a:endParaRP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619F06-7709-44FF-B374-BE1278307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Planificación Temporal</a:t>
            </a:r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3200" dirty="0"/>
              <a:t>Tareas</a:t>
            </a:r>
          </a:p>
          <a:p>
            <a:pPr lvl="1"/>
            <a:r>
              <a:rPr lang="es-ES_tradnl" sz="3200" dirty="0"/>
              <a:t>Una tarea puede describirse con cuatro parámetros :</a:t>
            </a:r>
          </a:p>
          <a:p>
            <a:pPr lvl="2"/>
            <a:r>
              <a:rPr lang="es-ES_tradnl" sz="3200" b="1" dirty="0"/>
              <a:t>Precursor</a:t>
            </a:r>
            <a:r>
              <a:rPr lang="es-ES_tradnl" sz="3200" dirty="0"/>
              <a:t>: evento o conjunto de eventos que deben ocurrir antes de que la actividad pueda comenzar.</a:t>
            </a:r>
          </a:p>
          <a:p>
            <a:pPr lvl="2"/>
            <a:r>
              <a:rPr lang="es-ES_tradnl" sz="3200" b="1" dirty="0"/>
              <a:t>Duración</a:t>
            </a:r>
            <a:r>
              <a:rPr lang="es-ES_tradnl" sz="3200" dirty="0"/>
              <a:t>: cantidad de tiempo necesaria para completar la actividad.</a:t>
            </a:r>
          </a:p>
          <a:p>
            <a:pPr lvl="2"/>
            <a:r>
              <a:rPr lang="es-ES_tradnl" sz="3200" b="1" dirty="0"/>
              <a:t>Fecha de entrega</a:t>
            </a:r>
            <a:r>
              <a:rPr lang="es-ES_tradnl" sz="3200" dirty="0"/>
              <a:t>: fecha para la cual la actividad debe estar completada.</a:t>
            </a:r>
          </a:p>
          <a:p>
            <a:pPr lvl="2"/>
            <a:r>
              <a:rPr lang="es-ES_tradnl" sz="3200" b="1" dirty="0"/>
              <a:t>Resultado:</a:t>
            </a:r>
            <a:r>
              <a:rPr lang="es-ES_tradnl" sz="3200" dirty="0"/>
              <a:t> Hito o componente listo.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7DD3FF-2258-4C61-8B5C-1447594294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10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Planificación Temporal-Calendarización </a:t>
            </a:r>
            <a:endParaRPr lang="es-AR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7107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8239667" cy="447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dirty="0"/>
              <a:t>Red de tareas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Es una representación gráfica del flujo de las tareas desde el inicio hasta el fin de un proyecto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sz="3200" dirty="0"/>
              <a:t>En algunos casos los conjuntos de tareas permiten realizar algunas actividades en paralelo.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200" dirty="0"/>
              <a:t>Representan la secuencia de las tareas y su interdependencia </a:t>
            </a:r>
          </a:p>
          <a:p>
            <a:pPr lvl="1"/>
            <a:endParaRPr lang="es-AR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E0E368-8765-48CF-9421-784D483642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60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Planificación Temporal</a:t>
            </a:r>
            <a:endParaRPr lang="es-ES_tradnl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8A13-BBB4-4BDB-951D-2F728A4AF88F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err="1"/>
              <a:t>Pressman</a:t>
            </a:r>
            <a:r>
              <a:rPr lang="es-ES" dirty="0"/>
              <a:t> Cap.7</a:t>
            </a:r>
          </a:p>
          <a:p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1902576"/>
            <a:ext cx="2006235" cy="447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200" dirty="0"/>
              <a:t>Red de tareas</a:t>
            </a:r>
          </a:p>
          <a:p>
            <a:endParaRPr lang="es-ES" sz="320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2020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/>
              <a:t>Ingenieria de Software II</a:t>
            </a:r>
            <a:endParaRPr lang="es-E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6777089D-0E15-4BA1-BD6C-F3FDF3CC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01" y="2677376"/>
            <a:ext cx="6520909" cy="29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820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ng soft 2_Plantilla_2019">
  <a:themeElements>
    <a:clrScheme name="Personalizado 2">
      <a:dk1>
        <a:sysClr val="windowText" lastClr="000000"/>
      </a:dk1>
      <a:lt1>
        <a:sysClr val="window" lastClr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I 2016" id="{7D710C11-A9A7-4655-97C4-BAD4B08B9899}" vid="{528455DC-6436-42CF-BA55-9ED6BE3C4C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_2020_Isoft2</Template>
  <TotalTime>6816</TotalTime>
  <Words>1743</Words>
  <Application>Microsoft Office PowerPoint</Application>
  <PresentationFormat>On-screen Show (4:3)</PresentationFormat>
  <Paragraphs>662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Ing soft 2_Plantilla_2019</vt:lpstr>
      <vt:lpstr>Ingeniería de software II</vt:lpstr>
      <vt:lpstr>Gestión de Proyecto</vt:lpstr>
      <vt:lpstr>Planificación Temporal</vt:lpstr>
      <vt:lpstr>Planificación Temporal</vt:lpstr>
      <vt:lpstr>Calendarización </vt:lpstr>
      <vt:lpstr>Planificación Temporal-Calendarización  </vt:lpstr>
      <vt:lpstr>Planificación Temporal</vt:lpstr>
      <vt:lpstr>Planificación Temporal-Calendarización </vt:lpstr>
      <vt:lpstr>Planificación Temporal</vt:lpstr>
      <vt:lpstr>Método de planificación temporal</vt:lpstr>
      <vt:lpstr>Método de planificación temporal</vt:lpstr>
      <vt:lpstr>Método de planificación temporal</vt:lpstr>
      <vt:lpstr>Método de planificación temporal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 PERT - CPM</vt:lpstr>
      <vt:lpstr>Método de planificación temporal</vt:lpstr>
      <vt:lpstr>Planificación temporal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II</dc:title>
  <dc:creator>Ariel</dc:creator>
  <cp:lastModifiedBy>Silvia</cp:lastModifiedBy>
  <cp:revision>420</cp:revision>
  <dcterms:created xsi:type="dcterms:W3CDTF">2012-03-08T17:26:38Z</dcterms:created>
  <dcterms:modified xsi:type="dcterms:W3CDTF">2020-04-02T23:20:50Z</dcterms:modified>
</cp:coreProperties>
</file>