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2" r:id="rId4"/>
    <p:sldId id="271" r:id="rId5"/>
    <p:sldId id="273" r:id="rId6"/>
    <p:sldId id="274" r:id="rId7"/>
    <p:sldId id="276" r:id="rId8"/>
    <p:sldId id="259" r:id="rId9"/>
    <p:sldId id="268" r:id="rId10"/>
    <p:sldId id="270" r:id="rId11"/>
    <p:sldId id="260" r:id="rId12"/>
    <p:sldId id="263" r:id="rId13"/>
    <p:sldId id="261" r:id="rId14"/>
    <p:sldId id="264" r:id="rId15"/>
    <p:sldId id="265" r:id="rId16"/>
    <p:sldId id="269" r:id="rId17"/>
    <p:sldId id="266" r:id="rId18"/>
    <p:sldId id="267"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3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53365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345286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80572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147954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164007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296853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412589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76556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107025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100912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DA824D5-C23F-428A-94C2-BE19203CBDBD}" type="datetimeFigureOut">
              <a:rPr lang="es-AR" smtClean="0"/>
              <a:t>06/10/2020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54B75F9-AB4B-4A35-A524-265E55806069}" type="slidenum">
              <a:rPr lang="es-AR" smtClean="0"/>
              <a:t>‹Nº›</a:t>
            </a:fld>
            <a:endParaRPr lang="es-AR"/>
          </a:p>
        </p:txBody>
      </p:sp>
    </p:spTree>
    <p:extLst>
      <p:ext uri="{BB962C8B-B14F-4D97-AF65-F5344CB8AC3E}">
        <p14:creationId xmlns:p14="http://schemas.microsoft.com/office/powerpoint/2010/main" val="67375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824D5-C23F-428A-94C2-BE19203CBDBD}" type="datetimeFigureOut">
              <a:rPr lang="es-AR" smtClean="0"/>
              <a:t>06/10/2020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B75F9-AB4B-4A35-A524-265E55806069}" type="slidenum">
              <a:rPr lang="es-AR" smtClean="0"/>
              <a:t>‹Nº›</a:t>
            </a:fld>
            <a:endParaRPr lang="es-AR"/>
          </a:p>
        </p:txBody>
      </p:sp>
    </p:spTree>
    <p:extLst>
      <p:ext uri="{BB962C8B-B14F-4D97-AF65-F5344CB8AC3E}">
        <p14:creationId xmlns:p14="http://schemas.microsoft.com/office/powerpoint/2010/main" val="110583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solidFill>
                  <a:srgbClr val="0070C0"/>
                </a:solidFill>
              </a:rPr>
              <a:t>Corrección (Sensatez), Completitud y Consistencia de L</a:t>
            </a:r>
            <a:endParaRPr lang="es-AR" dirty="0">
              <a:solidFill>
                <a:srgbClr val="0070C0"/>
              </a:solidFill>
            </a:endParaRPr>
          </a:p>
        </p:txBody>
      </p:sp>
      <p:sp>
        <p:nvSpPr>
          <p:cNvPr id="3" name="2 Subtítulo"/>
          <p:cNvSpPr>
            <a:spLocks noGrp="1"/>
          </p:cNvSpPr>
          <p:nvPr>
            <p:ph type="subTitle" idx="1"/>
          </p:nvPr>
        </p:nvSpPr>
        <p:spPr/>
        <p:txBody>
          <a:bodyPr/>
          <a:lstStyle/>
          <a:p>
            <a:r>
              <a:rPr lang="es-ES" dirty="0" smtClean="0"/>
              <a:t>Claudia Pons</a:t>
            </a:r>
          </a:p>
          <a:p>
            <a:r>
              <a:rPr lang="es-ES" smtClean="0"/>
              <a:t>2020</a:t>
            </a:r>
            <a:endParaRPr lang="es-AR"/>
          </a:p>
        </p:txBody>
      </p:sp>
    </p:spTree>
    <p:extLst>
      <p:ext uri="{BB962C8B-B14F-4D97-AF65-F5344CB8AC3E}">
        <p14:creationId xmlns:p14="http://schemas.microsoft.com/office/powerpoint/2010/main" val="3276847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solidFill>
                  <a:srgbClr val="0070C0"/>
                </a:solidFill>
              </a:rPr>
              <a:t>Corrección y </a:t>
            </a:r>
            <a:r>
              <a:rPr lang="es-ES" b="1" dirty="0" smtClean="0">
                <a:solidFill>
                  <a:srgbClr val="0070C0"/>
                </a:solidFill>
              </a:rPr>
              <a:t>Completitud de un sistema deductivo</a:t>
            </a:r>
            <a:endParaRPr lang="es-AR" dirty="0">
              <a:solidFill>
                <a:srgbClr val="0070C0"/>
              </a:solidFill>
            </a:endParaRPr>
          </a:p>
        </p:txBody>
      </p:sp>
      <p:sp>
        <p:nvSpPr>
          <p:cNvPr id="3" name="2 Marcador de contenido"/>
          <p:cNvSpPr>
            <a:spLocks noGrp="1"/>
          </p:cNvSpPr>
          <p:nvPr>
            <p:ph idx="1"/>
          </p:nvPr>
        </p:nvSpPr>
        <p:spPr>
          <a:xfrm>
            <a:off x="477432" y="2297613"/>
            <a:ext cx="8229600" cy="2211508"/>
          </a:xfrm>
          <a:ln>
            <a:solidFill>
              <a:srgbClr val="0070C0"/>
            </a:solidFill>
          </a:ln>
        </p:spPr>
        <p:txBody>
          <a:bodyPr>
            <a:normAutofit fontScale="92500" lnSpcReduction="10000"/>
          </a:bodyPr>
          <a:lstStyle/>
          <a:p>
            <a:pPr marL="0" indent="0" algn="ctr">
              <a:buNone/>
            </a:pPr>
            <a:r>
              <a:rPr lang="es-ES" sz="2000" dirty="0"/>
              <a:t> </a:t>
            </a:r>
            <a:r>
              <a:rPr lang="es-ES" sz="2000" b="1" dirty="0" smtClean="0">
                <a:solidFill>
                  <a:srgbClr val="0070C0"/>
                </a:solidFill>
              </a:rPr>
              <a:t>|–</a:t>
            </a:r>
            <a:r>
              <a:rPr lang="es-ES" sz="2000" b="1" baseline="-25000" dirty="0" smtClean="0">
                <a:solidFill>
                  <a:srgbClr val="0070C0"/>
                </a:solidFill>
              </a:rPr>
              <a:t>L</a:t>
            </a:r>
            <a:r>
              <a:rPr lang="es-ES" sz="2000" b="1" dirty="0" smtClean="0">
                <a:solidFill>
                  <a:srgbClr val="0070C0"/>
                </a:solidFill>
              </a:rPr>
              <a:t> (</a:t>
            </a:r>
            <a:r>
              <a:rPr lang="es-ES" sz="2000" b="1" dirty="0">
                <a:solidFill>
                  <a:srgbClr val="0070C0"/>
                </a:solidFill>
              </a:rPr>
              <a:t>p </a:t>
            </a:r>
            <a:r>
              <a:rPr lang="es-ES" sz="2000" b="1" dirty="0">
                <a:solidFill>
                  <a:srgbClr val="0070C0"/>
                </a:solidFill>
                <a:sym typeface="Symbol"/>
              </a:rPr>
              <a:t></a:t>
            </a:r>
            <a:r>
              <a:rPr lang="es-ES" sz="2000" b="1" dirty="0">
                <a:solidFill>
                  <a:srgbClr val="0070C0"/>
                </a:solidFill>
              </a:rPr>
              <a:t> p) </a:t>
            </a:r>
            <a:r>
              <a:rPr lang="es-ES" sz="2000" b="1" dirty="0" smtClean="0">
                <a:solidFill>
                  <a:srgbClr val="0070C0"/>
                </a:solidFill>
              </a:rPr>
              <a:t> </a:t>
            </a:r>
          </a:p>
          <a:p>
            <a:pPr marL="514350" lvl="0" indent="-514350">
              <a:buFont typeface="+mj-lt"/>
              <a:buAutoNum type="arabicPeriod"/>
            </a:pPr>
            <a:r>
              <a:rPr lang="es-ES" sz="1900" b="1" dirty="0" smtClean="0">
                <a:solidFill>
                  <a:srgbClr val="0070C0"/>
                </a:solidFill>
              </a:rPr>
              <a:t> </a:t>
            </a:r>
            <a:r>
              <a:rPr lang="es-ES" sz="1900" dirty="0" smtClean="0"/>
              <a:t>(p </a:t>
            </a:r>
            <a:r>
              <a:rPr lang="es-ES" sz="1900" dirty="0" smtClean="0">
                <a:sym typeface="Symbol"/>
              </a:rPr>
              <a:t></a:t>
            </a:r>
            <a:r>
              <a:rPr lang="es-ES" sz="1900" dirty="0" smtClean="0"/>
              <a:t>((p </a:t>
            </a:r>
            <a:r>
              <a:rPr lang="es-ES" sz="1900" dirty="0" smtClean="0">
                <a:sym typeface="Symbol"/>
              </a:rPr>
              <a:t></a:t>
            </a:r>
            <a:r>
              <a:rPr lang="es-ES" sz="1900" dirty="0" smtClean="0"/>
              <a:t> p) </a:t>
            </a:r>
            <a:r>
              <a:rPr lang="es-ES" sz="1900" dirty="0" smtClean="0">
                <a:sym typeface="Symbol"/>
              </a:rPr>
              <a:t></a:t>
            </a:r>
            <a:r>
              <a:rPr lang="es-ES" sz="1900" dirty="0" smtClean="0"/>
              <a:t> p))  </a:t>
            </a:r>
            <a:r>
              <a:rPr lang="es-ES" sz="1900" dirty="0" smtClean="0">
                <a:sym typeface="Symbol"/>
              </a:rPr>
              <a:t></a:t>
            </a:r>
            <a:r>
              <a:rPr lang="es-ES" sz="1900" dirty="0" smtClean="0"/>
              <a:t>  ((p </a:t>
            </a:r>
            <a:r>
              <a:rPr lang="es-ES" sz="1900" dirty="0" smtClean="0">
                <a:sym typeface="Symbol"/>
              </a:rPr>
              <a:t></a:t>
            </a:r>
            <a:r>
              <a:rPr lang="es-ES" sz="1900" dirty="0" smtClean="0"/>
              <a:t> (p </a:t>
            </a:r>
            <a:r>
              <a:rPr lang="es-ES" sz="1900" dirty="0" smtClean="0">
                <a:sym typeface="Symbol"/>
              </a:rPr>
              <a:t></a:t>
            </a:r>
            <a:r>
              <a:rPr lang="es-ES" sz="1900" dirty="0" smtClean="0"/>
              <a:t> p)) </a:t>
            </a:r>
            <a:r>
              <a:rPr lang="es-ES" sz="1900" dirty="0" smtClean="0">
                <a:sym typeface="Symbol"/>
              </a:rPr>
              <a:t></a:t>
            </a:r>
            <a:r>
              <a:rPr lang="es-ES" sz="1900" dirty="0" smtClean="0"/>
              <a:t> (p </a:t>
            </a:r>
            <a:r>
              <a:rPr lang="es-ES" sz="1900" dirty="0" smtClean="0">
                <a:sym typeface="Symbol"/>
              </a:rPr>
              <a:t></a:t>
            </a:r>
            <a:r>
              <a:rPr lang="es-ES" sz="1900" dirty="0" smtClean="0"/>
              <a:t> p))  instanciando el axioma L</a:t>
            </a:r>
            <a:r>
              <a:rPr lang="es-ES" sz="1900" baseline="-25000" dirty="0" smtClean="0"/>
              <a:t>2</a:t>
            </a:r>
            <a:r>
              <a:rPr lang="es-ES" sz="1900" dirty="0" smtClean="0"/>
              <a:t>  </a:t>
            </a:r>
            <a:endParaRPr lang="es-AR" sz="1900" dirty="0" smtClean="0"/>
          </a:p>
          <a:p>
            <a:pPr marL="514350" lvl="0" indent="-514350">
              <a:buFont typeface="+mj-lt"/>
              <a:buAutoNum type="arabicPeriod"/>
            </a:pPr>
            <a:r>
              <a:rPr lang="es-ES" sz="1900" smtClean="0"/>
              <a:t>(p </a:t>
            </a:r>
            <a:r>
              <a:rPr lang="es-ES" sz="1900" dirty="0">
                <a:sym typeface="Symbol"/>
              </a:rPr>
              <a:t></a:t>
            </a:r>
            <a:r>
              <a:rPr lang="es-ES" sz="1900" dirty="0"/>
              <a:t> ((p </a:t>
            </a:r>
            <a:r>
              <a:rPr lang="es-ES" sz="1900" dirty="0">
                <a:sym typeface="Symbol"/>
              </a:rPr>
              <a:t></a:t>
            </a:r>
            <a:r>
              <a:rPr lang="es-ES" sz="1900" dirty="0"/>
              <a:t> p) </a:t>
            </a:r>
            <a:r>
              <a:rPr lang="es-ES" sz="1900" dirty="0">
                <a:sym typeface="Symbol"/>
              </a:rPr>
              <a:t></a:t>
            </a:r>
            <a:r>
              <a:rPr lang="es-ES" sz="1900" dirty="0"/>
              <a:t> </a:t>
            </a:r>
            <a:r>
              <a:rPr lang="es-ES" sz="1900"/>
              <a:t>p</a:t>
            </a:r>
            <a:r>
              <a:rPr lang="es-ES" sz="1900" smtClean="0"/>
              <a:t>)) </a:t>
            </a:r>
            <a:r>
              <a:rPr lang="es-ES" sz="1900" dirty="0"/>
              <a:t>				 instanciando el axioma L</a:t>
            </a:r>
            <a:r>
              <a:rPr lang="es-ES" sz="1900" baseline="-25000" dirty="0"/>
              <a:t>1</a:t>
            </a:r>
            <a:r>
              <a:rPr lang="es-ES" sz="1900" dirty="0"/>
              <a:t> </a:t>
            </a:r>
            <a:endParaRPr lang="es-AR" sz="1900" dirty="0"/>
          </a:p>
          <a:p>
            <a:pPr marL="514350" lvl="0" indent="-514350">
              <a:buFont typeface="+mj-lt"/>
              <a:buAutoNum type="arabicPeriod"/>
            </a:pPr>
            <a:r>
              <a:rPr lang="es-ES" sz="1900" dirty="0"/>
              <a:t>(p </a:t>
            </a:r>
            <a:r>
              <a:rPr lang="es-ES" sz="1900" dirty="0">
                <a:sym typeface="Symbol"/>
              </a:rPr>
              <a:t></a:t>
            </a:r>
            <a:r>
              <a:rPr lang="es-ES" sz="1900" dirty="0"/>
              <a:t> (p </a:t>
            </a:r>
            <a:r>
              <a:rPr lang="es-ES" sz="1900" dirty="0">
                <a:sym typeface="Symbol"/>
              </a:rPr>
              <a:t></a:t>
            </a:r>
            <a:r>
              <a:rPr lang="es-ES" sz="1900" dirty="0"/>
              <a:t> p)) </a:t>
            </a:r>
            <a:r>
              <a:rPr lang="es-ES" sz="1900" dirty="0">
                <a:sym typeface="Symbol"/>
              </a:rPr>
              <a:t></a:t>
            </a:r>
            <a:r>
              <a:rPr lang="es-ES" sz="1900" dirty="0"/>
              <a:t> (p </a:t>
            </a:r>
            <a:r>
              <a:rPr lang="es-ES" sz="1900" dirty="0">
                <a:sym typeface="Symbol"/>
              </a:rPr>
              <a:t></a:t>
            </a:r>
            <a:r>
              <a:rPr lang="es-ES" sz="1900" dirty="0"/>
              <a:t> p) 				MP entre 1 y 2</a:t>
            </a:r>
            <a:endParaRPr lang="es-AR" sz="1900" dirty="0"/>
          </a:p>
          <a:p>
            <a:pPr marL="514350" lvl="0" indent="-514350">
              <a:buFont typeface="+mj-lt"/>
              <a:buAutoNum type="arabicPeriod"/>
            </a:pPr>
            <a:r>
              <a:rPr lang="es-ES" sz="1900" dirty="0"/>
              <a:t>p </a:t>
            </a:r>
            <a:r>
              <a:rPr lang="es-ES" sz="1900" dirty="0">
                <a:sym typeface="Symbol"/>
              </a:rPr>
              <a:t></a:t>
            </a:r>
            <a:r>
              <a:rPr lang="es-ES" sz="1900" dirty="0"/>
              <a:t> (p </a:t>
            </a:r>
            <a:r>
              <a:rPr lang="es-ES" sz="1900" dirty="0">
                <a:sym typeface="Symbol"/>
              </a:rPr>
              <a:t></a:t>
            </a:r>
            <a:r>
              <a:rPr lang="es-ES" sz="1900" dirty="0"/>
              <a:t> p) 					instanciando el axioma L</a:t>
            </a:r>
            <a:r>
              <a:rPr lang="es-ES" sz="1900" baseline="-25000" dirty="0"/>
              <a:t>1</a:t>
            </a:r>
            <a:endParaRPr lang="es-AR" sz="1900" dirty="0"/>
          </a:p>
          <a:p>
            <a:pPr marL="514350" lvl="0" indent="-514350">
              <a:buFont typeface="+mj-lt"/>
              <a:buAutoNum type="arabicPeriod"/>
            </a:pPr>
            <a:r>
              <a:rPr lang="es-ES" sz="1900" b="1" dirty="0">
                <a:solidFill>
                  <a:srgbClr val="0070C0"/>
                </a:solidFill>
              </a:rPr>
              <a:t>(p </a:t>
            </a:r>
            <a:r>
              <a:rPr lang="es-ES" sz="1900" b="1" dirty="0">
                <a:solidFill>
                  <a:srgbClr val="0070C0"/>
                </a:solidFill>
                <a:sym typeface="Symbol"/>
              </a:rPr>
              <a:t></a:t>
            </a:r>
            <a:r>
              <a:rPr lang="es-ES" sz="1900" b="1" dirty="0">
                <a:solidFill>
                  <a:srgbClr val="0070C0"/>
                </a:solidFill>
              </a:rPr>
              <a:t> p) </a:t>
            </a:r>
            <a:r>
              <a:rPr lang="es-ES" sz="1900" dirty="0"/>
              <a:t>				                            MP entre 3 y </a:t>
            </a:r>
            <a:r>
              <a:rPr lang="es-ES" sz="1900" dirty="0" smtClean="0"/>
              <a:t>4</a:t>
            </a:r>
          </a:p>
          <a:p>
            <a:pPr marL="0" indent="0" algn="ctr">
              <a:buNone/>
            </a:pPr>
            <a:r>
              <a:rPr lang="es-ES" sz="2200" dirty="0">
                <a:solidFill>
                  <a:schemeClr val="accent1"/>
                </a:solidFill>
              </a:rPr>
              <a:t>Es un procedimiento </a:t>
            </a:r>
            <a:r>
              <a:rPr lang="es-ES" sz="2200" dirty="0" smtClean="0">
                <a:solidFill>
                  <a:schemeClr val="accent1"/>
                </a:solidFill>
              </a:rPr>
              <a:t>«</a:t>
            </a:r>
            <a:r>
              <a:rPr lang="es-ES" sz="2200" b="1" dirty="0" smtClean="0">
                <a:solidFill>
                  <a:schemeClr val="accent1"/>
                </a:solidFill>
              </a:rPr>
              <a:t>sintáctico»</a:t>
            </a:r>
            <a:r>
              <a:rPr lang="es-ES" sz="2200" dirty="0" smtClean="0">
                <a:solidFill>
                  <a:schemeClr val="accent1"/>
                </a:solidFill>
              </a:rPr>
              <a:t>, </a:t>
            </a:r>
            <a:r>
              <a:rPr lang="es-ES" sz="2200" dirty="0">
                <a:solidFill>
                  <a:schemeClr val="accent1"/>
                </a:solidFill>
              </a:rPr>
              <a:t>hago «cuentas» en el cálculo.</a:t>
            </a:r>
          </a:p>
          <a:p>
            <a:pPr marL="0" lvl="0" indent="0">
              <a:buNone/>
            </a:pPr>
            <a:endParaRPr lang="es-AR" sz="1900" dirty="0"/>
          </a:p>
          <a:p>
            <a:pPr marL="0" indent="0">
              <a:buNone/>
            </a:pPr>
            <a:endParaRPr lang="es-ES" sz="2000" dirty="0" smtClean="0">
              <a:solidFill>
                <a:prstClr val="black"/>
              </a:solidFill>
            </a:endParaRPr>
          </a:p>
        </p:txBody>
      </p:sp>
      <p:sp>
        <p:nvSpPr>
          <p:cNvPr id="5" name="4 Rectángulo"/>
          <p:cNvSpPr/>
          <p:nvPr/>
        </p:nvSpPr>
        <p:spPr>
          <a:xfrm>
            <a:off x="511692" y="4797152"/>
            <a:ext cx="8164763" cy="1938992"/>
          </a:xfrm>
          <a:prstGeom prst="rect">
            <a:avLst/>
          </a:prstGeom>
          <a:ln>
            <a:solidFill>
              <a:srgbClr val="0070C0"/>
            </a:solidFill>
          </a:ln>
        </p:spPr>
        <p:txBody>
          <a:bodyPr wrap="square">
            <a:spAutoFit/>
          </a:bodyPr>
          <a:lstStyle/>
          <a:p>
            <a:pPr algn="ctr"/>
            <a:r>
              <a:rPr lang="es-ES" sz="2000" b="1" dirty="0">
                <a:solidFill>
                  <a:srgbClr val="0070C0"/>
                </a:solidFill>
              </a:rPr>
              <a:t>|= (p </a:t>
            </a:r>
            <a:r>
              <a:rPr lang="es-ES" sz="2000" b="1" dirty="0">
                <a:solidFill>
                  <a:srgbClr val="0070C0"/>
                </a:solidFill>
                <a:sym typeface="Symbol"/>
              </a:rPr>
              <a:t></a:t>
            </a:r>
            <a:r>
              <a:rPr lang="es-ES" sz="2000" b="1" dirty="0">
                <a:solidFill>
                  <a:srgbClr val="0070C0"/>
                </a:solidFill>
              </a:rPr>
              <a:t> p</a:t>
            </a:r>
            <a:r>
              <a:rPr lang="es-ES" sz="2000" b="1" dirty="0" smtClean="0">
                <a:solidFill>
                  <a:srgbClr val="0070C0"/>
                </a:solidFill>
              </a:rPr>
              <a:t>)</a:t>
            </a:r>
          </a:p>
          <a:p>
            <a:pPr algn="ctr"/>
            <a:endParaRPr lang="es-ES" sz="2000" b="1" dirty="0">
              <a:solidFill>
                <a:srgbClr val="0070C0"/>
              </a:solidFill>
            </a:endParaRPr>
          </a:p>
          <a:p>
            <a:pPr algn="ctr"/>
            <a:endParaRPr lang="es-ES" sz="2000" b="1" dirty="0" smtClean="0">
              <a:solidFill>
                <a:srgbClr val="0070C0"/>
              </a:solidFill>
            </a:endParaRPr>
          </a:p>
          <a:p>
            <a:pPr algn="ctr"/>
            <a:endParaRPr lang="es-ES" sz="2000" b="1" dirty="0" smtClean="0">
              <a:solidFill>
                <a:srgbClr val="0070C0"/>
              </a:solidFill>
            </a:endParaRPr>
          </a:p>
          <a:p>
            <a:pPr algn="ctr"/>
            <a:endParaRPr lang="es-ES" sz="2000" b="1" dirty="0" smtClean="0">
              <a:solidFill>
                <a:srgbClr val="0070C0"/>
              </a:solidFill>
            </a:endParaRPr>
          </a:p>
          <a:p>
            <a:pPr algn="ctr"/>
            <a:r>
              <a:rPr lang="es-ES" sz="2000" dirty="0">
                <a:solidFill>
                  <a:schemeClr val="accent1"/>
                </a:solidFill>
              </a:rPr>
              <a:t>Es un procedimiento «</a:t>
            </a:r>
            <a:r>
              <a:rPr lang="es-ES" sz="2000" b="1" dirty="0">
                <a:solidFill>
                  <a:schemeClr val="accent1"/>
                </a:solidFill>
              </a:rPr>
              <a:t>semántico</a:t>
            </a:r>
            <a:r>
              <a:rPr lang="es-ES" sz="2000" dirty="0">
                <a:solidFill>
                  <a:schemeClr val="accent1"/>
                </a:solidFill>
              </a:rPr>
              <a:t>», aplico las funciones de verdad</a:t>
            </a:r>
            <a:r>
              <a:rPr lang="es-ES" sz="2000" dirty="0" smtClean="0">
                <a:solidFill>
                  <a:schemeClr val="accent1"/>
                </a:solidFill>
              </a:rPr>
              <a:t>.</a:t>
            </a:r>
            <a:endParaRPr lang="es-ES" sz="2000" b="1" dirty="0" smtClean="0">
              <a:solidFill>
                <a:schemeClr val="accent1"/>
              </a:solidFill>
            </a:endParaRPr>
          </a:p>
        </p:txBody>
      </p:sp>
      <p:sp>
        <p:nvSpPr>
          <p:cNvPr id="6" name="5 Rectángulo"/>
          <p:cNvSpPr/>
          <p:nvPr/>
        </p:nvSpPr>
        <p:spPr>
          <a:xfrm>
            <a:off x="500086" y="1700808"/>
            <a:ext cx="8555558" cy="400110"/>
          </a:xfrm>
          <a:prstGeom prst="rect">
            <a:avLst/>
          </a:prstGeom>
        </p:spPr>
        <p:txBody>
          <a:bodyPr wrap="square">
            <a:spAutoFit/>
          </a:bodyPr>
          <a:lstStyle/>
          <a:p>
            <a:pPr lvl="0">
              <a:spcBef>
                <a:spcPct val="20000"/>
              </a:spcBef>
            </a:pPr>
            <a:r>
              <a:rPr lang="es-ES" sz="2000" dirty="0">
                <a:solidFill>
                  <a:prstClr val="black"/>
                </a:solidFill>
              </a:rPr>
              <a:t>Notemos las diferencias entre </a:t>
            </a:r>
            <a:r>
              <a:rPr lang="es-ES" sz="2000" dirty="0">
                <a:solidFill>
                  <a:srgbClr val="0070C0"/>
                </a:solidFill>
              </a:rPr>
              <a:t>|–</a:t>
            </a:r>
            <a:r>
              <a:rPr lang="es-ES" sz="2000" baseline="-25000" dirty="0">
                <a:solidFill>
                  <a:srgbClr val="0070C0"/>
                </a:solidFill>
              </a:rPr>
              <a:t>L</a:t>
            </a:r>
            <a:r>
              <a:rPr lang="es-ES" sz="2000" dirty="0">
                <a:solidFill>
                  <a:srgbClr val="0070C0"/>
                </a:solidFill>
              </a:rPr>
              <a:t> A </a:t>
            </a:r>
            <a:r>
              <a:rPr lang="es-ES" sz="2000" dirty="0">
                <a:solidFill>
                  <a:prstClr val="black"/>
                </a:solidFill>
              </a:rPr>
              <a:t>y</a:t>
            </a:r>
            <a:r>
              <a:rPr lang="es-ES" sz="2000" dirty="0">
                <a:solidFill>
                  <a:srgbClr val="0070C0"/>
                </a:solidFill>
              </a:rPr>
              <a:t> |= A </a:t>
            </a:r>
            <a:endParaRPr lang="es-ES" sz="2000" dirty="0">
              <a:solidFill>
                <a:prstClr val="black"/>
              </a:solidFill>
            </a:endParaRPr>
          </a:p>
        </p:txBody>
      </p:sp>
      <p:sp>
        <p:nvSpPr>
          <p:cNvPr id="4" name="3 Rectángulo"/>
          <p:cNvSpPr/>
          <p:nvPr/>
        </p:nvSpPr>
        <p:spPr>
          <a:xfrm>
            <a:off x="5976664" y="1340768"/>
            <a:ext cx="3491880" cy="892552"/>
          </a:xfrm>
          <a:prstGeom prst="rect">
            <a:avLst/>
          </a:prstGeom>
        </p:spPr>
        <p:txBody>
          <a:bodyPr wrap="square">
            <a:spAutoFit/>
          </a:bodyPr>
          <a:lstStyle/>
          <a:p>
            <a:pPr lvl="0">
              <a:spcAft>
                <a:spcPts val="600"/>
              </a:spcAft>
            </a:pPr>
            <a:r>
              <a:rPr lang="es-ES" sz="1400" b="1" dirty="0">
                <a:solidFill>
                  <a:schemeClr val="accent1"/>
                </a:solidFill>
              </a:rPr>
              <a:t>L</a:t>
            </a:r>
            <a:r>
              <a:rPr lang="es-ES" sz="1400" b="1" baseline="-25000" dirty="0">
                <a:solidFill>
                  <a:schemeClr val="accent1"/>
                </a:solidFill>
              </a:rPr>
              <a:t>1 </a:t>
            </a:r>
            <a:r>
              <a:rPr lang="es-ES" sz="1400" b="1" dirty="0">
                <a:solidFill>
                  <a:schemeClr val="accent1"/>
                </a:solidFill>
              </a:rPr>
              <a:t>: (A </a:t>
            </a:r>
            <a:r>
              <a:rPr lang="es-ES" sz="1400" b="1" dirty="0">
                <a:solidFill>
                  <a:schemeClr val="accent1"/>
                </a:solidFill>
                <a:sym typeface="Symbol"/>
              </a:rPr>
              <a:t></a:t>
            </a:r>
            <a:r>
              <a:rPr lang="es-ES" sz="1400" b="1" dirty="0">
                <a:solidFill>
                  <a:schemeClr val="accent1"/>
                </a:solidFill>
              </a:rPr>
              <a:t> (B </a:t>
            </a:r>
            <a:r>
              <a:rPr lang="es-ES" sz="1400" b="1" dirty="0">
                <a:solidFill>
                  <a:schemeClr val="accent1"/>
                </a:solidFill>
                <a:sym typeface="Symbol"/>
              </a:rPr>
              <a:t></a:t>
            </a:r>
            <a:r>
              <a:rPr lang="es-ES" sz="1400" b="1" dirty="0">
                <a:solidFill>
                  <a:schemeClr val="accent1"/>
                </a:solidFill>
              </a:rPr>
              <a:t> A))</a:t>
            </a:r>
            <a:endParaRPr lang="es-AR" sz="1400" b="1" dirty="0">
              <a:solidFill>
                <a:schemeClr val="accent1"/>
              </a:solidFill>
            </a:endParaRPr>
          </a:p>
          <a:p>
            <a:pPr lvl="0">
              <a:spcAft>
                <a:spcPts val="600"/>
              </a:spcAft>
            </a:pPr>
            <a:r>
              <a:rPr lang="es-ES" sz="1400" b="1" dirty="0">
                <a:solidFill>
                  <a:schemeClr val="accent1"/>
                </a:solidFill>
              </a:rPr>
              <a:t>L</a:t>
            </a:r>
            <a:r>
              <a:rPr lang="es-ES" sz="1400" b="1" baseline="-25000" dirty="0">
                <a:solidFill>
                  <a:schemeClr val="accent1"/>
                </a:solidFill>
              </a:rPr>
              <a:t>2 </a:t>
            </a:r>
            <a:r>
              <a:rPr lang="es-ES" sz="1400" b="1" dirty="0">
                <a:solidFill>
                  <a:schemeClr val="accent1"/>
                </a:solidFill>
              </a:rPr>
              <a:t>: (A </a:t>
            </a:r>
            <a:r>
              <a:rPr lang="es-ES" sz="1400" b="1" dirty="0">
                <a:solidFill>
                  <a:schemeClr val="accent1"/>
                </a:solidFill>
                <a:sym typeface="Symbol"/>
              </a:rPr>
              <a:t></a:t>
            </a:r>
            <a:r>
              <a:rPr lang="es-ES" sz="1400" b="1" dirty="0">
                <a:solidFill>
                  <a:schemeClr val="accent1"/>
                </a:solidFill>
              </a:rPr>
              <a:t> (B </a:t>
            </a:r>
            <a:r>
              <a:rPr lang="es-ES" sz="1400" b="1" dirty="0">
                <a:solidFill>
                  <a:schemeClr val="accent1"/>
                </a:solidFill>
                <a:sym typeface="Symbol"/>
              </a:rPr>
              <a:t></a:t>
            </a:r>
            <a:r>
              <a:rPr lang="es-ES" sz="1400" b="1" dirty="0">
                <a:solidFill>
                  <a:schemeClr val="accent1"/>
                </a:solidFill>
              </a:rPr>
              <a:t> C)) </a:t>
            </a:r>
            <a:r>
              <a:rPr lang="es-ES" sz="1400" b="1" dirty="0">
                <a:solidFill>
                  <a:schemeClr val="accent1"/>
                </a:solidFill>
                <a:sym typeface="Symbol"/>
              </a:rPr>
              <a:t></a:t>
            </a:r>
            <a:r>
              <a:rPr lang="es-ES" sz="1400" b="1" dirty="0">
                <a:solidFill>
                  <a:schemeClr val="accent1"/>
                </a:solidFill>
              </a:rPr>
              <a:t> ((A </a:t>
            </a:r>
            <a:r>
              <a:rPr lang="es-ES" sz="1400" b="1" dirty="0">
                <a:solidFill>
                  <a:schemeClr val="accent1"/>
                </a:solidFill>
                <a:sym typeface="Symbol"/>
              </a:rPr>
              <a:t></a:t>
            </a:r>
            <a:r>
              <a:rPr lang="es-ES" sz="1400" b="1" dirty="0">
                <a:solidFill>
                  <a:schemeClr val="accent1"/>
                </a:solidFill>
              </a:rPr>
              <a:t> B) </a:t>
            </a:r>
            <a:r>
              <a:rPr lang="es-ES" sz="1400" b="1" dirty="0">
                <a:solidFill>
                  <a:schemeClr val="accent1"/>
                </a:solidFill>
                <a:sym typeface="Symbol"/>
              </a:rPr>
              <a:t></a:t>
            </a:r>
            <a:r>
              <a:rPr lang="es-ES" sz="1400" b="1" dirty="0">
                <a:solidFill>
                  <a:schemeClr val="accent1"/>
                </a:solidFill>
              </a:rPr>
              <a:t> (A </a:t>
            </a:r>
            <a:r>
              <a:rPr lang="es-ES" sz="1400" b="1" dirty="0">
                <a:solidFill>
                  <a:schemeClr val="accent1"/>
                </a:solidFill>
                <a:sym typeface="Symbol"/>
              </a:rPr>
              <a:t></a:t>
            </a:r>
            <a:r>
              <a:rPr lang="es-ES" sz="1400" b="1" dirty="0">
                <a:solidFill>
                  <a:schemeClr val="accent1"/>
                </a:solidFill>
              </a:rPr>
              <a:t> C))</a:t>
            </a:r>
            <a:endParaRPr lang="es-AR" sz="1400" b="1" dirty="0">
              <a:solidFill>
                <a:schemeClr val="accent1"/>
              </a:solidFill>
            </a:endParaRPr>
          </a:p>
          <a:p>
            <a:pPr lvl="0">
              <a:spcAft>
                <a:spcPts val="600"/>
              </a:spcAft>
            </a:pPr>
            <a:r>
              <a:rPr lang="es-ES" sz="1400" b="1" dirty="0">
                <a:solidFill>
                  <a:schemeClr val="accent1"/>
                </a:solidFill>
              </a:rPr>
              <a:t>L</a:t>
            </a:r>
            <a:r>
              <a:rPr lang="es-ES" sz="1400" b="1" baseline="-25000" dirty="0">
                <a:solidFill>
                  <a:schemeClr val="accent1"/>
                </a:solidFill>
              </a:rPr>
              <a:t>3</a:t>
            </a:r>
            <a:r>
              <a:rPr lang="es-ES" sz="1400" b="1" dirty="0">
                <a:solidFill>
                  <a:schemeClr val="accent1"/>
                </a:solidFill>
              </a:rPr>
              <a:t>:  ((</a:t>
            </a:r>
            <a:r>
              <a:rPr lang="es-ES" sz="1400" b="1" dirty="0">
                <a:solidFill>
                  <a:schemeClr val="accent1"/>
                </a:solidFill>
                <a:sym typeface="Symbol"/>
              </a:rPr>
              <a:t></a:t>
            </a:r>
            <a:r>
              <a:rPr lang="es-ES" sz="1400" b="1" dirty="0">
                <a:solidFill>
                  <a:schemeClr val="accent1"/>
                </a:solidFill>
              </a:rPr>
              <a:t> A) </a:t>
            </a:r>
            <a:r>
              <a:rPr lang="es-ES" sz="1400" b="1" dirty="0">
                <a:solidFill>
                  <a:schemeClr val="accent1"/>
                </a:solidFill>
                <a:sym typeface="Symbol"/>
              </a:rPr>
              <a:t></a:t>
            </a:r>
            <a:r>
              <a:rPr lang="es-ES" sz="1400" b="1" dirty="0">
                <a:solidFill>
                  <a:schemeClr val="accent1"/>
                </a:solidFill>
              </a:rPr>
              <a:t> (</a:t>
            </a:r>
            <a:r>
              <a:rPr lang="es-ES" sz="1400" b="1" dirty="0">
                <a:solidFill>
                  <a:schemeClr val="accent1"/>
                </a:solidFill>
                <a:sym typeface="Symbol"/>
              </a:rPr>
              <a:t></a:t>
            </a:r>
            <a:r>
              <a:rPr lang="es-ES" sz="1400" b="1" dirty="0">
                <a:solidFill>
                  <a:schemeClr val="accent1"/>
                </a:solidFill>
              </a:rPr>
              <a:t>B)) </a:t>
            </a:r>
            <a:r>
              <a:rPr lang="es-ES" sz="1400" b="1" dirty="0">
                <a:solidFill>
                  <a:schemeClr val="accent1"/>
                </a:solidFill>
                <a:sym typeface="Symbol"/>
              </a:rPr>
              <a:t></a:t>
            </a:r>
            <a:r>
              <a:rPr lang="es-ES" sz="1400" b="1" dirty="0">
                <a:solidFill>
                  <a:schemeClr val="accent1"/>
                </a:solidFill>
              </a:rPr>
              <a:t> (B </a:t>
            </a:r>
            <a:r>
              <a:rPr lang="es-ES" sz="1400" b="1" dirty="0">
                <a:solidFill>
                  <a:schemeClr val="accent1"/>
                </a:solidFill>
                <a:sym typeface="Symbol"/>
              </a:rPr>
              <a:t></a:t>
            </a:r>
            <a:r>
              <a:rPr lang="es-ES" sz="1400" b="1" dirty="0">
                <a:solidFill>
                  <a:schemeClr val="accent1"/>
                </a:solidFill>
              </a:rPr>
              <a:t> A)</a:t>
            </a:r>
            <a:r>
              <a:rPr lang="es-ES" sz="1400" b="1" dirty="0"/>
              <a:t> </a:t>
            </a:r>
            <a:endParaRPr lang="es-AR" sz="1400" dirty="0"/>
          </a:p>
        </p:txBody>
      </p:sp>
      <p:graphicFrame>
        <p:nvGraphicFramePr>
          <p:cNvPr id="7" name="6 Tabla"/>
          <p:cNvGraphicFramePr>
            <a:graphicFrameLocks noGrp="1"/>
          </p:cNvGraphicFramePr>
          <p:nvPr>
            <p:extLst>
              <p:ext uri="{D42A27DB-BD31-4B8C-83A1-F6EECF244321}">
                <p14:modId xmlns:p14="http://schemas.microsoft.com/office/powerpoint/2010/main" val="1248508300"/>
              </p:ext>
            </p:extLst>
          </p:nvPr>
        </p:nvGraphicFramePr>
        <p:xfrm>
          <a:off x="3707903" y="5301208"/>
          <a:ext cx="1944218" cy="1097280"/>
        </p:xfrm>
        <a:graphic>
          <a:graphicData uri="http://schemas.openxmlformats.org/drawingml/2006/table">
            <a:tbl>
              <a:tblPr firstRow="1" bandRow="1">
                <a:tableStyleId>{5C22544A-7EE6-4342-B048-85BDC9FD1C3A}</a:tableStyleId>
              </a:tblPr>
              <a:tblGrid>
                <a:gridCol w="972109"/>
                <a:gridCol w="972109"/>
              </a:tblGrid>
              <a:tr h="293752">
                <a:tc>
                  <a:txBody>
                    <a:bodyPr/>
                    <a:lstStyle/>
                    <a:p>
                      <a:r>
                        <a:rPr lang="es-ES" dirty="0" smtClean="0">
                          <a:solidFill>
                            <a:schemeClr val="bg1"/>
                          </a:solidFill>
                        </a:rPr>
                        <a:t>p</a:t>
                      </a:r>
                      <a:endParaRPr lang="es-AR" dirty="0">
                        <a:solidFill>
                          <a:schemeClr val="bg1"/>
                        </a:solidFill>
                      </a:endParaRPr>
                    </a:p>
                  </a:txBody>
                  <a:tcPr/>
                </a:tc>
                <a:tc>
                  <a:txBody>
                    <a:bodyPr/>
                    <a:lstStyle/>
                    <a:p>
                      <a:r>
                        <a:rPr lang="es-ES" dirty="0" smtClean="0">
                          <a:solidFill>
                            <a:schemeClr val="bg1"/>
                          </a:solidFill>
                        </a:rPr>
                        <a:t>(</a:t>
                      </a:r>
                      <a:r>
                        <a:rPr lang="es-ES" sz="1800" b="1" dirty="0" smtClean="0">
                          <a:solidFill>
                            <a:schemeClr val="bg1"/>
                          </a:solidFill>
                        </a:rPr>
                        <a:t>p </a:t>
                      </a:r>
                      <a:r>
                        <a:rPr lang="es-ES" sz="1800" b="1" dirty="0" smtClean="0">
                          <a:solidFill>
                            <a:schemeClr val="bg1"/>
                          </a:solidFill>
                          <a:sym typeface="Symbol"/>
                        </a:rPr>
                        <a:t></a:t>
                      </a:r>
                      <a:r>
                        <a:rPr lang="es-ES" sz="1800" b="1" dirty="0" smtClean="0">
                          <a:solidFill>
                            <a:schemeClr val="bg1"/>
                          </a:solidFill>
                        </a:rPr>
                        <a:t> p</a:t>
                      </a:r>
                      <a:r>
                        <a:rPr lang="es-ES" dirty="0" smtClean="0">
                          <a:solidFill>
                            <a:schemeClr val="bg1"/>
                          </a:solidFill>
                        </a:rPr>
                        <a:t>)</a:t>
                      </a:r>
                      <a:endParaRPr lang="es-AR" dirty="0">
                        <a:solidFill>
                          <a:schemeClr val="bg1"/>
                        </a:solidFill>
                      </a:endParaRPr>
                    </a:p>
                  </a:txBody>
                  <a:tcPr/>
                </a:tc>
              </a:tr>
              <a:tr h="293752">
                <a:tc>
                  <a:txBody>
                    <a:bodyPr/>
                    <a:lstStyle/>
                    <a:p>
                      <a:r>
                        <a:rPr lang="es-ES" dirty="0" smtClean="0"/>
                        <a:t>V</a:t>
                      </a:r>
                      <a:endParaRPr lang="es-AR" dirty="0"/>
                    </a:p>
                  </a:txBody>
                  <a:tcPr/>
                </a:tc>
                <a:tc>
                  <a:txBody>
                    <a:bodyPr/>
                    <a:lstStyle/>
                    <a:p>
                      <a:r>
                        <a:rPr lang="es-ES" dirty="0" smtClean="0"/>
                        <a:t>V</a:t>
                      </a:r>
                      <a:endParaRPr lang="es-AR" dirty="0"/>
                    </a:p>
                  </a:txBody>
                  <a:tcPr/>
                </a:tc>
              </a:tr>
              <a:tr h="293752">
                <a:tc>
                  <a:txBody>
                    <a:bodyPr/>
                    <a:lstStyle/>
                    <a:p>
                      <a:r>
                        <a:rPr lang="es-ES" dirty="0" smtClean="0"/>
                        <a:t>F</a:t>
                      </a:r>
                      <a:endParaRPr lang="es-AR" dirty="0"/>
                    </a:p>
                  </a:txBody>
                  <a:tcPr/>
                </a:tc>
                <a:tc>
                  <a:txBody>
                    <a:bodyPr/>
                    <a:lstStyle/>
                    <a:p>
                      <a:r>
                        <a:rPr lang="es-ES" dirty="0" smtClean="0"/>
                        <a:t>V</a:t>
                      </a:r>
                      <a:endParaRPr lang="es-AR" dirty="0"/>
                    </a:p>
                  </a:txBody>
                  <a:tcPr/>
                </a:tc>
              </a:tr>
            </a:tbl>
          </a:graphicData>
        </a:graphic>
      </p:graphicFrame>
    </p:spTree>
    <p:extLst>
      <p:ext uri="{BB962C8B-B14F-4D97-AF65-F5344CB8AC3E}">
        <p14:creationId xmlns:p14="http://schemas.microsoft.com/office/powerpoint/2010/main" val="273025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solidFill>
                  <a:srgbClr val="0070C0"/>
                </a:solidFill>
              </a:rPr>
              <a:t>Corrección del sistema deductivo L</a:t>
            </a:r>
            <a:endParaRPr lang="es-AR" dirty="0">
              <a:solidFill>
                <a:srgbClr val="0070C0"/>
              </a:solidFill>
            </a:endParaRPr>
          </a:p>
        </p:txBody>
      </p:sp>
      <p:sp>
        <p:nvSpPr>
          <p:cNvPr id="3" name="2 Marcador de contenido"/>
          <p:cNvSpPr>
            <a:spLocks noGrp="1"/>
          </p:cNvSpPr>
          <p:nvPr>
            <p:ph idx="1"/>
          </p:nvPr>
        </p:nvSpPr>
        <p:spPr/>
        <p:txBody>
          <a:bodyPr>
            <a:normAutofit fontScale="92500" lnSpcReduction="20000"/>
          </a:bodyPr>
          <a:lstStyle/>
          <a:p>
            <a:pPr marL="0" indent="0">
              <a:buNone/>
            </a:pPr>
            <a:r>
              <a:rPr lang="es-ES" dirty="0" smtClean="0"/>
              <a:t>La corrección de un sistema deductivo está garantizada si se cuenta con </a:t>
            </a:r>
            <a:r>
              <a:rPr lang="es-ES" u="sng" dirty="0" smtClean="0"/>
              <a:t>axiomas verdaderos </a:t>
            </a:r>
            <a:r>
              <a:rPr lang="es-ES" dirty="0" smtClean="0"/>
              <a:t>y </a:t>
            </a:r>
            <a:r>
              <a:rPr lang="es-ES" u="sng" dirty="0" smtClean="0"/>
              <a:t>reglas de inferencia correctas (o sensatas)</a:t>
            </a:r>
            <a:r>
              <a:rPr lang="es-ES" dirty="0" smtClean="0"/>
              <a:t>, es decir que preservan la verdad.</a:t>
            </a:r>
          </a:p>
          <a:p>
            <a:pPr marL="0" indent="0">
              <a:buNone/>
            </a:pPr>
            <a:endParaRPr lang="es-ES" b="1" dirty="0" smtClean="0"/>
          </a:p>
          <a:p>
            <a:pPr marL="0" indent="0">
              <a:buNone/>
            </a:pPr>
            <a:r>
              <a:rPr lang="es-ES" b="1" dirty="0" smtClean="0"/>
              <a:t>Entonces ¿Cómo demostramos que L es correcto?</a:t>
            </a:r>
          </a:p>
          <a:p>
            <a:pPr marL="0" indent="0">
              <a:buNone/>
            </a:pPr>
            <a:endParaRPr lang="es-ES" dirty="0"/>
          </a:p>
          <a:p>
            <a:pPr marL="0" indent="0">
              <a:buNone/>
            </a:pPr>
            <a:r>
              <a:rPr lang="es-ES" dirty="0" smtClean="0"/>
              <a:t>Debemos demostrar lo siguiente.</a:t>
            </a:r>
          </a:p>
          <a:p>
            <a:pPr>
              <a:buFontTx/>
              <a:buChar char="-"/>
            </a:pPr>
            <a:r>
              <a:rPr lang="es-ES" dirty="0" smtClean="0"/>
              <a:t>sus axiomas L1, L2 y L3 son tautologías,</a:t>
            </a:r>
          </a:p>
          <a:p>
            <a:pPr>
              <a:buFontTx/>
              <a:buChar char="-"/>
            </a:pPr>
            <a:r>
              <a:rPr lang="es-ES" dirty="0" smtClean="0"/>
              <a:t>Su regla MP preserva la verdad.</a:t>
            </a:r>
          </a:p>
          <a:p>
            <a:endParaRPr lang="es-AR" b="1" dirty="0"/>
          </a:p>
        </p:txBody>
      </p:sp>
    </p:spTree>
    <p:extLst>
      <p:ext uri="{BB962C8B-B14F-4D97-AF65-F5344CB8AC3E}">
        <p14:creationId xmlns:p14="http://schemas.microsoft.com/office/powerpoint/2010/main" val="1188950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0070C0"/>
                </a:solidFill>
              </a:rPr>
              <a:t>Corrección del </a:t>
            </a:r>
            <a:r>
              <a:rPr lang="es-ES" b="1" dirty="0" smtClean="0">
                <a:solidFill>
                  <a:srgbClr val="0070C0"/>
                </a:solidFill>
              </a:rPr>
              <a:t>sistema deductivo L</a:t>
            </a:r>
            <a:endParaRPr lang="es-AR" dirty="0">
              <a:solidFill>
                <a:srgbClr val="0070C0"/>
              </a:solidFill>
            </a:endParaRPr>
          </a:p>
        </p:txBody>
      </p:sp>
      <p:sp>
        <p:nvSpPr>
          <p:cNvPr id="3" name="2 Marcador de contenido"/>
          <p:cNvSpPr>
            <a:spLocks noGrp="1"/>
          </p:cNvSpPr>
          <p:nvPr>
            <p:ph idx="1"/>
          </p:nvPr>
        </p:nvSpPr>
        <p:spPr>
          <a:xfrm>
            <a:off x="457200" y="1600200"/>
            <a:ext cx="8507288" cy="4525963"/>
          </a:xfrm>
        </p:spPr>
        <p:txBody>
          <a:bodyPr>
            <a:normAutofit/>
          </a:bodyPr>
          <a:lstStyle/>
          <a:p>
            <a:pPr marL="0" indent="0">
              <a:buNone/>
            </a:pPr>
            <a:r>
              <a:rPr lang="es-ES" sz="2400" b="1" dirty="0" smtClean="0">
                <a:solidFill>
                  <a:schemeClr val="tx2"/>
                </a:solidFill>
              </a:rPr>
              <a:t>Los axiomas de L son tautologías</a:t>
            </a:r>
          </a:p>
          <a:p>
            <a:pPr lvl="0"/>
            <a:r>
              <a:rPr lang="es-ES" sz="2400" dirty="0"/>
              <a:t>L</a:t>
            </a:r>
            <a:r>
              <a:rPr lang="es-ES" sz="2400" baseline="-25000" dirty="0"/>
              <a:t>1 </a:t>
            </a:r>
            <a:r>
              <a:rPr lang="es-ES" sz="2400" dirty="0"/>
              <a:t>: A </a:t>
            </a:r>
            <a:r>
              <a:rPr lang="es-ES" sz="2400" dirty="0">
                <a:sym typeface="Symbol"/>
              </a:rPr>
              <a:t></a:t>
            </a:r>
            <a:r>
              <a:rPr lang="es-ES" sz="2400" dirty="0"/>
              <a:t> (B </a:t>
            </a:r>
            <a:r>
              <a:rPr lang="es-ES" sz="2400" dirty="0">
                <a:sym typeface="Symbol"/>
              </a:rPr>
              <a:t></a:t>
            </a:r>
            <a:r>
              <a:rPr lang="es-ES" sz="2400" dirty="0"/>
              <a:t> A)</a:t>
            </a:r>
            <a:endParaRPr lang="es-AR" sz="2400" dirty="0"/>
          </a:p>
          <a:p>
            <a:pPr lvl="0"/>
            <a:r>
              <a:rPr lang="es-ES" sz="2400" dirty="0"/>
              <a:t>L</a:t>
            </a:r>
            <a:r>
              <a:rPr lang="es-ES" sz="2400" baseline="-25000" dirty="0"/>
              <a:t>2 </a:t>
            </a:r>
            <a:r>
              <a:rPr lang="es-ES" sz="2400" dirty="0"/>
              <a:t>: (A </a:t>
            </a:r>
            <a:r>
              <a:rPr lang="es-ES" sz="2400" dirty="0">
                <a:sym typeface="Symbol"/>
              </a:rPr>
              <a:t></a:t>
            </a:r>
            <a:r>
              <a:rPr lang="es-ES" sz="2400" dirty="0"/>
              <a:t> (B </a:t>
            </a:r>
            <a:r>
              <a:rPr lang="es-ES" sz="2400" dirty="0">
                <a:sym typeface="Symbol"/>
              </a:rPr>
              <a:t></a:t>
            </a:r>
            <a:r>
              <a:rPr lang="es-ES" sz="2400" dirty="0"/>
              <a:t> C)) </a:t>
            </a:r>
            <a:r>
              <a:rPr lang="es-ES" sz="2400" dirty="0">
                <a:sym typeface="Symbol"/>
              </a:rPr>
              <a:t></a:t>
            </a:r>
            <a:r>
              <a:rPr lang="es-ES" sz="2400" dirty="0"/>
              <a:t> ((A </a:t>
            </a:r>
            <a:r>
              <a:rPr lang="es-ES" sz="2400" dirty="0">
                <a:sym typeface="Symbol"/>
              </a:rPr>
              <a:t></a:t>
            </a:r>
            <a:r>
              <a:rPr lang="es-ES" sz="2400" dirty="0"/>
              <a:t> B) </a:t>
            </a:r>
            <a:r>
              <a:rPr lang="es-ES" sz="2400" dirty="0">
                <a:sym typeface="Symbol"/>
              </a:rPr>
              <a:t></a:t>
            </a:r>
            <a:r>
              <a:rPr lang="es-ES" sz="2400" dirty="0"/>
              <a:t> (A </a:t>
            </a:r>
            <a:r>
              <a:rPr lang="es-ES" sz="2400" dirty="0">
                <a:sym typeface="Symbol"/>
              </a:rPr>
              <a:t></a:t>
            </a:r>
            <a:r>
              <a:rPr lang="es-ES" sz="2400" dirty="0"/>
              <a:t> C))</a:t>
            </a:r>
            <a:endParaRPr lang="es-AR" sz="2400" dirty="0"/>
          </a:p>
          <a:p>
            <a:pPr lvl="0"/>
            <a:r>
              <a:rPr lang="es-ES" sz="2400" dirty="0"/>
              <a:t>L</a:t>
            </a:r>
            <a:r>
              <a:rPr lang="es-ES" sz="2400" baseline="-25000" dirty="0"/>
              <a:t>3</a:t>
            </a:r>
            <a:r>
              <a:rPr lang="es-ES" sz="2400" dirty="0"/>
              <a:t>:  ((</a:t>
            </a:r>
            <a:r>
              <a:rPr lang="es-ES" sz="2400" dirty="0">
                <a:sym typeface="Symbol"/>
              </a:rPr>
              <a:t></a:t>
            </a:r>
            <a:r>
              <a:rPr lang="es-ES" sz="2400" dirty="0"/>
              <a:t> A) </a:t>
            </a:r>
            <a:r>
              <a:rPr lang="es-ES" sz="2400" dirty="0">
                <a:sym typeface="Symbol"/>
              </a:rPr>
              <a:t></a:t>
            </a:r>
            <a:r>
              <a:rPr lang="es-ES" sz="2400" dirty="0"/>
              <a:t> (</a:t>
            </a:r>
            <a:r>
              <a:rPr lang="es-ES" sz="2400" dirty="0">
                <a:sym typeface="Symbol"/>
              </a:rPr>
              <a:t></a:t>
            </a:r>
            <a:r>
              <a:rPr lang="es-ES" sz="2400" dirty="0"/>
              <a:t>B)) </a:t>
            </a:r>
            <a:r>
              <a:rPr lang="es-ES" sz="2400" dirty="0">
                <a:sym typeface="Symbol"/>
              </a:rPr>
              <a:t></a:t>
            </a:r>
            <a:r>
              <a:rPr lang="es-ES" sz="2400" dirty="0"/>
              <a:t> (B </a:t>
            </a:r>
            <a:r>
              <a:rPr lang="es-ES" sz="2400" dirty="0">
                <a:sym typeface="Symbol"/>
              </a:rPr>
              <a:t></a:t>
            </a:r>
            <a:r>
              <a:rPr lang="es-ES" sz="2400" dirty="0"/>
              <a:t> A)</a:t>
            </a:r>
            <a:endParaRPr lang="es-AR" sz="2400" dirty="0"/>
          </a:p>
          <a:p>
            <a:pPr marL="0" indent="0">
              <a:buNone/>
            </a:pPr>
            <a:endParaRPr lang="es-ES" sz="2400" dirty="0" smtClean="0"/>
          </a:p>
          <a:p>
            <a:pPr marL="0" indent="0">
              <a:buNone/>
            </a:pPr>
            <a:r>
              <a:rPr lang="es-ES" sz="2400" dirty="0" smtClean="0"/>
              <a:t>Les hacemos la tabla de verdad, por </a:t>
            </a:r>
            <a:r>
              <a:rPr lang="es-ES" sz="2400" dirty="0" err="1" smtClean="0"/>
              <a:t>ej</a:t>
            </a:r>
            <a:r>
              <a:rPr lang="es-ES" sz="2400" dirty="0" smtClean="0"/>
              <a:t>:</a:t>
            </a:r>
          </a:p>
          <a:p>
            <a:pPr marL="0" indent="0">
              <a:buNone/>
            </a:pPr>
            <a:endParaRPr lang="es-ES" dirty="0" smtClean="0"/>
          </a:p>
          <a:p>
            <a:endParaRPr lang="es-AR" b="1" dirty="0"/>
          </a:p>
        </p:txBody>
      </p:sp>
      <p:graphicFrame>
        <p:nvGraphicFramePr>
          <p:cNvPr id="4" name="3 Tabla"/>
          <p:cNvGraphicFramePr>
            <a:graphicFrameLocks noGrp="1"/>
          </p:cNvGraphicFramePr>
          <p:nvPr>
            <p:extLst>
              <p:ext uri="{D42A27DB-BD31-4B8C-83A1-F6EECF244321}">
                <p14:modId xmlns:p14="http://schemas.microsoft.com/office/powerpoint/2010/main" val="2724690829"/>
              </p:ext>
            </p:extLst>
          </p:nvPr>
        </p:nvGraphicFramePr>
        <p:xfrm>
          <a:off x="1115616" y="4437112"/>
          <a:ext cx="6096000" cy="1849120"/>
        </p:xfrm>
        <a:graphic>
          <a:graphicData uri="http://schemas.openxmlformats.org/drawingml/2006/table">
            <a:tbl>
              <a:tblPr firstRow="1" bandRow="1">
                <a:tableStyleId>{5C22544A-7EE6-4342-B048-85BDC9FD1C3A}</a:tableStyleId>
              </a:tblPr>
              <a:tblGrid>
                <a:gridCol w="2032000"/>
                <a:gridCol w="2032000"/>
                <a:gridCol w="2032000"/>
              </a:tblGrid>
              <a:tr h="139040">
                <a:tc>
                  <a:txBody>
                    <a:bodyPr/>
                    <a:lstStyle/>
                    <a:p>
                      <a:r>
                        <a:rPr lang="es-ES" dirty="0" smtClean="0"/>
                        <a:t>A</a:t>
                      </a:r>
                      <a:endParaRPr lang="es-AR" dirty="0"/>
                    </a:p>
                  </a:txBody>
                  <a:tcPr/>
                </a:tc>
                <a:tc>
                  <a:txBody>
                    <a:bodyPr/>
                    <a:lstStyle/>
                    <a:p>
                      <a:r>
                        <a:rPr lang="es-ES" dirty="0" smtClean="0"/>
                        <a:t>B</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 </a:t>
                      </a:r>
                      <a:r>
                        <a:rPr lang="es-ES" dirty="0" smtClean="0">
                          <a:sym typeface="Symbol"/>
                        </a:rPr>
                        <a:t></a:t>
                      </a:r>
                      <a:r>
                        <a:rPr lang="es-ES" dirty="0" smtClean="0"/>
                        <a:t> (B </a:t>
                      </a:r>
                      <a:r>
                        <a:rPr lang="es-ES" dirty="0" smtClean="0">
                          <a:sym typeface="Symbol"/>
                        </a:rPr>
                        <a:t></a:t>
                      </a:r>
                      <a:r>
                        <a:rPr lang="es-ES" dirty="0" smtClean="0"/>
                        <a:t> A)</a:t>
                      </a:r>
                      <a:endParaRPr lang="es-AR" dirty="0" smtClean="0"/>
                    </a:p>
                  </a:txBody>
                  <a:tcPr/>
                </a:tc>
              </a:tr>
              <a:tr h="370840">
                <a:tc>
                  <a:txBody>
                    <a:bodyPr/>
                    <a:lstStyle/>
                    <a:p>
                      <a:r>
                        <a:rPr lang="es-ES" dirty="0" smtClean="0"/>
                        <a:t>V</a:t>
                      </a:r>
                      <a:endParaRPr lang="es-AR" dirty="0"/>
                    </a:p>
                  </a:txBody>
                  <a:tcPr/>
                </a:tc>
                <a:tc>
                  <a:txBody>
                    <a:bodyPr/>
                    <a:lstStyle/>
                    <a:p>
                      <a:r>
                        <a:rPr lang="es-ES" dirty="0" smtClean="0"/>
                        <a:t>V</a:t>
                      </a:r>
                      <a:endParaRPr lang="es-AR" dirty="0"/>
                    </a:p>
                  </a:txBody>
                  <a:tcPr/>
                </a:tc>
                <a:tc>
                  <a:txBody>
                    <a:bodyPr/>
                    <a:lstStyle/>
                    <a:p>
                      <a:r>
                        <a:rPr lang="es-ES" dirty="0" smtClean="0"/>
                        <a:t> V</a:t>
                      </a:r>
                      <a:endParaRPr lang="es-AR" dirty="0"/>
                    </a:p>
                  </a:txBody>
                  <a:tcPr/>
                </a:tc>
              </a:tr>
              <a:tr h="370840">
                <a:tc>
                  <a:txBody>
                    <a:bodyPr/>
                    <a:lstStyle/>
                    <a:p>
                      <a:r>
                        <a:rPr lang="es-ES" dirty="0" smtClean="0"/>
                        <a:t>V</a:t>
                      </a:r>
                      <a:endParaRPr lang="es-AR" dirty="0"/>
                    </a:p>
                  </a:txBody>
                  <a:tcPr/>
                </a:tc>
                <a:tc>
                  <a:txBody>
                    <a:bodyPr/>
                    <a:lstStyle/>
                    <a:p>
                      <a:r>
                        <a:rPr lang="es-ES" dirty="0" smtClean="0"/>
                        <a:t>F</a:t>
                      </a:r>
                      <a:endParaRPr lang="es-AR" dirty="0"/>
                    </a:p>
                  </a:txBody>
                  <a:tcPr/>
                </a:tc>
                <a:tc>
                  <a:txBody>
                    <a:bodyPr/>
                    <a:lstStyle/>
                    <a:p>
                      <a:r>
                        <a:rPr lang="es-ES" dirty="0" smtClean="0"/>
                        <a:t> V</a:t>
                      </a:r>
                      <a:endParaRPr lang="es-AR" dirty="0"/>
                    </a:p>
                  </a:txBody>
                  <a:tcPr/>
                </a:tc>
              </a:tr>
              <a:tr h="370840">
                <a:tc>
                  <a:txBody>
                    <a:bodyPr/>
                    <a:lstStyle/>
                    <a:p>
                      <a:r>
                        <a:rPr lang="es-ES" dirty="0" smtClean="0"/>
                        <a:t>F</a:t>
                      </a:r>
                      <a:endParaRPr lang="es-AR" dirty="0"/>
                    </a:p>
                  </a:txBody>
                  <a:tcPr/>
                </a:tc>
                <a:tc>
                  <a:txBody>
                    <a:bodyPr/>
                    <a:lstStyle/>
                    <a:p>
                      <a:r>
                        <a:rPr lang="es-ES" dirty="0" smtClean="0"/>
                        <a:t>V</a:t>
                      </a:r>
                      <a:endParaRPr lang="es-AR" dirty="0"/>
                    </a:p>
                  </a:txBody>
                  <a:tcPr/>
                </a:tc>
                <a:tc>
                  <a:txBody>
                    <a:bodyPr/>
                    <a:lstStyle/>
                    <a:p>
                      <a:r>
                        <a:rPr lang="es-ES" dirty="0" smtClean="0"/>
                        <a:t> V</a:t>
                      </a:r>
                      <a:endParaRPr lang="es-AR" dirty="0"/>
                    </a:p>
                  </a:txBody>
                  <a:tcPr/>
                </a:tc>
              </a:tr>
              <a:tr h="370840">
                <a:tc>
                  <a:txBody>
                    <a:bodyPr/>
                    <a:lstStyle/>
                    <a:p>
                      <a:r>
                        <a:rPr lang="es-ES" dirty="0" smtClean="0"/>
                        <a:t>F</a:t>
                      </a:r>
                      <a:endParaRPr lang="es-AR" dirty="0"/>
                    </a:p>
                  </a:txBody>
                  <a:tcPr/>
                </a:tc>
                <a:tc>
                  <a:txBody>
                    <a:bodyPr/>
                    <a:lstStyle/>
                    <a:p>
                      <a:r>
                        <a:rPr lang="es-ES" dirty="0" smtClean="0"/>
                        <a:t>F</a:t>
                      </a:r>
                      <a:endParaRPr lang="es-AR" dirty="0"/>
                    </a:p>
                  </a:txBody>
                  <a:tcPr/>
                </a:tc>
                <a:tc>
                  <a:txBody>
                    <a:bodyPr/>
                    <a:lstStyle/>
                    <a:p>
                      <a:r>
                        <a:rPr lang="es-ES" dirty="0" smtClean="0"/>
                        <a:t> V</a:t>
                      </a:r>
                      <a:endParaRPr lang="es-AR" dirty="0"/>
                    </a:p>
                  </a:txBody>
                  <a:tcPr/>
                </a:tc>
              </a:tr>
            </a:tbl>
          </a:graphicData>
        </a:graphic>
      </p:graphicFrame>
      <p:sp>
        <p:nvSpPr>
          <p:cNvPr id="5" name="4 Elipse"/>
          <p:cNvSpPr/>
          <p:nvPr/>
        </p:nvSpPr>
        <p:spPr>
          <a:xfrm>
            <a:off x="5220072" y="4725144"/>
            <a:ext cx="360040"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40050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0070C0"/>
                </a:solidFill>
              </a:rPr>
              <a:t>Corrección del </a:t>
            </a:r>
            <a:r>
              <a:rPr lang="es-ES" b="1" dirty="0" smtClean="0">
                <a:solidFill>
                  <a:srgbClr val="0070C0"/>
                </a:solidFill>
              </a:rPr>
              <a:t>sistema deductivo L</a:t>
            </a:r>
            <a:endParaRPr lang="es-AR" dirty="0">
              <a:solidFill>
                <a:srgbClr val="0070C0"/>
              </a:solidFill>
            </a:endParaRPr>
          </a:p>
        </p:txBody>
      </p:sp>
      <p:sp>
        <p:nvSpPr>
          <p:cNvPr id="3" name="2 Marcador de contenido"/>
          <p:cNvSpPr>
            <a:spLocks noGrp="1"/>
          </p:cNvSpPr>
          <p:nvPr>
            <p:ph idx="1"/>
          </p:nvPr>
        </p:nvSpPr>
        <p:spPr/>
        <p:txBody>
          <a:bodyPr>
            <a:normAutofit fontScale="55000" lnSpcReduction="20000"/>
          </a:bodyPr>
          <a:lstStyle/>
          <a:p>
            <a:pPr marL="0" indent="0">
              <a:buNone/>
            </a:pPr>
            <a:r>
              <a:rPr lang="es-ES" sz="5100" b="1" dirty="0" smtClean="0">
                <a:solidFill>
                  <a:schemeClr val="tx2"/>
                </a:solidFill>
              </a:rPr>
              <a:t>La </a:t>
            </a:r>
            <a:r>
              <a:rPr lang="es-ES" sz="5100" b="1" dirty="0">
                <a:solidFill>
                  <a:schemeClr val="tx2"/>
                </a:solidFill>
              </a:rPr>
              <a:t>regla </a:t>
            </a:r>
            <a:r>
              <a:rPr lang="es-ES" sz="5100" b="1" dirty="0" smtClean="0">
                <a:solidFill>
                  <a:schemeClr val="tx2"/>
                </a:solidFill>
              </a:rPr>
              <a:t>Modus </a:t>
            </a:r>
            <a:r>
              <a:rPr lang="es-ES" sz="5100" b="1" dirty="0" err="1" smtClean="0">
                <a:solidFill>
                  <a:schemeClr val="tx2"/>
                </a:solidFill>
              </a:rPr>
              <a:t>Ponens</a:t>
            </a:r>
            <a:r>
              <a:rPr lang="es-ES" sz="5100" b="1" dirty="0" smtClean="0">
                <a:solidFill>
                  <a:schemeClr val="tx2"/>
                </a:solidFill>
              </a:rPr>
              <a:t> </a:t>
            </a:r>
            <a:r>
              <a:rPr lang="es-ES" sz="5100" b="1" dirty="0">
                <a:solidFill>
                  <a:schemeClr val="tx2"/>
                </a:solidFill>
              </a:rPr>
              <a:t>preserva la verdad</a:t>
            </a:r>
            <a:r>
              <a:rPr lang="es-ES" dirty="0" smtClean="0"/>
              <a:t>.</a:t>
            </a:r>
          </a:p>
          <a:p>
            <a:pPr marL="0" indent="0">
              <a:buNone/>
            </a:pPr>
            <a:endParaRPr lang="es-ES" dirty="0" smtClean="0"/>
          </a:p>
          <a:p>
            <a:pPr marL="0" lvl="0" indent="0">
              <a:buNone/>
            </a:pPr>
            <a:r>
              <a:rPr lang="es-ES" dirty="0" smtClean="0"/>
              <a:t>Definición de MP</a:t>
            </a:r>
            <a:r>
              <a:rPr lang="es-ES" dirty="0"/>
              <a:t>: </a:t>
            </a:r>
            <a:r>
              <a:rPr lang="es-ES" dirty="0" smtClean="0"/>
              <a:t> a </a:t>
            </a:r>
            <a:r>
              <a:rPr lang="es-ES" dirty="0"/>
              <a:t>partir de A y de (</a:t>
            </a:r>
            <a:r>
              <a:rPr lang="es-ES" dirty="0" smtClean="0"/>
              <a:t>A </a:t>
            </a:r>
            <a:r>
              <a:rPr lang="es-ES" dirty="0">
                <a:sym typeface="Symbol"/>
              </a:rPr>
              <a:t></a:t>
            </a:r>
            <a:r>
              <a:rPr lang="es-ES" dirty="0"/>
              <a:t> </a:t>
            </a:r>
            <a:r>
              <a:rPr lang="es-ES" dirty="0" smtClean="0"/>
              <a:t>B) </a:t>
            </a:r>
            <a:r>
              <a:rPr lang="es-ES" dirty="0"/>
              <a:t>se infiere </a:t>
            </a:r>
            <a:r>
              <a:rPr lang="es-ES" dirty="0" smtClean="0"/>
              <a:t>B</a:t>
            </a:r>
          </a:p>
          <a:p>
            <a:pPr marL="0" lvl="0" indent="0">
              <a:buNone/>
            </a:pPr>
            <a:endParaRPr lang="es-ES" dirty="0" smtClean="0"/>
          </a:p>
          <a:p>
            <a:pPr marL="0" lvl="0" indent="0">
              <a:buNone/>
            </a:pPr>
            <a:r>
              <a:rPr lang="es-ES" dirty="0" smtClean="0"/>
              <a:t>Lo demostraremos </a:t>
            </a:r>
            <a:r>
              <a:rPr lang="es-ES" b="1" dirty="0" smtClean="0"/>
              <a:t>por el absurdo</a:t>
            </a:r>
            <a:r>
              <a:rPr lang="es-ES" dirty="0" smtClean="0"/>
              <a:t>:</a:t>
            </a:r>
          </a:p>
          <a:p>
            <a:pPr marL="0" lvl="0" indent="0">
              <a:buNone/>
            </a:pPr>
            <a:endParaRPr lang="es-ES" dirty="0" smtClean="0"/>
          </a:p>
          <a:p>
            <a:pPr marL="0" lvl="0" indent="0">
              <a:buNone/>
            </a:pPr>
            <a:r>
              <a:rPr lang="es-ES" dirty="0" smtClean="0"/>
              <a:t>Suponemos que MP no preserva la verdad, es decir que a partir de A y de (A </a:t>
            </a:r>
            <a:r>
              <a:rPr lang="es-ES" dirty="0" smtClean="0">
                <a:sym typeface="Symbol"/>
              </a:rPr>
              <a:t></a:t>
            </a:r>
            <a:r>
              <a:rPr lang="es-ES" dirty="0" smtClean="0"/>
              <a:t> B), siendo ambas tautologías, se ha inferido B la cual NO es tautología.</a:t>
            </a:r>
          </a:p>
          <a:p>
            <a:pPr marL="0" lvl="0" indent="0">
              <a:buNone/>
            </a:pPr>
            <a:endParaRPr lang="es-ES" dirty="0" smtClean="0"/>
          </a:p>
          <a:p>
            <a:pPr marL="0" lvl="0" indent="0">
              <a:buNone/>
            </a:pPr>
            <a:r>
              <a:rPr lang="es-ES" dirty="0" smtClean="0"/>
              <a:t>Entonces como B no es tautología, existe una valuación, sea v, para las letras de enunciado que aparecen en B (es decir, una fila en su tabla de verdad) para la cual v(B)=F.</a:t>
            </a:r>
          </a:p>
          <a:p>
            <a:pPr marL="0" lvl="0" indent="0">
              <a:buNone/>
            </a:pPr>
            <a:r>
              <a:rPr lang="es-ES" dirty="0" smtClean="0"/>
              <a:t>Por otra parte como A es tautología, en esa misma valuación toma el valor Verdadero, o sea v(A)=V.</a:t>
            </a:r>
          </a:p>
          <a:p>
            <a:pPr marL="0" lvl="0" indent="0">
              <a:buNone/>
            </a:pPr>
            <a:r>
              <a:rPr lang="es-ES" dirty="0" smtClean="0"/>
              <a:t>¿Qué valor toma v(A </a:t>
            </a:r>
            <a:r>
              <a:rPr lang="es-ES" dirty="0" smtClean="0">
                <a:sym typeface="Symbol"/>
              </a:rPr>
              <a:t></a:t>
            </a:r>
            <a:r>
              <a:rPr lang="es-ES" dirty="0" smtClean="0"/>
              <a:t> B) ?  Toma el valor F, lo cual contradice la hipótesis que </a:t>
            </a:r>
            <a:r>
              <a:rPr lang="es-ES" dirty="0" err="1" smtClean="0"/>
              <a:t>dce</a:t>
            </a:r>
            <a:r>
              <a:rPr lang="es-ES" dirty="0" smtClean="0"/>
              <a:t> que (A </a:t>
            </a:r>
            <a:r>
              <a:rPr lang="es-ES" dirty="0" smtClean="0">
                <a:sym typeface="Symbol"/>
              </a:rPr>
              <a:t></a:t>
            </a:r>
            <a:r>
              <a:rPr lang="es-ES" dirty="0" smtClean="0"/>
              <a:t> B)  es tautología. PQD.</a:t>
            </a:r>
          </a:p>
          <a:p>
            <a:endParaRPr lang="es-AR" b="1" dirty="0"/>
          </a:p>
        </p:txBody>
      </p:sp>
    </p:spTree>
    <p:extLst>
      <p:ext uri="{BB962C8B-B14F-4D97-AF65-F5344CB8AC3E}">
        <p14:creationId xmlns:p14="http://schemas.microsoft.com/office/powerpoint/2010/main" val="1256136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solidFill>
                  <a:srgbClr val="0070C0"/>
                </a:solidFill>
              </a:rPr>
              <a:t>Corrección del </a:t>
            </a:r>
            <a:r>
              <a:rPr lang="es-ES" b="1" dirty="0" smtClean="0">
                <a:solidFill>
                  <a:srgbClr val="0070C0"/>
                </a:solidFill>
              </a:rPr>
              <a:t>sistema deductivo L</a:t>
            </a:r>
            <a:endParaRPr lang="es-AR" dirty="0">
              <a:solidFill>
                <a:srgbClr val="0070C0"/>
              </a:solidFill>
            </a:endParaRPr>
          </a:p>
        </p:txBody>
      </p:sp>
      <p:sp>
        <p:nvSpPr>
          <p:cNvPr id="3" name="2 Marcador de contenido"/>
          <p:cNvSpPr>
            <a:spLocks noGrp="1"/>
          </p:cNvSpPr>
          <p:nvPr>
            <p:ph idx="1"/>
          </p:nvPr>
        </p:nvSpPr>
        <p:spPr>
          <a:xfrm>
            <a:off x="457200" y="1600200"/>
            <a:ext cx="8507288" cy="4525963"/>
          </a:xfrm>
        </p:spPr>
        <p:txBody>
          <a:bodyPr>
            <a:normAutofit/>
          </a:bodyPr>
          <a:lstStyle/>
          <a:p>
            <a:pPr marL="0" indent="0">
              <a:buNone/>
            </a:pPr>
            <a:r>
              <a:rPr lang="es-ES" dirty="0"/>
              <a:t>Hemos demostrado que L es </a:t>
            </a:r>
            <a:r>
              <a:rPr lang="es-ES" dirty="0" smtClean="0"/>
              <a:t>sensato (o correcto </a:t>
            </a:r>
            <a:r>
              <a:rPr lang="es-ES" dirty="0"/>
              <a:t>)</a:t>
            </a:r>
            <a:endParaRPr lang="es-ES" dirty="0" smtClean="0"/>
          </a:p>
          <a:p>
            <a:pPr marL="0" indent="0">
              <a:buNone/>
            </a:pPr>
            <a:endParaRPr lang="es-ES" dirty="0" smtClean="0"/>
          </a:p>
          <a:p>
            <a:pPr marL="0" indent="0">
              <a:buNone/>
            </a:pPr>
            <a:r>
              <a:rPr lang="es-ES" dirty="0" smtClean="0"/>
              <a:t>En símbolos:</a:t>
            </a:r>
            <a:endParaRPr lang="es-ES" dirty="0"/>
          </a:p>
          <a:p>
            <a:pPr marL="0" indent="0">
              <a:buNone/>
            </a:pPr>
            <a:r>
              <a:rPr lang="es-ES" dirty="0"/>
              <a:t>Si   |–</a:t>
            </a:r>
            <a:r>
              <a:rPr lang="es-ES" baseline="-25000" dirty="0"/>
              <a:t>L</a:t>
            </a:r>
            <a:r>
              <a:rPr lang="es-ES" dirty="0"/>
              <a:t> A  entonces  |= A</a:t>
            </a:r>
          </a:p>
          <a:p>
            <a:pPr marL="0" indent="0">
              <a:buNone/>
            </a:pPr>
            <a:endParaRPr lang="es-ES" dirty="0" smtClean="0"/>
          </a:p>
          <a:p>
            <a:pPr marL="0" indent="0">
              <a:buNone/>
            </a:pPr>
            <a:r>
              <a:rPr lang="es-ES" dirty="0" smtClean="0"/>
              <a:t>En palabras</a:t>
            </a:r>
            <a:r>
              <a:rPr lang="es-ES" dirty="0"/>
              <a:t>:</a:t>
            </a:r>
          </a:p>
          <a:p>
            <a:pPr marL="0" indent="0">
              <a:buNone/>
            </a:pPr>
            <a:r>
              <a:rPr lang="es-ES" dirty="0"/>
              <a:t>Si A es teorema de L entonces A es tautología</a:t>
            </a:r>
          </a:p>
          <a:p>
            <a:endParaRPr lang="es-AR" b="1" dirty="0"/>
          </a:p>
        </p:txBody>
      </p:sp>
    </p:spTree>
    <p:extLst>
      <p:ext uri="{BB962C8B-B14F-4D97-AF65-F5344CB8AC3E}">
        <p14:creationId xmlns:p14="http://schemas.microsoft.com/office/powerpoint/2010/main" val="2801890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solidFill>
                  <a:srgbClr val="0070C0"/>
                </a:solidFill>
              </a:rPr>
              <a:t>Propiedad: Consistencia</a:t>
            </a:r>
            <a:endParaRPr lang="es-AR" dirty="0">
              <a:solidFill>
                <a:srgbClr val="0070C0"/>
              </a:solidFill>
            </a:endParaRPr>
          </a:p>
        </p:txBody>
      </p:sp>
      <p:sp>
        <p:nvSpPr>
          <p:cNvPr id="3" name="2 Marcador de contenido"/>
          <p:cNvSpPr>
            <a:spLocks noGrp="1"/>
          </p:cNvSpPr>
          <p:nvPr>
            <p:ph idx="1"/>
          </p:nvPr>
        </p:nvSpPr>
        <p:spPr>
          <a:xfrm>
            <a:off x="457200" y="1600201"/>
            <a:ext cx="7931224" cy="1900808"/>
          </a:xfrm>
        </p:spPr>
        <p:txBody>
          <a:bodyPr>
            <a:normAutofit fontScale="47500" lnSpcReduction="20000"/>
          </a:bodyPr>
          <a:lstStyle/>
          <a:p>
            <a:pPr marL="0" indent="0">
              <a:buNone/>
            </a:pPr>
            <a:r>
              <a:rPr lang="es-ES" dirty="0" smtClean="0"/>
              <a:t>Un conjunto de </a:t>
            </a:r>
            <a:r>
              <a:rPr lang="es-ES" dirty="0" err="1" smtClean="0"/>
              <a:t>Fbf</a:t>
            </a:r>
            <a:r>
              <a:rPr lang="es-ES" dirty="0" smtClean="0"/>
              <a:t>, sea G, </a:t>
            </a:r>
            <a:r>
              <a:rPr lang="es-ES" b="1" dirty="0" smtClean="0"/>
              <a:t>no es consistente </a:t>
            </a:r>
            <a:r>
              <a:rPr lang="es-ES" dirty="0" smtClean="0"/>
              <a:t>cuando existe alguna </a:t>
            </a:r>
            <a:r>
              <a:rPr lang="es-ES" dirty="0" err="1" smtClean="0"/>
              <a:t>Fbf</a:t>
            </a:r>
            <a:r>
              <a:rPr lang="es-ES" dirty="0" smtClean="0"/>
              <a:t> A tal que:</a:t>
            </a:r>
          </a:p>
          <a:p>
            <a:pPr marL="0" indent="0">
              <a:buNone/>
            </a:pPr>
            <a:r>
              <a:rPr lang="es-ES" dirty="0" smtClean="0"/>
              <a:t>G |–</a:t>
            </a:r>
            <a:r>
              <a:rPr lang="es-ES" baseline="-25000" dirty="0" smtClean="0"/>
              <a:t>L</a:t>
            </a:r>
            <a:r>
              <a:rPr lang="es-ES" dirty="0" smtClean="0"/>
              <a:t> A  y  G |–</a:t>
            </a:r>
            <a:r>
              <a:rPr lang="es-ES" baseline="-25000" dirty="0" smtClean="0"/>
              <a:t>L</a:t>
            </a:r>
            <a:r>
              <a:rPr lang="es-ES" dirty="0" smtClean="0"/>
              <a:t> (</a:t>
            </a:r>
            <a:r>
              <a:rPr lang="es-ES" dirty="0" smtClean="0">
                <a:sym typeface="Symbol"/>
              </a:rPr>
              <a:t></a:t>
            </a:r>
            <a:r>
              <a:rPr lang="es-ES" dirty="0" smtClean="0"/>
              <a:t>A)</a:t>
            </a:r>
            <a:endParaRPr lang="es-AR" dirty="0" smtClean="0"/>
          </a:p>
          <a:p>
            <a:pPr marL="0" indent="0">
              <a:buNone/>
            </a:pPr>
            <a:r>
              <a:rPr lang="es-ES" dirty="0" smtClean="0"/>
              <a:t>Es decir, G permite deducir un enunciado y su negación.</a:t>
            </a:r>
          </a:p>
          <a:p>
            <a:pPr marL="0" indent="0">
              <a:buNone/>
            </a:pPr>
            <a:endParaRPr lang="es-ES" dirty="0" smtClean="0"/>
          </a:p>
          <a:p>
            <a:pPr marL="0" indent="0">
              <a:buNone/>
            </a:pPr>
            <a:r>
              <a:rPr lang="es-ES" dirty="0" smtClean="0"/>
              <a:t>Esta definición se aplica también  a L, considerando a G como su conjunto de axiomas. </a:t>
            </a:r>
          </a:p>
          <a:p>
            <a:pPr marL="0" indent="0" algn="ctr">
              <a:buNone/>
            </a:pPr>
            <a:endParaRPr lang="es-ES" b="1" dirty="0" smtClean="0">
              <a:solidFill>
                <a:schemeClr val="tx2"/>
              </a:solidFill>
              <a:effectLst>
                <a:outerShdw blurRad="38100" dist="38100" dir="2700000" algn="tl">
                  <a:srgbClr val="000000">
                    <a:alpha val="43137"/>
                  </a:srgbClr>
                </a:outerShdw>
              </a:effectLst>
            </a:endParaRPr>
          </a:p>
          <a:p>
            <a:pPr marL="0" indent="0" algn="ctr">
              <a:buNone/>
            </a:pPr>
            <a:r>
              <a:rPr lang="es-ES" sz="4200" b="1" dirty="0" smtClean="0">
                <a:solidFill>
                  <a:schemeClr val="tx2"/>
                </a:solidFill>
                <a:effectLst>
                  <a:outerShdw blurRad="38100" dist="38100" dir="2700000" algn="tl">
                    <a:srgbClr val="000000">
                      <a:alpha val="43137"/>
                    </a:srgbClr>
                  </a:outerShdw>
                </a:effectLst>
              </a:rPr>
              <a:t>PROPIEDAD: L es consistente</a:t>
            </a:r>
          </a:p>
          <a:p>
            <a:pPr marL="0" indent="0" algn="ctr">
              <a:buNone/>
            </a:pPr>
            <a:endParaRPr lang="es-ES" b="1" dirty="0" smtClean="0">
              <a:solidFill>
                <a:schemeClr val="tx2"/>
              </a:solidFill>
              <a:effectLst>
                <a:outerShdw blurRad="38100" dist="38100" dir="2700000" algn="tl">
                  <a:srgbClr val="000000">
                    <a:alpha val="43137"/>
                  </a:srgbClr>
                </a:outerShdw>
              </a:effectLst>
            </a:endParaRPr>
          </a:p>
          <a:p>
            <a:pPr marL="0" indent="0">
              <a:buNone/>
            </a:pPr>
            <a:endParaRPr lang="es-ES" b="1" dirty="0" smtClean="0">
              <a:solidFill>
                <a:schemeClr val="tx2"/>
              </a:solidFill>
            </a:endParaRPr>
          </a:p>
          <a:p>
            <a:pPr marL="0" indent="0">
              <a:buNone/>
            </a:pPr>
            <a:endParaRPr lang="es-ES" b="1" dirty="0" smtClean="0">
              <a:solidFill>
                <a:schemeClr val="tx2"/>
              </a:solidFill>
            </a:endParaRPr>
          </a:p>
          <a:p>
            <a:pPr marL="0" indent="0">
              <a:buNone/>
            </a:pPr>
            <a:endParaRPr lang="es-ES" dirty="0" smtClean="0"/>
          </a:p>
          <a:p>
            <a:endParaRPr lang="es-AR" b="1" dirty="0"/>
          </a:p>
        </p:txBody>
      </p:sp>
      <p:sp>
        <p:nvSpPr>
          <p:cNvPr id="4" name="3 Rectángulo"/>
          <p:cNvSpPr/>
          <p:nvPr/>
        </p:nvSpPr>
        <p:spPr>
          <a:xfrm>
            <a:off x="570654" y="3645024"/>
            <a:ext cx="7992888" cy="2806922"/>
          </a:xfrm>
          <a:prstGeom prst="rect">
            <a:avLst/>
          </a:prstGeom>
        </p:spPr>
        <p:txBody>
          <a:bodyPr wrap="square">
            <a:spAutoFit/>
          </a:bodyPr>
          <a:lstStyle/>
          <a:p>
            <a:pPr lvl="0">
              <a:spcBef>
                <a:spcPct val="20000"/>
              </a:spcBef>
            </a:pPr>
            <a:r>
              <a:rPr lang="es-ES" b="1" dirty="0" smtClean="0">
                <a:solidFill>
                  <a:srgbClr val="1F497D"/>
                </a:solidFill>
              </a:rPr>
              <a:t>Demostración:</a:t>
            </a:r>
          </a:p>
          <a:p>
            <a:pPr lvl="0">
              <a:spcBef>
                <a:spcPct val="20000"/>
              </a:spcBef>
            </a:pPr>
            <a:endParaRPr lang="es-ES" b="1" dirty="0">
              <a:solidFill>
                <a:srgbClr val="1F497D"/>
              </a:solidFill>
            </a:endParaRPr>
          </a:p>
          <a:p>
            <a:pPr lvl="0">
              <a:spcBef>
                <a:spcPct val="20000"/>
              </a:spcBef>
            </a:pPr>
            <a:r>
              <a:rPr lang="es-ES" dirty="0">
                <a:solidFill>
                  <a:prstClr val="black"/>
                </a:solidFill>
              </a:rPr>
              <a:t>Por el absurdo. Suponemos que L no es consistente, entonces por definición de consistencia existe una </a:t>
            </a:r>
            <a:r>
              <a:rPr lang="es-ES" dirty="0" err="1">
                <a:solidFill>
                  <a:prstClr val="black"/>
                </a:solidFill>
              </a:rPr>
              <a:t>Fbf</a:t>
            </a:r>
            <a:r>
              <a:rPr lang="es-ES" dirty="0">
                <a:solidFill>
                  <a:prstClr val="black"/>
                </a:solidFill>
              </a:rPr>
              <a:t> A tal que: |–</a:t>
            </a:r>
            <a:r>
              <a:rPr lang="es-ES" baseline="-25000" dirty="0">
                <a:solidFill>
                  <a:prstClr val="black"/>
                </a:solidFill>
              </a:rPr>
              <a:t>L</a:t>
            </a:r>
            <a:r>
              <a:rPr lang="es-ES" dirty="0">
                <a:solidFill>
                  <a:prstClr val="black"/>
                </a:solidFill>
              </a:rPr>
              <a:t> A  y |–</a:t>
            </a:r>
            <a:r>
              <a:rPr lang="es-ES" baseline="-25000" dirty="0">
                <a:solidFill>
                  <a:prstClr val="black"/>
                </a:solidFill>
              </a:rPr>
              <a:t>L</a:t>
            </a:r>
            <a:r>
              <a:rPr lang="es-ES" dirty="0">
                <a:solidFill>
                  <a:prstClr val="black"/>
                </a:solidFill>
              </a:rPr>
              <a:t> (</a:t>
            </a:r>
            <a:r>
              <a:rPr lang="es-ES" dirty="0">
                <a:solidFill>
                  <a:prstClr val="black"/>
                </a:solidFill>
                <a:sym typeface="Symbol"/>
              </a:rPr>
              <a:t></a:t>
            </a:r>
            <a:r>
              <a:rPr lang="es-ES" dirty="0">
                <a:solidFill>
                  <a:prstClr val="black"/>
                </a:solidFill>
              </a:rPr>
              <a:t>A)</a:t>
            </a:r>
          </a:p>
          <a:p>
            <a:pPr lvl="0">
              <a:spcBef>
                <a:spcPct val="20000"/>
              </a:spcBef>
            </a:pPr>
            <a:r>
              <a:rPr lang="es-ES" dirty="0">
                <a:solidFill>
                  <a:prstClr val="black"/>
                </a:solidFill>
              </a:rPr>
              <a:t>Es decir, tanto A como (</a:t>
            </a:r>
            <a:r>
              <a:rPr lang="es-ES" dirty="0">
                <a:solidFill>
                  <a:prstClr val="black"/>
                </a:solidFill>
                <a:sym typeface="Symbol"/>
              </a:rPr>
              <a:t></a:t>
            </a:r>
            <a:r>
              <a:rPr lang="es-ES" dirty="0">
                <a:solidFill>
                  <a:prstClr val="black"/>
                </a:solidFill>
              </a:rPr>
              <a:t>A) ambas son teoremas de L.</a:t>
            </a:r>
          </a:p>
          <a:p>
            <a:pPr lvl="0">
              <a:spcBef>
                <a:spcPct val="20000"/>
              </a:spcBef>
            </a:pPr>
            <a:r>
              <a:rPr lang="es-ES" dirty="0">
                <a:solidFill>
                  <a:prstClr val="black"/>
                </a:solidFill>
              </a:rPr>
              <a:t>Pero por la propiedad de </a:t>
            </a:r>
            <a:r>
              <a:rPr lang="es-ES" dirty="0" smtClean="0">
                <a:solidFill>
                  <a:prstClr val="black"/>
                </a:solidFill>
              </a:rPr>
              <a:t>Corrección de </a:t>
            </a:r>
            <a:r>
              <a:rPr lang="es-ES" dirty="0">
                <a:solidFill>
                  <a:prstClr val="black"/>
                </a:solidFill>
              </a:rPr>
              <a:t>L, sabemos que todos los teoremas de L son tautologías. Por lo tanto A es </a:t>
            </a:r>
            <a:r>
              <a:rPr lang="es-ES" dirty="0" err="1">
                <a:solidFill>
                  <a:prstClr val="black"/>
                </a:solidFill>
              </a:rPr>
              <a:t>tautologia</a:t>
            </a:r>
            <a:r>
              <a:rPr lang="es-ES" dirty="0">
                <a:solidFill>
                  <a:prstClr val="black"/>
                </a:solidFill>
              </a:rPr>
              <a:t> (o sea v(A)=V para toda valoración v) y al mismo tiempo (</a:t>
            </a:r>
            <a:r>
              <a:rPr lang="es-ES" dirty="0">
                <a:solidFill>
                  <a:prstClr val="black"/>
                </a:solidFill>
                <a:sym typeface="Symbol"/>
              </a:rPr>
              <a:t></a:t>
            </a:r>
            <a:r>
              <a:rPr lang="es-ES" dirty="0">
                <a:solidFill>
                  <a:prstClr val="black"/>
                </a:solidFill>
              </a:rPr>
              <a:t>A) es tautología (o sea v(</a:t>
            </a:r>
            <a:r>
              <a:rPr lang="es-ES" dirty="0">
                <a:solidFill>
                  <a:prstClr val="black"/>
                </a:solidFill>
                <a:sym typeface="Symbol"/>
              </a:rPr>
              <a:t></a:t>
            </a:r>
            <a:r>
              <a:rPr lang="es-ES" dirty="0">
                <a:solidFill>
                  <a:prstClr val="black"/>
                </a:solidFill>
              </a:rPr>
              <a:t>A)=V), lo cual es absurdo pues v(A)≠v(</a:t>
            </a:r>
            <a:r>
              <a:rPr lang="es-ES" dirty="0">
                <a:solidFill>
                  <a:prstClr val="black"/>
                </a:solidFill>
                <a:sym typeface="Symbol"/>
              </a:rPr>
              <a:t></a:t>
            </a:r>
            <a:r>
              <a:rPr lang="es-ES" dirty="0">
                <a:solidFill>
                  <a:prstClr val="black"/>
                </a:solidFill>
              </a:rPr>
              <a:t>A). PQD.</a:t>
            </a:r>
            <a:endParaRPr lang="es-AR" dirty="0">
              <a:solidFill>
                <a:prstClr val="black"/>
              </a:solidFill>
            </a:endParaRPr>
          </a:p>
        </p:txBody>
      </p:sp>
    </p:spTree>
    <p:extLst>
      <p:ext uri="{BB962C8B-B14F-4D97-AF65-F5344CB8AC3E}">
        <p14:creationId xmlns:p14="http://schemas.microsoft.com/office/powerpoint/2010/main" val="95406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solidFill>
                  <a:srgbClr val="0070C0"/>
                </a:solidFill>
              </a:rPr>
              <a:t>Propiedad: </a:t>
            </a:r>
            <a:r>
              <a:rPr lang="es-ES" b="1" dirty="0" err="1" smtClean="0">
                <a:solidFill>
                  <a:srgbClr val="0070C0"/>
                </a:solidFill>
              </a:rPr>
              <a:t>Decidibilidad</a:t>
            </a:r>
            <a:endParaRPr lang="es-AR" dirty="0">
              <a:solidFill>
                <a:srgbClr val="0070C0"/>
              </a:solidFill>
            </a:endParaRPr>
          </a:p>
        </p:txBody>
      </p:sp>
      <p:sp>
        <p:nvSpPr>
          <p:cNvPr id="3" name="2 Rectángulo"/>
          <p:cNvSpPr/>
          <p:nvPr/>
        </p:nvSpPr>
        <p:spPr>
          <a:xfrm>
            <a:off x="472615" y="1556792"/>
            <a:ext cx="8280920" cy="4247317"/>
          </a:xfrm>
          <a:prstGeom prst="rect">
            <a:avLst/>
          </a:prstGeom>
        </p:spPr>
        <p:txBody>
          <a:bodyPr wrap="square">
            <a:spAutoFit/>
          </a:bodyPr>
          <a:lstStyle/>
          <a:p>
            <a:r>
              <a:rPr lang="es-ES" dirty="0"/>
              <a:t> </a:t>
            </a:r>
            <a:endParaRPr lang="es-AR" dirty="0"/>
          </a:p>
          <a:p>
            <a:r>
              <a:rPr lang="es-ES" dirty="0" smtClean="0"/>
              <a:t>En </a:t>
            </a:r>
            <a:r>
              <a:rPr lang="es-ES" dirty="0"/>
              <a:t>la teoría de la computación, se define un problema de decisión como aquél que tiene dos respuestas posibles: “sí” o “no”. </a:t>
            </a:r>
            <a:endParaRPr lang="es-ES" dirty="0" smtClean="0"/>
          </a:p>
          <a:p>
            <a:endParaRPr lang="es-ES" dirty="0" smtClean="0"/>
          </a:p>
          <a:p>
            <a:r>
              <a:rPr lang="es-ES" dirty="0" smtClean="0"/>
              <a:t>Se </a:t>
            </a:r>
            <a:r>
              <a:rPr lang="es-ES" dirty="0"/>
              <a:t>dice que un problema de decisión es </a:t>
            </a:r>
            <a:r>
              <a:rPr lang="es-ES" b="1" i="1" dirty="0" err="1">
                <a:solidFill>
                  <a:srgbClr val="0070C0"/>
                </a:solidFill>
              </a:rPr>
              <a:t>decidible</a:t>
            </a:r>
            <a:r>
              <a:rPr lang="es-ES" dirty="0">
                <a:solidFill>
                  <a:srgbClr val="0070C0"/>
                </a:solidFill>
              </a:rPr>
              <a:t> </a:t>
            </a:r>
            <a:r>
              <a:rPr lang="es-ES" dirty="0"/>
              <a:t>si existe un algoritmo (es decir, un procedimiento que siempre termina) que lo resuelve. </a:t>
            </a:r>
            <a:endParaRPr lang="es-ES" dirty="0" smtClean="0"/>
          </a:p>
          <a:p>
            <a:endParaRPr lang="es-AR" dirty="0"/>
          </a:p>
          <a:p>
            <a:r>
              <a:rPr lang="es-ES" dirty="0"/>
              <a:t>En el marco de los sistemas deductivos es muy relevante también la cuestión de la </a:t>
            </a:r>
            <a:r>
              <a:rPr lang="es-ES" dirty="0" err="1"/>
              <a:t>decidibilidad</a:t>
            </a:r>
            <a:r>
              <a:rPr lang="es-ES" dirty="0"/>
              <a:t>, que se formula de la siguiente </a:t>
            </a:r>
            <a:r>
              <a:rPr lang="es-ES" dirty="0" smtClean="0"/>
              <a:t>manera:</a:t>
            </a:r>
          </a:p>
          <a:p>
            <a:endParaRPr lang="es-ES" dirty="0" smtClean="0"/>
          </a:p>
          <a:p>
            <a:r>
              <a:rPr lang="es-ES" dirty="0" smtClean="0"/>
              <a:t>Dados </a:t>
            </a:r>
            <a:r>
              <a:rPr lang="es-ES" dirty="0"/>
              <a:t>Γ y A, ¿existe algún algoritmo que responda “sí” en el caso de que Γ |= A y que responda “no” en el caso de que Γ |≠ A</a:t>
            </a:r>
            <a:r>
              <a:rPr lang="es-ES" dirty="0" smtClean="0"/>
              <a:t>?</a:t>
            </a:r>
          </a:p>
          <a:p>
            <a:endParaRPr lang="es-AR" dirty="0"/>
          </a:p>
          <a:p>
            <a:r>
              <a:rPr lang="es-ES" dirty="0"/>
              <a:t>Claramente, en la lógica proposicional esta cuestión tiene una respuesta positiva, utilizando algoritmos basados en las </a:t>
            </a:r>
            <a:r>
              <a:rPr lang="es-ES" dirty="0">
                <a:solidFill>
                  <a:srgbClr val="0070C0"/>
                </a:solidFill>
              </a:rPr>
              <a:t>tablas de verdad</a:t>
            </a:r>
            <a:r>
              <a:rPr lang="es-ES" dirty="0"/>
              <a:t>.</a:t>
            </a:r>
            <a:endParaRPr lang="es-AR" dirty="0"/>
          </a:p>
        </p:txBody>
      </p:sp>
    </p:spTree>
    <p:extLst>
      <p:ext uri="{BB962C8B-B14F-4D97-AF65-F5344CB8AC3E}">
        <p14:creationId xmlns:p14="http://schemas.microsoft.com/office/powerpoint/2010/main" val="2242511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smtClean="0">
                <a:solidFill>
                  <a:srgbClr val="0070C0"/>
                </a:solidFill>
              </a:rPr>
              <a:t>Propiedad: Consistencia</a:t>
            </a:r>
            <a:endParaRPr lang="es-AR" dirty="0">
              <a:solidFill>
                <a:srgbClr val="0070C0"/>
              </a:solidFill>
            </a:endParaRPr>
          </a:p>
        </p:txBody>
      </p:sp>
      <p:sp>
        <p:nvSpPr>
          <p:cNvPr id="3" name="2 Marcador de contenido"/>
          <p:cNvSpPr>
            <a:spLocks noGrp="1"/>
          </p:cNvSpPr>
          <p:nvPr>
            <p:ph idx="1"/>
          </p:nvPr>
        </p:nvSpPr>
        <p:spPr>
          <a:xfrm>
            <a:off x="457200" y="1600200"/>
            <a:ext cx="8507288" cy="4525963"/>
          </a:xfrm>
        </p:spPr>
        <p:txBody>
          <a:bodyPr>
            <a:normAutofit fontScale="55000" lnSpcReduction="20000"/>
          </a:bodyPr>
          <a:lstStyle/>
          <a:p>
            <a:pPr marL="0" indent="0">
              <a:buNone/>
            </a:pPr>
            <a:r>
              <a:rPr lang="es-ES" dirty="0" smtClean="0"/>
              <a:t>Veamos una propiedad muy interesante de L:  Si el conjunto de premisas no es consistente, </a:t>
            </a:r>
            <a:r>
              <a:rPr lang="es-ES" b="1" u="sng" dirty="0" smtClean="0">
                <a:solidFill>
                  <a:schemeClr val="accent1"/>
                </a:solidFill>
              </a:rPr>
              <a:t>todo se vuelve demostrable </a:t>
            </a:r>
            <a:r>
              <a:rPr lang="es-ES" dirty="0" smtClean="0"/>
              <a:t>a partir de dicho conjunto.</a:t>
            </a:r>
          </a:p>
          <a:p>
            <a:pPr marL="0" indent="0">
              <a:buNone/>
            </a:pPr>
            <a:r>
              <a:rPr lang="es-ES" dirty="0" smtClean="0"/>
              <a:t>En símbolos, sea G un conjunto  no consistente, entonces para cualquier </a:t>
            </a:r>
            <a:r>
              <a:rPr lang="es-ES" dirty="0" err="1" smtClean="0"/>
              <a:t>Fbf</a:t>
            </a:r>
            <a:r>
              <a:rPr lang="es-ES" dirty="0" smtClean="0"/>
              <a:t> A ocurre que  G |–</a:t>
            </a:r>
            <a:r>
              <a:rPr lang="es-ES" baseline="-25000" dirty="0" smtClean="0"/>
              <a:t>L</a:t>
            </a:r>
            <a:r>
              <a:rPr lang="es-ES" dirty="0" smtClean="0"/>
              <a:t> A.</a:t>
            </a:r>
          </a:p>
          <a:p>
            <a:pPr marL="0" indent="0">
              <a:buNone/>
            </a:pPr>
            <a:r>
              <a:rPr lang="es-ES" u="sng" dirty="0" smtClean="0"/>
              <a:t>Demostración</a:t>
            </a:r>
            <a:r>
              <a:rPr lang="es-ES" dirty="0" smtClean="0"/>
              <a:t>: </a:t>
            </a:r>
          </a:p>
          <a:p>
            <a:pPr marL="0" indent="0">
              <a:buNone/>
            </a:pPr>
            <a:r>
              <a:rPr lang="es-ES" dirty="0" smtClean="0"/>
              <a:t>Como G no es consistente, entonces puedo deducir  B y </a:t>
            </a:r>
            <a:r>
              <a:rPr lang="es-ES" dirty="0" smtClean="0">
                <a:sym typeface="Symbol"/>
              </a:rPr>
              <a:t>B para alguna </a:t>
            </a:r>
            <a:r>
              <a:rPr lang="es-ES" dirty="0" err="1" smtClean="0">
                <a:sym typeface="Symbol"/>
              </a:rPr>
              <a:t>Fbf</a:t>
            </a:r>
            <a:r>
              <a:rPr lang="es-ES" dirty="0" smtClean="0">
                <a:sym typeface="Symbol"/>
              </a:rPr>
              <a:t> B. Usando ese resultado vemos como puedo demostrar </a:t>
            </a:r>
            <a:r>
              <a:rPr lang="es-ES" b="1" dirty="0" smtClean="0">
                <a:sym typeface="Symbol"/>
              </a:rPr>
              <a:t>cualquier</a:t>
            </a:r>
            <a:r>
              <a:rPr lang="es-ES" dirty="0" smtClean="0">
                <a:sym typeface="Symbol"/>
              </a:rPr>
              <a:t> otra </a:t>
            </a:r>
            <a:r>
              <a:rPr lang="es-ES" dirty="0" err="1" smtClean="0">
                <a:sym typeface="Symbol"/>
              </a:rPr>
              <a:t>Fbf</a:t>
            </a:r>
            <a:r>
              <a:rPr lang="es-ES" dirty="0" smtClean="0">
                <a:sym typeface="Symbol"/>
              </a:rPr>
              <a:t>, sea A:</a:t>
            </a:r>
          </a:p>
          <a:p>
            <a:pPr marL="0" indent="0">
              <a:buNone/>
            </a:pPr>
            <a:endParaRPr lang="es-ES" dirty="0" smtClean="0">
              <a:sym typeface="Symbol"/>
            </a:endParaRPr>
          </a:p>
          <a:p>
            <a:pPr marL="514350" indent="-514350">
              <a:buFont typeface="+mj-lt"/>
              <a:buAutoNum type="arabicPeriod"/>
            </a:pPr>
            <a:r>
              <a:rPr lang="es-ES" dirty="0" smtClean="0">
                <a:sym typeface="Symbol"/>
              </a:rPr>
              <a:t>B  (B  A)		Esto es un teorema ya demostrado (Hamilton)</a:t>
            </a:r>
          </a:p>
          <a:p>
            <a:pPr marL="514350" indent="-514350">
              <a:buFont typeface="+mj-lt"/>
              <a:buAutoNum type="arabicPeriod"/>
            </a:pPr>
            <a:r>
              <a:rPr lang="es-ES" dirty="0" smtClean="0">
                <a:sym typeface="Symbol"/>
              </a:rPr>
              <a:t>B</a:t>
            </a:r>
          </a:p>
          <a:p>
            <a:pPr marL="514350" indent="-514350">
              <a:buFont typeface="+mj-lt"/>
              <a:buAutoNum type="arabicPeriod"/>
            </a:pPr>
            <a:r>
              <a:rPr lang="es-ES" dirty="0" smtClean="0">
                <a:sym typeface="Symbol"/>
              </a:rPr>
              <a:t>(B</a:t>
            </a:r>
            <a:r>
              <a:rPr lang="es-ES" dirty="0" smtClean="0"/>
              <a:t> </a:t>
            </a:r>
            <a:r>
              <a:rPr lang="es-ES" dirty="0" smtClean="0">
                <a:sym typeface="Symbol"/>
              </a:rPr>
              <a:t></a:t>
            </a:r>
            <a:r>
              <a:rPr lang="es-ES" dirty="0" smtClean="0"/>
              <a:t> A)		MP entre 1 y 2</a:t>
            </a:r>
          </a:p>
          <a:p>
            <a:pPr marL="514350" indent="-514350">
              <a:buFont typeface="+mj-lt"/>
              <a:buAutoNum type="arabicPeriod"/>
            </a:pPr>
            <a:r>
              <a:rPr lang="es-ES" dirty="0" smtClean="0"/>
              <a:t>B</a:t>
            </a:r>
          </a:p>
          <a:p>
            <a:pPr marL="514350" indent="-514350">
              <a:buFont typeface="+mj-lt"/>
              <a:buAutoNum type="arabicPeriod"/>
            </a:pPr>
            <a:r>
              <a:rPr lang="es-ES" dirty="0" smtClean="0"/>
              <a:t>A			MP entre 3 y 4.</a:t>
            </a:r>
          </a:p>
          <a:p>
            <a:pPr marL="514350" indent="-514350">
              <a:buFont typeface="+mj-lt"/>
              <a:buAutoNum type="arabicPeriod"/>
            </a:pPr>
            <a:endParaRPr lang="es-ES" dirty="0"/>
          </a:p>
          <a:p>
            <a:pPr marL="0" indent="0">
              <a:buNone/>
            </a:pPr>
            <a:r>
              <a:rPr lang="es-ES" dirty="0" smtClean="0"/>
              <a:t>Notar que no hemos asumido nada acerca de A, por lo tanto esta demostración sirve para cualquier </a:t>
            </a:r>
            <a:r>
              <a:rPr lang="es-ES" dirty="0" err="1" smtClean="0"/>
              <a:t>Fbf</a:t>
            </a:r>
            <a:r>
              <a:rPr lang="es-ES" dirty="0" smtClean="0"/>
              <a:t> A, sea contradicción, tautología o contingencia.</a:t>
            </a:r>
            <a:endParaRPr lang="es-AR" dirty="0" smtClean="0"/>
          </a:p>
          <a:p>
            <a:endParaRPr lang="es-ES" dirty="0" smtClean="0">
              <a:sym typeface="Symbol"/>
            </a:endParaRPr>
          </a:p>
          <a:p>
            <a:endParaRPr lang="es-AR" dirty="0" smtClean="0"/>
          </a:p>
          <a:p>
            <a:pPr marL="0" indent="0">
              <a:buNone/>
            </a:pPr>
            <a:endParaRPr lang="es-ES" dirty="0" smtClean="0"/>
          </a:p>
          <a:p>
            <a:pPr marL="0" indent="0">
              <a:buNone/>
            </a:pPr>
            <a:endParaRPr lang="es-ES" dirty="0" smtClean="0"/>
          </a:p>
          <a:p>
            <a:endParaRPr lang="es-AR" b="1" dirty="0"/>
          </a:p>
        </p:txBody>
      </p:sp>
    </p:spTree>
    <p:extLst>
      <p:ext uri="{BB962C8B-B14F-4D97-AF65-F5344CB8AC3E}">
        <p14:creationId xmlns:p14="http://schemas.microsoft.com/office/powerpoint/2010/main" val="1932917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0070C0"/>
                </a:solidFill>
              </a:rPr>
              <a:t>Anexo</a:t>
            </a:r>
            <a:endParaRPr lang="es-AR" dirty="0">
              <a:solidFill>
                <a:srgbClr val="0070C0"/>
              </a:solidFill>
            </a:endParaRPr>
          </a:p>
        </p:txBody>
      </p:sp>
      <p:sp>
        <p:nvSpPr>
          <p:cNvPr id="3" name="2 Marcador de contenido"/>
          <p:cNvSpPr>
            <a:spLocks noGrp="1"/>
          </p:cNvSpPr>
          <p:nvPr>
            <p:ph idx="1"/>
          </p:nvPr>
        </p:nvSpPr>
        <p:spPr/>
        <p:txBody>
          <a:bodyPr/>
          <a:lstStyle/>
          <a:p>
            <a:pPr marL="0" indent="0">
              <a:buNone/>
            </a:pPr>
            <a:r>
              <a:rPr lang="es-ES" dirty="0" smtClean="0">
                <a:solidFill>
                  <a:schemeClr val="tx2"/>
                </a:solidFill>
                <a:sym typeface="Symbol"/>
              </a:rPr>
              <a:t>Demostración del teorema </a:t>
            </a:r>
            <a:r>
              <a:rPr lang="es-ES" dirty="0" smtClean="0">
                <a:solidFill>
                  <a:schemeClr val="tx2"/>
                </a:solidFill>
              </a:rPr>
              <a:t>|–</a:t>
            </a:r>
            <a:r>
              <a:rPr lang="es-ES" baseline="-25000" dirty="0" smtClean="0">
                <a:solidFill>
                  <a:schemeClr val="tx2"/>
                </a:solidFill>
              </a:rPr>
              <a:t>L</a:t>
            </a:r>
            <a:r>
              <a:rPr lang="es-ES" dirty="0" smtClean="0">
                <a:solidFill>
                  <a:schemeClr val="tx2"/>
                </a:solidFill>
              </a:rPr>
              <a:t> </a:t>
            </a:r>
            <a:r>
              <a:rPr lang="es-ES" dirty="0" smtClean="0">
                <a:solidFill>
                  <a:schemeClr val="tx2"/>
                </a:solidFill>
                <a:sym typeface="Symbol"/>
              </a:rPr>
              <a:t>(B  (B  A))</a:t>
            </a:r>
          </a:p>
          <a:p>
            <a:pPr marL="0" indent="0">
              <a:buNone/>
            </a:pPr>
            <a:r>
              <a:rPr lang="es-ES" dirty="0" smtClean="0">
                <a:solidFill>
                  <a:schemeClr val="tx2"/>
                </a:solidFill>
                <a:sym typeface="Symbol"/>
              </a:rPr>
              <a:t>En cada paso se instancia algún axioma de L o se aplica el MP.</a:t>
            </a:r>
          </a:p>
          <a:p>
            <a:pPr marL="0" indent="0">
              <a:buNone/>
            </a:pPr>
            <a:r>
              <a:rPr lang="es-ES" dirty="0" smtClean="0">
                <a:solidFill>
                  <a:schemeClr val="tx2"/>
                </a:solidFill>
                <a:sym typeface="Symbol"/>
              </a:rPr>
              <a:t>	</a:t>
            </a:r>
            <a:endParaRPr lang="es-AR"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17032"/>
            <a:ext cx="6944887" cy="237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713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La clase pasada vimos L</a:t>
            </a:r>
            <a:endParaRPr lang="es-AR" dirty="0"/>
          </a:p>
        </p:txBody>
      </p:sp>
    </p:spTree>
    <p:extLst>
      <p:ext uri="{BB962C8B-B14F-4D97-AF65-F5344CB8AC3E}">
        <p14:creationId xmlns:p14="http://schemas.microsoft.com/office/powerpoint/2010/main" val="346067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smtClean="0">
                <a:solidFill>
                  <a:schemeClr val="accent1"/>
                </a:solidFill>
              </a:rPr>
              <a:t>Mecanismos formales de razonamiento</a:t>
            </a:r>
            <a:br>
              <a:rPr lang="es-AR" b="1" dirty="0" smtClean="0">
                <a:solidFill>
                  <a:schemeClr val="accent1"/>
                </a:solidFill>
              </a:rPr>
            </a:br>
            <a:endParaRPr lang="es-AR" dirty="0">
              <a:solidFill>
                <a:schemeClr val="accent1"/>
              </a:solidFill>
            </a:endParaRPr>
          </a:p>
        </p:txBody>
      </p:sp>
      <p:sp>
        <p:nvSpPr>
          <p:cNvPr id="3" name="2 Rectángulo"/>
          <p:cNvSpPr/>
          <p:nvPr/>
        </p:nvSpPr>
        <p:spPr>
          <a:xfrm>
            <a:off x="1115616" y="1305342"/>
            <a:ext cx="6840760" cy="1908215"/>
          </a:xfrm>
          <a:prstGeom prst="rect">
            <a:avLst/>
          </a:prstGeom>
        </p:spPr>
        <p:txBody>
          <a:bodyPr wrap="square">
            <a:spAutoFit/>
          </a:bodyPr>
          <a:lstStyle/>
          <a:p>
            <a:r>
              <a:rPr lang="es-ES" dirty="0"/>
              <a:t> </a:t>
            </a:r>
            <a:endParaRPr lang="es-AR" dirty="0"/>
          </a:p>
          <a:p>
            <a:r>
              <a:rPr lang="es-ES" sz="2000" dirty="0"/>
              <a:t>Un mecanismo formal de razonamiento (o de inferencia, deducción, demostración) consiste en una colección de reglas que pueden ser aplicadas sobre cierta información inicial para derivar información adicional, en una forma puramente sintáctica. </a:t>
            </a:r>
            <a:endParaRPr lang="es-ES" sz="2000" dirty="0" smtClean="0"/>
          </a:p>
        </p:txBody>
      </p:sp>
      <p:sp>
        <p:nvSpPr>
          <p:cNvPr id="4" name="3 Elipse"/>
          <p:cNvSpPr/>
          <p:nvPr/>
        </p:nvSpPr>
        <p:spPr>
          <a:xfrm>
            <a:off x="1335476" y="3565530"/>
            <a:ext cx="2016224"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accent1"/>
                </a:solidFill>
              </a:rPr>
              <a:t>Premisas</a:t>
            </a:r>
            <a:endParaRPr lang="es-AR" b="1" dirty="0">
              <a:solidFill>
                <a:schemeClr val="accent1"/>
              </a:solidFill>
            </a:endParaRPr>
          </a:p>
        </p:txBody>
      </p:sp>
      <p:sp>
        <p:nvSpPr>
          <p:cNvPr id="5" name="4 Elipse"/>
          <p:cNvSpPr/>
          <p:nvPr/>
        </p:nvSpPr>
        <p:spPr>
          <a:xfrm>
            <a:off x="5079892" y="3528366"/>
            <a:ext cx="2016224"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accent1"/>
                </a:solidFill>
              </a:rPr>
              <a:t>Conclusiones</a:t>
            </a:r>
            <a:endParaRPr lang="es-AR" b="1" dirty="0">
              <a:solidFill>
                <a:schemeClr val="accent1"/>
              </a:solidFill>
            </a:endParaRPr>
          </a:p>
        </p:txBody>
      </p:sp>
      <p:sp>
        <p:nvSpPr>
          <p:cNvPr id="6" name="5 Flecha derecha"/>
          <p:cNvSpPr/>
          <p:nvPr/>
        </p:nvSpPr>
        <p:spPr>
          <a:xfrm>
            <a:off x="3705728" y="4001544"/>
            <a:ext cx="1008112" cy="493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uadroTexto"/>
          <p:cNvSpPr txBox="1"/>
          <p:nvPr/>
        </p:nvSpPr>
        <p:spPr>
          <a:xfrm>
            <a:off x="3485868" y="3421514"/>
            <a:ext cx="1447832" cy="646331"/>
          </a:xfrm>
          <a:prstGeom prst="rect">
            <a:avLst/>
          </a:prstGeom>
          <a:noFill/>
        </p:spPr>
        <p:txBody>
          <a:bodyPr wrap="none" rtlCol="0">
            <a:spAutoFit/>
          </a:bodyPr>
          <a:lstStyle/>
          <a:p>
            <a:r>
              <a:rPr lang="es-ES" dirty="0" smtClean="0">
                <a:solidFill>
                  <a:schemeClr val="accent1"/>
                </a:solidFill>
              </a:rPr>
              <a:t>Mecanismo </a:t>
            </a:r>
          </a:p>
          <a:p>
            <a:r>
              <a:rPr lang="es-ES" dirty="0" smtClean="0">
                <a:solidFill>
                  <a:schemeClr val="accent1"/>
                </a:solidFill>
              </a:rPr>
              <a:t>de deducción</a:t>
            </a:r>
            <a:endParaRPr lang="es-AR" dirty="0">
              <a:solidFill>
                <a:schemeClr val="accent1"/>
              </a:solidFill>
            </a:endParaRPr>
          </a:p>
        </p:txBody>
      </p:sp>
      <p:sp>
        <p:nvSpPr>
          <p:cNvPr id="8" name="7 Rectángulo"/>
          <p:cNvSpPr/>
          <p:nvPr/>
        </p:nvSpPr>
        <p:spPr>
          <a:xfrm>
            <a:off x="1520271" y="5373216"/>
            <a:ext cx="6030937" cy="707886"/>
          </a:xfrm>
          <a:prstGeom prst="rect">
            <a:avLst/>
          </a:prstGeom>
        </p:spPr>
        <p:txBody>
          <a:bodyPr wrap="square">
            <a:spAutoFit/>
          </a:bodyPr>
          <a:lstStyle/>
          <a:p>
            <a:pPr lvl="0"/>
            <a:r>
              <a:rPr lang="es-ES" sz="2000" dirty="0">
                <a:solidFill>
                  <a:prstClr val="black"/>
                </a:solidFill>
              </a:rPr>
              <a:t>A continuación se presentan un </a:t>
            </a:r>
            <a:r>
              <a:rPr lang="es-ES" sz="2000" i="1" dirty="0">
                <a:solidFill>
                  <a:prstClr val="black"/>
                </a:solidFill>
              </a:rPr>
              <a:t>sistema </a:t>
            </a:r>
            <a:r>
              <a:rPr lang="es-ES" sz="2000" i="1" dirty="0" smtClean="0">
                <a:solidFill>
                  <a:prstClr val="black"/>
                </a:solidFill>
              </a:rPr>
              <a:t>deductivo </a:t>
            </a:r>
            <a:r>
              <a:rPr lang="es-ES" sz="2000" dirty="0" smtClean="0">
                <a:solidFill>
                  <a:prstClr val="black"/>
                </a:solidFill>
              </a:rPr>
              <a:t>llamado </a:t>
            </a:r>
            <a:r>
              <a:rPr lang="es-ES" sz="2000" dirty="0">
                <a:solidFill>
                  <a:prstClr val="black"/>
                </a:solidFill>
              </a:rPr>
              <a:t>L. </a:t>
            </a:r>
            <a:endParaRPr lang="es-AR" sz="2000" dirty="0">
              <a:solidFill>
                <a:prstClr val="black"/>
              </a:solidFill>
            </a:endParaRPr>
          </a:p>
        </p:txBody>
      </p:sp>
    </p:spTree>
    <p:extLst>
      <p:ext uri="{BB962C8B-B14F-4D97-AF65-F5344CB8AC3E}">
        <p14:creationId xmlns:p14="http://schemas.microsoft.com/office/powerpoint/2010/main" val="400738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solidFill>
                  <a:schemeClr val="accent1"/>
                </a:solidFill>
              </a:rPr>
              <a:t>El Sistema formal L</a:t>
            </a:r>
            <a:endParaRPr lang="es-AR" dirty="0">
              <a:solidFill>
                <a:schemeClr val="accent1"/>
              </a:solidFill>
            </a:endParaRPr>
          </a:p>
        </p:txBody>
      </p:sp>
      <p:sp>
        <p:nvSpPr>
          <p:cNvPr id="3" name="2 Rectángulo"/>
          <p:cNvSpPr/>
          <p:nvPr/>
        </p:nvSpPr>
        <p:spPr>
          <a:xfrm>
            <a:off x="1115616" y="1305342"/>
            <a:ext cx="6840760" cy="369332"/>
          </a:xfrm>
          <a:prstGeom prst="rect">
            <a:avLst/>
          </a:prstGeom>
        </p:spPr>
        <p:txBody>
          <a:bodyPr wrap="square">
            <a:spAutoFit/>
          </a:bodyPr>
          <a:lstStyle/>
          <a:p>
            <a:r>
              <a:rPr lang="es-ES" dirty="0"/>
              <a:t> </a:t>
            </a:r>
            <a:endParaRPr lang="es-AR" dirty="0"/>
          </a:p>
        </p:txBody>
      </p:sp>
      <p:sp>
        <p:nvSpPr>
          <p:cNvPr id="4" name="3 Rectángulo"/>
          <p:cNvSpPr/>
          <p:nvPr/>
        </p:nvSpPr>
        <p:spPr>
          <a:xfrm>
            <a:off x="395536" y="1196752"/>
            <a:ext cx="8568952" cy="2062103"/>
          </a:xfrm>
          <a:prstGeom prst="rect">
            <a:avLst/>
          </a:prstGeom>
        </p:spPr>
        <p:txBody>
          <a:bodyPr wrap="square">
            <a:spAutoFit/>
          </a:bodyPr>
          <a:lstStyle/>
          <a:p>
            <a:r>
              <a:rPr lang="es-ES" sz="1600" dirty="0" smtClean="0"/>
              <a:t>Un </a:t>
            </a:r>
            <a:r>
              <a:rPr lang="es-ES" sz="1600" dirty="0"/>
              <a:t>sistema </a:t>
            </a:r>
            <a:r>
              <a:rPr lang="es-ES" sz="1600" dirty="0" smtClean="0"/>
              <a:t>deductivo axiomático </a:t>
            </a:r>
            <a:r>
              <a:rPr lang="es-ES" sz="1600" dirty="0"/>
              <a:t>está compuesto </a:t>
            </a:r>
            <a:r>
              <a:rPr lang="es-ES" sz="1600" dirty="0" smtClean="0"/>
              <a:t>por:</a:t>
            </a:r>
          </a:p>
          <a:p>
            <a:endParaRPr lang="es-ES" sz="1600" dirty="0" smtClean="0"/>
          </a:p>
          <a:p>
            <a:pPr marL="285750" indent="-285750">
              <a:buFont typeface="Wingdings" pitchFamily="2" charset="2"/>
              <a:buChar char="Ø"/>
            </a:pPr>
            <a:r>
              <a:rPr lang="es-ES" sz="1600" b="1" dirty="0" smtClean="0">
                <a:solidFill>
                  <a:schemeClr val="accent1"/>
                </a:solidFill>
              </a:rPr>
              <a:t>un </a:t>
            </a:r>
            <a:r>
              <a:rPr lang="es-ES" sz="1600" b="1" dirty="0">
                <a:solidFill>
                  <a:schemeClr val="accent1"/>
                </a:solidFill>
              </a:rPr>
              <a:t>conjunto de </a:t>
            </a:r>
            <a:r>
              <a:rPr lang="es-ES" sz="1600" b="1" i="1" dirty="0">
                <a:solidFill>
                  <a:schemeClr val="accent1"/>
                </a:solidFill>
              </a:rPr>
              <a:t>axiomas</a:t>
            </a:r>
            <a:r>
              <a:rPr lang="es-ES" sz="1600" b="1" dirty="0">
                <a:solidFill>
                  <a:schemeClr val="accent1"/>
                </a:solidFill>
              </a:rPr>
              <a:t> (en realidad esquemas de axiomas) </a:t>
            </a:r>
            <a:endParaRPr lang="es-ES" sz="1600" b="1" dirty="0" smtClean="0">
              <a:solidFill>
                <a:schemeClr val="accent1"/>
              </a:solidFill>
            </a:endParaRPr>
          </a:p>
          <a:p>
            <a:pPr marL="285750" indent="-285750">
              <a:buFont typeface="Wingdings" pitchFamily="2" charset="2"/>
              <a:buChar char="Ø"/>
            </a:pPr>
            <a:r>
              <a:rPr lang="es-ES" sz="1600" b="1" dirty="0" smtClean="0">
                <a:solidFill>
                  <a:srgbClr val="00B050"/>
                </a:solidFill>
              </a:rPr>
              <a:t>un </a:t>
            </a:r>
            <a:r>
              <a:rPr lang="es-ES" sz="1600" b="1" dirty="0">
                <a:solidFill>
                  <a:srgbClr val="00B050"/>
                </a:solidFill>
              </a:rPr>
              <a:t>conjunto </a:t>
            </a:r>
            <a:r>
              <a:rPr lang="es-ES" sz="1600" b="1" i="1" dirty="0">
                <a:solidFill>
                  <a:srgbClr val="00B050"/>
                </a:solidFill>
              </a:rPr>
              <a:t>de reglas de inferencia</a:t>
            </a:r>
            <a:r>
              <a:rPr lang="es-ES" sz="1600" b="1" dirty="0">
                <a:solidFill>
                  <a:srgbClr val="00B050"/>
                </a:solidFill>
              </a:rPr>
              <a:t>. </a:t>
            </a:r>
            <a:endParaRPr lang="es-ES" sz="1600" b="1" dirty="0" smtClean="0">
              <a:solidFill>
                <a:srgbClr val="00B050"/>
              </a:solidFill>
            </a:endParaRPr>
          </a:p>
          <a:p>
            <a:endParaRPr lang="es-ES" sz="1600" dirty="0"/>
          </a:p>
          <a:p>
            <a:r>
              <a:rPr lang="es-ES" sz="1600" dirty="0" smtClean="0"/>
              <a:t>Los </a:t>
            </a:r>
            <a:r>
              <a:rPr lang="es-ES" sz="1600" dirty="0"/>
              <a:t>axiomas son fórmulas bien formadas. </a:t>
            </a:r>
            <a:endParaRPr lang="es-ES" sz="1600" dirty="0" smtClean="0"/>
          </a:p>
          <a:p>
            <a:r>
              <a:rPr lang="es-ES" sz="1600" dirty="0" smtClean="0"/>
              <a:t>Las </a:t>
            </a:r>
            <a:r>
              <a:rPr lang="es-ES" sz="1600" dirty="0"/>
              <a:t>reglas determinan qué fórmulas pueden inferirse a partir de qué fórmulas. </a:t>
            </a:r>
            <a:endParaRPr lang="es-AR" sz="1600" dirty="0"/>
          </a:p>
          <a:p>
            <a:pPr lvl="0" algn="ctr"/>
            <a:endParaRPr lang="es-AR" sz="1600" b="1" dirty="0">
              <a:solidFill>
                <a:schemeClr val="accent1"/>
              </a:solidFill>
            </a:endParaRPr>
          </a:p>
        </p:txBody>
      </p:sp>
      <p:sp>
        <p:nvSpPr>
          <p:cNvPr id="5" name="4 Rectángulo"/>
          <p:cNvSpPr/>
          <p:nvPr/>
        </p:nvSpPr>
        <p:spPr>
          <a:xfrm>
            <a:off x="395536" y="3019886"/>
            <a:ext cx="8568952" cy="2215991"/>
          </a:xfrm>
          <a:prstGeom prst="rect">
            <a:avLst/>
          </a:prstGeom>
        </p:spPr>
        <p:txBody>
          <a:bodyPr wrap="square">
            <a:spAutoFit/>
          </a:bodyPr>
          <a:lstStyle/>
          <a:p>
            <a:r>
              <a:rPr lang="es-ES" sz="1600" b="1" dirty="0">
                <a:solidFill>
                  <a:schemeClr val="accent1"/>
                </a:solidFill>
              </a:rPr>
              <a:t>Axiomas de L</a:t>
            </a:r>
            <a:endParaRPr lang="es-AR" sz="1600" dirty="0">
              <a:solidFill>
                <a:schemeClr val="accent1"/>
              </a:solidFill>
            </a:endParaRPr>
          </a:p>
          <a:p>
            <a:r>
              <a:rPr lang="es-ES" sz="1600" dirty="0"/>
              <a:t>Los axiomas de un sistema axiomático son un conjunto de fórmulas que se toman como punto de partida para las demostraciones. </a:t>
            </a:r>
          </a:p>
          <a:p>
            <a:r>
              <a:rPr lang="es-ES" sz="1600" dirty="0"/>
              <a:t>Un conjunto de axiomas muy conocido para la lógica proposicional es el que definió J. </a:t>
            </a:r>
            <a:r>
              <a:rPr lang="es-ES" sz="1600" dirty="0" err="1"/>
              <a:t>Lukasiewicz</a:t>
            </a:r>
            <a:r>
              <a:rPr lang="es-ES" sz="1600" dirty="0"/>
              <a:t>:</a:t>
            </a:r>
            <a:endParaRPr lang="es-AR" sz="1600" dirty="0"/>
          </a:p>
          <a:p>
            <a:r>
              <a:rPr lang="es-ES" sz="1600" dirty="0"/>
              <a:t> </a:t>
            </a:r>
            <a:endParaRPr lang="es-AR" sz="1600" dirty="0"/>
          </a:p>
          <a:p>
            <a:pPr lvl="0">
              <a:spcAft>
                <a:spcPts val="600"/>
              </a:spcAft>
            </a:pPr>
            <a:r>
              <a:rPr lang="es-ES" sz="1600" b="1" dirty="0">
                <a:solidFill>
                  <a:schemeClr val="accent1"/>
                </a:solidFill>
              </a:rPr>
              <a:t>L</a:t>
            </a:r>
            <a:r>
              <a:rPr lang="es-ES" sz="1600" b="1" baseline="-25000" dirty="0">
                <a:solidFill>
                  <a:schemeClr val="accent1"/>
                </a:solidFill>
              </a:rPr>
              <a:t>1 </a:t>
            </a:r>
            <a:r>
              <a:rPr lang="es-ES" sz="1600" b="1" dirty="0">
                <a:solidFill>
                  <a:schemeClr val="accent1"/>
                </a:solidFill>
              </a:rPr>
              <a:t>: </a:t>
            </a:r>
            <a:r>
              <a:rPr lang="es-ES" sz="1600" b="1" dirty="0" smtClean="0">
                <a:solidFill>
                  <a:schemeClr val="accent1"/>
                </a:solidFill>
              </a:rPr>
              <a:t>(A </a:t>
            </a:r>
            <a:r>
              <a:rPr lang="es-ES" sz="1600" b="1" dirty="0">
                <a:solidFill>
                  <a:schemeClr val="accent1"/>
                </a:solidFill>
                <a:sym typeface="Symbol"/>
              </a:rPr>
              <a:t></a:t>
            </a:r>
            <a:r>
              <a:rPr lang="es-ES" sz="1600" b="1" dirty="0">
                <a:solidFill>
                  <a:schemeClr val="accent1"/>
                </a:solidFill>
              </a:rPr>
              <a:t> (B </a:t>
            </a:r>
            <a:r>
              <a:rPr lang="es-ES" sz="1600" b="1" dirty="0">
                <a:solidFill>
                  <a:schemeClr val="accent1"/>
                </a:solidFill>
                <a:sym typeface="Symbol"/>
              </a:rPr>
              <a:t></a:t>
            </a:r>
            <a:r>
              <a:rPr lang="es-ES" sz="1600" b="1" dirty="0">
                <a:solidFill>
                  <a:schemeClr val="accent1"/>
                </a:solidFill>
              </a:rPr>
              <a:t> A</a:t>
            </a:r>
            <a:r>
              <a:rPr lang="es-ES" sz="1600" b="1" dirty="0" smtClean="0">
                <a:solidFill>
                  <a:schemeClr val="accent1"/>
                </a:solidFill>
              </a:rPr>
              <a:t>))</a:t>
            </a:r>
            <a:endParaRPr lang="es-AR" sz="1600" b="1" dirty="0">
              <a:solidFill>
                <a:schemeClr val="accent1"/>
              </a:solidFill>
            </a:endParaRPr>
          </a:p>
          <a:p>
            <a:pPr lvl="0">
              <a:spcAft>
                <a:spcPts val="600"/>
              </a:spcAft>
            </a:pPr>
            <a:r>
              <a:rPr lang="es-ES" sz="1600" b="1" dirty="0">
                <a:solidFill>
                  <a:schemeClr val="accent1"/>
                </a:solidFill>
              </a:rPr>
              <a:t>L</a:t>
            </a:r>
            <a:r>
              <a:rPr lang="es-ES" sz="1600" b="1" baseline="-25000" dirty="0">
                <a:solidFill>
                  <a:schemeClr val="accent1"/>
                </a:solidFill>
              </a:rPr>
              <a:t>2 </a:t>
            </a:r>
            <a:r>
              <a:rPr lang="es-ES" sz="1600" b="1" dirty="0">
                <a:solidFill>
                  <a:schemeClr val="accent1"/>
                </a:solidFill>
              </a:rPr>
              <a:t>: (A </a:t>
            </a:r>
            <a:r>
              <a:rPr lang="es-ES" sz="1600" b="1" dirty="0">
                <a:solidFill>
                  <a:schemeClr val="accent1"/>
                </a:solidFill>
                <a:sym typeface="Symbol"/>
              </a:rPr>
              <a:t></a:t>
            </a:r>
            <a:r>
              <a:rPr lang="es-ES" sz="1600" b="1" dirty="0">
                <a:solidFill>
                  <a:schemeClr val="accent1"/>
                </a:solidFill>
              </a:rPr>
              <a:t> (B </a:t>
            </a:r>
            <a:r>
              <a:rPr lang="es-ES" sz="1600" b="1" dirty="0">
                <a:solidFill>
                  <a:schemeClr val="accent1"/>
                </a:solidFill>
                <a:sym typeface="Symbol"/>
              </a:rPr>
              <a:t></a:t>
            </a:r>
            <a:r>
              <a:rPr lang="es-ES" sz="1600" b="1" dirty="0">
                <a:solidFill>
                  <a:schemeClr val="accent1"/>
                </a:solidFill>
              </a:rPr>
              <a:t> C)) </a:t>
            </a:r>
            <a:r>
              <a:rPr lang="es-ES" sz="1600" b="1" dirty="0">
                <a:solidFill>
                  <a:schemeClr val="accent1"/>
                </a:solidFill>
                <a:sym typeface="Symbol"/>
              </a:rPr>
              <a:t></a:t>
            </a:r>
            <a:r>
              <a:rPr lang="es-ES" sz="1600" b="1" dirty="0">
                <a:solidFill>
                  <a:schemeClr val="accent1"/>
                </a:solidFill>
              </a:rPr>
              <a:t> ((A </a:t>
            </a:r>
            <a:r>
              <a:rPr lang="es-ES" sz="1600" b="1" dirty="0">
                <a:solidFill>
                  <a:schemeClr val="accent1"/>
                </a:solidFill>
                <a:sym typeface="Symbol"/>
              </a:rPr>
              <a:t></a:t>
            </a:r>
            <a:r>
              <a:rPr lang="es-ES" sz="1600" b="1" dirty="0">
                <a:solidFill>
                  <a:schemeClr val="accent1"/>
                </a:solidFill>
              </a:rPr>
              <a:t> B) </a:t>
            </a:r>
            <a:r>
              <a:rPr lang="es-ES" sz="1600" b="1" dirty="0">
                <a:solidFill>
                  <a:schemeClr val="accent1"/>
                </a:solidFill>
                <a:sym typeface="Symbol"/>
              </a:rPr>
              <a:t></a:t>
            </a:r>
            <a:r>
              <a:rPr lang="es-ES" sz="1600" b="1" dirty="0">
                <a:solidFill>
                  <a:schemeClr val="accent1"/>
                </a:solidFill>
              </a:rPr>
              <a:t> (A </a:t>
            </a:r>
            <a:r>
              <a:rPr lang="es-ES" sz="1600" b="1" dirty="0">
                <a:solidFill>
                  <a:schemeClr val="accent1"/>
                </a:solidFill>
                <a:sym typeface="Symbol"/>
              </a:rPr>
              <a:t></a:t>
            </a:r>
            <a:r>
              <a:rPr lang="es-ES" sz="1600" b="1" dirty="0">
                <a:solidFill>
                  <a:schemeClr val="accent1"/>
                </a:solidFill>
              </a:rPr>
              <a:t> C))</a:t>
            </a:r>
            <a:endParaRPr lang="es-AR" sz="1600" b="1" dirty="0">
              <a:solidFill>
                <a:schemeClr val="accent1"/>
              </a:solidFill>
            </a:endParaRPr>
          </a:p>
          <a:p>
            <a:pPr lvl="0">
              <a:spcAft>
                <a:spcPts val="600"/>
              </a:spcAft>
            </a:pPr>
            <a:r>
              <a:rPr lang="es-ES" sz="1600" b="1" dirty="0">
                <a:solidFill>
                  <a:schemeClr val="accent1"/>
                </a:solidFill>
              </a:rPr>
              <a:t>L</a:t>
            </a:r>
            <a:r>
              <a:rPr lang="es-ES" sz="1600" b="1" baseline="-25000" dirty="0">
                <a:solidFill>
                  <a:schemeClr val="accent1"/>
                </a:solidFill>
              </a:rPr>
              <a:t>3</a:t>
            </a:r>
            <a:r>
              <a:rPr lang="es-ES" sz="1600" b="1" dirty="0">
                <a:solidFill>
                  <a:schemeClr val="accent1"/>
                </a:solidFill>
              </a:rPr>
              <a:t>:  ((</a:t>
            </a:r>
            <a:r>
              <a:rPr lang="es-ES" sz="1600" b="1" dirty="0">
                <a:solidFill>
                  <a:schemeClr val="accent1"/>
                </a:solidFill>
                <a:sym typeface="Symbol"/>
              </a:rPr>
              <a:t></a:t>
            </a:r>
            <a:r>
              <a:rPr lang="es-ES" sz="1600" b="1" dirty="0">
                <a:solidFill>
                  <a:schemeClr val="accent1"/>
                </a:solidFill>
              </a:rPr>
              <a:t> A) </a:t>
            </a:r>
            <a:r>
              <a:rPr lang="es-ES" sz="1600" b="1" dirty="0">
                <a:solidFill>
                  <a:schemeClr val="accent1"/>
                </a:solidFill>
                <a:sym typeface="Symbol"/>
              </a:rPr>
              <a:t></a:t>
            </a:r>
            <a:r>
              <a:rPr lang="es-ES" sz="1600" b="1" dirty="0">
                <a:solidFill>
                  <a:schemeClr val="accent1"/>
                </a:solidFill>
              </a:rPr>
              <a:t> (</a:t>
            </a:r>
            <a:r>
              <a:rPr lang="es-ES" sz="1600" b="1" dirty="0">
                <a:solidFill>
                  <a:schemeClr val="accent1"/>
                </a:solidFill>
                <a:sym typeface="Symbol"/>
              </a:rPr>
              <a:t></a:t>
            </a:r>
            <a:r>
              <a:rPr lang="es-ES" sz="1600" b="1" dirty="0">
                <a:solidFill>
                  <a:schemeClr val="accent1"/>
                </a:solidFill>
              </a:rPr>
              <a:t>B)) </a:t>
            </a:r>
            <a:r>
              <a:rPr lang="es-ES" sz="1600" b="1" dirty="0">
                <a:solidFill>
                  <a:schemeClr val="accent1"/>
                </a:solidFill>
                <a:sym typeface="Symbol"/>
              </a:rPr>
              <a:t></a:t>
            </a:r>
            <a:r>
              <a:rPr lang="es-ES" sz="1600" b="1" dirty="0">
                <a:solidFill>
                  <a:schemeClr val="accent1"/>
                </a:solidFill>
              </a:rPr>
              <a:t> (B </a:t>
            </a:r>
            <a:r>
              <a:rPr lang="es-ES" sz="1600" b="1" dirty="0">
                <a:solidFill>
                  <a:schemeClr val="accent1"/>
                </a:solidFill>
                <a:sym typeface="Symbol"/>
              </a:rPr>
              <a:t></a:t>
            </a:r>
            <a:r>
              <a:rPr lang="es-ES" sz="1600" b="1" dirty="0">
                <a:solidFill>
                  <a:schemeClr val="accent1"/>
                </a:solidFill>
              </a:rPr>
              <a:t> A</a:t>
            </a:r>
            <a:r>
              <a:rPr lang="es-ES" sz="1600" b="1" dirty="0" smtClean="0">
                <a:solidFill>
                  <a:schemeClr val="accent1"/>
                </a:solidFill>
              </a:rPr>
              <a:t>)</a:t>
            </a:r>
            <a:r>
              <a:rPr lang="es-ES" sz="1600" b="1" dirty="0"/>
              <a:t>  </a:t>
            </a:r>
            <a:endParaRPr lang="es-AR" sz="1600" dirty="0"/>
          </a:p>
        </p:txBody>
      </p:sp>
      <p:sp>
        <p:nvSpPr>
          <p:cNvPr id="6" name="5 Rectángulo"/>
          <p:cNvSpPr/>
          <p:nvPr/>
        </p:nvSpPr>
        <p:spPr>
          <a:xfrm>
            <a:off x="323528" y="5373216"/>
            <a:ext cx="8136904" cy="1323439"/>
          </a:xfrm>
          <a:prstGeom prst="rect">
            <a:avLst/>
          </a:prstGeom>
        </p:spPr>
        <p:txBody>
          <a:bodyPr wrap="square">
            <a:spAutoFit/>
          </a:bodyPr>
          <a:lstStyle/>
          <a:p>
            <a:pPr lvl="0"/>
            <a:r>
              <a:rPr lang="es-ES" sz="1600" b="1" dirty="0">
                <a:solidFill>
                  <a:srgbClr val="00B050"/>
                </a:solidFill>
              </a:rPr>
              <a:t>Reglas de inferencia de L</a:t>
            </a:r>
            <a:endParaRPr lang="es-AR" sz="1600" b="1" dirty="0">
              <a:solidFill>
                <a:srgbClr val="00B050"/>
              </a:solidFill>
            </a:endParaRPr>
          </a:p>
          <a:p>
            <a:pPr lvl="0"/>
            <a:r>
              <a:rPr lang="es-ES" sz="1600" dirty="0">
                <a:solidFill>
                  <a:prstClr val="black"/>
                </a:solidFill>
              </a:rPr>
              <a:t>El sistema L tiene una única regla de inferencia, el modus </a:t>
            </a:r>
            <a:r>
              <a:rPr lang="es-ES" sz="1600" dirty="0" err="1">
                <a:solidFill>
                  <a:prstClr val="black"/>
                </a:solidFill>
              </a:rPr>
              <a:t>ponens</a:t>
            </a:r>
            <a:r>
              <a:rPr lang="es-ES" sz="1600" dirty="0">
                <a:solidFill>
                  <a:prstClr val="black"/>
                </a:solidFill>
              </a:rPr>
              <a:t>: </a:t>
            </a:r>
            <a:endParaRPr lang="es-AR" sz="1600" dirty="0">
              <a:solidFill>
                <a:prstClr val="black"/>
              </a:solidFill>
            </a:endParaRPr>
          </a:p>
          <a:p>
            <a:pPr lvl="0"/>
            <a:r>
              <a:rPr lang="es-AR" sz="1600" b="1" dirty="0">
                <a:solidFill>
                  <a:srgbClr val="00B050"/>
                </a:solidFill>
              </a:rPr>
              <a:t>	</a:t>
            </a:r>
            <a:r>
              <a:rPr lang="es-ES" sz="1600" b="1" dirty="0">
                <a:solidFill>
                  <a:srgbClr val="00B050"/>
                </a:solidFill>
              </a:rPr>
              <a:t>MP: a partir de A y de (</a:t>
            </a:r>
            <a:r>
              <a:rPr lang="es-ES" sz="1600" b="1" dirty="0" smtClean="0">
                <a:solidFill>
                  <a:srgbClr val="00B050"/>
                </a:solidFill>
              </a:rPr>
              <a:t>A </a:t>
            </a:r>
            <a:r>
              <a:rPr lang="es-ES" sz="1600" b="1" dirty="0">
                <a:solidFill>
                  <a:srgbClr val="00B050"/>
                </a:solidFill>
                <a:sym typeface="Symbol"/>
              </a:rPr>
              <a:t></a:t>
            </a:r>
            <a:r>
              <a:rPr lang="es-ES" sz="1600" b="1" dirty="0">
                <a:solidFill>
                  <a:srgbClr val="00B050"/>
                </a:solidFill>
              </a:rPr>
              <a:t> </a:t>
            </a:r>
            <a:r>
              <a:rPr lang="es-ES" sz="1600" b="1" dirty="0" smtClean="0">
                <a:solidFill>
                  <a:srgbClr val="00B050"/>
                </a:solidFill>
              </a:rPr>
              <a:t>B)  </a:t>
            </a:r>
            <a:r>
              <a:rPr lang="es-ES" sz="1600" b="1" dirty="0">
                <a:solidFill>
                  <a:srgbClr val="00B050"/>
                </a:solidFill>
              </a:rPr>
              <a:t>se infiere </a:t>
            </a:r>
            <a:r>
              <a:rPr lang="es-ES" sz="1600" b="1" dirty="0" smtClean="0">
                <a:solidFill>
                  <a:srgbClr val="00B050"/>
                </a:solidFill>
              </a:rPr>
              <a:t> B</a:t>
            </a:r>
            <a:endParaRPr lang="es-ES" sz="1600" b="1" dirty="0">
              <a:solidFill>
                <a:srgbClr val="00B050"/>
              </a:solidFill>
            </a:endParaRPr>
          </a:p>
          <a:p>
            <a:pPr lvl="0"/>
            <a:r>
              <a:rPr lang="es-ES" sz="1600" dirty="0">
                <a:solidFill>
                  <a:prstClr val="black"/>
                </a:solidFill>
              </a:rPr>
              <a:t>Una regla de inferencia es una función que asigna una fórmula (conclusión) a un conjunto de fórmulas (premisas). </a:t>
            </a:r>
          </a:p>
        </p:txBody>
      </p:sp>
    </p:spTree>
    <p:extLst>
      <p:ext uri="{BB962C8B-B14F-4D97-AF65-F5344CB8AC3E}">
        <p14:creationId xmlns:p14="http://schemas.microsoft.com/office/powerpoint/2010/main" val="69540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b="1" dirty="0">
                <a:solidFill>
                  <a:srgbClr val="0070C0"/>
                </a:solidFill>
              </a:rPr>
              <a:t>Demostración </a:t>
            </a:r>
            <a:r>
              <a:rPr lang="es-ES" b="1" dirty="0" smtClean="0">
                <a:solidFill>
                  <a:srgbClr val="0070C0"/>
                </a:solidFill>
              </a:rPr>
              <a:t>o derivación en L</a:t>
            </a:r>
            <a:endParaRPr lang="es-AR" b="1" dirty="0">
              <a:solidFill>
                <a:srgbClr val="0070C0"/>
              </a:solidFill>
            </a:endParaRPr>
          </a:p>
        </p:txBody>
      </p:sp>
      <p:sp>
        <p:nvSpPr>
          <p:cNvPr id="3" name="2 Marcador de contenido"/>
          <p:cNvSpPr>
            <a:spLocks noGrp="1"/>
          </p:cNvSpPr>
          <p:nvPr>
            <p:ph idx="1"/>
          </p:nvPr>
        </p:nvSpPr>
        <p:spPr>
          <a:xfrm>
            <a:off x="457200" y="1600201"/>
            <a:ext cx="8229600" cy="1612776"/>
          </a:xfrm>
        </p:spPr>
        <p:txBody>
          <a:bodyPr>
            <a:normAutofit fontScale="92500" lnSpcReduction="10000"/>
          </a:bodyPr>
          <a:lstStyle/>
          <a:p>
            <a:pPr>
              <a:buFont typeface="Wingdings" pitchFamily="2" charset="2"/>
              <a:buChar char="Ø"/>
            </a:pPr>
            <a:r>
              <a:rPr lang="es-ES" sz="2000" dirty="0"/>
              <a:t>Una </a:t>
            </a:r>
            <a:r>
              <a:rPr lang="es-ES" sz="2000" b="1" i="1" dirty="0">
                <a:solidFill>
                  <a:srgbClr val="0070C0"/>
                </a:solidFill>
              </a:rPr>
              <a:t>demostración</a:t>
            </a:r>
            <a:r>
              <a:rPr lang="es-ES" sz="2000" dirty="0">
                <a:solidFill>
                  <a:srgbClr val="0070C0"/>
                </a:solidFill>
              </a:rPr>
              <a:t> </a:t>
            </a:r>
            <a:r>
              <a:rPr lang="es-ES" sz="2000" dirty="0" smtClean="0"/>
              <a:t>es </a:t>
            </a:r>
            <a:r>
              <a:rPr lang="es-ES" sz="2000" dirty="0"/>
              <a:t>una sucesión de aplicaciones de reglas de inferencia que permite llegar a una conclusión a partir de determinadas premisas </a:t>
            </a:r>
            <a:r>
              <a:rPr lang="es-ES" sz="2000" dirty="0" smtClean="0"/>
              <a:t>y </a:t>
            </a:r>
            <a:r>
              <a:rPr lang="es-ES" sz="2000" dirty="0"/>
              <a:t>axiomas. </a:t>
            </a:r>
            <a:endParaRPr lang="es-ES" sz="2000" dirty="0" smtClean="0"/>
          </a:p>
          <a:p>
            <a:pPr>
              <a:buFont typeface="Wingdings" pitchFamily="2" charset="2"/>
              <a:buChar char="Ø"/>
            </a:pPr>
            <a:endParaRPr lang="es-ES" sz="2000" dirty="0" smtClean="0"/>
          </a:p>
          <a:p>
            <a:pPr>
              <a:buFont typeface="Wingdings" pitchFamily="2" charset="2"/>
              <a:buChar char="Ø"/>
            </a:pPr>
            <a:r>
              <a:rPr lang="es-ES" sz="2000" dirty="0" smtClean="0"/>
              <a:t>Como </a:t>
            </a:r>
            <a:r>
              <a:rPr lang="es-ES" sz="2000" dirty="0"/>
              <a:t>la </a:t>
            </a:r>
            <a:r>
              <a:rPr lang="es-ES" sz="2000" dirty="0" smtClean="0"/>
              <a:t>derivación </a:t>
            </a:r>
            <a:r>
              <a:rPr lang="es-ES" sz="2000" dirty="0"/>
              <a:t>es una relación transitiva, </a:t>
            </a:r>
            <a:r>
              <a:rPr lang="es-ES" sz="2000" dirty="0" smtClean="0"/>
              <a:t>todas </a:t>
            </a:r>
            <a:r>
              <a:rPr lang="es-ES" sz="2000" dirty="0"/>
              <a:t>las fórmulas que se </a:t>
            </a:r>
            <a:r>
              <a:rPr lang="es-ES" sz="2000" dirty="0" smtClean="0"/>
              <a:t>vayan obteniendo </a:t>
            </a:r>
            <a:r>
              <a:rPr lang="es-ES" sz="2000" dirty="0"/>
              <a:t>sucesivamente </a:t>
            </a:r>
            <a:r>
              <a:rPr lang="es-ES" sz="2000" dirty="0" smtClean="0"/>
              <a:t>están </a:t>
            </a:r>
            <a:r>
              <a:rPr lang="es-ES" sz="2000" dirty="0"/>
              <a:t>implicadas por las premisas o axiomas. </a:t>
            </a:r>
            <a:endParaRPr lang="es-AR" sz="2000" dirty="0"/>
          </a:p>
        </p:txBody>
      </p:sp>
      <p:grpSp>
        <p:nvGrpSpPr>
          <p:cNvPr id="14" name="13 Grupo"/>
          <p:cNvGrpSpPr/>
          <p:nvPr/>
        </p:nvGrpSpPr>
        <p:grpSpPr>
          <a:xfrm>
            <a:off x="1186128" y="3610855"/>
            <a:ext cx="6178742" cy="1216650"/>
            <a:chOff x="1335476" y="3789040"/>
            <a:chExt cx="6178742" cy="1216650"/>
          </a:xfrm>
        </p:grpSpPr>
        <p:sp>
          <p:nvSpPr>
            <p:cNvPr id="4" name="3 Elipse"/>
            <p:cNvSpPr/>
            <p:nvPr/>
          </p:nvSpPr>
          <p:spPr>
            <a:xfrm>
              <a:off x="1335476" y="3861048"/>
              <a:ext cx="1292308" cy="11446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accent1"/>
                  </a:solidFill>
                </a:rPr>
                <a:t>Premisas y axiomas</a:t>
              </a:r>
              <a:endParaRPr lang="es-AR" sz="1200" b="1" dirty="0">
                <a:solidFill>
                  <a:schemeClr val="accent1"/>
                </a:solidFill>
              </a:endParaRPr>
            </a:p>
          </p:txBody>
        </p:sp>
        <p:sp>
          <p:nvSpPr>
            <p:cNvPr id="6" name="5 Flecha derecha"/>
            <p:cNvSpPr/>
            <p:nvPr/>
          </p:nvSpPr>
          <p:spPr>
            <a:xfrm>
              <a:off x="2706343" y="4190706"/>
              <a:ext cx="1008112" cy="493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uadroTexto"/>
            <p:cNvSpPr txBox="1"/>
            <p:nvPr/>
          </p:nvSpPr>
          <p:spPr>
            <a:xfrm>
              <a:off x="2553753" y="3821374"/>
              <a:ext cx="1160702" cy="369332"/>
            </a:xfrm>
            <a:prstGeom prst="rect">
              <a:avLst/>
            </a:prstGeom>
            <a:noFill/>
          </p:spPr>
          <p:txBody>
            <a:bodyPr wrap="none" rtlCol="0">
              <a:spAutoFit/>
            </a:bodyPr>
            <a:lstStyle/>
            <a:p>
              <a:r>
                <a:rPr lang="es-ES" dirty="0" smtClean="0">
                  <a:solidFill>
                    <a:schemeClr val="accent1"/>
                  </a:solidFill>
                </a:rPr>
                <a:t>derivación</a:t>
              </a:r>
              <a:endParaRPr lang="es-AR" dirty="0">
                <a:solidFill>
                  <a:schemeClr val="accent1"/>
                </a:solidFill>
              </a:endParaRPr>
            </a:p>
          </p:txBody>
        </p:sp>
        <p:sp>
          <p:nvSpPr>
            <p:cNvPr id="8" name="7 Elipse"/>
            <p:cNvSpPr/>
            <p:nvPr/>
          </p:nvSpPr>
          <p:spPr>
            <a:xfrm>
              <a:off x="3777197" y="3828714"/>
              <a:ext cx="1292308" cy="11446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accent1"/>
                  </a:solidFill>
                </a:rPr>
                <a:t>…</a:t>
              </a:r>
              <a:endParaRPr lang="es-AR" sz="1200" b="1" dirty="0">
                <a:solidFill>
                  <a:schemeClr val="accent1"/>
                </a:solidFill>
              </a:endParaRPr>
            </a:p>
          </p:txBody>
        </p:sp>
        <p:sp>
          <p:nvSpPr>
            <p:cNvPr id="9" name="8 Flecha derecha"/>
            <p:cNvSpPr/>
            <p:nvPr/>
          </p:nvSpPr>
          <p:spPr>
            <a:xfrm>
              <a:off x="5148064" y="4158372"/>
              <a:ext cx="1008112" cy="493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4995474" y="3789040"/>
              <a:ext cx="1160702" cy="369332"/>
            </a:xfrm>
            <a:prstGeom prst="rect">
              <a:avLst/>
            </a:prstGeom>
            <a:noFill/>
          </p:spPr>
          <p:txBody>
            <a:bodyPr wrap="none" rtlCol="0">
              <a:spAutoFit/>
            </a:bodyPr>
            <a:lstStyle/>
            <a:p>
              <a:r>
                <a:rPr lang="es-ES" dirty="0" smtClean="0">
                  <a:solidFill>
                    <a:schemeClr val="accent1"/>
                  </a:solidFill>
                </a:rPr>
                <a:t>derivación</a:t>
              </a:r>
              <a:endParaRPr lang="es-AR" dirty="0">
                <a:solidFill>
                  <a:schemeClr val="accent1"/>
                </a:solidFill>
              </a:endParaRPr>
            </a:p>
          </p:txBody>
        </p:sp>
        <p:sp>
          <p:nvSpPr>
            <p:cNvPr id="11" name="10 Elipse"/>
            <p:cNvSpPr/>
            <p:nvPr/>
          </p:nvSpPr>
          <p:spPr>
            <a:xfrm>
              <a:off x="6221910" y="3832953"/>
              <a:ext cx="1292308" cy="11446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accent1"/>
                  </a:solidFill>
                </a:rPr>
                <a:t>conclusión</a:t>
              </a:r>
              <a:endParaRPr lang="es-AR" sz="1200" b="1" dirty="0">
                <a:solidFill>
                  <a:schemeClr val="accent1"/>
                </a:solidFill>
              </a:endParaRPr>
            </a:p>
          </p:txBody>
        </p:sp>
      </p:grpSp>
    </p:spTree>
    <p:extLst>
      <p:ext uri="{BB962C8B-B14F-4D97-AF65-F5344CB8AC3E}">
        <p14:creationId xmlns:p14="http://schemas.microsoft.com/office/powerpoint/2010/main" val="3735784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b="1" dirty="0">
                <a:solidFill>
                  <a:srgbClr val="0070C0"/>
                </a:solidFill>
              </a:rPr>
              <a:t>Demostración o </a:t>
            </a:r>
            <a:r>
              <a:rPr lang="es-ES" b="1" dirty="0" smtClean="0">
                <a:solidFill>
                  <a:srgbClr val="0070C0"/>
                </a:solidFill>
              </a:rPr>
              <a:t>derivación en L</a:t>
            </a:r>
            <a:endParaRPr lang="es-AR" b="1" dirty="0">
              <a:solidFill>
                <a:srgbClr val="0070C0"/>
              </a:solidFill>
            </a:endParaRPr>
          </a:p>
        </p:txBody>
      </p:sp>
      <p:sp>
        <p:nvSpPr>
          <p:cNvPr id="3" name="2 Marcador de contenido"/>
          <p:cNvSpPr>
            <a:spLocks noGrp="1"/>
          </p:cNvSpPr>
          <p:nvPr>
            <p:ph idx="1"/>
          </p:nvPr>
        </p:nvSpPr>
        <p:spPr>
          <a:xfrm>
            <a:off x="478413" y="1340768"/>
            <a:ext cx="8229600" cy="3384376"/>
          </a:xfrm>
        </p:spPr>
        <p:txBody>
          <a:bodyPr>
            <a:normAutofit fontScale="32500" lnSpcReduction="20000"/>
          </a:bodyPr>
          <a:lstStyle/>
          <a:p>
            <a:pPr marL="0" indent="0">
              <a:buNone/>
            </a:pPr>
            <a:r>
              <a:rPr lang="es-ES" sz="7200" dirty="0" smtClean="0"/>
              <a:t>La notación es la siguiente </a:t>
            </a:r>
            <a:r>
              <a:rPr lang="es-ES" sz="8000" b="1" dirty="0" smtClean="0">
                <a:solidFill>
                  <a:srgbClr val="0070C0"/>
                </a:solidFill>
              </a:rPr>
              <a:t>Γ |–</a:t>
            </a:r>
            <a:r>
              <a:rPr lang="es-ES" sz="8000" b="1" baseline="-25000" dirty="0" smtClean="0">
                <a:solidFill>
                  <a:srgbClr val="0070C0"/>
                </a:solidFill>
              </a:rPr>
              <a:t>L</a:t>
            </a:r>
            <a:r>
              <a:rPr lang="es-ES" sz="8000" b="1" dirty="0" smtClean="0">
                <a:solidFill>
                  <a:srgbClr val="0070C0"/>
                </a:solidFill>
              </a:rPr>
              <a:t> </a:t>
            </a:r>
            <a:r>
              <a:rPr lang="es-ES" sz="8000" b="1" dirty="0" err="1" smtClean="0">
                <a:solidFill>
                  <a:srgbClr val="0070C0"/>
                </a:solidFill>
              </a:rPr>
              <a:t>A</a:t>
            </a:r>
            <a:r>
              <a:rPr lang="es-ES" sz="8000" b="1" baseline="-25000" dirty="0" err="1" smtClean="0">
                <a:solidFill>
                  <a:srgbClr val="0070C0"/>
                </a:solidFill>
              </a:rPr>
              <a:t>n</a:t>
            </a:r>
            <a:endParaRPr lang="es-AR" sz="8000" b="1" dirty="0" smtClean="0">
              <a:solidFill>
                <a:srgbClr val="0070C0"/>
              </a:solidFill>
            </a:endParaRPr>
          </a:p>
          <a:p>
            <a:pPr marL="0" indent="0">
              <a:buNone/>
            </a:pPr>
            <a:r>
              <a:rPr lang="es-ES" sz="7200" dirty="0" smtClean="0"/>
              <a:t> </a:t>
            </a:r>
            <a:endParaRPr lang="es-AR" sz="7200" dirty="0" smtClean="0"/>
          </a:p>
          <a:p>
            <a:pPr marL="0" indent="0">
              <a:buNone/>
            </a:pPr>
            <a:r>
              <a:rPr lang="es-ES" sz="7200" dirty="0" smtClean="0"/>
              <a:t>Se lee: </a:t>
            </a:r>
            <a:r>
              <a:rPr lang="es-ES" sz="7200" dirty="0" smtClean="0">
                <a:solidFill>
                  <a:srgbClr val="0070C0"/>
                </a:solidFill>
              </a:rPr>
              <a:t>“A partir de las premisas contenidas en el conjunto Γ (Gamma) se deduce (o infiere o deriva) la conclusión </a:t>
            </a:r>
            <a:r>
              <a:rPr lang="es-ES" sz="7200" dirty="0" err="1" smtClean="0">
                <a:solidFill>
                  <a:srgbClr val="0070C0"/>
                </a:solidFill>
              </a:rPr>
              <a:t>A</a:t>
            </a:r>
            <a:r>
              <a:rPr lang="es-ES" sz="7200" baseline="-25000" dirty="0" err="1" smtClean="0">
                <a:solidFill>
                  <a:srgbClr val="0070C0"/>
                </a:solidFill>
              </a:rPr>
              <a:t>n</a:t>
            </a:r>
            <a:r>
              <a:rPr lang="es-ES" sz="7200" dirty="0" smtClean="0">
                <a:solidFill>
                  <a:srgbClr val="0070C0"/>
                </a:solidFill>
              </a:rPr>
              <a:t>”. </a:t>
            </a:r>
          </a:p>
          <a:p>
            <a:pPr marL="0" indent="0">
              <a:buNone/>
            </a:pPr>
            <a:endParaRPr lang="es-AR" sz="7200" dirty="0" smtClean="0"/>
          </a:p>
          <a:p>
            <a:r>
              <a:rPr lang="es-ES" sz="7200" dirty="0" smtClean="0">
                <a:solidFill>
                  <a:srgbClr val="0070C0"/>
                </a:solidFill>
              </a:rPr>
              <a:t>Γ</a:t>
            </a:r>
            <a:r>
              <a:rPr lang="es-ES" sz="7200" dirty="0" smtClean="0"/>
              <a:t>  es un conjunto de premisas (o hipótesis) </a:t>
            </a:r>
          </a:p>
          <a:p>
            <a:r>
              <a:rPr lang="es-ES" sz="7200" dirty="0" err="1" smtClean="0">
                <a:solidFill>
                  <a:srgbClr val="0070C0"/>
                </a:solidFill>
              </a:rPr>
              <a:t>A</a:t>
            </a:r>
            <a:r>
              <a:rPr lang="es-ES" sz="7200" baseline="-25000" dirty="0" err="1" smtClean="0">
                <a:solidFill>
                  <a:srgbClr val="0070C0"/>
                </a:solidFill>
              </a:rPr>
              <a:t>n</a:t>
            </a:r>
            <a:r>
              <a:rPr lang="es-AR" sz="7200" dirty="0" smtClean="0">
                <a:solidFill>
                  <a:srgbClr val="0070C0"/>
                </a:solidFill>
              </a:rPr>
              <a:t> </a:t>
            </a:r>
            <a:r>
              <a:rPr lang="es-ES" sz="7200" dirty="0" smtClean="0"/>
              <a:t> es la conclusión a la que se quiere llegar.</a:t>
            </a:r>
          </a:p>
          <a:p>
            <a:pPr marL="0" indent="0">
              <a:buNone/>
            </a:pPr>
            <a:endParaRPr lang="es-ES" sz="7200" dirty="0" smtClean="0"/>
          </a:p>
          <a:p>
            <a:pPr marL="0" indent="0">
              <a:buNone/>
            </a:pPr>
            <a:r>
              <a:rPr lang="es-ES" sz="5500" dirty="0" smtClean="0"/>
              <a:t>Tanto las premisas como la conclusión son fórmulas bien formadas (</a:t>
            </a:r>
            <a:r>
              <a:rPr lang="es-ES" sz="5500" dirty="0" err="1" smtClean="0"/>
              <a:t>fbf</a:t>
            </a:r>
            <a:r>
              <a:rPr lang="es-ES" sz="5500" dirty="0" smtClean="0"/>
              <a:t>), es decir, son sentencias escritas en el lenguaje de la lógica.</a:t>
            </a:r>
            <a:endParaRPr lang="es-AR" sz="5500" dirty="0"/>
          </a:p>
        </p:txBody>
      </p:sp>
      <p:sp>
        <p:nvSpPr>
          <p:cNvPr id="4" name="3 Rectángulo"/>
          <p:cNvSpPr/>
          <p:nvPr/>
        </p:nvSpPr>
        <p:spPr>
          <a:xfrm>
            <a:off x="221939" y="5085184"/>
            <a:ext cx="8742549" cy="1754326"/>
          </a:xfrm>
          <a:prstGeom prst="rect">
            <a:avLst/>
          </a:prstGeom>
        </p:spPr>
        <p:txBody>
          <a:bodyPr wrap="square">
            <a:spAutoFit/>
          </a:bodyPr>
          <a:lstStyle/>
          <a:p>
            <a:pPr marL="342900" lvl="0" indent="-342900">
              <a:spcBef>
                <a:spcPct val="20000"/>
              </a:spcBef>
              <a:buFont typeface="Wingdings" pitchFamily="2" charset="2"/>
              <a:buChar char="Ø"/>
            </a:pPr>
            <a:r>
              <a:rPr lang="es-ES" sz="2000" dirty="0" smtClean="0">
                <a:solidFill>
                  <a:prstClr val="black"/>
                </a:solidFill>
              </a:rPr>
              <a:t>Una </a:t>
            </a:r>
            <a:r>
              <a:rPr lang="es-ES" sz="2000" b="1" dirty="0" smtClean="0">
                <a:solidFill>
                  <a:srgbClr val="0070C0"/>
                </a:solidFill>
              </a:rPr>
              <a:t>demostración</a:t>
            </a:r>
            <a:r>
              <a:rPr lang="es-ES" sz="2000" dirty="0" smtClean="0">
                <a:solidFill>
                  <a:prstClr val="black"/>
                </a:solidFill>
              </a:rPr>
              <a:t> es una </a:t>
            </a:r>
            <a:r>
              <a:rPr lang="es-ES" sz="2000" dirty="0">
                <a:solidFill>
                  <a:prstClr val="black"/>
                </a:solidFill>
              </a:rPr>
              <a:t>sucesión finita de fórmulas bien formadas </a:t>
            </a:r>
            <a:endParaRPr lang="es-ES" sz="2000" dirty="0" smtClean="0">
              <a:solidFill>
                <a:prstClr val="black"/>
              </a:solidFill>
            </a:endParaRPr>
          </a:p>
          <a:p>
            <a:pPr lvl="0" algn="ctr">
              <a:spcBef>
                <a:spcPct val="20000"/>
              </a:spcBef>
            </a:pPr>
            <a:r>
              <a:rPr lang="es-ES" sz="2000" dirty="0" smtClean="0">
                <a:solidFill>
                  <a:srgbClr val="0070C0"/>
                </a:solidFill>
              </a:rPr>
              <a:t>A</a:t>
            </a:r>
            <a:r>
              <a:rPr lang="es-ES" sz="2000" baseline="-25000" dirty="0" smtClean="0">
                <a:solidFill>
                  <a:srgbClr val="0070C0"/>
                </a:solidFill>
              </a:rPr>
              <a:t>1</a:t>
            </a:r>
            <a:r>
              <a:rPr lang="es-ES" sz="2000" dirty="0">
                <a:solidFill>
                  <a:srgbClr val="0070C0"/>
                </a:solidFill>
              </a:rPr>
              <a:t>, A</a:t>
            </a:r>
            <a:r>
              <a:rPr lang="es-ES" sz="2000" baseline="-25000" dirty="0">
                <a:solidFill>
                  <a:srgbClr val="0070C0"/>
                </a:solidFill>
              </a:rPr>
              <a:t>2</a:t>
            </a:r>
            <a:r>
              <a:rPr lang="es-ES" sz="2000" dirty="0">
                <a:solidFill>
                  <a:srgbClr val="0070C0"/>
                </a:solidFill>
              </a:rPr>
              <a:t>, …, </a:t>
            </a:r>
            <a:r>
              <a:rPr lang="es-ES" sz="2000" dirty="0" err="1">
                <a:solidFill>
                  <a:srgbClr val="0070C0"/>
                </a:solidFill>
              </a:rPr>
              <a:t>A</a:t>
            </a:r>
            <a:r>
              <a:rPr lang="es-ES" sz="2000" baseline="-25000" dirty="0" err="1">
                <a:solidFill>
                  <a:srgbClr val="0070C0"/>
                </a:solidFill>
              </a:rPr>
              <a:t>n</a:t>
            </a:r>
            <a:r>
              <a:rPr lang="es-ES" sz="2000" dirty="0">
                <a:solidFill>
                  <a:prstClr val="black"/>
                </a:solidFill>
              </a:rPr>
              <a:t>, </a:t>
            </a:r>
            <a:endParaRPr lang="es-ES" sz="2000" dirty="0" smtClean="0">
              <a:solidFill>
                <a:prstClr val="black"/>
              </a:solidFill>
            </a:endParaRPr>
          </a:p>
          <a:p>
            <a:pPr lvl="0">
              <a:spcBef>
                <a:spcPct val="20000"/>
              </a:spcBef>
            </a:pPr>
            <a:r>
              <a:rPr lang="es-ES" sz="2000" dirty="0" smtClean="0">
                <a:solidFill>
                  <a:prstClr val="black"/>
                </a:solidFill>
              </a:rPr>
              <a:t>tal </a:t>
            </a:r>
            <a:r>
              <a:rPr lang="es-ES" sz="2000" dirty="0">
                <a:solidFill>
                  <a:prstClr val="black"/>
                </a:solidFill>
              </a:rPr>
              <a:t>que para todo i, con 1 </a:t>
            </a:r>
            <a:r>
              <a:rPr lang="es-ES" sz="2000" dirty="0">
                <a:solidFill>
                  <a:prstClr val="black"/>
                </a:solidFill>
                <a:sym typeface="Symbol"/>
              </a:rPr>
              <a:t></a:t>
            </a:r>
            <a:r>
              <a:rPr lang="es-ES" sz="2000" dirty="0">
                <a:solidFill>
                  <a:prstClr val="black"/>
                </a:solidFill>
              </a:rPr>
              <a:t> i </a:t>
            </a:r>
            <a:r>
              <a:rPr lang="es-ES" sz="2000" dirty="0">
                <a:solidFill>
                  <a:prstClr val="black"/>
                </a:solidFill>
                <a:sym typeface="Symbol"/>
              </a:rPr>
              <a:t></a:t>
            </a:r>
            <a:r>
              <a:rPr lang="es-ES" sz="2000" dirty="0">
                <a:solidFill>
                  <a:prstClr val="black"/>
                </a:solidFill>
              </a:rPr>
              <a:t> n, </a:t>
            </a:r>
            <a:r>
              <a:rPr lang="es-ES" sz="2000" dirty="0" err="1">
                <a:solidFill>
                  <a:prstClr val="black"/>
                </a:solidFill>
              </a:rPr>
              <a:t>A</a:t>
            </a:r>
            <a:r>
              <a:rPr lang="es-ES" sz="2000" baseline="-25000" dirty="0" err="1">
                <a:solidFill>
                  <a:prstClr val="black"/>
                </a:solidFill>
              </a:rPr>
              <a:t>i</a:t>
            </a:r>
            <a:r>
              <a:rPr lang="es-ES" sz="2000" dirty="0">
                <a:solidFill>
                  <a:prstClr val="black"/>
                </a:solidFill>
              </a:rPr>
              <a:t> es una premisa o es un axioma, o bien se infiere de miembros anteriores de la sucesión como consecuencia directa de la aplicación de una regla de </a:t>
            </a:r>
            <a:r>
              <a:rPr lang="es-ES" sz="2000" dirty="0" smtClean="0">
                <a:solidFill>
                  <a:prstClr val="black"/>
                </a:solidFill>
              </a:rPr>
              <a:t>inferencia (MP).</a:t>
            </a:r>
            <a:endParaRPr lang="es-AR" sz="2000" dirty="0">
              <a:solidFill>
                <a:prstClr val="black"/>
              </a:solidFill>
            </a:endParaRPr>
          </a:p>
        </p:txBody>
      </p:sp>
    </p:spTree>
    <p:extLst>
      <p:ext uri="{BB962C8B-B14F-4D97-AF65-F5344CB8AC3E}">
        <p14:creationId xmlns:p14="http://schemas.microsoft.com/office/powerpoint/2010/main" val="301468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Hoy veremos Corrección y completitud de L</a:t>
            </a:r>
            <a:endParaRPr lang="es-AR" dirty="0"/>
          </a:p>
        </p:txBody>
      </p:sp>
    </p:spTree>
    <p:extLst>
      <p:ext uri="{BB962C8B-B14F-4D97-AF65-F5344CB8AC3E}">
        <p14:creationId xmlns:p14="http://schemas.microsoft.com/office/powerpoint/2010/main" val="365183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solidFill>
                  <a:srgbClr val="0070C0"/>
                </a:solidFill>
              </a:rPr>
              <a:t>Corrección (Sensatez) y Completitud de un sistema deductivo</a:t>
            </a:r>
            <a:endParaRPr lang="es-AR" dirty="0">
              <a:solidFill>
                <a:srgbClr val="0070C0"/>
              </a:solidFill>
            </a:endParaRPr>
          </a:p>
        </p:txBody>
      </p:sp>
      <p:sp>
        <p:nvSpPr>
          <p:cNvPr id="3" name="2 Marcador de contenido"/>
          <p:cNvSpPr>
            <a:spLocks noGrp="1"/>
          </p:cNvSpPr>
          <p:nvPr>
            <p:ph idx="1"/>
          </p:nvPr>
        </p:nvSpPr>
        <p:spPr>
          <a:xfrm>
            <a:off x="457200" y="1600201"/>
            <a:ext cx="8229600" cy="1612775"/>
          </a:xfrm>
        </p:spPr>
        <p:txBody>
          <a:bodyPr>
            <a:normAutofit lnSpcReduction="10000"/>
          </a:bodyPr>
          <a:lstStyle/>
          <a:p>
            <a:pPr marL="0" indent="0">
              <a:buNone/>
            </a:pPr>
            <a:r>
              <a:rPr lang="es-ES" dirty="0"/>
              <a:t> </a:t>
            </a:r>
            <a:r>
              <a:rPr lang="es-ES" sz="2000" dirty="0" smtClean="0"/>
              <a:t>De </a:t>
            </a:r>
            <a:r>
              <a:rPr lang="es-ES" sz="2000" dirty="0"/>
              <a:t>un sistema deductivo se espera naturalmente </a:t>
            </a:r>
            <a:r>
              <a:rPr lang="es-ES" sz="2000" dirty="0" smtClean="0"/>
              <a:t>que:</a:t>
            </a:r>
          </a:p>
          <a:p>
            <a:pPr marL="0" indent="0">
              <a:buNone/>
            </a:pPr>
            <a:r>
              <a:rPr lang="es-ES" sz="2000" dirty="0"/>
              <a:t>	</a:t>
            </a:r>
            <a:r>
              <a:rPr lang="es-ES" sz="2000" dirty="0" smtClean="0"/>
              <a:t>- </a:t>
            </a:r>
            <a:r>
              <a:rPr lang="es-ES" sz="2000" dirty="0"/>
              <a:t>sus demostraciones produzcan conclusiones correctas, </a:t>
            </a:r>
            <a:endParaRPr lang="es-ES" sz="2000" dirty="0" smtClean="0"/>
          </a:p>
          <a:p>
            <a:pPr marL="0" indent="0">
              <a:buNone/>
            </a:pPr>
            <a:r>
              <a:rPr lang="es-ES" sz="2000" dirty="0"/>
              <a:t>	</a:t>
            </a:r>
            <a:r>
              <a:rPr lang="es-ES" sz="2000" dirty="0" smtClean="0"/>
              <a:t>- y </a:t>
            </a:r>
            <a:r>
              <a:rPr lang="es-ES" sz="2000" dirty="0"/>
              <a:t>también en lo posible la propiedad inversa, es decir que sea capaz de demostrar todas y cada una de ellas. </a:t>
            </a:r>
            <a:endParaRPr lang="es-ES" dirty="0" smtClean="0"/>
          </a:p>
        </p:txBody>
      </p:sp>
      <p:sp>
        <p:nvSpPr>
          <p:cNvPr id="4" name="3 Rectángulo"/>
          <p:cNvSpPr/>
          <p:nvPr/>
        </p:nvSpPr>
        <p:spPr>
          <a:xfrm>
            <a:off x="1481673" y="5451541"/>
            <a:ext cx="6474703" cy="1138773"/>
          </a:xfrm>
          <a:prstGeom prst="rect">
            <a:avLst/>
          </a:prstGeom>
          <a:ln>
            <a:solidFill>
              <a:schemeClr val="accent1"/>
            </a:solidFill>
          </a:ln>
        </p:spPr>
        <p:txBody>
          <a:bodyPr wrap="square">
            <a:spAutoFit/>
          </a:bodyPr>
          <a:lstStyle/>
          <a:p>
            <a:pPr lvl="0">
              <a:spcBef>
                <a:spcPct val="20000"/>
              </a:spcBef>
            </a:pPr>
            <a:r>
              <a:rPr lang="es-ES" sz="2000" dirty="0">
                <a:solidFill>
                  <a:prstClr val="black"/>
                </a:solidFill>
              </a:rPr>
              <a:t>Recíprocamente, un sistema deductivo </a:t>
            </a:r>
            <a:r>
              <a:rPr lang="es-ES" sz="2000" dirty="0" smtClean="0">
                <a:solidFill>
                  <a:prstClr val="black"/>
                </a:solidFill>
              </a:rPr>
              <a:t>L </a:t>
            </a:r>
            <a:r>
              <a:rPr lang="es-ES" sz="2000" dirty="0">
                <a:solidFill>
                  <a:prstClr val="black"/>
                </a:solidFill>
              </a:rPr>
              <a:t>es </a:t>
            </a:r>
            <a:r>
              <a:rPr lang="es-ES" sz="2000" b="1" i="1" dirty="0">
                <a:solidFill>
                  <a:srgbClr val="0070C0"/>
                </a:solidFill>
              </a:rPr>
              <a:t>completo</a:t>
            </a:r>
          </a:p>
          <a:p>
            <a:pPr lvl="0">
              <a:spcBef>
                <a:spcPct val="20000"/>
              </a:spcBef>
            </a:pPr>
            <a:r>
              <a:rPr lang="es-ES" sz="2000" b="1" dirty="0">
                <a:solidFill>
                  <a:prstClr val="black"/>
                </a:solidFill>
              </a:rPr>
              <a:t> </a:t>
            </a:r>
            <a:r>
              <a:rPr lang="es-ES" sz="2000" dirty="0">
                <a:solidFill>
                  <a:srgbClr val="0070C0"/>
                </a:solidFill>
              </a:rPr>
              <a:t>si  |= A implica  </a:t>
            </a:r>
            <a:r>
              <a:rPr lang="es-ES" sz="2000" dirty="0" smtClean="0">
                <a:solidFill>
                  <a:srgbClr val="0070C0"/>
                </a:solidFill>
              </a:rPr>
              <a:t>|–</a:t>
            </a:r>
            <a:r>
              <a:rPr lang="es-ES" sz="2000" baseline="-25000" dirty="0" smtClean="0">
                <a:solidFill>
                  <a:srgbClr val="0070C0"/>
                </a:solidFill>
              </a:rPr>
              <a:t>L</a:t>
            </a:r>
            <a:r>
              <a:rPr lang="es-ES" sz="2000" dirty="0" smtClean="0">
                <a:solidFill>
                  <a:srgbClr val="0070C0"/>
                </a:solidFill>
              </a:rPr>
              <a:t> </a:t>
            </a:r>
            <a:r>
              <a:rPr lang="es-ES" sz="2000" dirty="0">
                <a:solidFill>
                  <a:srgbClr val="0070C0"/>
                </a:solidFill>
              </a:rPr>
              <a:t>A</a:t>
            </a:r>
            <a:r>
              <a:rPr lang="es-ES" sz="2000" dirty="0">
                <a:solidFill>
                  <a:prstClr val="black"/>
                </a:solidFill>
              </a:rPr>
              <a:t>.    </a:t>
            </a:r>
            <a:endParaRPr lang="es-ES" sz="2000" dirty="0" smtClean="0">
              <a:solidFill>
                <a:prstClr val="black"/>
              </a:solidFill>
            </a:endParaRPr>
          </a:p>
          <a:p>
            <a:pPr>
              <a:spcBef>
                <a:spcPct val="20000"/>
              </a:spcBef>
            </a:pPr>
            <a:r>
              <a:rPr lang="es-ES" sz="2000" dirty="0">
                <a:solidFill>
                  <a:srgbClr val="0070C0"/>
                </a:solidFill>
              </a:rPr>
              <a:t>Si A es tautología entonces A es teorema.</a:t>
            </a:r>
            <a:endParaRPr lang="es-AR" sz="2000" dirty="0">
              <a:solidFill>
                <a:srgbClr val="0070C0"/>
              </a:solidFill>
            </a:endParaRPr>
          </a:p>
        </p:txBody>
      </p:sp>
      <p:sp>
        <p:nvSpPr>
          <p:cNvPr id="5" name="4 Rectángulo"/>
          <p:cNvSpPr/>
          <p:nvPr/>
        </p:nvSpPr>
        <p:spPr>
          <a:xfrm>
            <a:off x="1481673" y="3861048"/>
            <a:ext cx="6474703" cy="1138773"/>
          </a:xfrm>
          <a:prstGeom prst="rect">
            <a:avLst/>
          </a:prstGeom>
          <a:ln>
            <a:solidFill>
              <a:schemeClr val="tx2"/>
            </a:solidFill>
          </a:ln>
        </p:spPr>
        <p:txBody>
          <a:bodyPr wrap="square">
            <a:spAutoFit/>
          </a:bodyPr>
          <a:lstStyle/>
          <a:p>
            <a:pPr lvl="0">
              <a:spcBef>
                <a:spcPct val="20000"/>
              </a:spcBef>
            </a:pPr>
            <a:r>
              <a:rPr lang="es-ES" sz="2000" dirty="0">
                <a:solidFill>
                  <a:prstClr val="black"/>
                </a:solidFill>
              </a:rPr>
              <a:t> </a:t>
            </a:r>
            <a:r>
              <a:rPr lang="es-ES" sz="2000" dirty="0" smtClean="0">
                <a:solidFill>
                  <a:prstClr val="black"/>
                </a:solidFill>
              </a:rPr>
              <a:t>El </a:t>
            </a:r>
            <a:r>
              <a:rPr lang="es-ES" sz="2000" dirty="0">
                <a:solidFill>
                  <a:prstClr val="black"/>
                </a:solidFill>
              </a:rPr>
              <a:t>sistema deductivo L es </a:t>
            </a:r>
            <a:r>
              <a:rPr lang="es-ES" sz="2000" b="1" i="1" dirty="0">
                <a:solidFill>
                  <a:srgbClr val="0070C0"/>
                </a:solidFill>
              </a:rPr>
              <a:t>correcto</a:t>
            </a:r>
            <a:r>
              <a:rPr lang="es-ES" sz="2000" dirty="0">
                <a:solidFill>
                  <a:prstClr val="black"/>
                </a:solidFill>
              </a:rPr>
              <a:t> </a:t>
            </a:r>
            <a:r>
              <a:rPr lang="es-ES" sz="2000" dirty="0" smtClean="0">
                <a:solidFill>
                  <a:prstClr val="black"/>
                </a:solidFill>
              </a:rPr>
              <a:t>(o </a:t>
            </a:r>
            <a:r>
              <a:rPr lang="es-ES" sz="2000" b="1" i="1" dirty="0" smtClean="0">
                <a:solidFill>
                  <a:srgbClr val="0070C0"/>
                </a:solidFill>
              </a:rPr>
              <a:t>sensato</a:t>
            </a:r>
            <a:r>
              <a:rPr lang="es-ES" sz="2000" b="1" dirty="0">
                <a:solidFill>
                  <a:prstClr val="black"/>
                </a:solidFill>
              </a:rPr>
              <a:t>) </a:t>
            </a:r>
          </a:p>
          <a:p>
            <a:pPr lvl="0">
              <a:spcBef>
                <a:spcPct val="20000"/>
              </a:spcBef>
            </a:pPr>
            <a:r>
              <a:rPr lang="es-ES" sz="2000" dirty="0">
                <a:solidFill>
                  <a:srgbClr val="0070C0"/>
                </a:solidFill>
              </a:rPr>
              <a:t>si  |–</a:t>
            </a:r>
            <a:r>
              <a:rPr lang="es-ES" sz="2000" baseline="-25000" dirty="0">
                <a:solidFill>
                  <a:srgbClr val="0070C0"/>
                </a:solidFill>
              </a:rPr>
              <a:t>L</a:t>
            </a:r>
            <a:r>
              <a:rPr lang="es-ES" sz="2000" dirty="0">
                <a:solidFill>
                  <a:srgbClr val="0070C0"/>
                </a:solidFill>
              </a:rPr>
              <a:t> A implica  |= A.  </a:t>
            </a:r>
            <a:endParaRPr lang="es-ES" sz="2000" dirty="0" smtClean="0">
              <a:solidFill>
                <a:srgbClr val="0070C0"/>
              </a:solidFill>
            </a:endParaRPr>
          </a:p>
          <a:p>
            <a:pPr lvl="0">
              <a:spcBef>
                <a:spcPct val="20000"/>
              </a:spcBef>
            </a:pPr>
            <a:r>
              <a:rPr lang="es-ES" sz="2000" dirty="0" smtClean="0">
                <a:solidFill>
                  <a:srgbClr val="0070C0"/>
                </a:solidFill>
              </a:rPr>
              <a:t>Si A es </a:t>
            </a:r>
            <a:r>
              <a:rPr lang="es-ES" sz="2000" b="1" dirty="0" smtClean="0">
                <a:solidFill>
                  <a:srgbClr val="0070C0"/>
                </a:solidFill>
              </a:rPr>
              <a:t>teorema</a:t>
            </a:r>
            <a:r>
              <a:rPr lang="es-ES" sz="2000" dirty="0" smtClean="0">
                <a:solidFill>
                  <a:srgbClr val="0070C0"/>
                </a:solidFill>
              </a:rPr>
              <a:t>, entonces A es </a:t>
            </a:r>
            <a:r>
              <a:rPr lang="es-ES" sz="2000" b="1" dirty="0" smtClean="0">
                <a:solidFill>
                  <a:srgbClr val="0070C0"/>
                </a:solidFill>
              </a:rPr>
              <a:t>tautología</a:t>
            </a:r>
            <a:r>
              <a:rPr lang="es-ES" sz="2000" dirty="0" smtClean="0">
                <a:solidFill>
                  <a:srgbClr val="0070C0"/>
                </a:solidFill>
              </a:rPr>
              <a:t>.</a:t>
            </a:r>
            <a:endParaRPr lang="es-AR" sz="2000" dirty="0">
              <a:solidFill>
                <a:prstClr val="black"/>
              </a:solidFill>
            </a:endParaRPr>
          </a:p>
        </p:txBody>
      </p:sp>
      <p:sp>
        <p:nvSpPr>
          <p:cNvPr id="6" name="5 Rectángulo"/>
          <p:cNvSpPr/>
          <p:nvPr/>
        </p:nvSpPr>
        <p:spPr>
          <a:xfrm>
            <a:off x="315704" y="3225551"/>
            <a:ext cx="9039423" cy="400110"/>
          </a:xfrm>
          <a:prstGeom prst="rect">
            <a:avLst/>
          </a:prstGeom>
        </p:spPr>
        <p:txBody>
          <a:bodyPr wrap="square">
            <a:spAutoFit/>
          </a:bodyPr>
          <a:lstStyle/>
          <a:p>
            <a:pPr lvl="0">
              <a:spcBef>
                <a:spcPct val="20000"/>
              </a:spcBef>
            </a:pPr>
            <a:r>
              <a:rPr lang="es-ES" sz="2000" dirty="0">
                <a:solidFill>
                  <a:schemeClr val="accent1"/>
                </a:solidFill>
              </a:rPr>
              <a:t>Formalmente ambas propiedades se pueden formular de la siguiente manera: </a:t>
            </a:r>
            <a:endParaRPr lang="es-AR" sz="2000" dirty="0">
              <a:solidFill>
                <a:schemeClr val="accent1"/>
              </a:solidFill>
            </a:endParaRPr>
          </a:p>
        </p:txBody>
      </p:sp>
    </p:spTree>
    <p:extLst>
      <p:ext uri="{BB962C8B-B14F-4D97-AF65-F5344CB8AC3E}">
        <p14:creationId xmlns:p14="http://schemas.microsoft.com/office/powerpoint/2010/main" val="116125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solidFill>
                  <a:srgbClr val="0070C0"/>
                </a:solidFill>
              </a:rPr>
              <a:t>Corrección y </a:t>
            </a:r>
            <a:r>
              <a:rPr lang="es-ES" b="1" dirty="0" smtClean="0">
                <a:solidFill>
                  <a:srgbClr val="0070C0"/>
                </a:solidFill>
              </a:rPr>
              <a:t>Completitud de un sistema deductivo</a:t>
            </a:r>
            <a:endParaRPr lang="es-AR" dirty="0">
              <a:solidFill>
                <a:srgbClr val="0070C0"/>
              </a:solidFill>
            </a:endParaRPr>
          </a:p>
        </p:txBody>
      </p:sp>
      <p:sp>
        <p:nvSpPr>
          <p:cNvPr id="3" name="2 Marcador de contenido"/>
          <p:cNvSpPr>
            <a:spLocks noGrp="1"/>
          </p:cNvSpPr>
          <p:nvPr>
            <p:ph idx="1"/>
          </p:nvPr>
        </p:nvSpPr>
        <p:spPr>
          <a:xfrm>
            <a:off x="477432" y="2297613"/>
            <a:ext cx="8229600" cy="2211508"/>
          </a:xfrm>
          <a:ln>
            <a:solidFill>
              <a:srgbClr val="0070C0"/>
            </a:solidFill>
          </a:ln>
        </p:spPr>
        <p:txBody>
          <a:bodyPr>
            <a:normAutofit/>
          </a:bodyPr>
          <a:lstStyle/>
          <a:p>
            <a:pPr marL="0" indent="0" algn="ctr">
              <a:buNone/>
            </a:pPr>
            <a:r>
              <a:rPr lang="es-ES" sz="2000" dirty="0"/>
              <a:t> </a:t>
            </a:r>
            <a:r>
              <a:rPr lang="es-ES" sz="2000" b="1" dirty="0" smtClean="0">
                <a:solidFill>
                  <a:srgbClr val="0070C0"/>
                </a:solidFill>
              </a:rPr>
              <a:t>|–</a:t>
            </a:r>
            <a:r>
              <a:rPr lang="es-ES" sz="2000" b="1" baseline="-25000" dirty="0" smtClean="0">
                <a:solidFill>
                  <a:srgbClr val="0070C0"/>
                </a:solidFill>
              </a:rPr>
              <a:t>L</a:t>
            </a:r>
            <a:r>
              <a:rPr lang="es-ES" sz="2000" b="1" dirty="0" smtClean="0">
                <a:solidFill>
                  <a:srgbClr val="0070C0"/>
                </a:solidFill>
              </a:rPr>
              <a:t> A </a:t>
            </a:r>
          </a:p>
          <a:p>
            <a:pPr marL="0" indent="0">
              <a:buNone/>
            </a:pPr>
            <a:r>
              <a:rPr lang="es-ES" sz="2000" b="1" dirty="0" smtClean="0">
                <a:solidFill>
                  <a:srgbClr val="0070C0"/>
                </a:solidFill>
              </a:rPr>
              <a:t>A es teorema</a:t>
            </a:r>
            <a:r>
              <a:rPr lang="es-ES" sz="2000" dirty="0" smtClean="0">
                <a:solidFill>
                  <a:srgbClr val="0070C0"/>
                </a:solidFill>
              </a:rPr>
              <a:t>, lo demuestro construyendo su demostración </a:t>
            </a:r>
            <a:r>
              <a:rPr lang="es-ES" sz="2000" dirty="0" smtClean="0"/>
              <a:t>(una secuencia </a:t>
            </a:r>
            <a:r>
              <a:rPr lang="es-ES" sz="2000" dirty="0">
                <a:solidFill>
                  <a:prstClr val="black"/>
                </a:solidFill>
              </a:rPr>
              <a:t>A</a:t>
            </a:r>
            <a:r>
              <a:rPr lang="es-ES" sz="2000" baseline="-25000" dirty="0">
                <a:solidFill>
                  <a:prstClr val="black"/>
                </a:solidFill>
              </a:rPr>
              <a:t>1</a:t>
            </a:r>
            <a:r>
              <a:rPr lang="es-ES" sz="2000" dirty="0">
                <a:solidFill>
                  <a:prstClr val="black"/>
                </a:solidFill>
              </a:rPr>
              <a:t>, A</a:t>
            </a:r>
            <a:r>
              <a:rPr lang="es-ES" sz="2000" baseline="-25000" dirty="0">
                <a:solidFill>
                  <a:prstClr val="black"/>
                </a:solidFill>
              </a:rPr>
              <a:t>2</a:t>
            </a:r>
            <a:r>
              <a:rPr lang="es-ES" sz="2000" dirty="0">
                <a:solidFill>
                  <a:prstClr val="black"/>
                </a:solidFill>
              </a:rPr>
              <a:t>, …, </a:t>
            </a:r>
            <a:r>
              <a:rPr lang="es-ES" sz="2000" dirty="0" smtClean="0">
                <a:solidFill>
                  <a:prstClr val="black"/>
                </a:solidFill>
              </a:rPr>
              <a:t>A, </a:t>
            </a:r>
            <a:r>
              <a:rPr lang="es-ES" sz="2000" dirty="0">
                <a:solidFill>
                  <a:prstClr val="black"/>
                </a:solidFill>
              </a:rPr>
              <a:t>tal que para todo i, con 1 </a:t>
            </a:r>
            <a:r>
              <a:rPr lang="es-ES" sz="2000" dirty="0">
                <a:solidFill>
                  <a:prstClr val="black"/>
                </a:solidFill>
                <a:sym typeface="Symbol"/>
              </a:rPr>
              <a:t></a:t>
            </a:r>
            <a:r>
              <a:rPr lang="es-ES" sz="2000" dirty="0">
                <a:solidFill>
                  <a:prstClr val="black"/>
                </a:solidFill>
              </a:rPr>
              <a:t> i </a:t>
            </a:r>
            <a:r>
              <a:rPr lang="es-ES" sz="2000" dirty="0">
                <a:solidFill>
                  <a:prstClr val="black"/>
                </a:solidFill>
                <a:sym typeface="Symbol"/>
              </a:rPr>
              <a:t></a:t>
            </a:r>
            <a:r>
              <a:rPr lang="es-ES" sz="2000" dirty="0">
                <a:solidFill>
                  <a:prstClr val="black"/>
                </a:solidFill>
              </a:rPr>
              <a:t> n, </a:t>
            </a:r>
            <a:r>
              <a:rPr lang="es-ES" sz="2000" dirty="0" err="1">
                <a:solidFill>
                  <a:prstClr val="black"/>
                </a:solidFill>
              </a:rPr>
              <a:t>A</a:t>
            </a:r>
            <a:r>
              <a:rPr lang="es-ES" sz="2000" baseline="-25000" dirty="0" err="1">
                <a:solidFill>
                  <a:prstClr val="black"/>
                </a:solidFill>
              </a:rPr>
              <a:t>i</a:t>
            </a:r>
            <a:r>
              <a:rPr lang="es-ES" sz="2000" dirty="0">
                <a:solidFill>
                  <a:prstClr val="black"/>
                </a:solidFill>
              </a:rPr>
              <a:t> es </a:t>
            </a:r>
            <a:r>
              <a:rPr lang="es-ES" sz="2000" dirty="0" smtClean="0">
                <a:solidFill>
                  <a:prstClr val="black"/>
                </a:solidFill>
              </a:rPr>
              <a:t>un </a:t>
            </a:r>
            <a:r>
              <a:rPr lang="es-ES" sz="2000" dirty="0">
                <a:solidFill>
                  <a:prstClr val="black"/>
                </a:solidFill>
              </a:rPr>
              <a:t>axioma, o bien se infiere de miembros anteriores de la sucesión </a:t>
            </a:r>
            <a:r>
              <a:rPr lang="es-ES" sz="2000" dirty="0" smtClean="0">
                <a:solidFill>
                  <a:prstClr val="black"/>
                </a:solidFill>
              </a:rPr>
              <a:t>por MP)</a:t>
            </a:r>
          </a:p>
          <a:p>
            <a:pPr marL="0" indent="0">
              <a:buNone/>
            </a:pPr>
            <a:endParaRPr lang="es-ES" sz="2000" dirty="0">
              <a:solidFill>
                <a:prstClr val="black"/>
              </a:solidFill>
            </a:endParaRPr>
          </a:p>
          <a:p>
            <a:pPr marL="0" indent="0">
              <a:buNone/>
            </a:pPr>
            <a:r>
              <a:rPr lang="es-ES" sz="2000" dirty="0"/>
              <a:t>Es un procedimiento</a:t>
            </a:r>
            <a:r>
              <a:rPr lang="es-ES" sz="2000" dirty="0" smtClean="0">
                <a:solidFill>
                  <a:prstClr val="black"/>
                </a:solidFill>
              </a:rPr>
              <a:t> sintáctico, hago «cuentas» en el cálculo.</a:t>
            </a:r>
          </a:p>
        </p:txBody>
      </p:sp>
      <p:sp>
        <p:nvSpPr>
          <p:cNvPr id="5" name="4 Rectángulo"/>
          <p:cNvSpPr/>
          <p:nvPr/>
        </p:nvSpPr>
        <p:spPr>
          <a:xfrm>
            <a:off x="511692" y="4797152"/>
            <a:ext cx="8164763" cy="1631216"/>
          </a:xfrm>
          <a:prstGeom prst="rect">
            <a:avLst/>
          </a:prstGeom>
          <a:ln>
            <a:solidFill>
              <a:srgbClr val="0070C0"/>
            </a:solidFill>
          </a:ln>
        </p:spPr>
        <p:txBody>
          <a:bodyPr wrap="square">
            <a:spAutoFit/>
          </a:bodyPr>
          <a:lstStyle/>
          <a:p>
            <a:pPr algn="ctr"/>
            <a:r>
              <a:rPr lang="es-ES" sz="2000" b="1" dirty="0">
                <a:solidFill>
                  <a:srgbClr val="0070C0"/>
                </a:solidFill>
              </a:rPr>
              <a:t>|= </a:t>
            </a:r>
            <a:r>
              <a:rPr lang="es-ES" sz="2000" b="1" dirty="0" smtClean="0">
                <a:solidFill>
                  <a:srgbClr val="0070C0"/>
                </a:solidFill>
              </a:rPr>
              <a:t>A</a:t>
            </a:r>
          </a:p>
          <a:p>
            <a:r>
              <a:rPr lang="es-ES" sz="2000" b="1" dirty="0" smtClean="0">
                <a:solidFill>
                  <a:srgbClr val="0070C0"/>
                </a:solidFill>
              </a:rPr>
              <a:t>A es tautología</a:t>
            </a:r>
            <a:r>
              <a:rPr lang="es-ES" sz="2000" dirty="0" smtClean="0">
                <a:solidFill>
                  <a:srgbClr val="0070C0"/>
                </a:solidFill>
              </a:rPr>
              <a:t>, lo demuestro construyendo su tabla de verdad </a:t>
            </a:r>
          </a:p>
          <a:p>
            <a:r>
              <a:rPr lang="es-ES" sz="2000" dirty="0" smtClean="0"/>
              <a:t>y comprobando que da Verdadero en todas las filas.</a:t>
            </a:r>
          </a:p>
          <a:p>
            <a:endParaRPr lang="es-ES" sz="2000" dirty="0"/>
          </a:p>
          <a:p>
            <a:r>
              <a:rPr lang="es-ES" sz="2000" dirty="0" smtClean="0"/>
              <a:t>Es un procedimiento «semántico», aplico las funciones de verdad.</a:t>
            </a:r>
            <a:endParaRPr lang="es-AR" sz="2000" dirty="0"/>
          </a:p>
        </p:txBody>
      </p:sp>
      <p:sp>
        <p:nvSpPr>
          <p:cNvPr id="6" name="5 Rectángulo"/>
          <p:cNvSpPr/>
          <p:nvPr/>
        </p:nvSpPr>
        <p:spPr>
          <a:xfrm>
            <a:off x="500086" y="1700808"/>
            <a:ext cx="8555558" cy="400110"/>
          </a:xfrm>
          <a:prstGeom prst="rect">
            <a:avLst/>
          </a:prstGeom>
        </p:spPr>
        <p:txBody>
          <a:bodyPr wrap="square">
            <a:spAutoFit/>
          </a:bodyPr>
          <a:lstStyle/>
          <a:p>
            <a:pPr lvl="0">
              <a:spcBef>
                <a:spcPct val="20000"/>
              </a:spcBef>
            </a:pPr>
            <a:r>
              <a:rPr lang="es-ES" sz="2000" dirty="0">
                <a:solidFill>
                  <a:prstClr val="black"/>
                </a:solidFill>
              </a:rPr>
              <a:t>Notemos las diferencias entre </a:t>
            </a:r>
            <a:r>
              <a:rPr lang="es-ES" sz="2000" dirty="0">
                <a:solidFill>
                  <a:srgbClr val="0070C0"/>
                </a:solidFill>
              </a:rPr>
              <a:t>|–</a:t>
            </a:r>
            <a:r>
              <a:rPr lang="es-ES" sz="2000" baseline="-25000" dirty="0">
                <a:solidFill>
                  <a:srgbClr val="0070C0"/>
                </a:solidFill>
              </a:rPr>
              <a:t>L</a:t>
            </a:r>
            <a:r>
              <a:rPr lang="es-ES" sz="2000" dirty="0">
                <a:solidFill>
                  <a:srgbClr val="0070C0"/>
                </a:solidFill>
              </a:rPr>
              <a:t> A </a:t>
            </a:r>
            <a:r>
              <a:rPr lang="es-ES" sz="2000" dirty="0">
                <a:solidFill>
                  <a:prstClr val="black"/>
                </a:solidFill>
              </a:rPr>
              <a:t>y</a:t>
            </a:r>
            <a:r>
              <a:rPr lang="es-ES" sz="2000" dirty="0">
                <a:solidFill>
                  <a:srgbClr val="0070C0"/>
                </a:solidFill>
              </a:rPr>
              <a:t> |= A </a:t>
            </a:r>
            <a:endParaRPr lang="es-ES" sz="2000" dirty="0">
              <a:solidFill>
                <a:prstClr val="black"/>
              </a:solidFill>
            </a:endParaRPr>
          </a:p>
        </p:txBody>
      </p:sp>
    </p:spTree>
    <p:extLst>
      <p:ext uri="{BB962C8B-B14F-4D97-AF65-F5344CB8AC3E}">
        <p14:creationId xmlns:p14="http://schemas.microsoft.com/office/powerpoint/2010/main" val="255191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1168</Words>
  <Application>Microsoft Office PowerPoint</Application>
  <PresentationFormat>Presentación en pantalla (4:3)</PresentationFormat>
  <Paragraphs>197</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Corrección (Sensatez), Completitud y Consistencia de L</vt:lpstr>
      <vt:lpstr>La clase pasada vimos L</vt:lpstr>
      <vt:lpstr>Mecanismos formales de razonamiento </vt:lpstr>
      <vt:lpstr>El Sistema formal L</vt:lpstr>
      <vt:lpstr>Demostración o derivación en L</vt:lpstr>
      <vt:lpstr>Demostración o derivación en L</vt:lpstr>
      <vt:lpstr>Hoy veremos Corrección y completitud de L</vt:lpstr>
      <vt:lpstr>Corrección (Sensatez) y Completitud de un sistema deductivo</vt:lpstr>
      <vt:lpstr>Corrección y Completitud de un sistema deductivo</vt:lpstr>
      <vt:lpstr>Corrección y Completitud de un sistema deductivo</vt:lpstr>
      <vt:lpstr>Corrección del sistema deductivo L</vt:lpstr>
      <vt:lpstr>Corrección del sistema deductivo L</vt:lpstr>
      <vt:lpstr>Corrección del sistema deductivo L</vt:lpstr>
      <vt:lpstr>Corrección del sistema deductivo L</vt:lpstr>
      <vt:lpstr>Propiedad: Consistencia</vt:lpstr>
      <vt:lpstr>Propiedad: Decidibilidad</vt:lpstr>
      <vt:lpstr>Propiedad: Consistencia</vt:lpstr>
      <vt:lpstr>Anexo</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Contradicciones</dc:title>
  <dc:creator>Claudia Pons</dc:creator>
  <cp:lastModifiedBy>Claudia Pons</cp:lastModifiedBy>
  <cp:revision>27</cp:revision>
  <dcterms:created xsi:type="dcterms:W3CDTF">2020-03-30T18:56:05Z</dcterms:created>
  <dcterms:modified xsi:type="dcterms:W3CDTF">2020-10-06T15:41:08Z</dcterms:modified>
</cp:coreProperties>
</file>