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1" r:id="rId3"/>
    <p:sldId id="296" r:id="rId4"/>
    <p:sldId id="297" r:id="rId5"/>
    <p:sldId id="298" r:id="rId6"/>
    <p:sldId id="302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10" r:id="rId16"/>
    <p:sldId id="309" r:id="rId17"/>
    <p:sldId id="308" r:id="rId18"/>
    <p:sldId id="311" r:id="rId19"/>
    <p:sldId id="313" r:id="rId20"/>
    <p:sldId id="314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niversidad\Proyecto%20titulo1\PSO\Resultados\Resultados%20PSO_simple%20con%20z%20en%20rango%20%5b2,3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niversidad\Proyecto%20titulo1\PSO\Resultados\Resultados%20DExPSO%20con%20z%20en%20rango%20%5b2,3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Punto de convergencia PSO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punto de convergencia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Hoja1!$A$2:$A$101</c:f>
              <c:numCache>
                <c:formatCode>General</c:formatCode>
                <c:ptCount val="10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  <c:pt idx="68">
                  <c:v>6.9</c:v>
                </c:pt>
                <c:pt idx="69">
                  <c:v>7</c:v>
                </c:pt>
                <c:pt idx="70">
                  <c:v>7.1</c:v>
                </c:pt>
                <c:pt idx="71">
                  <c:v>7.2</c:v>
                </c:pt>
                <c:pt idx="72">
                  <c:v>7.3</c:v>
                </c:pt>
                <c:pt idx="73">
                  <c:v>7.4</c:v>
                </c:pt>
                <c:pt idx="74">
                  <c:v>7.5</c:v>
                </c:pt>
                <c:pt idx="75">
                  <c:v>7.6</c:v>
                </c:pt>
                <c:pt idx="76">
                  <c:v>7.7</c:v>
                </c:pt>
                <c:pt idx="77">
                  <c:v>7.8</c:v>
                </c:pt>
                <c:pt idx="78">
                  <c:v>7.9</c:v>
                </c:pt>
                <c:pt idx="79">
                  <c:v>8</c:v>
                </c:pt>
                <c:pt idx="80">
                  <c:v>8.1</c:v>
                </c:pt>
                <c:pt idx="81">
                  <c:v>8.1999999999999993</c:v>
                </c:pt>
                <c:pt idx="82">
                  <c:v>8.3000000000000007</c:v>
                </c:pt>
                <c:pt idx="83">
                  <c:v>8.4</c:v>
                </c:pt>
                <c:pt idx="84">
                  <c:v>8.5</c:v>
                </c:pt>
                <c:pt idx="85">
                  <c:v>8.6</c:v>
                </c:pt>
                <c:pt idx="86">
                  <c:v>8.6999999999999993</c:v>
                </c:pt>
                <c:pt idx="87">
                  <c:v>8.8000000000000007</c:v>
                </c:pt>
                <c:pt idx="88">
                  <c:v>8.9</c:v>
                </c:pt>
                <c:pt idx="89">
                  <c:v>9</c:v>
                </c:pt>
                <c:pt idx="90">
                  <c:v>9.1</c:v>
                </c:pt>
                <c:pt idx="91">
                  <c:v>9.1999999999999993</c:v>
                </c:pt>
                <c:pt idx="92">
                  <c:v>9.3000000000000007</c:v>
                </c:pt>
                <c:pt idx="93">
                  <c:v>9.4</c:v>
                </c:pt>
                <c:pt idx="94">
                  <c:v>9.5</c:v>
                </c:pt>
                <c:pt idx="95">
                  <c:v>9.6</c:v>
                </c:pt>
                <c:pt idx="96">
                  <c:v>9.6999999999999993</c:v>
                </c:pt>
                <c:pt idx="97">
                  <c:v>9.8000000000000007</c:v>
                </c:pt>
                <c:pt idx="98">
                  <c:v>9.9</c:v>
                </c:pt>
                <c:pt idx="99">
                  <c:v>10</c:v>
                </c:pt>
              </c:numCache>
            </c:numRef>
          </c:xVal>
          <c:yVal>
            <c:numRef>
              <c:f>Hoja1!$B$2:$B$101</c:f>
              <c:numCache>
                <c:formatCode>0.0000</c:formatCode>
                <c:ptCount val="100"/>
                <c:pt idx="0">
                  <c:v>2.0499999999999998</c:v>
                </c:pt>
                <c:pt idx="1">
                  <c:v>2.2010999999999998</c:v>
                </c:pt>
                <c:pt idx="2">
                  <c:v>2.3494999999999999</c:v>
                </c:pt>
                <c:pt idx="3">
                  <c:v>2.496</c:v>
                </c:pt>
                <c:pt idx="4">
                  <c:v>2.6396000000000002</c:v>
                </c:pt>
                <c:pt idx="5">
                  <c:v>2.7757000000000001</c:v>
                </c:pt>
                <c:pt idx="6">
                  <c:v>2.9121999999999999</c:v>
                </c:pt>
                <c:pt idx="7">
                  <c:v>3.0285000000000002</c:v>
                </c:pt>
                <c:pt idx="8">
                  <c:v>3.1688999999999998</c:v>
                </c:pt>
                <c:pt idx="9">
                  <c:v>3.2833999999999999</c:v>
                </c:pt>
                <c:pt idx="10">
                  <c:v>3.4024000000000001</c:v>
                </c:pt>
                <c:pt idx="11">
                  <c:v>3.5156000000000001</c:v>
                </c:pt>
                <c:pt idx="12">
                  <c:v>3.6194999999999999</c:v>
                </c:pt>
                <c:pt idx="13">
                  <c:v>3.7172000000000001</c:v>
                </c:pt>
                <c:pt idx="14">
                  <c:v>3.8008000000000002</c:v>
                </c:pt>
                <c:pt idx="15">
                  <c:v>3.8902000000000001</c:v>
                </c:pt>
                <c:pt idx="16">
                  <c:v>3.9777999999999998</c:v>
                </c:pt>
                <c:pt idx="17">
                  <c:v>4.0510999999999999</c:v>
                </c:pt>
                <c:pt idx="18">
                  <c:v>4.1093999999999999</c:v>
                </c:pt>
                <c:pt idx="19">
                  <c:v>4.1734999999999998</c:v>
                </c:pt>
                <c:pt idx="20">
                  <c:v>4.2454000000000001</c:v>
                </c:pt>
                <c:pt idx="21">
                  <c:v>4.2983000000000002</c:v>
                </c:pt>
                <c:pt idx="22">
                  <c:v>4.3548</c:v>
                </c:pt>
                <c:pt idx="23">
                  <c:v>4.4024999999999999</c:v>
                </c:pt>
                <c:pt idx="24">
                  <c:v>4.4480000000000004</c:v>
                </c:pt>
                <c:pt idx="25">
                  <c:v>4.4806999999999997</c:v>
                </c:pt>
                <c:pt idx="26">
                  <c:v>4.5251000000000001</c:v>
                </c:pt>
                <c:pt idx="27">
                  <c:v>4.5568</c:v>
                </c:pt>
                <c:pt idx="28">
                  <c:v>4.5902000000000003</c:v>
                </c:pt>
                <c:pt idx="29">
                  <c:v>4.6184000000000003</c:v>
                </c:pt>
                <c:pt idx="30">
                  <c:v>4.6454000000000004</c:v>
                </c:pt>
                <c:pt idx="31">
                  <c:v>4.6666999999999996</c:v>
                </c:pt>
                <c:pt idx="32">
                  <c:v>4.6886999999999999</c:v>
                </c:pt>
                <c:pt idx="33">
                  <c:v>4.7107999999999999</c:v>
                </c:pt>
                <c:pt idx="34">
                  <c:v>4.7283999999999997</c:v>
                </c:pt>
                <c:pt idx="35">
                  <c:v>4.7445000000000004</c:v>
                </c:pt>
                <c:pt idx="36">
                  <c:v>4.7582000000000004</c:v>
                </c:pt>
                <c:pt idx="37">
                  <c:v>4.7728000000000002</c:v>
                </c:pt>
                <c:pt idx="38">
                  <c:v>4.7801</c:v>
                </c:pt>
                <c:pt idx="39">
                  <c:v>4.7919</c:v>
                </c:pt>
                <c:pt idx="40">
                  <c:v>4.8030999999999997</c:v>
                </c:pt>
                <c:pt idx="41">
                  <c:v>4.8018000000000001</c:v>
                </c:pt>
                <c:pt idx="42">
                  <c:v>4.8243</c:v>
                </c:pt>
                <c:pt idx="43">
                  <c:v>4.8262</c:v>
                </c:pt>
                <c:pt idx="44">
                  <c:v>4.8391000000000002</c:v>
                </c:pt>
                <c:pt idx="45">
                  <c:v>4.8449999999999998</c:v>
                </c:pt>
                <c:pt idx="46">
                  <c:v>4.8479000000000001</c:v>
                </c:pt>
                <c:pt idx="47">
                  <c:v>4.8472</c:v>
                </c:pt>
                <c:pt idx="48">
                  <c:v>4.8548999999999998</c:v>
                </c:pt>
                <c:pt idx="49">
                  <c:v>4.8555999999999999</c:v>
                </c:pt>
                <c:pt idx="50">
                  <c:v>4.859</c:v>
                </c:pt>
                <c:pt idx="51">
                  <c:v>4.8704999999999998</c:v>
                </c:pt>
                <c:pt idx="52">
                  <c:v>4.8746999999999998</c:v>
                </c:pt>
                <c:pt idx="53">
                  <c:v>4.8734000000000002</c:v>
                </c:pt>
                <c:pt idx="54">
                  <c:v>4.8758999999999997</c:v>
                </c:pt>
                <c:pt idx="55">
                  <c:v>4.8678999999999997</c:v>
                </c:pt>
                <c:pt idx="56">
                  <c:v>4.8689999999999998</c:v>
                </c:pt>
                <c:pt idx="57">
                  <c:v>4.8826000000000001</c:v>
                </c:pt>
                <c:pt idx="58">
                  <c:v>4.8867000000000003</c:v>
                </c:pt>
                <c:pt idx="59">
                  <c:v>4.8714000000000004</c:v>
                </c:pt>
                <c:pt idx="60">
                  <c:v>4.8856999999999999</c:v>
                </c:pt>
                <c:pt idx="61">
                  <c:v>4.8898000000000001</c:v>
                </c:pt>
                <c:pt idx="62">
                  <c:v>4.8893000000000004</c:v>
                </c:pt>
                <c:pt idx="63">
                  <c:v>4.8871000000000002</c:v>
                </c:pt>
                <c:pt idx="64">
                  <c:v>4.8895999999999997</c:v>
                </c:pt>
                <c:pt idx="65">
                  <c:v>4.8964999999999996</c:v>
                </c:pt>
                <c:pt idx="66">
                  <c:v>4.8914999999999997</c:v>
                </c:pt>
                <c:pt idx="67">
                  <c:v>4.8975999999999997</c:v>
                </c:pt>
                <c:pt idx="68">
                  <c:v>4.8982000000000001</c:v>
                </c:pt>
                <c:pt idx="69">
                  <c:v>4.8846999999999996</c:v>
                </c:pt>
                <c:pt idx="70">
                  <c:v>4.8990999999999998</c:v>
                </c:pt>
                <c:pt idx="71">
                  <c:v>4.8958000000000004</c:v>
                </c:pt>
                <c:pt idx="72">
                  <c:v>4.8916000000000004</c:v>
                </c:pt>
                <c:pt idx="73">
                  <c:v>4.8921000000000001</c:v>
                </c:pt>
                <c:pt idx="74">
                  <c:v>4.8978999999999999</c:v>
                </c:pt>
                <c:pt idx="75">
                  <c:v>4.9004000000000003</c:v>
                </c:pt>
                <c:pt idx="76">
                  <c:v>4.8932000000000002</c:v>
                </c:pt>
                <c:pt idx="77">
                  <c:v>4.8920000000000003</c:v>
                </c:pt>
                <c:pt idx="78">
                  <c:v>4.9013</c:v>
                </c:pt>
                <c:pt idx="79">
                  <c:v>4.8903999999999996</c:v>
                </c:pt>
                <c:pt idx="80">
                  <c:v>4.9023000000000003</c:v>
                </c:pt>
                <c:pt idx="81">
                  <c:v>4.9029999999999996</c:v>
                </c:pt>
                <c:pt idx="82">
                  <c:v>4.8981000000000003</c:v>
                </c:pt>
                <c:pt idx="83">
                  <c:v>4.8956999999999997</c:v>
                </c:pt>
                <c:pt idx="84">
                  <c:v>4.8944999999999999</c:v>
                </c:pt>
                <c:pt idx="85">
                  <c:v>4.9009999999999998</c:v>
                </c:pt>
                <c:pt idx="86">
                  <c:v>4.9034000000000004</c:v>
                </c:pt>
                <c:pt idx="87">
                  <c:v>4.8986999999999998</c:v>
                </c:pt>
                <c:pt idx="88">
                  <c:v>4.9038000000000004</c:v>
                </c:pt>
                <c:pt idx="89">
                  <c:v>4.8929</c:v>
                </c:pt>
                <c:pt idx="90">
                  <c:v>4.9020999999999999</c:v>
                </c:pt>
                <c:pt idx="91">
                  <c:v>4.9032</c:v>
                </c:pt>
                <c:pt idx="92">
                  <c:v>4.9009</c:v>
                </c:pt>
                <c:pt idx="93">
                  <c:v>4.9004000000000003</c:v>
                </c:pt>
                <c:pt idx="94">
                  <c:v>4.9040999999999997</c:v>
                </c:pt>
                <c:pt idx="95">
                  <c:v>4.9042000000000003</c:v>
                </c:pt>
                <c:pt idx="96">
                  <c:v>4.9017999999999997</c:v>
                </c:pt>
                <c:pt idx="97">
                  <c:v>4.9034000000000004</c:v>
                </c:pt>
                <c:pt idx="98">
                  <c:v>4.8832000000000004</c:v>
                </c:pt>
                <c:pt idx="99">
                  <c:v>4.9040999999999997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88-4DD7-87D6-4648F584E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218480"/>
        <c:axId val="1166457120"/>
      </c:scatterChart>
      <c:valAx>
        <c:axId val="95921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166457120"/>
        <c:crosses val="autoZero"/>
        <c:crossBetween val="midCat"/>
      </c:valAx>
      <c:valAx>
        <c:axId val="116645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59218480"/>
        <c:crosses val="autoZero"/>
        <c:crossBetween val="midCat"/>
      </c:valAx>
      <c:spPr>
        <a:noFill/>
        <a:ln>
          <a:solidFill>
            <a:schemeClr val="accent1">
              <a:alpha val="98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Punto</a:t>
            </a:r>
            <a:r>
              <a:rPr lang="es-CL" baseline="0"/>
              <a:t> de convergencia DExPSO</a:t>
            </a:r>
            <a:endParaRPr lang="es-CL"/>
          </a:p>
        </c:rich>
      </c:tx>
      <c:layout>
        <c:manualLayout>
          <c:xMode val="edge"/>
          <c:yMode val="edge"/>
          <c:x val="0.2846804461942257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Hoja1!$A$2:$A$101</c:f>
              <c:numCache>
                <c:formatCode>General</c:formatCode>
                <c:ptCount val="10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  <c:pt idx="68">
                  <c:v>6.9</c:v>
                </c:pt>
                <c:pt idx="69">
                  <c:v>7</c:v>
                </c:pt>
                <c:pt idx="70">
                  <c:v>7.1</c:v>
                </c:pt>
                <c:pt idx="71">
                  <c:v>7.2</c:v>
                </c:pt>
                <c:pt idx="72">
                  <c:v>7.3</c:v>
                </c:pt>
                <c:pt idx="73">
                  <c:v>7.4</c:v>
                </c:pt>
                <c:pt idx="74">
                  <c:v>7.5</c:v>
                </c:pt>
                <c:pt idx="75">
                  <c:v>7.6</c:v>
                </c:pt>
                <c:pt idx="76">
                  <c:v>7.7</c:v>
                </c:pt>
                <c:pt idx="77">
                  <c:v>7.8</c:v>
                </c:pt>
                <c:pt idx="78">
                  <c:v>7.9</c:v>
                </c:pt>
                <c:pt idx="79">
                  <c:v>8</c:v>
                </c:pt>
                <c:pt idx="80">
                  <c:v>8.1</c:v>
                </c:pt>
                <c:pt idx="81">
                  <c:v>8.1999999999999993</c:v>
                </c:pt>
                <c:pt idx="82">
                  <c:v>8.3000000000000007</c:v>
                </c:pt>
                <c:pt idx="83">
                  <c:v>8.4</c:v>
                </c:pt>
                <c:pt idx="84">
                  <c:v>8.5</c:v>
                </c:pt>
                <c:pt idx="85">
                  <c:v>8.6</c:v>
                </c:pt>
                <c:pt idx="86">
                  <c:v>8.6999999999999993</c:v>
                </c:pt>
                <c:pt idx="87">
                  <c:v>8.8000000000000007</c:v>
                </c:pt>
                <c:pt idx="88">
                  <c:v>8.9</c:v>
                </c:pt>
                <c:pt idx="89">
                  <c:v>9</c:v>
                </c:pt>
                <c:pt idx="90">
                  <c:v>9.1</c:v>
                </c:pt>
                <c:pt idx="91">
                  <c:v>9.1999999999999993</c:v>
                </c:pt>
                <c:pt idx="92">
                  <c:v>9.3000000000000007</c:v>
                </c:pt>
                <c:pt idx="93">
                  <c:v>9.4</c:v>
                </c:pt>
                <c:pt idx="94">
                  <c:v>9.5</c:v>
                </c:pt>
                <c:pt idx="95">
                  <c:v>9.6</c:v>
                </c:pt>
                <c:pt idx="96">
                  <c:v>9.6999999999999993</c:v>
                </c:pt>
                <c:pt idx="97">
                  <c:v>9.8000000000000007</c:v>
                </c:pt>
                <c:pt idx="98">
                  <c:v>9.9</c:v>
                </c:pt>
                <c:pt idx="99">
                  <c:v>10</c:v>
                </c:pt>
              </c:numCache>
            </c:numRef>
          </c:xVal>
          <c:yVal>
            <c:numRef>
              <c:f>Hoja1!$B$2:$B$101</c:f>
              <c:numCache>
                <c:formatCode>0.0000</c:formatCode>
                <c:ptCount val="100"/>
                <c:pt idx="0">
                  <c:v>1.9114</c:v>
                </c:pt>
                <c:pt idx="1">
                  <c:v>2.0606</c:v>
                </c:pt>
                <c:pt idx="2">
                  <c:v>2.2082000000000002</c:v>
                </c:pt>
                <c:pt idx="3">
                  <c:v>2.3536999999999999</c:v>
                </c:pt>
                <c:pt idx="4">
                  <c:v>2.4963000000000002</c:v>
                </c:pt>
                <c:pt idx="5">
                  <c:v>2.6355</c:v>
                </c:pt>
                <c:pt idx="6">
                  <c:v>2.7707000000000002</c:v>
                </c:pt>
                <c:pt idx="7">
                  <c:v>2.9014000000000002</c:v>
                </c:pt>
                <c:pt idx="8">
                  <c:v>3.0272000000000001</c:v>
                </c:pt>
                <c:pt idx="9">
                  <c:v>3.1478999999999999</c:v>
                </c:pt>
                <c:pt idx="10">
                  <c:v>3.2631000000000001</c:v>
                </c:pt>
                <c:pt idx="11">
                  <c:v>3.3727</c:v>
                </c:pt>
                <c:pt idx="12">
                  <c:v>3.4765999999999999</c:v>
                </c:pt>
                <c:pt idx="13">
                  <c:v>3.5747</c:v>
                </c:pt>
                <c:pt idx="14">
                  <c:v>3.6669999999999998</c:v>
                </c:pt>
                <c:pt idx="15">
                  <c:v>3.7536999999999998</c:v>
                </c:pt>
                <c:pt idx="16">
                  <c:v>3.8348</c:v>
                </c:pt>
                <c:pt idx="17">
                  <c:v>3.9104999999999999</c:v>
                </c:pt>
                <c:pt idx="18">
                  <c:v>3.9809000000000001</c:v>
                </c:pt>
                <c:pt idx="19">
                  <c:v>4.0462999999999996</c:v>
                </c:pt>
                <c:pt idx="20">
                  <c:v>4.1070000000000002</c:v>
                </c:pt>
                <c:pt idx="21">
                  <c:v>4.1630000000000003</c:v>
                </c:pt>
                <c:pt idx="22">
                  <c:v>4.2148000000000003</c:v>
                </c:pt>
                <c:pt idx="23">
                  <c:v>4.2625000000000002</c:v>
                </c:pt>
                <c:pt idx="24">
                  <c:v>4.3064</c:v>
                </c:pt>
                <c:pt idx="25">
                  <c:v>4.3467000000000002</c:v>
                </c:pt>
                <c:pt idx="26">
                  <c:v>4.3837000000000002</c:v>
                </c:pt>
                <c:pt idx="27">
                  <c:v>4.4176000000000002</c:v>
                </c:pt>
                <c:pt idx="28">
                  <c:v>4.4485999999999999</c:v>
                </c:pt>
                <c:pt idx="29">
                  <c:v>4.4770000000000003</c:v>
                </c:pt>
                <c:pt idx="30">
                  <c:v>4.5029000000000003</c:v>
                </c:pt>
                <c:pt idx="31">
                  <c:v>4.5266000000000002</c:v>
                </c:pt>
                <c:pt idx="32">
                  <c:v>4.5480999999999998</c:v>
                </c:pt>
                <c:pt idx="33">
                  <c:v>4.5678000000000001</c:v>
                </c:pt>
                <c:pt idx="34">
                  <c:v>4.5857000000000001</c:v>
                </c:pt>
                <c:pt idx="35">
                  <c:v>4.6020000000000003</c:v>
                </c:pt>
                <c:pt idx="36">
                  <c:v>4.6167999999999996</c:v>
                </c:pt>
                <c:pt idx="37">
                  <c:v>4.6303000000000001</c:v>
                </c:pt>
                <c:pt idx="38">
                  <c:v>4.6425000000000001</c:v>
                </c:pt>
                <c:pt idx="39">
                  <c:v>4.6536</c:v>
                </c:pt>
                <c:pt idx="40">
                  <c:v>4.6637000000000004</c:v>
                </c:pt>
                <c:pt idx="41">
                  <c:v>4.6729000000000003</c:v>
                </c:pt>
                <c:pt idx="42">
                  <c:v>4.6811999999999996</c:v>
                </c:pt>
                <c:pt idx="43">
                  <c:v>4.6887999999999996</c:v>
                </c:pt>
                <c:pt idx="44">
                  <c:v>4.6955999999999998</c:v>
                </c:pt>
                <c:pt idx="45">
                  <c:v>4.7018000000000004</c:v>
                </c:pt>
                <c:pt idx="46">
                  <c:v>4.7074999999999996</c:v>
                </c:pt>
                <c:pt idx="47">
                  <c:v>4.7126000000000001</c:v>
                </c:pt>
                <c:pt idx="48">
                  <c:v>4.7172000000000001</c:v>
                </c:pt>
                <c:pt idx="49">
                  <c:v>4.7214</c:v>
                </c:pt>
                <c:pt idx="50">
                  <c:v>4.7252000000000001</c:v>
                </c:pt>
                <c:pt idx="51">
                  <c:v>4.7286000000000001</c:v>
                </c:pt>
                <c:pt idx="52">
                  <c:v>4.7317</c:v>
                </c:pt>
                <c:pt idx="53">
                  <c:v>4.7346000000000004</c:v>
                </c:pt>
                <c:pt idx="54">
                  <c:v>4.7370999999999999</c:v>
                </c:pt>
                <c:pt idx="55">
                  <c:v>4.7393999999999998</c:v>
                </c:pt>
                <c:pt idx="56">
                  <c:v>4.7416</c:v>
                </c:pt>
                <c:pt idx="57">
                  <c:v>4.7434000000000003</c:v>
                </c:pt>
                <c:pt idx="58">
                  <c:v>4.7451999999999996</c:v>
                </c:pt>
                <c:pt idx="59">
                  <c:v>4.7466999999999997</c:v>
                </c:pt>
                <c:pt idx="60">
                  <c:v>4.7481</c:v>
                </c:pt>
                <c:pt idx="61">
                  <c:v>4.7493999999999996</c:v>
                </c:pt>
                <c:pt idx="62">
                  <c:v>4.7506000000000004</c:v>
                </c:pt>
                <c:pt idx="63">
                  <c:v>4.7515999999999998</c:v>
                </c:pt>
                <c:pt idx="64">
                  <c:v>4.7525000000000004</c:v>
                </c:pt>
                <c:pt idx="65">
                  <c:v>4.7534000000000001</c:v>
                </c:pt>
                <c:pt idx="66">
                  <c:v>4.7542</c:v>
                </c:pt>
                <c:pt idx="67">
                  <c:v>4.7549000000000001</c:v>
                </c:pt>
                <c:pt idx="68">
                  <c:v>4.7554999999999996</c:v>
                </c:pt>
                <c:pt idx="69">
                  <c:v>4.7561</c:v>
                </c:pt>
                <c:pt idx="70">
                  <c:v>4.7565999999999997</c:v>
                </c:pt>
                <c:pt idx="71">
                  <c:v>4.7571000000000003</c:v>
                </c:pt>
                <c:pt idx="72">
                  <c:v>4.7575000000000003</c:v>
                </c:pt>
                <c:pt idx="73">
                  <c:v>4.7579000000000002</c:v>
                </c:pt>
                <c:pt idx="74">
                  <c:v>4.7582000000000004</c:v>
                </c:pt>
                <c:pt idx="75">
                  <c:v>4.7584999999999997</c:v>
                </c:pt>
                <c:pt idx="76">
                  <c:v>4.7587999999999999</c:v>
                </c:pt>
                <c:pt idx="77">
                  <c:v>4.7591000000000001</c:v>
                </c:pt>
                <c:pt idx="78">
                  <c:v>4.7592999999999996</c:v>
                </c:pt>
                <c:pt idx="79">
                  <c:v>4.7595000000000001</c:v>
                </c:pt>
                <c:pt idx="80">
                  <c:v>4.7596999999999996</c:v>
                </c:pt>
                <c:pt idx="81">
                  <c:v>4.7599</c:v>
                </c:pt>
                <c:pt idx="82">
                  <c:v>4.7601000000000004</c:v>
                </c:pt>
                <c:pt idx="83">
                  <c:v>4.7602000000000002</c:v>
                </c:pt>
                <c:pt idx="84">
                  <c:v>4.7603</c:v>
                </c:pt>
                <c:pt idx="85">
                  <c:v>4.7605000000000004</c:v>
                </c:pt>
                <c:pt idx="86">
                  <c:v>4.7605000000000004</c:v>
                </c:pt>
                <c:pt idx="87">
                  <c:v>4.7606000000000002</c:v>
                </c:pt>
                <c:pt idx="88">
                  <c:v>4.7607999999999997</c:v>
                </c:pt>
                <c:pt idx="89">
                  <c:v>4.7607999999999997</c:v>
                </c:pt>
                <c:pt idx="90">
                  <c:v>4.7609000000000004</c:v>
                </c:pt>
                <c:pt idx="91">
                  <c:v>4.7609000000000004</c:v>
                </c:pt>
                <c:pt idx="92">
                  <c:v>4.7610000000000001</c:v>
                </c:pt>
                <c:pt idx="93">
                  <c:v>4.7610999999999999</c:v>
                </c:pt>
                <c:pt idx="94">
                  <c:v>4.7610999999999999</c:v>
                </c:pt>
                <c:pt idx="95">
                  <c:v>4.7610999999999999</c:v>
                </c:pt>
                <c:pt idx="96">
                  <c:v>4.7611999999999997</c:v>
                </c:pt>
                <c:pt idx="97">
                  <c:v>4.7611999999999997</c:v>
                </c:pt>
                <c:pt idx="98">
                  <c:v>4.7611999999999997</c:v>
                </c:pt>
                <c:pt idx="99">
                  <c:v>4.7613000000000003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56-4B4A-8DF3-9A87A903F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6099135"/>
        <c:axId val="1955983951"/>
      </c:scatterChart>
      <c:valAx>
        <c:axId val="1966099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55983951"/>
        <c:crosses val="autoZero"/>
        <c:crossBetween val="midCat"/>
      </c:valAx>
      <c:valAx>
        <c:axId val="195598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66099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0041-1B43-499B-9796-F2313CE196DC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76F-C0DB-443C-B10F-76C3746B71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753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96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69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05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05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08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63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08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988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7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9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10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1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30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21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3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12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7D856-6BA6-9D12-6854-1EE6B7360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29F1F-08A8-5CBE-E649-F29C8FDE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4798C-3F47-799D-A810-A9F63D25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D3591-0F77-A000-651E-F06185D6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A06F8-BD78-5FAA-30CA-A14EDDB9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743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5B70-9E17-F3F2-5478-4C390C57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8194B0-AC1D-B18B-B37B-4527B379E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92563-D405-3175-2561-B8CD884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B5AD7-DCFA-8FCB-DFFE-EBA5B98E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1C919-4627-9E0D-1F5A-CF2E99B9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1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405EA0-9C53-D9C8-287B-093459BEB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26000-962D-EAD4-BF6A-7604E185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A48F6-DF1D-E3E0-FE96-55782FF7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3A855-60F1-320A-DBDD-1A0FE44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0E1A3-3B1E-D511-067D-D909A06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2559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355A-DEEE-4412-AF32-EDF6FEDA4032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07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2F97-C6F2-4FD5-AD87-9A0723CFC5CB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777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F691-AA58-40A6-BB3B-B1CB7E46A25C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264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15B-9690-42AF-9B5B-4A2BD26CF229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98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4E-4D9F-44AB-BB69-D651F2718697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072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BD26-C538-446A-832F-762F2D70FE55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66B1-916D-4D64-934D-8FDB1E1096FF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7276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96EE-16FE-4269-B4C4-2083FE370493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68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41C4A-485F-675A-91BE-88BF053D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2A1EF-4C6C-DCDD-3DA3-9ADDB6B9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4156D-064A-1D72-C242-F2D4B956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515F9-EF9E-0D20-6F7E-48CB74C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7A83A-535E-6FE1-D4E6-9AE3A73A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22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A3D2-76E8-4449-86C1-7D0077834AD2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839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209E-AB0B-42F8-B1DB-398EBC527787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3175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C89FD-A34B-4689-92D2-BBB37238A169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89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CC393-D48D-8F0B-DCC8-DD92641B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9353D-483B-B2FC-81AF-1F61DD11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F4BD9-0E88-606D-5A4C-87660A0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8D77-8C22-231F-B7E2-B17E99C5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7DBA6-434C-9212-320A-3718D6D8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1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8EE9-AA42-D5EA-3BC3-FC4EC5CE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4D86F-4355-ECE0-88D7-FE3A1FA2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CE6F32-1B90-3EDA-DF3D-0FF1A70C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6E4F-F7E9-F40E-63A4-B6CA6DB0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507E0-F1E8-133A-F0D1-B922C40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B2AB2-ABF5-F74B-CA88-D354F206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9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0E06-0CE5-695C-134B-0F171E80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B1A52-7CF5-1956-1804-E56EF913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A0A21A-10AF-7BAB-7227-D4676C18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5C5990-C1B7-A0E4-24AD-6731AACCB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F17214-2168-9F73-490F-96B81007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C86FDD-760D-F567-49F5-0CD56A5A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6D47E3-461F-7835-92CD-9137F3AE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4B6268-1864-DC71-C0F9-2625B5D4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507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1856E-5721-32D6-3B99-13CEE6F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87A79E-E841-156C-9E33-F8E4E35F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6C63E1-EF99-EB80-FA12-1D984760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AD9E7-261C-56AD-BF64-490B1306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13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5F72EE-7006-B243-87AF-F6003AB9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4ADA15-0C27-D162-4E59-0D1D6EB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71E5F5-8B98-D68E-D98A-B4FE1FBA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49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AE65-643A-DAA4-54ED-8F205E67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4AAF0-7B43-7C0D-4755-CC0A67E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48F030-BB95-B90D-53AE-ACB43B81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2F14A-4C33-3E14-3F06-E6FC90E6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E49A0-EE9C-97DF-8D7D-699743D8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3449D-67DA-4FCF-96E5-69BF50D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23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7AF69-04AF-548F-3F8B-A1E504DE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4C232-F658-DA5E-3DE2-540B76C75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4A8EA-2EAF-8B0F-D936-4FBC2784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93276-8D47-06EE-2EBF-BCDE6688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1FEE0-A297-F807-372A-7B0C8744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5D1598-CD8B-D557-DBD6-11D1FC64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4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F999AB-A487-BA4B-FF6E-1AAA0E76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EB060-17C9-67E9-25A4-D1FE9966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EBD67-3AF4-D1F0-8088-2FF467251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37DA-EFA4-4C5B-8831-69B59321BCA4}" type="datetimeFigureOut">
              <a:rPr lang="es-CL" smtClean="0"/>
              <a:t>13-12-2023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C0C8ED-29EF-F0CA-2160-B362444C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E35F4-A63C-C235-35F4-47ED3465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413D-DCC6-4A48-9B27-FD905A3AB60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0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CBAF-846C-435B-9DE5-FF0FF47156A8}" type="datetime1">
              <a:rPr lang="es-ES_tradnl" smtClean="0"/>
              <a:t>13/12/2023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73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2016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3710082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507269" y="2413353"/>
            <a:ext cx="6287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err="1">
                <a:solidFill>
                  <a:schemeClr val="bg1"/>
                </a:solidFill>
              </a:rPr>
              <a:t>Particle</a:t>
            </a: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dirty="0" err="1">
                <a:solidFill>
                  <a:schemeClr val="bg1"/>
                </a:solidFill>
              </a:rPr>
              <a:t>Swarm</a:t>
            </a: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dirty="0" err="1">
                <a:solidFill>
                  <a:schemeClr val="bg1"/>
                </a:solidFill>
              </a:rPr>
              <a:t>optimization</a:t>
            </a:r>
            <a:r>
              <a:rPr lang="es-MX" sz="2000" dirty="0">
                <a:solidFill>
                  <a:schemeClr val="bg1"/>
                </a:solidFill>
              </a:rPr>
              <a:t>(PSO) &amp; DExPSO</a:t>
            </a:r>
            <a:endParaRPr lang="es-ES_tradnl" sz="2000" b="1" u="sng" dirty="0">
              <a:solidFill>
                <a:schemeClr val="bg1"/>
              </a:solidFill>
              <a:latin typeface="Calibri" panose="020F0502020204030204"/>
              <a:ea typeface="Gungsuh" charset="-127"/>
              <a:cs typeface="Gungsuh" charset="-127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052516" y="4222605"/>
            <a:ext cx="29925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_tradnl" dirty="0">
                <a:solidFill>
                  <a:prstClr val="white"/>
                </a:solidFill>
                <a:latin typeface="Calibri" panose="020F0502020204030204"/>
              </a:rPr>
              <a:t>Fernando Montenegro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Milan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Stehlik</a:t>
            </a:r>
            <a:endParaRPr lang="es-ES_tradnl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1524001" y="1"/>
            <a:ext cx="9158013" cy="14356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1509987" y="5486720"/>
            <a:ext cx="9172026" cy="13712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50" y="2158314"/>
            <a:ext cx="1279083" cy="11895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870842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13B7D-C3E9-9915-1886-E33A6168E6A0}"/>
              </a:ext>
            </a:extLst>
          </p:cNvPr>
          <p:cNvSpPr txBox="1"/>
          <p:nvPr/>
        </p:nvSpPr>
        <p:spPr>
          <a:xfrm>
            <a:off x="3644209" y="1712065"/>
            <a:ext cx="5864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u="sng" dirty="0">
                <a:solidFill>
                  <a:prstClr val="white"/>
                </a:solidFill>
                <a:latin typeface="Calibri" panose="020F0502020204030204"/>
              </a:rPr>
              <a:t>Proyecto de tesis </a:t>
            </a:r>
            <a:endParaRPr lang="es-CL" sz="2400" u="sng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36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Funciones utilizadas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AA72595-23B2-F3B2-C437-BABD4B529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52" y="2446300"/>
            <a:ext cx="8237295" cy="15956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6383CD-7DE9-DE49-CD37-74671789D4AE}"/>
              </a:ext>
            </a:extLst>
          </p:cNvPr>
          <p:cNvSpPr txBox="1"/>
          <p:nvPr/>
        </p:nvSpPr>
        <p:spPr>
          <a:xfrm>
            <a:off x="5414723" y="4398264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 [3]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C55058-73E2-6EA0-2CDB-173A5DEA3C6B}"/>
              </a:ext>
            </a:extLst>
          </p:cNvPr>
          <p:cNvSpPr txBox="1"/>
          <p:nvPr/>
        </p:nvSpPr>
        <p:spPr>
          <a:xfrm>
            <a:off x="0" y="6605371"/>
            <a:ext cx="6011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[3]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Some Properties of D-optimal Designs for Random Fields with Different Variograms (Milan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Stehl´ık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s-CL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47613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Funciones utilizadas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AA72595-23B2-F3B2-C437-BABD4B529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52" y="2446300"/>
            <a:ext cx="8237295" cy="15956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6383CD-7DE9-DE49-CD37-74671789D4AE}"/>
              </a:ext>
            </a:extLst>
          </p:cNvPr>
          <p:cNvSpPr txBox="1"/>
          <p:nvPr/>
        </p:nvSpPr>
        <p:spPr>
          <a:xfrm>
            <a:off x="5414723" y="4398264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 [3]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C55058-73E2-6EA0-2CDB-173A5DEA3C6B}"/>
              </a:ext>
            </a:extLst>
          </p:cNvPr>
          <p:cNvSpPr txBox="1"/>
          <p:nvPr/>
        </p:nvSpPr>
        <p:spPr>
          <a:xfrm>
            <a:off x="0" y="6605371"/>
            <a:ext cx="6011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[3]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Some Properties of D-optimal Designs for Random Fields with Different Variograms (Milan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Stehl´ık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s-CL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34129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DExPSO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Marcador de contenido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9C36A65-5FE6-70C0-9311-45AAACD7F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70" y="1976168"/>
            <a:ext cx="6349206" cy="33142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C11A67F-5F6B-8492-A614-BEE87F1F44A8}"/>
              </a:ext>
            </a:extLst>
          </p:cNvPr>
          <p:cNvSpPr txBox="1"/>
          <p:nvPr/>
        </p:nvSpPr>
        <p:spPr>
          <a:xfrm>
            <a:off x="5570215" y="5413248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929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Datos de comparación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3F990-9543-F23E-5FAD-43AD6CBE48D7}"/>
              </a:ext>
            </a:extLst>
          </p:cNvPr>
          <p:cNvSpPr txBox="1">
            <a:spLocks/>
          </p:cNvSpPr>
          <p:nvPr/>
        </p:nvSpPr>
        <p:spPr>
          <a:xfrm>
            <a:off x="1509987" y="123959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/>
              <a:t>Se le aplico a cada programa con PSO &amp; DExPSO un test de estrés en un rango [0,10] y 1000 interacciones, </a:t>
            </a:r>
            <a:r>
              <a:rPr lang="es-CL" sz="1800" dirty="0"/>
              <a:t>se evaluó el punto de convergencia y tiempo de ejecución para 2 funciones. </a:t>
            </a:r>
          </a:p>
          <a:p>
            <a:pPr algn="l"/>
            <a:r>
              <a:rPr lang="es-CL" sz="1800" dirty="0"/>
              <a:t>Función 1: </a:t>
            </a:r>
          </a:p>
          <a:p>
            <a:pPr algn="l"/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5CC9F52-B834-DA82-0DBC-DE6075DA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67827"/>
              </p:ext>
            </p:extLst>
          </p:nvPr>
        </p:nvGraphicFramePr>
        <p:xfrm>
          <a:off x="2616684" y="2620422"/>
          <a:ext cx="6239378" cy="1617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493">
                  <a:extLst>
                    <a:ext uri="{9D8B030D-6E8A-4147-A177-3AD203B41FA5}">
                      <a16:colId xmlns:a16="http://schemas.microsoft.com/office/drawing/2014/main" val="1375096303"/>
                    </a:ext>
                  </a:extLst>
                </a:gridCol>
                <a:gridCol w="1549815">
                  <a:extLst>
                    <a:ext uri="{9D8B030D-6E8A-4147-A177-3AD203B41FA5}">
                      <a16:colId xmlns:a16="http://schemas.microsoft.com/office/drawing/2014/main" val="1803681630"/>
                    </a:ext>
                  </a:extLst>
                </a:gridCol>
                <a:gridCol w="1375070">
                  <a:extLst>
                    <a:ext uri="{9D8B030D-6E8A-4147-A177-3AD203B41FA5}">
                      <a16:colId xmlns:a16="http://schemas.microsoft.com/office/drawing/2014/main" val="3287558662"/>
                    </a:ext>
                  </a:extLst>
                </a:gridCol>
              </a:tblGrid>
              <a:tr h="424450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PSO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105924"/>
                  </a:ext>
                </a:extLst>
              </a:tr>
              <a:tr h="42445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4,999671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4,999671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599353"/>
                  </a:ext>
                </a:extLst>
              </a:tr>
              <a:tr h="768255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Tiempo de ejecución(segundos)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308,23947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275,83437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5214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F761586-53DA-F66D-E2CA-FDA7347758C9}"/>
              </a:ext>
            </a:extLst>
          </p:cNvPr>
          <p:cNvSpPr txBox="1"/>
          <p:nvPr/>
        </p:nvSpPr>
        <p:spPr>
          <a:xfrm>
            <a:off x="5210588" y="4353577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143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Datos de comparación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8E897-0E8F-8A6E-C409-FDFB82C34F2B}"/>
              </a:ext>
            </a:extLst>
          </p:cNvPr>
          <p:cNvSpPr txBox="1">
            <a:spLocks/>
          </p:cNvSpPr>
          <p:nvPr/>
        </p:nvSpPr>
        <p:spPr>
          <a:xfrm>
            <a:off x="1509987" y="1440761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/>
              <a:t>Función 2: </a:t>
            </a:r>
            <a:endParaRPr lang="es-CL" sz="1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8DCEBFE-5E79-8A33-8BBD-AF33781D3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08686"/>
              </p:ext>
            </p:extLst>
          </p:nvPr>
        </p:nvGraphicFramePr>
        <p:xfrm>
          <a:off x="3040184" y="2380310"/>
          <a:ext cx="6111631" cy="2097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7799">
                  <a:extLst>
                    <a:ext uri="{9D8B030D-6E8A-4147-A177-3AD203B41FA5}">
                      <a16:colId xmlns:a16="http://schemas.microsoft.com/office/drawing/2014/main" val="2961338113"/>
                    </a:ext>
                  </a:extLst>
                </a:gridCol>
                <a:gridCol w="1346916">
                  <a:extLst>
                    <a:ext uri="{9D8B030D-6E8A-4147-A177-3AD203B41FA5}">
                      <a16:colId xmlns:a16="http://schemas.microsoft.com/office/drawing/2014/main" val="2604377844"/>
                    </a:ext>
                  </a:extLst>
                </a:gridCol>
                <a:gridCol w="1346916">
                  <a:extLst>
                    <a:ext uri="{9D8B030D-6E8A-4147-A177-3AD203B41FA5}">
                      <a16:colId xmlns:a16="http://schemas.microsoft.com/office/drawing/2014/main" val="3058146041"/>
                    </a:ext>
                  </a:extLst>
                </a:gridCol>
              </a:tblGrid>
              <a:tr h="550493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650684"/>
                  </a:ext>
                </a:extLst>
              </a:tr>
              <a:tr h="550493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3,999753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3,999753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14039"/>
                  </a:ext>
                </a:extLst>
              </a:tr>
              <a:tr h="99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Tiempo de ejecución(segundos)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113,33807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84,99834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73043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B8010FC-A424-E19C-5055-2D3CE6D37C25}"/>
              </a:ext>
            </a:extLst>
          </p:cNvPr>
          <p:cNvSpPr txBox="1"/>
          <p:nvPr/>
        </p:nvSpPr>
        <p:spPr>
          <a:xfrm>
            <a:off x="5791132" y="4670745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28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Datos de comparación con cambio de variable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F820F9-6BAF-0812-2154-8F635F6B1A10}"/>
              </a:ext>
            </a:extLst>
          </p:cNvPr>
          <p:cNvSpPr txBox="1">
            <a:spLocks/>
          </p:cNvSpPr>
          <p:nvPr/>
        </p:nvSpPr>
        <p:spPr>
          <a:xfrm>
            <a:off x="1509987" y="1221305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seguir comprobando eficiencia se plantea la siguiente pregunta: Para la misma función 1, sí cambiamos z por un valor aleatorio entre un rango [2,3] ¿Se mantendrá la misma eficiencia o similar?</a:t>
            </a:r>
            <a:endParaRPr lang="es-CL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D98FD0C-FEAA-2891-862F-29A3D8D65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9610"/>
              </p:ext>
            </p:extLst>
          </p:nvPr>
        </p:nvGraphicFramePr>
        <p:xfrm>
          <a:off x="3076917" y="2373276"/>
          <a:ext cx="6038166" cy="2111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6716">
                  <a:extLst>
                    <a:ext uri="{9D8B030D-6E8A-4147-A177-3AD203B41FA5}">
                      <a16:colId xmlns:a16="http://schemas.microsoft.com/office/drawing/2014/main" val="3394229363"/>
                    </a:ext>
                  </a:extLst>
                </a:gridCol>
                <a:gridCol w="1330725">
                  <a:extLst>
                    <a:ext uri="{9D8B030D-6E8A-4147-A177-3AD203B41FA5}">
                      <a16:colId xmlns:a16="http://schemas.microsoft.com/office/drawing/2014/main" val="276044106"/>
                    </a:ext>
                  </a:extLst>
                </a:gridCol>
                <a:gridCol w="1330725">
                  <a:extLst>
                    <a:ext uri="{9D8B030D-6E8A-4147-A177-3AD203B41FA5}">
                      <a16:colId xmlns:a16="http://schemas.microsoft.com/office/drawing/2014/main" val="33532743"/>
                    </a:ext>
                  </a:extLst>
                </a:gridCol>
              </a:tblGrid>
              <a:tr h="554186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663354"/>
                  </a:ext>
                </a:extLst>
              </a:tr>
              <a:tr h="554186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4,9043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4,7613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90212"/>
                  </a:ext>
                </a:extLst>
              </a:tr>
              <a:tr h="1003076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Tiempo de ejecución(segundos)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289,19057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255,213247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37532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64A8992-34AE-45DF-3F54-F5C337D056BB}"/>
              </a:ext>
            </a:extLst>
          </p:cNvPr>
          <p:cNvSpPr txBox="1"/>
          <p:nvPr/>
        </p:nvSpPr>
        <p:spPr>
          <a:xfrm>
            <a:off x="5894558" y="4635955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638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Conclusión resultados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CB243-18AA-C7BA-7AD2-9BE59CD3A884}"/>
              </a:ext>
            </a:extLst>
          </p:cNvPr>
          <p:cNvSpPr txBox="1">
            <a:spLocks/>
          </p:cNvSpPr>
          <p:nvPr/>
        </p:nvSpPr>
        <p:spPr>
          <a:xfrm>
            <a:off x="1509987" y="1157297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bien es esperable que el punto de convergencia entre ambos programas sea distinto ya que z cambia en cada llamada de función dentro del rango dado, la eficiencia de DExPSO se mantiene sobre PSO en un 11,74% muy similar a la prueba anterior.</a:t>
            </a:r>
            <a:endParaRPr lang="es-CL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CL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0CE85C-D60D-0C4A-BCE6-324C800EA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770202"/>
              </p:ext>
            </p:extLst>
          </p:nvPr>
        </p:nvGraphicFramePr>
        <p:xfrm>
          <a:off x="1331976" y="29575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75A98EB-C5FD-7153-C89C-DF150F2AF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963366"/>
              </p:ext>
            </p:extLst>
          </p:nvPr>
        </p:nvGraphicFramePr>
        <p:xfrm>
          <a:off x="6227912" y="3054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1BDAA8B-011A-6D5F-496E-AE18CA61079B}"/>
              </a:ext>
            </a:extLst>
          </p:cNvPr>
          <p:cNvSpPr txBox="1"/>
          <p:nvPr/>
        </p:nvSpPr>
        <p:spPr>
          <a:xfrm>
            <a:off x="3364992" y="5700703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5666C5-45EA-5F9C-295B-11613A507083}"/>
              </a:ext>
            </a:extLst>
          </p:cNvPr>
          <p:cNvSpPr txBox="1"/>
          <p:nvPr/>
        </p:nvSpPr>
        <p:spPr>
          <a:xfrm>
            <a:off x="8382000" y="576072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091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PSO bidimensional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Imagen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F55C67CA-91B6-828A-4217-FD3355FB6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58" y="1705767"/>
            <a:ext cx="4278283" cy="30214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8A5BC5-E18A-8745-6DCB-07239445519B}"/>
              </a:ext>
            </a:extLst>
          </p:cNvPr>
          <p:cNvSpPr txBox="1"/>
          <p:nvPr/>
        </p:nvSpPr>
        <p:spPr>
          <a:xfrm>
            <a:off x="5570214" y="4967567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305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PSO vs PSO bidimensional </a:t>
            </a:r>
            <a:endParaRPr lang="es-ES_tradnl" sz="2000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DF8EC95-D0CE-72C1-FF84-71C3CD2C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58467"/>
              </p:ext>
            </p:extLst>
          </p:nvPr>
        </p:nvGraphicFramePr>
        <p:xfrm>
          <a:off x="2895600" y="2276856"/>
          <a:ext cx="6400800" cy="1635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248">
                  <a:extLst>
                    <a:ext uri="{9D8B030D-6E8A-4147-A177-3AD203B41FA5}">
                      <a16:colId xmlns:a16="http://schemas.microsoft.com/office/drawing/2014/main" val="1685573595"/>
                    </a:ext>
                  </a:extLst>
                </a:gridCol>
                <a:gridCol w="1108729">
                  <a:extLst>
                    <a:ext uri="{9D8B030D-6E8A-4147-A177-3AD203B41FA5}">
                      <a16:colId xmlns:a16="http://schemas.microsoft.com/office/drawing/2014/main" val="4213542853"/>
                    </a:ext>
                  </a:extLst>
                </a:gridCol>
                <a:gridCol w="2164823">
                  <a:extLst>
                    <a:ext uri="{9D8B030D-6E8A-4147-A177-3AD203B41FA5}">
                      <a16:colId xmlns:a16="http://schemas.microsoft.com/office/drawing/2014/main" val="3803149791"/>
                    </a:ext>
                  </a:extLst>
                </a:gridCol>
              </a:tblGrid>
              <a:tr h="276405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PSO bidimensional 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62814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Valor variable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1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1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662698"/>
                  </a:ext>
                </a:extLst>
              </a:tr>
              <a:tr h="500294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Mejor posición 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1,1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87,19  -  58,92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b"/>
                </a:tc>
                <a:extLst>
                  <a:ext uri="{0D108BD9-81ED-4DB2-BD59-A6C34878D82A}">
                    <a16:rowId xmlns:a16="http://schemas.microsoft.com/office/drawing/2014/main" val="133637520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Valor función 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3,4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2,84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20625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Tiempo de ejecución (segundos)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2,8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0,8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004282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24A5038-4112-E210-55DE-6B349A7747FA}"/>
              </a:ext>
            </a:extLst>
          </p:cNvPr>
          <p:cNvSpPr txBox="1"/>
          <p:nvPr/>
        </p:nvSpPr>
        <p:spPr>
          <a:xfrm>
            <a:off x="5673641" y="4041648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943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Conclusión </a:t>
            </a:r>
            <a:endParaRPr lang="es-ES_tradnl" sz="2000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768328" y="6488668"/>
            <a:ext cx="42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E622E1-0172-4FC6-CB59-D8FE25E90D50}"/>
              </a:ext>
            </a:extLst>
          </p:cNvPr>
          <p:cNvSpPr txBox="1"/>
          <p:nvPr/>
        </p:nvSpPr>
        <p:spPr>
          <a:xfrm>
            <a:off x="1632722" y="1307592"/>
            <a:ext cx="675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Implementación desea para comparación de datos y rendimiento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Mejora de rendimiento de PSO en su variable DExPSO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Similitud de rendimiento en cambio de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Posibilidades de cambiar más parámetros y mantener rendimiento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764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Introducción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5355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B273C9-96D2-6F35-F705-6C5AECE93AD5}"/>
              </a:ext>
            </a:extLst>
          </p:cNvPr>
          <p:cNvSpPr txBox="1"/>
          <p:nvPr/>
        </p:nvSpPr>
        <p:spPr>
          <a:xfrm>
            <a:off x="2893841" y="3155232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Optimización, enjambre, solución, partículas, movimiento. [1]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4D55CA-14B9-5400-9F6A-8571E45DD9D3}"/>
              </a:ext>
            </a:extLst>
          </p:cNvPr>
          <p:cNvSpPr txBox="1"/>
          <p:nvPr/>
        </p:nvSpPr>
        <p:spPr>
          <a:xfrm>
            <a:off x="0" y="6457890"/>
            <a:ext cx="83792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Times New Roman" panose="02020603050405020304" pitchFamily="18" charset="0"/>
              </a:rPr>
              <a:t>[1]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Análisis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Convergencia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Temprana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Algoritmos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PSO con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Función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Lineal (Miguel A. Azar,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FabiolaP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Paz,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Analía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Herrera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Cognetta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s-CL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81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Objetivos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FAD8A-F52A-6AEF-5E3E-BB13379829BD}"/>
              </a:ext>
            </a:extLst>
          </p:cNvPr>
          <p:cNvSpPr txBox="1">
            <a:spLocks/>
          </p:cNvSpPr>
          <p:nvPr/>
        </p:nvSpPr>
        <p:spPr>
          <a:xfrm>
            <a:off x="1509987" y="1330852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Objetivo General: </a:t>
            </a:r>
            <a:r>
              <a:rPr lang="es-MX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Optimización de función en algoritmo PSO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El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optimización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partícula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produce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mejor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valor de la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 un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máximo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un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mínimo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menor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posible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endParaRPr lang="es-C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     Objetivos específicos: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llevarse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Python y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</a:t>
            </a:r>
            <a:r>
              <a:rPr lang="es-C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mínimo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máximo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Se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resultados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ejecución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1800" u="sng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resultados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CL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Objetivos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7E23C2A-C1B3-1937-29D9-8C002F0694FE}"/>
              </a:ext>
            </a:extLst>
          </p:cNvPr>
          <p:cNvSpPr txBox="1">
            <a:spLocks/>
          </p:cNvSpPr>
          <p:nvPr/>
        </p:nvSpPr>
        <p:spPr>
          <a:xfrm>
            <a:off x="1509987" y="206255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Implantación de PSO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Optimización de PSO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Implementación de DExPSO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Comparación con DExPSO &amp; PSO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Comparación con cambio de variable </a:t>
            </a:r>
            <a:endParaRPr lang="es-C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Implementación PSO 2 dimensiones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/>
              <a:t>Test de estrés 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98089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Marco metodológico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457642-BDB2-1807-2739-88E17AED4DE2}"/>
              </a:ext>
            </a:extLst>
          </p:cNvPr>
          <p:cNvSpPr txBox="1"/>
          <p:nvPr/>
        </p:nvSpPr>
        <p:spPr>
          <a:xfrm>
            <a:off x="1509987" y="1325880"/>
            <a:ext cx="94613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 de Investigación: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Contexto: La investigación se centra en mejorar el rendimiento de un algoritmo de Optimización</a:t>
            </a:r>
          </a:p>
          <a:p>
            <a:r>
              <a:rPr lang="es-MX" dirty="0"/>
              <a:t>      por Enjambre de Partículas (PSO).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Población y muestra: 20 partículas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Análisis de datos: Comparación de punto de convergencia y tiempo de ejecución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Instrumento utilizado: Pc con procesador i5 10600KF, 16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Limitaciones: Hardware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90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705874" y="146070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Marco teórico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909157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3D0F2-5949-66CC-C896-F90D12C6F01B}"/>
              </a:ext>
            </a:extLst>
          </p:cNvPr>
          <p:cNvSpPr txBox="1">
            <a:spLocks/>
          </p:cNvSpPr>
          <p:nvPr/>
        </p:nvSpPr>
        <p:spPr>
          <a:xfrm>
            <a:off x="1509987" y="948956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Principios Básicos de PSO:</a:t>
            </a:r>
          </a:p>
          <a:p>
            <a:pPr algn="l">
              <a:buFont typeface="+mj-lt"/>
              <a:buAutoNum type="arabicPeriod"/>
            </a:pPr>
            <a:r>
              <a:rPr lang="es-MX" sz="1600" b="1" dirty="0"/>
              <a:t>Partículas:</a:t>
            </a:r>
            <a:endParaRPr lang="es-MX" sz="1600" dirty="0"/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En PSO, una solución potencial se representa como una "partícula".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Cada partícula tiene una posición y una velocidad en el espacio de búsqueda.</a:t>
            </a:r>
          </a:p>
          <a:p>
            <a:pPr algn="l">
              <a:buFont typeface="+mj-lt"/>
              <a:buAutoNum type="arabicPeriod"/>
            </a:pPr>
            <a:r>
              <a:rPr lang="es-MX" sz="1600" b="1" dirty="0"/>
              <a:t>Enjambre:</a:t>
            </a:r>
            <a:endParaRPr lang="es-MX" sz="1600" dirty="0"/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Las partículas forman un "enjambre" que busca la solución óptima.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La información sobre la calidad de la solución se comparte entre las partículas.</a:t>
            </a:r>
          </a:p>
          <a:p>
            <a:pPr lvl="1" algn="l"/>
            <a:endParaRPr lang="es-MX" sz="1600" dirty="0"/>
          </a:p>
          <a:p>
            <a:pPr algn="l"/>
            <a:r>
              <a:rPr lang="es-MX" sz="1600" b="1" dirty="0"/>
              <a:t>Factores Clave de PSO:</a:t>
            </a:r>
          </a:p>
          <a:p>
            <a:pPr algn="l">
              <a:buFont typeface="+mj-lt"/>
              <a:buAutoNum type="arabicPeriod"/>
            </a:pPr>
            <a:r>
              <a:rPr lang="es-MX" sz="1600" b="1" dirty="0"/>
              <a:t>Cognitivo y Social:</a:t>
            </a:r>
            <a:endParaRPr lang="es-MX" sz="1600" dirty="0"/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Cada partícula tiene una "mejor posición personal" (cognitiva) y "mejor posición global" (social).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El equilibrio entre la experiencia individual y colectiva es crucial.</a:t>
            </a:r>
          </a:p>
          <a:p>
            <a:pPr algn="l">
              <a:buFont typeface="+mj-lt"/>
              <a:buAutoNum type="arabicPeriod"/>
            </a:pPr>
            <a:r>
              <a:rPr lang="es-MX" sz="1600" b="1" dirty="0"/>
              <a:t>Inercia:</a:t>
            </a:r>
            <a:endParaRPr lang="es-MX" sz="1600" dirty="0"/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La inercia controla la importancia de la velocidad anterior en la actualización de la posición.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1600" dirty="0"/>
              <a:t>Ajustar este parámetro afecta la exploración y explotación del espacio de búsqueda.</a:t>
            </a:r>
          </a:p>
          <a:p>
            <a:pPr lvl="1" algn="l"/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247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146070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Fuerzas aplicadas a la partícula en PSO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9560D28E-1510-ED4B-21B6-9975C748F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512" y="1915731"/>
            <a:ext cx="6818975" cy="30265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77449D-08CB-0447-A591-BE5531D2C3F4}"/>
              </a:ext>
            </a:extLst>
          </p:cNvPr>
          <p:cNvSpPr txBox="1"/>
          <p:nvPr/>
        </p:nvSpPr>
        <p:spPr>
          <a:xfrm>
            <a:off x="5570214" y="5047488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 [2]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F96527-1339-BEA5-4633-8B17FF7BF413}"/>
              </a:ext>
            </a:extLst>
          </p:cNvPr>
          <p:cNvSpPr txBox="1"/>
          <p:nvPr/>
        </p:nvSpPr>
        <p:spPr>
          <a:xfrm>
            <a:off x="118872" y="6430232"/>
            <a:ext cx="6922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[2] </a:t>
            </a:r>
            <a:r>
              <a:rPr lang="es-CL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Caparrini</a:t>
            </a:r>
            <a:r>
              <a:rPr lang="es-CL" sz="1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Fernando Sancho. (2019). PSO: Optimización por </a:t>
            </a:r>
            <a:r>
              <a:rPr lang="es-CL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ejambres</a:t>
            </a:r>
            <a:r>
              <a:rPr lang="es-CL" sz="1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partículas. En Fernando Sancho </a:t>
            </a:r>
            <a:r>
              <a:rPr lang="es-CL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Caparrini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78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Lógica principal del algoritmo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0220C-81DB-B6AD-8EC8-4EC362EAA7C3}"/>
              </a:ext>
            </a:extLst>
          </p:cNvPr>
          <p:cNvSpPr txBox="1">
            <a:spLocks/>
          </p:cNvSpPr>
          <p:nvPr/>
        </p:nvSpPr>
        <p:spPr>
          <a:xfrm>
            <a:off x="1289069" y="1629342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particle.velocity = (w * particle.velocity) + (c1 * r1 * (particle.best_position - particle.position)) + (c2 * r2 * (self.global_best_position - particle.position))</a:t>
            </a:r>
          </a:p>
          <a:p>
            <a:pPr algn="l"/>
            <a:endParaRPr lang="es-CL"/>
          </a:p>
          <a:p>
            <a:pPr algn="l"/>
            <a:r>
              <a:rPr lang="es-CL"/>
              <a:t>W: inercia (</a:t>
            </a:r>
            <a:r>
              <a:rPr lang="es-CL">
                <a:solidFill>
                  <a:srgbClr val="B5CEA8"/>
                </a:solidFill>
                <a:latin typeface="Consolas" panose="020B0609020204030204" pitchFamily="49" charset="0"/>
              </a:rPr>
              <a:t>0.729</a:t>
            </a:r>
            <a:r>
              <a:rPr lang="es-CL"/>
              <a:t>)</a:t>
            </a:r>
          </a:p>
          <a:p>
            <a:pPr algn="l"/>
            <a:r>
              <a:rPr lang="es-CL"/>
              <a:t>C1: peso cognitivo </a:t>
            </a:r>
          </a:p>
          <a:p>
            <a:pPr algn="l"/>
            <a:r>
              <a:rPr lang="es-CL"/>
              <a:t>C2: peso social </a:t>
            </a:r>
          </a:p>
          <a:p>
            <a:pPr algn="l"/>
            <a:r>
              <a:rPr lang="es-CL"/>
              <a:t>R1 y r2: componentes aleatorias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75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1509987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24" y="89554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632722" y="52574"/>
            <a:ext cx="820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prstClr val="white"/>
                </a:solidFill>
                <a:latin typeface="Calibri Light" panose="020F0302020204030204"/>
                <a:ea typeface="Gungsuh" charset="-127"/>
                <a:cs typeface="Gungsuh" charset="-127"/>
              </a:rPr>
              <a:t>  Funciones utilizadas </a:t>
            </a:r>
            <a:endParaRPr lang="es-ES_tradnl" sz="2000" b="1" dirty="0">
              <a:solidFill>
                <a:prstClr val="white"/>
              </a:solidFill>
              <a:latin typeface="Calibri Light" panose="020F0302020204030204"/>
              <a:ea typeface="Gungsuh" charset="-127"/>
              <a:cs typeface="Gungsuh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EA6B0-2629-D69D-3034-957D61B31264}"/>
              </a:ext>
            </a:extLst>
          </p:cNvPr>
          <p:cNvSpPr txBox="1"/>
          <p:nvPr/>
        </p:nvSpPr>
        <p:spPr>
          <a:xfrm>
            <a:off x="11874623" y="6488668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lang="es-CL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A76864-C767-C8A5-D2C1-365100F59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249" y="1381066"/>
            <a:ext cx="6349502" cy="33755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2F13A92-8247-BE69-10C7-A3133C7EA3FC}"/>
              </a:ext>
            </a:extLst>
          </p:cNvPr>
          <p:cNvSpPr txBox="1"/>
          <p:nvPr/>
        </p:nvSpPr>
        <p:spPr>
          <a:xfrm>
            <a:off x="5888736" y="5084064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 1 [3]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AA5C02-1BE9-7C4E-D9AA-D9FD5D99F7BC}"/>
              </a:ext>
            </a:extLst>
          </p:cNvPr>
          <p:cNvSpPr txBox="1"/>
          <p:nvPr/>
        </p:nvSpPr>
        <p:spPr>
          <a:xfrm>
            <a:off x="84418" y="6488668"/>
            <a:ext cx="601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[3]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Some Properties of D-optimal Designs for Random Fields with Different Variograms (Milan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Stehl´ık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es-CL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2729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881</Words>
  <Application>Microsoft Office PowerPoint</Application>
  <PresentationFormat>Panorámica</PresentationFormat>
  <Paragraphs>163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Montenegro</dc:creator>
  <cp:lastModifiedBy>Fernando Montenegro</cp:lastModifiedBy>
  <cp:revision>1</cp:revision>
  <dcterms:created xsi:type="dcterms:W3CDTF">2023-12-13T16:18:34Z</dcterms:created>
  <dcterms:modified xsi:type="dcterms:W3CDTF">2023-12-13T17:50:26Z</dcterms:modified>
</cp:coreProperties>
</file>