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19"/>
  </p:notesMasterIdLst>
  <p:sldIdLst>
    <p:sldId id="256" r:id="rId4"/>
    <p:sldId id="258" r:id="rId5"/>
    <p:sldId id="260" r:id="rId6"/>
    <p:sldId id="265" r:id="rId7"/>
    <p:sldId id="271" r:id="rId8"/>
    <p:sldId id="266" r:id="rId9"/>
    <p:sldId id="267" r:id="rId10"/>
    <p:sldId id="268" r:id="rId11"/>
    <p:sldId id="269" r:id="rId12"/>
    <p:sldId id="270" r:id="rId13"/>
    <p:sldId id="261" r:id="rId14"/>
    <p:sldId id="262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99495-EDF3-4D5E-89C3-E66395B9C205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90653-2897-408F-9D7F-1B5773C679D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787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90653-2897-408F-9D7F-1B5773C679D5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65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F11F81-14F1-459F-AF67-1C840D63D6E0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9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57E72-54B5-A6FF-B8C6-6979728C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D0A90-94E1-780F-8880-7FC0EEB5B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2C097-B092-CF93-F839-8D85D786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44F35-4FAA-364D-77AC-138BE904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F99C64-027D-3151-D452-EDDCFBFA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415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DDD5C-3C71-38B0-6613-44754A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5CFAB4-6248-C18A-DB6A-2CB978DE5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98CD0-80CF-0535-0F2E-A140DD68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F7CA1-B1CE-6C1A-37D6-DC782339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1E4E9-B15A-3FD2-744B-086169A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16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960B28-9093-09D2-FB50-499459451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2D4E4C-B5EE-75D1-DC6A-56C6FD68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837C9-6E26-510A-FC46-2ABB687E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9C4DD-79D4-2006-79F8-1FABCB58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FF600-24CE-E2BF-0938-2F1D12A8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857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16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2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8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31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5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136D8-1C4F-953B-2788-F0207151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6C9AA3-68E6-75E9-DF5F-8EEE6EFF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F6BB7-0137-B5CA-34D9-6BC3C7F4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D390E-25FE-D664-9047-9CD2858C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A2B0D-F238-C22D-915A-71EBFCA3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7411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1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00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5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604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79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430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38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59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54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612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6E27F-267B-FF72-0A72-497189DA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7C36A-E6A0-AB5B-A1BA-62E32E25F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39591-11A0-17D2-ACDD-253BF8F5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92B52-FA5E-DD5B-5A57-8FF87195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BAAAA-A639-D2E6-5133-9621ACCC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5222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06017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514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552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800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2265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91996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5657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14530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8953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E879-026B-4D3A-BC5B-FE9D088F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59091-AF82-76D9-D78D-2D7F2D6FA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FF00DE-2463-1D5A-4003-7FD2C348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05C0B8-40F5-7F49-9650-13432513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CF12F-A9A1-DB97-DD65-25610BD3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E6F9AD-ADF4-A289-386C-7185FD0E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3088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9726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400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4388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2691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57601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61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75387-4DC8-ED79-C2CD-FA78FFEB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F71E8B-B0D4-7565-C2B8-1AAEFF96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C734BB-0658-D5DF-15D2-FDDDB770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ABA810-F519-D0CD-87D3-1F4691F7A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E00202-7493-A70D-A58C-B6ED358A3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D31075-F96A-1B59-39F7-3FC36D2D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4C40FA-072B-CB4B-5D03-5B257AEB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F45DA6-EE20-534F-7FA2-CC3D1A4E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935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A7373-6D43-7C35-C8AD-440D7139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A2D048-E4CD-FB99-E8B5-20A4CAF1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3EB3C8-5101-AC86-5C9A-66708F65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F664EE-4E5C-1FDC-1678-50634927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21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9E1DB9-8EA0-A32E-1E9A-B27242B4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83B20A-FEE2-DAAD-28B7-911B2E86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827C16-DD27-3080-D551-BB6602B2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77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1E556-580E-6FD1-0CA6-F0471905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F9250-3419-449C-B465-1C3364507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B3CDD4-264F-B951-205B-CFF823CD8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3B74F1-81DD-C828-A959-2C17EBF7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875E9-A5CA-623C-4237-81025EFF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7CBBF-D166-05EF-D626-F5008F0A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028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EF694-49E8-C1F6-545C-8886BACB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0DE335-CE95-A771-2788-1D68C0711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985CE2-7B55-B0A1-A218-D74ACCD05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C6DFBF-E3BC-DE5C-1993-C8BCE6F9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05732A-37C0-206A-A8B7-59B0E283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FAFE75-4749-EF32-EE79-D4F65F69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35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8DF57E-ACDE-5CCD-CBC6-5F6C1B97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0589A-CCDE-8CEC-DCA3-FDB59DEB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EDE27-F94F-3FC9-282E-36FED6C29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E4BDF-A96E-4D1A-A5F5-BE6CC965F429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807539-4A64-CC44-209B-317E2CB26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03119-308C-C82E-87DA-60C88F5F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275B-1F0C-4D4B-A524-05F6D3ACF7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485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12/12/2023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3A84-089D-49E7-9C64-554E9F909266}" type="datetimeFigureOut">
              <a:rPr lang="es-CL" smtClean="0"/>
              <a:t>12-12-2023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311A-768F-4AB8-9DC0-A7D44B05B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88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tracer.uc3m.es/tws/ps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herical digital mesh network">
            <a:extLst>
              <a:ext uri="{FF2B5EF4-FFF2-40B4-BE49-F238E27FC236}">
                <a16:creationId xmlns:a16="http://schemas.microsoft.com/office/drawing/2014/main" id="{2A4E82F1-BD20-62E8-62EF-438AA5827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21" r="4752" b="-1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59D270-32B9-42B3-935F-106B2124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369348-41FF-46AE-8D88-31B1A1C4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20F43C-5584-8CEB-8EE6-0CEAF3415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s-MX" sz="4600" dirty="0" err="1"/>
              <a:t>Particle</a:t>
            </a:r>
            <a:r>
              <a:rPr lang="es-MX" sz="4600" dirty="0"/>
              <a:t> </a:t>
            </a:r>
            <a:r>
              <a:rPr lang="es-MX" sz="4600" dirty="0" err="1"/>
              <a:t>Swarm</a:t>
            </a:r>
            <a:r>
              <a:rPr lang="es-MX" sz="4600" dirty="0"/>
              <a:t> </a:t>
            </a:r>
            <a:r>
              <a:rPr lang="es-MX" sz="4600" dirty="0" err="1"/>
              <a:t>optimization</a:t>
            </a:r>
            <a:r>
              <a:rPr lang="es-MX" sz="4600" dirty="0"/>
              <a:t>(PSO) &amp; </a:t>
            </a:r>
            <a:r>
              <a:rPr lang="es-MX" sz="4600" dirty="0" err="1"/>
              <a:t>DExPSO</a:t>
            </a:r>
            <a:endParaRPr lang="es-CL" sz="4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8919F-B54C-118A-14A4-E6D16BB47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s-MX"/>
              <a:t>Profesor: Milan Stehlik</a:t>
            </a:r>
          </a:p>
          <a:p>
            <a:r>
              <a:rPr lang="es-MX"/>
              <a:t>Alumno: Fernando Montenegro Zubieta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901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77E4C-326A-8D11-898E-AA5D3A38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DExPSO</a:t>
            </a:r>
            <a:endParaRPr lang="es-CL" dirty="0"/>
          </a:p>
        </p:txBody>
      </p:sp>
      <p:pic>
        <p:nvPicPr>
          <p:cNvPr id="5" name="Marcador de contenido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A40CDB8-79FD-B981-444D-9AE24FFBA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85" y="2479088"/>
            <a:ext cx="6349206" cy="3314286"/>
          </a:xfrm>
        </p:spPr>
      </p:pic>
    </p:spTree>
    <p:extLst>
      <p:ext uri="{BB962C8B-B14F-4D97-AF65-F5344CB8AC3E}">
        <p14:creationId xmlns:p14="http://schemas.microsoft.com/office/powerpoint/2010/main" val="203521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E06C9-AFF5-9DA9-08D7-F115569C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comparación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0DF52-60EE-1450-67F7-B96122AF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/>
              <a:t>Se le aplico a cada programa con PSO &amp; DExPSO un test de estrés en un rango [0,10] y 1000 interacciones, </a:t>
            </a:r>
            <a:r>
              <a:rPr lang="es-CL" sz="1800" dirty="0"/>
              <a:t>se evaluó el punto de convergencia y tiempo de ejecución para 2 funciones. </a:t>
            </a:r>
          </a:p>
          <a:p>
            <a:r>
              <a:rPr lang="es-CL" sz="1800" dirty="0"/>
              <a:t>Función 1: </a:t>
            </a:r>
          </a:p>
          <a:p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8E498C5-6F9B-1EB8-B7A3-C695CBD60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80646"/>
              </p:ext>
            </p:extLst>
          </p:nvPr>
        </p:nvGraphicFramePr>
        <p:xfrm>
          <a:off x="2976311" y="4009922"/>
          <a:ext cx="6239378" cy="1617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4493">
                  <a:extLst>
                    <a:ext uri="{9D8B030D-6E8A-4147-A177-3AD203B41FA5}">
                      <a16:colId xmlns:a16="http://schemas.microsoft.com/office/drawing/2014/main" val="1375096303"/>
                    </a:ext>
                  </a:extLst>
                </a:gridCol>
                <a:gridCol w="1549815">
                  <a:extLst>
                    <a:ext uri="{9D8B030D-6E8A-4147-A177-3AD203B41FA5}">
                      <a16:colId xmlns:a16="http://schemas.microsoft.com/office/drawing/2014/main" val="1803681630"/>
                    </a:ext>
                  </a:extLst>
                </a:gridCol>
                <a:gridCol w="1375070">
                  <a:extLst>
                    <a:ext uri="{9D8B030D-6E8A-4147-A177-3AD203B41FA5}">
                      <a16:colId xmlns:a16="http://schemas.microsoft.com/office/drawing/2014/main" val="3287558662"/>
                    </a:ext>
                  </a:extLst>
                </a:gridCol>
              </a:tblGrid>
              <a:tr h="424450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PSO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DExPSO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8105924"/>
                  </a:ext>
                </a:extLst>
              </a:tr>
              <a:tr h="424450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Punto de convergencia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4,999671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4,999671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599353"/>
                  </a:ext>
                </a:extLst>
              </a:tr>
              <a:tr h="768255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Tiempo de ejecución(segundos)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308,23947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275,83437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5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84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2A4B0-139C-D846-3D3D-CD9CD522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comparación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ECEA7-623B-8369-8BBF-C429AC03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Función 2: </a:t>
            </a:r>
            <a:endParaRPr lang="es-C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DBEEE52-5847-A353-5AED-1AB7B64A8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07279"/>
              </p:ext>
            </p:extLst>
          </p:nvPr>
        </p:nvGraphicFramePr>
        <p:xfrm>
          <a:off x="3040184" y="3326992"/>
          <a:ext cx="6111631" cy="2097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7799">
                  <a:extLst>
                    <a:ext uri="{9D8B030D-6E8A-4147-A177-3AD203B41FA5}">
                      <a16:colId xmlns:a16="http://schemas.microsoft.com/office/drawing/2014/main" val="2961338113"/>
                    </a:ext>
                  </a:extLst>
                </a:gridCol>
                <a:gridCol w="1346916">
                  <a:extLst>
                    <a:ext uri="{9D8B030D-6E8A-4147-A177-3AD203B41FA5}">
                      <a16:colId xmlns:a16="http://schemas.microsoft.com/office/drawing/2014/main" val="2604377844"/>
                    </a:ext>
                  </a:extLst>
                </a:gridCol>
                <a:gridCol w="1346916">
                  <a:extLst>
                    <a:ext uri="{9D8B030D-6E8A-4147-A177-3AD203B41FA5}">
                      <a16:colId xmlns:a16="http://schemas.microsoft.com/office/drawing/2014/main" val="3058146041"/>
                    </a:ext>
                  </a:extLst>
                </a:gridCol>
              </a:tblGrid>
              <a:tr h="550493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PSO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DExPSO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650684"/>
                  </a:ext>
                </a:extLst>
              </a:tr>
              <a:tr h="550493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Punto de convergencia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3,999753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>
                          <a:effectLst/>
                        </a:rPr>
                        <a:t>3,999753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14039"/>
                  </a:ext>
                </a:extLst>
              </a:tr>
              <a:tr h="996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Tiempo de ejecución(segundos)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113,33807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84,99834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73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6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FE963-96F7-159C-6512-28B4F457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comparación con cambio de variable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99744-52B0-CD22-21AD-159A0D0C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seguir comprobando eficiencia se plantea la siguiente pregunta: Para la misma función 1, </a:t>
            </a:r>
            <a:r>
              <a:rPr lang="es-CL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CL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 cambiamos z por un valor aleatorio entre un rango [2,3]</a:t>
            </a:r>
            <a:r>
              <a:rPr lang="es-CL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¿S</a:t>
            </a:r>
            <a:r>
              <a:rPr lang="es-CL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mantendrá la misma eficiencia o similar?</a:t>
            </a:r>
            <a:endParaRPr lang="es-C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E080E22-BD9E-56EC-683D-6FFD0DBA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2697"/>
              </p:ext>
            </p:extLst>
          </p:nvPr>
        </p:nvGraphicFramePr>
        <p:xfrm>
          <a:off x="3076917" y="3824741"/>
          <a:ext cx="6038166" cy="2111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6716">
                  <a:extLst>
                    <a:ext uri="{9D8B030D-6E8A-4147-A177-3AD203B41FA5}">
                      <a16:colId xmlns:a16="http://schemas.microsoft.com/office/drawing/2014/main" val="3394229363"/>
                    </a:ext>
                  </a:extLst>
                </a:gridCol>
                <a:gridCol w="1330725">
                  <a:extLst>
                    <a:ext uri="{9D8B030D-6E8A-4147-A177-3AD203B41FA5}">
                      <a16:colId xmlns:a16="http://schemas.microsoft.com/office/drawing/2014/main" val="276044106"/>
                    </a:ext>
                  </a:extLst>
                </a:gridCol>
                <a:gridCol w="1330725">
                  <a:extLst>
                    <a:ext uri="{9D8B030D-6E8A-4147-A177-3AD203B41FA5}">
                      <a16:colId xmlns:a16="http://schemas.microsoft.com/office/drawing/2014/main" val="33532743"/>
                    </a:ext>
                  </a:extLst>
                </a:gridCol>
              </a:tblGrid>
              <a:tr h="554186">
                <a:tc>
                  <a:txBody>
                    <a:bodyPr/>
                    <a:lstStyle/>
                    <a:p>
                      <a:pPr algn="l" fontAlgn="b"/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PSO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DExPSO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663354"/>
                  </a:ext>
                </a:extLst>
              </a:tr>
              <a:tr h="554186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 dirty="0">
                          <a:effectLst/>
                        </a:rPr>
                        <a:t>Punto de convergencia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4,9043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4,7613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090212"/>
                  </a:ext>
                </a:extLst>
              </a:tr>
              <a:tr h="1003076">
                <a:tc>
                  <a:txBody>
                    <a:bodyPr/>
                    <a:lstStyle/>
                    <a:p>
                      <a:pPr algn="l" fontAlgn="b"/>
                      <a:r>
                        <a:rPr lang="es-CL" sz="1800" u="none" strike="noStrike">
                          <a:effectLst/>
                        </a:rPr>
                        <a:t>Tiempo de ejecución(segundos)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289,19057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800" u="none" strike="noStrike" dirty="0">
                          <a:effectLst/>
                        </a:rPr>
                        <a:t>255,213247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737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16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CF9BD-2D6A-D9A5-BE06-46AF1755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resultados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29901-AA3A-1CF2-75F8-7273F2B5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bien es esperable que el punto de convergencia entre ambos programas sea distinto ya que z cambia en cada llamada de función dentro del rango dado, la eficiencia de DExPSO se mantiene sobre PSO en un 11,74% muy similar a la prueba anterior.</a:t>
            </a:r>
            <a:endParaRPr lang="es-C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B97ADA-49DF-3A4A-A0A5-49E7B410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86" y="3846338"/>
            <a:ext cx="4941782" cy="28578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DB96E9-D579-9EA2-56ED-0B51C26AB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34" y="3846337"/>
            <a:ext cx="468695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6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E51ED-DE2B-FEE8-9727-57197BC9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FEC70-D89B-B2F1-A0F2-7F5DDE46B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000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3C427-82EC-771D-EFEF-1D4B6747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MX" dirty="0"/>
              <a:t>Introducción 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5ACA329-9013-DB7B-A0D0-137F382FC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2246"/>
              </p:ext>
            </p:extLst>
          </p:nvPr>
        </p:nvGraphicFramePr>
        <p:xfrm>
          <a:off x="681037" y="2379809"/>
          <a:ext cx="10830641" cy="3512846"/>
        </p:xfrm>
        <a:graphic>
          <a:graphicData uri="http://schemas.openxmlformats.org/drawingml/2006/table">
            <a:tbl>
              <a:tblPr lastRow="1" lastCol="1" bandRow="1" bandCol="1"/>
              <a:tblGrid>
                <a:gridCol w="10830641">
                  <a:extLst>
                    <a:ext uri="{9D8B030D-6E8A-4147-A177-3AD203B41FA5}">
                      <a16:colId xmlns:a16="http://schemas.microsoft.com/office/drawing/2014/main" val="3709789965"/>
                    </a:ext>
                  </a:extLst>
                </a:gridCol>
              </a:tblGrid>
              <a:tr h="351284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400" dirty="0"/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400" dirty="0"/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400" dirty="0"/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400" dirty="0"/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/>
                        <a:t>Optimización, enjambre, solución, partículas, movimiento.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L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024" marR="127024" marT="1764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83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FD583-27D2-9FBA-234F-B8F6CEF8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Objetivos: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F05C3-D39F-410C-FE10-51E8EB2B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11" y="2354980"/>
            <a:ext cx="9613861" cy="3599316"/>
          </a:xfrm>
        </p:spPr>
        <p:txBody>
          <a:bodyPr/>
          <a:lstStyle/>
          <a:p>
            <a:r>
              <a:rPr lang="es-MX" dirty="0"/>
              <a:t>Objetivo General: </a:t>
            </a:r>
            <a:r>
              <a:rPr lang="es-MX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Optimización de función en algoritmo PSO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El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objetivo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optimización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es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encontrar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posición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partícula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produce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mejor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valor de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costo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sea un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máximo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 un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mínimo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tiempo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posible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endParaRPr lang="es-CL" sz="1800" dirty="0">
              <a:latin typeface="Arial" panose="020B0604020202020204" pitchFamily="34" charset="0"/>
            </a:endParaRPr>
          </a:p>
          <a:p>
            <a:pPr algn="just"/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específicos: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implementación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llevarse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cabo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Python y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encontrar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 </a:t>
            </a:r>
            <a:r>
              <a:rPr lang="es-C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mínimo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máximo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Se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comparar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resultados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tiempo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ejecución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</a:t>
            </a:r>
            <a:r>
              <a:rPr lang="en-US" sz="1800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resultados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CL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3539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5AA0-7B8A-86C1-33AF-853BEBA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509B9-CE08-DE52-BFF3-914E382E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Implantación de PSO</a:t>
            </a:r>
          </a:p>
          <a:p>
            <a:r>
              <a:rPr lang="es-MX" sz="1800" dirty="0"/>
              <a:t>Optimización de PSO</a:t>
            </a:r>
          </a:p>
          <a:p>
            <a:r>
              <a:rPr lang="es-MX" sz="1800" dirty="0"/>
              <a:t>Implementación de DExPSO</a:t>
            </a:r>
          </a:p>
          <a:p>
            <a:r>
              <a:rPr lang="es-MX" sz="1800" dirty="0"/>
              <a:t>Comparación con DExPSO &amp; PSO</a:t>
            </a:r>
          </a:p>
          <a:p>
            <a:r>
              <a:rPr lang="es-MX" sz="1800" dirty="0"/>
              <a:t>Comparación con cambio de variable </a:t>
            </a:r>
            <a:endParaRPr lang="es-CL" sz="1800" dirty="0"/>
          </a:p>
          <a:p>
            <a:r>
              <a:rPr lang="es-MX" sz="1800" dirty="0"/>
              <a:t>Implementación PSO 2 dimensiones </a:t>
            </a:r>
          </a:p>
          <a:p>
            <a:r>
              <a:rPr lang="es-MX" sz="1800" dirty="0"/>
              <a:t>Test de estrés 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303972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A8E11-8876-645A-870D-996FCBE0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Marco Teórico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B9D550-C094-BAB5-28C4-F339EC92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1980257"/>
            <a:ext cx="9613861" cy="3599316"/>
          </a:xfrm>
        </p:spPr>
        <p:txBody>
          <a:bodyPr>
            <a:noAutofit/>
          </a:bodyPr>
          <a:lstStyle/>
          <a:p>
            <a:r>
              <a:rPr lang="es-MX" sz="1600" b="1" dirty="0"/>
              <a:t>Principios Básicos de PSO:</a:t>
            </a:r>
          </a:p>
          <a:p>
            <a:pPr>
              <a:buFont typeface="+mj-lt"/>
              <a:buAutoNum type="arabicPeriod"/>
            </a:pPr>
            <a:r>
              <a:rPr lang="es-MX" sz="1600" b="1" dirty="0"/>
              <a:t>Partículas:</a:t>
            </a:r>
            <a:endParaRPr lang="es-MX" sz="1600" dirty="0"/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En PSO, una solución potencial se representa como una "partícula".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Cada partícula tiene una posición y una velocidad en el espacio de búsqueda.</a:t>
            </a:r>
          </a:p>
          <a:p>
            <a:pPr>
              <a:buFont typeface="+mj-lt"/>
              <a:buAutoNum type="arabicPeriod"/>
            </a:pPr>
            <a:r>
              <a:rPr lang="es-MX" sz="1600" b="1" dirty="0"/>
              <a:t>Enjambre:</a:t>
            </a:r>
            <a:endParaRPr lang="es-MX" sz="1600" dirty="0"/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Las partículas forman un "enjambre" que busca la solución óptima.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La información sobre la calidad de la solución se comparte entre las partículas.</a:t>
            </a:r>
          </a:p>
          <a:p>
            <a:pPr marL="457200" lvl="1" indent="0">
              <a:buNone/>
            </a:pPr>
            <a:endParaRPr lang="es-MX" sz="1600" dirty="0"/>
          </a:p>
          <a:p>
            <a:r>
              <a:rPr lang="es-MX" sz="1600" b="1" dirty="0"/>
              <a:t>Factores Clave de PSO:</a:t>
            </a:r>
          </a:p>
          <a:p>
            <a:pPr>
              <a:buFont typeface="+mj-lt"/>
              <a:buAutoNum type="arabicPeriod"/>
            </a:pPr>
            <a:r>
              <a:rPr lang="es-MX" sz="1600" b="1" dirty="0"/>
              <a:t>Cognitivo y Social:</a:t>
            </a:r>
            <a:endParaRPr lang="es-MX" sz="1600" dirty="0"/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Cada partícula tiene una "mejor posición personal" (cognitiva) y "mejor posición global" (social).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El equilibrio entre la experiencia individual y colectiva es crucial.</a:t>
            </a:r>
          </a:p>
          <a:p>
            <a:pPr>
              <a:buFont typeface="+mj-lt"/>
              <a:buAutoNum type="arabicPeriod"/>
            </a:pPr>
            <a:r>
              <a:rPr lang="es-MX" sz="1600" b="1" dirty="0"/>
              <a:t>Inercia:</a:t>
            </a:r>
            <a:endParaRPr lang="es-MX" sz="1600" dirty="0"/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La inercia controla la importancia de la velocidad anterior en la actualización de la posición.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600" dirty="0"/>
              <a:t>Ajustar este parámetro afecta la exploración y explotación del espacio de búsqueda.</a:t>
            </a:r>
          </a:p>
          <a:p>
            <a:pPr marL="457200" lvl="1" indent="0">
              <a:buNone/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27712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2A134-7581-8D75-0730-A1C048FB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Fuerzas aplicadas a la partícula en PSO</a:t>
            </a:r>
            <a:endParaRPr lang="es-CL" dirty="0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7779C035-D921-3686-CAA6-CF4B1C54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512" y="2300557"/>
            <a:ext cx="6818975" cy="30265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5EA985E-1467-B026-4E10-27D06C25F134}"/>
              </a:ext>
            </a:extLst>
          </p:cNvPr>
          <p:cNvSpPr txBox="1"/>
          <p:nvPr/>
        </p:nvSpPr>
        <p:spPr>
          <a:xfrm>
            <a:off x="2995502" y="5327095"/>
            <a:ext cx="620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Universidad Carlos III Madrid: </a:t>
            </a:r>
            <a:r>
              <a:rPr lang="es-CL" sz="1800" u="none" strike="noStrik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Particle</a:t>
            </a:r>
            <a:r>
              <a:rPr lang="es-CL" sz="18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L" sz="1800" u="none" strike="noStrik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Swarm</a:t>
            </a:r>
            <a:r>
              <a:rPr lang="es-CL" sz="18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L" sz="1800" u="none" strike="noStrike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Universidad Carlos III Madrid: Particle Swarm Intellig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Intelligence</a:t>
            </a:r>
            <a:r>
              <a:rPr lang="es-C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(2019)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5466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8D913-8F56-2AEC-DCE8-69D6D2D8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Lógica principal del algoritmo PSO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AE743-927B-D705-68D1-F3963570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particle.velocity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(w * </a:t>
            </a:r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particle.velocity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+ (c1 * r1 * (</a:t>
            </a:r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particle.best_position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</a:t>
            </a:r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particle.position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 + (c2 * r2 * (</a:t>
            </a:r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self.global_best_position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</a:t>
            </a:r>
            <a:r>
              <a:rPr lang="es-CL" b="0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particle.position</a:t>
            </a:r>
            <a:r>
              <a:rPr lang="es-CL" b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endParaRPr lang="es-CL" dirty="0"/>
          </a:p>
          <a:p>
            <a:r>
              <a:rPr lang="es-CL" dirty="0"/>
              <a:t>W: inercia (</a:t>
            </a:r>
            <a:r>
              <a:rPr lang="es-C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0.729</a:t>
            </a:r>
            <a:r>
              <a:rPr lang="es-CL" dirty="0"/>
              <a:t>)</a:t>
            </a:r>
          </a:p>
          <a:p>
            <a:r>
              <a:rPr lang="es-CL" dirty="0"/>
              <a:t>C1: peso cognitivo </a:t>
            </a:r>
          </a:p>
          <a:p>
            <a:r>
              <a:rPr lang="es-CL" dirty="0"/>
              <a:t>C2: peso social </a:t>
            </a:r>
          </a:p>
          <a:p>
            <a:r>
              <a:rPr lang="es-CL" dirty="0"/>
              <a:t>R1 y r2: componentes aleatorias </a:t>
            </a:r>
          </a:p>
        </p:txBody>
      </p:sp>
    </p:spTree>
    <p:extLst>
      <p:ext uri="{BB962C8B-B14F-4D97-AF65-F5344CB8AC3E}">
        <p14:creationId xmlns:p14="http://schemas.microsoft.com/office/powerpoint/2010/main" val="403971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A82A6-A8A1-49A4-5CAF-1C3471A0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utilizadas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507AC-E7A8-4D51-9E6F-00E1B85E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616CBC-23E2-0976-F5E3-AE3924435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00" y="2249746"/>
            <a:ext cx="6349502" cy="33755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6018E97-1754-970C-7E0D-13FF4F9394E5}"/>
              </a:ext>
            </a:extLst>
          </p:cNvPr>
          <p:cNvSpPr txBox="1"/>
          <p:nvPr/>
        </p:nvSpPr>
        <p:spPr>
          <a:xfrm>
            <a:off x="2148840" y="562529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[1]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2527A3-E964-955D-122D-1822812330A8}"/>
              </a:ext>
            </a:extLst>
          </p:cNvPr>
          <p:cNvSpPr txBox="1"/>
          <p:nvPr/>
        </p:nvSpPr>
        <p:spPr>
          <a:xfrm>
            <a:off x="566928" y="6355080"/>
            <a:ext cx="107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[1]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Some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Properties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of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D-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optimal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Designs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Fields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with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Different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Variograms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Milan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Stehl´ık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50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00EC5-EBA0-C357-9876-FA2A9D9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utilizadas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1771E-6B6E-B149-168E-008129D2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0DECC6A-9036-4959-83AB-C65876CF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52" y="3049804"/>
            <a:ext cx="8237295" cy="15956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4844DE8-31F5-BE74-D500-3A609E85C3F0}"/>
              </a:ext>
            </a:extLst>
          </p:cNvPr>
          <p:cNvSpPr txBox="1"/>
          <p:nvPr/>
        </p:nvSpPr>
        <p:spPr>
          <a:xfrm>
            <a:off x="2231136" y="493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[2]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B22A5F-AF7B-C22C-388C-3A8AD75380CC}"/>
              </a:ext>
            </a:extLst>
          </p:cNvPr>
          <p:cNvSpPr txBox="1"/>
          <p:nvPr/>
        </p:nvSpPr>
        <p:spPr>
          <a:xfrm>
            <a:off x="466344" y="6464808"/>
            <a:ext cx="107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[2]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Some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Properties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of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D-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optimal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Designs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Fields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with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Different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Variograms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Milan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CL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Stehl´ık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0176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1_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611</Words>
  <Application>Microsoft Office PowerPoint</Application>
  <PresentationFormat>Panorámica</PresentationFormat>
  <Paragraphs>89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Trebuchet MS</vt:lpstr>
      <vt:lpstr>Tema de Office</vt:lpstr>
      <vt:lpstr>Berlín</vt:lpstr>
      <vt:lpstr>1_Berlín</vt:lpstr>
      <vt:lpstr>Particle Swarm optimization(PSO) &amp; DExPSO</vt:lpstr>
      <vt:lpstr>Introducción </vt:lpstr>
      <vt:lpstr>Objetivos:</vt:lpstr>
      <vt:lpstr>Objetivos </vt:lpstr>
      <vt:lpstr>Marco Teórico</vt:lpstr>
      <vt:lpstr>Fuerzas aplicadas a la partícula en PSO</vt:lpstr>
      <vt:lpstr>Lógica principal del algoritmo PSO</vt:lpstr>
      <vt:lpstr>Funciones utilizadas </vt:lpstr>
      <vt:lpstr>Funciones utilizadas </vt:lpstr>
      <vt:lpstr>DExPSO</vt:lpstr>
      <vt:lpstr>Datos de comparación </vt:lpstr>
      <vt:lpstr>Datos de comparación </vt:lpstr>
      <vt:lpstr>Datos de comparación con cambio de variable </vt:lpstr>
      <vt:lpstr>Conclusión resultados 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optimization(PSO) &amp; DExPSO</dc:title>
  <dc:creator>Fernando Montenegro</dc:creator>
  <cp:lastModifiedBy>Fernando Montenegro</cp:lastModifiedBy>
  <cp:revision>9</cp:revision>
  <dcterms:created xsi:type="dcterms:W3CDTF">2023-12-07T17:55:42Z</dcterms:created>
  <dcterms:modified xsi:type="dcterms:W3CDTF">2023-12-13T02:49:25Z</dcterms:modified>
</cp:coreProperties>
</file>