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8" r:id="rId3"/>
  </p:sldMasterIdLst>
  <p:notesMasterIdLst>
    <p:notesMasterId r:id="rId15"/>
  </p:notesMasterIdLst>
  <p:sldIdLst>
    <p:sldId id="256" r:id="rId4"/>
    <p:sldId id="258" r:id="rId5"/>
    <p:sldId id="259" r:id="rId6"/>
    <p:sldId id="260" r:id="rId7"/>
    <p:sldId id="265" r:id="rId8"/>
    <p:sldId id="271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99495-EDF3-4D5E-89C3-E66395B9C205}" type="datetimeFigureOut">
              <a:rPr lang="es-CL" smtClean="0"/>
              <a:t>11-12-2023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90653-2897-408F-9D7F-1B5773C679D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787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90653-2897-408F-9D7F-1B5773C679D5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365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57E72-54B5-A6FF-B8C6-6979728CA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CD0A90-94E1-780F-8880-7FC0EEB5B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D2C097-B092-CF93-F839-8D85D786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4BDF-A96E-4D1A-A5F5-BE6CC965F429}" type="datetimeFigureOut">
              <a:rPr lang="es-CL" smtClean="0"/>
              <a:t>11-12-2023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844F35-4FAA-364D-77AC-138BE9049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F99C64-027D-3151-D452-EDDCFBFA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275B-1F0C-4D4B-A524-05F6D3ACF7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415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DDD5C-3C71-38B0-6613-44754A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5CFAB4-6248-C18A-DB6A-2CB978DE5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E98CD0-80CF-0535-0F2E-A140DD680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4BDF-A96E-4D1A-A5F5-BE6CC965F429}" type="datetimeFigureOut">
              <a:rPr lang="es-CL" smtClean="0"/>
              <a:t>11-12-2023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6F7CA1-B1CE-6C1A-37D6-DC782339D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F1E4E9-B15A-3FD2-744B-086169A3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275B-1F0C-4D4B-A524-05F6D3ACF7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16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960B28-9093-09D2-FB50-499459451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2D4E4C-B5EE-75D1-DC6A-56C6FD680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5837C9-6E26-510A-FC46-2ABB687E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4BDF-A96E-4D1A-A5F5-BE6CC965F429}" type="datetimeFigureOut">
              <a:rPr lang="es-CL" smtClean="0"/>
              <a:t>11-12-2023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E9C4DD-79D4-2006-79F8-1FABCB581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FFF600-24CE-E2BF-0938-2F1D12A8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275B-1F0C-4D4B-A524-05F6D3ACF7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8574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12/11/2023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116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12/11/2023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22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12/11/2023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82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12/11/2023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39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12/11/2023</a:t>
            </a:fld>
            <a:endParaRPr lang="en-US" spc="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31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12/11/2023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61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12/11/2023</a:t>
            </a:fld>
            <a:endParaRPr lang="en-US" spc="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907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12/11/2023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45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136D8-1C4F-953B-2788-F0207151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6C9AA3-68E6-75E9-DF5F-8EEE6EFFB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0F6BB7-0137-B5CA-34D9-6BC3C7F4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4BDF-A96E-4D1A-A5F5-BE6CC965F429}" type="datetimeFigureOut">
              <a:rPr lang="es-CL" smtClean="0"/>
              <a:t>11-12-2023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BD390E-25FE-D664-9047-9CD2858C9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4A2B0D-F238-C22D-915A-71EBFCA3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275B-1F0C-4D4B-A524-05F6D3ACF7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374115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12/11/2023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1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12/11/2023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004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12/11/2023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5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12/11/2023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96042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12/11/2023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2797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12/11/2023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430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12/11/2023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438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12/11/2023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594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12/11/2023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8543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3A84-089D-49E7-9C64-554E9F909266}" type="datetimeFigureOut">
              <a:rPr lang="es-CL" smtClean="0"/>
              <a:t>11-12-2023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22C311A-768F-4AB8-9DC0-A7D44B05B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612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6E27F-267B-FF72-0A72-497189DAA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27C36A-E6A0-AB5B-A1BA-62E32E25F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C39591-11A0-17D2-ACDD-253BF8F5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4BDF-A96E-4D1A-A5F5-BE6CC965F429}" type="datetimeFigureOut">
              <a:rPr lang="es-CL" smtClean="0"/>
              <a:t>11-12-2023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492B52-FA5E-DD5B-5A57-8FF87195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1BAAAA-A639-D2E6-5133-9621ACCC7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275B-1F0C-4D4B-A524-05F6D3ACF7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52220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3A84-089D-49E7-9C64-554E9F909266}" type="datetimeFigureOut">
              <a:rPr lang="es-CL" smtClean="0"/>
              <a:t>11-12-2023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311A-768F-4AB8-9DC0-A7D44B05B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06017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3A84-089D-49E7-9C64-554E9F909266}" type="datetimeFigureOut">
              <a:rPr lang="es-CL" smtClean="0"/>
              <a:t>11-12-2023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22C311A-768F-4AB8-9DC0-A7D44B05B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25147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3A84-089D-49E7-9C64-554E9F909266}" type="datetimeFigureOut">
              <a:rPr lang="es-CL" smtClean="0"/>
              <a:t>11-12-2023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311A-768F-4AB8-9DC0-A7D44B05B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35522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3A84-089D-49E7-9C64-554E9F909266}" type="datetimeFigureOut">
              <a:rPr lang="es-CL" smtClean="0"/>
              <a:t>11-12-2023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311A-768F-4AB8-9DC0-A7D44B05B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8008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3A84-089D-49E7-9C64-554E9F909266}" type="datetimeFigureOut">
              <a:rPr lang="es-CL" smtClean="0"/>
              <a:t>11-12-2023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311A-768F-4AB8-9DC0-A7D44B05B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22651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3A84-089D-49E7-9C64-554E9F909266}" type="datetimeFigureOut">
              <a:rPr lang="es-CL" smtClean="0"/>
              <a:t>11-12-2023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311A-768F-4AB8-9DC0-A7D44B05B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91996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3A84-089D-49E7-9C64-554E9F909266}" type="datetimeFigureOut">
              <a:rPr lang="es-CL" smtClean="0"/>
              <a:t>11-12-2023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311A-768F-4AB8-9DC0-A7D44B05B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756572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3A84-089D-49E7-9C64-554E9F909266}" type="datetimeFigureOut">
              <a:rPr lang="es-CL" smtClean="0"/>
              <a:t>11-12-2023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311A-768F-4AB8-9DC0-A7D44B05B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14530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3A84-089D-49E7-9C64-554E9F909266}" type="datetimeFigureOut">
              <a:rPr lang="es-CL" smtClean="0"/>
              <a:t>11-12-2023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22C311A-768F-4AB8-9DC0-A7D44B05B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89539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3A84-089D-49E7-9C64-554E9F909266}" type="datetimeFigureOut">
              <a:rPr lang="es-CL" smtClean="0"/>
              <a:t>11-12-2023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22C311A-768F-4AB8-9DC0-A7D44B05B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53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6E879-026B-4D3A-BC5B-FE9D088F7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059091-AF82-76D9-D78D-2D7F2D6FA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FF00DE-2463-1D5A-4003-7FD2C3486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05C0B8-40F5-7F49-9650-13432513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4BDF-A96E-4D1A-A5F5-BE6CC965F429}" type="datetimeFigureOut">
              <a:rPr lang="es-CL" smtClean="0"/>
              <a:t>11-12-2023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3CF12F-A9A1-DB97-DD65-25610BD3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E6F9AD-ADF4-A289-386C-7185FD0E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275B-1F0C-4D4B-A524-05F6D3ACF7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3088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3A84-089D-49E7-9C64-554E9F909266}" type="datetimeFigureOut">
              <a:rPr lang="es-CL" smtClean="0"/>
              <a:t>11-12-2023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22C311A-768F-4AB8-9DC0-A7D44B05BDDD}" type="slidenum">
              <a:rPr lang="es-CL" smtClean="0"/>
              <a:t>‹Nº›</a:t>
            </a:fld>
            <a:endParaRPr lang="es-C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39726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3A84-089D-49E7-9C64-554E9F909266}" type="datetimeFigureOut">
              <a:rPr lang="es-CL" smtClean="0"/>
              <a:t>11-12-2023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22C311A-768F-4AB8-9DC0-A7D44B05B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4004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3A84-089D-49E7-9C64-554E9F909266}" type="datetimeFigureOut">
              <a:rPr lang="es-CL" smtClean="0"/>
              <a:t>11-12-2023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311A-768F-4AB8-9DC0-A7D44B05B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54388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3A84-089D-49E7-9C64-554E9F909266}" type="datetimeFigureOut">
              <a:rPr lang="es-CL" smtClean="0"/>
              <a:t>11-12-2023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311A-768F-4AB8-9DC0-A7D44B05B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26914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3A84-089D-49E7-9C64-554E9F909266}" type="datetimeFigureOut">
              <a:rPr lang="es-CL" smtClean="0"/>
              <a:t>11-12-2023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311A-768F-4AB8-9DC0-A7D44B05B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457601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F5F3A84-089D-49E7-9C64-554E9F909266}" type="datetimeFigureOut">
              <a:rPr lang="es-CL" smtClean="0"/>
              <a:t>11-12-2023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22C311A-768F-4AB8-9DC0-A7D44B05B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5618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75387-4DC8-ED79-C2CD-FA78FFEB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F71E8B-B0D4-7565-C2B8-1AAEFF965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C734BB-0658-D5DF-15D2-FDDDB7704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ABA810-F519-D0CD-87D3-1F4691F7A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E00202-7493-A70D-A58C-B6ED358A3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0D31075-F96A-1B59-39F7-3FC36D2D6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4BDF-A96E-4D1A-A5F5-BE6CC965F429}" type="datetimeFigureOut">
              <a:rPr lang="es-CL" smtClean="0"/>
              <a:t>11-12-2023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4C40FA-072B-CB4B-5D03-5B257AEB6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F45DA6-EE20-534F-7FA2-CC3D1A4E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275B-1F0C-4D4B-A524-05F6D3ACF7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1935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A7373-6D43-7C35-C8AD-440D7139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FA2D048-E4CD-FB99-E8B5-20A4CAF11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4BDF-A96E-4D1A-A5F5-BE6CC965F429}" type="datetimeFigureOut">
              <a:rPr lang="es-CL" smtClean="0"/>
              <a:t>11-12-2023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23EB3C8-5101-AC86-5C9A-66708F65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F664EE-4E5C-1FDC-1678-506349278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275B-1F0C-4D4B-A524-05F6D3ACF7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21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79E1DB9-8EA0-A32E-1E9A-B27242B4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4BDF-A96E-4D1A-A5F5-BE6CC965F429}" type="datetimeFigureOut">
              <a:rPr lang="es-CL" smtClean="0"/>
              <a:t>11-12-2023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783B20A-FEE2-DAAD-28B7-911B2E867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827C16-DD27-3080-D551-BB6602B2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275B-1F0C-4D4B-A524-05F6D3ACF7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778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1E556-580E-6FD1-0CA6-F04719054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9F9250-3419-449C-B465-1C3364507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B3CDD4-264F-B951-205B-CFF823CD8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3B74F1-81DD-C828-A959-2C17EBF7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4BDF-A96E-4D1A-A5F5-BE6CC965F429}" type="datetimeFigureOut">
              <a:rPr lang="es-CL" smtClean="0"/>
              <a:t>11-12-2023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1875E9-A5CA-623C-4237-81025EFF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C7CBBF-D166-05EF-D626-F5008F0A8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275B-1F0C-4D4B-A524-05F6D3ACF7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028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EF694-49E8-C1F6-545C-8886BACB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C0DE335-CE95-A771-2788-1D68C0711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985CE2-7B55-B0A1-A218-D74ACCD05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C6DFBF-E3BC-DE5C-1993-C8BCE6F9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4BDF-A96E-4D1A-A5F5-BE6CC965F429}" type="datetimeFigureOut">
              <a:rPr lang="es-CL" smtClean="0"/>
              <a:t>11-12-2023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05732A-37C0-206A-A8B7-59B0E283E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FAFE75-4749-EF32-EE79-D4F65F69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275B-1F0C-4D4B-A524-05F6D3ACF7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6353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68DF57E-ACDE-5CCD-CBC6-5F6C1B974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D0589A-CCDE-8CEC-DCA3-FDB59DEB5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EEDE27-F94F-3FC9-282E-36FED6C29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E4BDF-A96E-4D1A-A5F5-BE6CC965F429}" type="datetimeFigureOut">
              <a:rPr lang="es-CL" smtClean="0"/>
              <a:t>11-12-2023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807539-4A64-CC44-209B-317E2CB26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103119-308C-C82E-87DA-60C88F5F8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C275B-1F0C-4D4B-A524-05F6D3ACF7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485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12/11/2023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F3A84-089D-49E7-9C64-554E9F909266}" type="datetimeFigureOut">
              <a:rPr lang="es-CL" smtClean="0"/>
              <a:t>11-12-2023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C311A-768F-4AB8-9DC0-A7D44B05B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1889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tracer.uc3m.es/tws/pso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pherical digital mesh network">
            <a:extLst>
              <a:ext uri="{FF2B5EF4-FFF2-40B4-BE49-F238E27FC236}">
                <a16:creationId xmlns:a16="http://schemas.microsoft.com/office/drawing/2014/main" id="{2A4E82F1-BD20-62E8-62EF-438AA58272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21" r="4752" b="-1"/>
          <a:stretch/>
        </p:blipFill>
        <p:spPr>
          <a:xfrm>
            <a:off x="6093556" y="10"/>
            <a:ext cx="6095267" cy="685799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59D270-32B9-42B3-935F-106B2124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D369348-41FF-46AE-8D88-31B1A1C4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20F43C-5584-8CEB-8EE6-0CEAF3415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403231"/>
            <a:ext cx="5192940" cy="2133600"/>
          </a:xfrm>
        </p:spPr>
        <p:txBody>
          <a:bodyPr>
            <a:normAutofit/>
          </a:bodyPr>
          <a:lstStyle/>
          <a:p>
            <a:r>
              <a:rPr lang="es-MX" sz="4600" dirty="0" err="1"/>
              <a:t>Particle</a:t>
            </a:r>
            <a:r>
              <a:rPr lang="es-MX" sz="4600" dirty="0"/>
              <a:t> </a:t>
            </a:r>
            <a:r>
              <a:rPr lang="es-MX" sz="4600" dirty="0" err="1"/>
              <a:t>Swarm</a:t>
            </a:r>
            <a:r>
              <a:rPr lang="es-MX" sz="4600" dirty="0"/>
              <a:t> </a:t>
            </a:r>
            <a:r>
              <a:rPr lang="es-MX" sz="4600" dirty="0" err="1"/>
              <a:t>optimization</a:t>
            </a:r>
            <a:r>
              <a:rPr lang="es-MX" sz="4600" dirty="0"/>
              <a:t>(PSO) &amp; </a:t>
            </a:r>
            <a:r>
              <a:rPr lang="es-MX" sz="4600" dirty="0" err="1"/>
              <a:t>DExPSO</a:t>
            </a:r>
            <a:endParaRPr lang="es-CL" sz="4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38919F-B54C-118A-14A4-E6D16BB47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3" y="4831173"/>
            <a:ext cx="5192940" cy="1117687"/>
          </a:xfrm>
        </p:spPr>
        <p:txBody>
          <a:bodyPr>
            <a:normAutofit/>
          </a:bodyPr>
          <a:lstStyle/>
          <a:p>
            <a:r>
              <a:rPr lang="es-MX"/>
              <a:t>Profesor: Milan Stehlik</a:t>
            </a:r>
          </a:p>
          <a:p>
            <a:r>
              <a:rPr lang="es-MX"/>
              <a:t>Alumno: Fernando Montenegro Zubieta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9011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00EC5-EBA0-C357-9876-FA2A9D97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 utilizadas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01771E-6B6E-B149-168E-008129D2A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2.-</a:t>
            </a:r>
            <a:endParaRPr lang="es-CL" dirty="0"/>
          </a:p>
        </p:txBody>
      </p:sp>
      <p:pic>
        <p:nvPicPr>
          <p:cNvPr id="4" name="Imagen 3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A0DECC6A-9036-4959-83AB-C65876CFD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87" y="2985796"/>
            <a:ext cx="8237295" cy="159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76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77E4C-326A-8D11-898E-AA5D3A38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9DFF8F-9894-CF2B-633C-CB6D2743E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3521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3C427-82EC-771D-EFEF-1D4B6747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s-MX" dirty="0"/>
              <a:t>Introducción 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5ACA329-9013-DB7B-A0D0-137F382FC0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1037" y="2379809"/>
          <a:ext cx="10830641" cy="4117202"/>
        </p:xfrm>
        <a:graphic>
          <a:graphicData uri="http://schemas.openxmlformats.org/drawingml/2006/table">
            <a:tbl>
              <a:tblPr lastRow="1" lastCol="1" bandRow="1" bandCol="1"/>
              <a:tblGrid>
                <a:gridCol w="10830641">
                  <a:extLst>
                    <a:ext uri="{9D8B030D-6E8A-4147-A177-3AD203B41FA5}">
                      <a16:colId xmlns:a16="http://schemas.microsoft.com/office/drawing/2014/main" val="3709789965"/>
                    </a:ext>
                  </a:extLst>
                </a:gridCol>
              </a:tblGrid>
              <a:tr h="3512846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9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s-CL" sz="2300" b="0" i="0" u="none" strike="noStrike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El algoritmo de Optimización por Enjambre de Partículas (PSO) es una técnica de optimización inspirada en el comportamiento social de los pájaros o peces. En PSO, un grupo de partículas (o agentes) se mueven en el espacio de búsqueda para encontrar la solución óptima a un problema dado. Cada partícula representa una posible solución al problema y se mueve en función de su propia experiencia y la de las mejores partículas en el enjambre.</a:t>
                      </a: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L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400" dirty="0"/>
                        <a:t>DExPSO es una variante de PSO que utiliza una distribución exponencial para guiar los movimientos de las partículas y un decaimiento exponencial del peso de inercia. Esto puede ayudar a mejorar la capacidad de PSO para encontrar soluciones óptimas en problemas de optimización</a:t>
                      </a:r>
                      <a:r>
                        <a:rPr lang="es-MX" sz="3600" dirty="0"/>
                        <a:t>.</a:t>
                      </a:r>
                      <a:endParaRPr lang="es-CL" sz="3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024" marR="127024" marT="1764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837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7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01270-878D-6B18-ADF6-5879FC04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328318-85E7-A2F7-6C7A-BC529F58C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En DExPSO, las partículas actualizan sus velocidades en función de una distribución de doble exponencial. Esta distribución ayuda a controlar el equilibrio entre la exploración y la explotación en el espacio de búsqueda, mejorando la capacidad del algoritmo para escapar de los óptimos locales y explorar nuevas regiones.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8833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FD583-27D2-9FBA-234F-B8F6CEF8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Objetivos: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BF05C3-D39F-410C-FE10-51E8EB2B3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11" y="2354980"/>
            <a:ext cx="9613861" cy="3599316"/>
          </a:xfrm>
        </p:spPr>
        <p:txBody>
          <a:bodyPr/>
          <a:lstStyle/>
          <a:p>
            <a:r>
              <a:rPr lang="es-MX" dirty="0"/>
              <a:t>Objetivo General: </a:t>
            </a:r>
            <a:r>
              <a:rPr lang="es-MX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Optimización de función en algoritmo PSO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El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objetivo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 la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optimización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es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encontrar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la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posición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 la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partícula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que produce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el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mejor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valor de la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función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costo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sea un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máximo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o un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mínimo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el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menor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tiempo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posible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</a:p>
          <a:p>
            <a:endParaRPr lang="es-CL" sz="1800" dirty="0">
              <a:latin typeface="Arial" panose="020B0604020202020204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1800" dirty="0" err="1">
                <a:latin typeface="Arial" panose="020B0604020202020204" pitchFamily="34" charset="0"/>
              </a:rPr>
              <a:t>Objetivo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especifico</a:t>
            </a:r>
            <a:r>
              <a:rPr lang="en-US" sz="1800" dirty="0">
                <a:latin typeface="Arial" panose="020B0604020202020204" pitchFamily="34" charset="0"/>
              </a:rPr>
              <a:t>: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Esta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implementación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debe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llevarse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cabo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C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Python y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encontrar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un </a:t>
            </a:r>
            <a:r>
              <a:rPr lang="es-C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mínimo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y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máximo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 la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función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Se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debe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comparar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con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resultados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relación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el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tiempo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ejecución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y </a:t>
            </a:r>
            <a:r>
              <a:rPr lang="en-US" sz="1800" u="sng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resultados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s-C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3539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15AA0-7B8A-86C1-33AF-853BEBA8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8509B9-CE08-DE52-BFF3-914E382E5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Implantación de PSO</a:t>
            </a:r>
          </a:p>
          <a:p>
            <a:r>
              <a:rPr lang="es-MX" dirty="0"/>
              <a:t>Optimización de PSO</a:t>
            </a:r>
          </a:p>
          <a:p>
            <a:r>
              <a:rPr lang="es-MX" dirty="0"/>
              <a:t>Implementación de DExPSO</a:t>
            </a:r>
          </a:p>
          <a:p>
            <a:r>
              <a:rPr lang="es-MX" dirty="0"/>
              <a:t>Comparación con DExPSO &amp; PSO</a:t>
            </a:r>
          </a:p>
          <a:p>
            <a:r>
              <a:rPr lang="es-MX" dirty="0"/>
              <a:t>Comparación con cambio de variable </a:t>
            </a:r>
            <a:endParaRPr lang="es-CL" dirty="0"/>
          </a:p>
          <a:p>
            <a:r>
              <a:rPr lang="es-MX" dirty="0"/>
              <a:t>Implementación PSO 2 dimensiones </a:t>
            </a:r>
          </a:p>
          <a:p>
            <a:r>
              <a:rPr lang="es-MX" dirty="0"/>
              <a:t>Test de estrés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39723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A8E11-8876-645A-870D-996FCBE0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Marco Teórico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B9D550-C094-BAB5-28C4-F339EC92D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sz="1200" b="1" dirty="0"/>
              <a:t>Principios Básicos de PSO:</a:t>
            </a:r>
          </a:p>
          <a:p>
            <a:pPr>
              <a:buFont typeface="+mj-lt"/>
              <a:buAutoNum type="arabicPeriod"/>
            </a:pPr>
            <a:r>
              <a:rPr lang="es-MX" sz="1200" b="1" dirty="0"/>
              <a:t>Partículas:</a:t>
            </a:r>
            <a:endParaRPr lang="es-MX" sz="1200" dirty="0"/>
          </a:p>
          <a:p>
            <a:pPr marL="742950" lvl="1" indent="-285750">
              <a:buFont typeface="+mj-lt"/>
              <a:buAutoNum type="arabicPeriod"/>
            </a:pPr>
            <a:r>
              <a:rPr lang="es-MX" sz="1200" dirty="0"/>
              <a:t>En PSO, una solución potencial se representa como una "partícula".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sz="1200" dirty="0"/>
              <a:t>Cada partícula tiene una posición y una velocidad en el espacio de búsqueda.</a:t>
            </a:r>
          </a:p>
          <a:p>
            <a:pPr>
              <a:buFont typeface="+mj-lt"/>
              <a:buAutoNum type="arabicPeriod"/>
            </a:pPr>
            <a:r>
              <a:rPr lang="es-MX" sz="1200" b="1" dirty="0"/>
              <a:t>Enjambre:</a:t>
            </a:r>
            <a:endParaRPr lang="es-MX" sz="1200" dirty="0"/>
          </a:p>
          <a:p>
            <a:pPr marL="742950" lvl="1" indent="-285750">
              <a:buFont typeface="+mj-lt"/>
              <a:buAutoNum type="arabicPeriod"/>
            </a:pPr>
            <a:r>
              <a:rPr lang="es-MX" sz="1200" dirty="0"/>
              <a:t>Las partículas forman un "enjambre" que busca la solución óptima.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sz="1200" dirty="0"/>
              <a:t>La información sobre la calidad de la solución se comparte entre las partículas.</a:t>
            </a:r>
          </a:p>
          <a:p>
            <a:pPr marL="457200" lvl="1" indent="0">
              <a:buNone/>
            </a:pPr>
            <a:endParaRPr lang="es-MX" sz="1200" dirty="0"/>
          </a:p>
          <a:p>
            <a:r>
              <a:rPr lang="es-MX" sz="1200" b="1" dirty="0"/>
              <a:t>Factores Clave de PSO:</a:t>
            </a:r>
          </a:p>
          <a:p>
            <a:pPr>
              <a:buFont typeface="+mj-lt"/>
              <a:buAutoNum type="arabicPeriod"/>
            </a:pPr>
            <a:r>
              <a:rPr lang="es-MX" sz="1200" b="1" dirty="0"/>
              <a:t>Cognitivo y Social:</a:t>
            </a:r>
            <a:endParaRPr lang="es-MX" sz="1200" dirty="0"/>
          </a:p>
          <a:p>
            <a:pPr marL="742950" lvl="1" indent="-285750">
              <a:buFont typeface="+mj-lt"/>
              <a:buAutoNum type="arabicPeriod"/>
            </a:pPr>
            <a:r>
              <a:rPr lang="es-MX" sz="1200" dirty="0"/>
              <a:t>Cada partícula tiene una "mejor posición personal" (cognitiva) y "mejor posición global" (social).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sz="1200" dirty="0"/>
              <a:t>El equilibrio entre la experiencia individual y colectiva es crucial.</a:t>
            </a:r>
          </a:p>
          <a:p>
            <a:pPr>
              <a:buFont typeface="+mj-lt"/>
              <a:buAutoNum type="arabicPeriod"/>
            </a:pPr>
            <a:r>
              <a:rPr lang="es-MX" sz="1200" b="1" dirty="0"/>
              <a:t>Inercia:</a:t>
            </a:r>
            <a:endParaRPr lang="es-MX" sz="1200" dirty="0"/>
          </a:p>
          <a:p>
            <a:pPr marL="742950" lvl="1" indent="-285750">
              <a:buFont typeface="+mj-lt"/>
              <a:buAutoNum type="arabicPeriod"/>
            </a:pPr>
            <a:r>
              <a:rPr lang="es-MX" sz="1200" dirty="0"/>
              <a:t>La inercia controla la importancia de la velocidad anterior en la actualización de la posición.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sz="1200" dirty="0"/>
              <a:t>Ajustar este parámetro afecta la exploración y explotación del espacio de búsqueda.</a:t>
            </a:r>
          </a:p>
          <a:p>
            <a:pPr marL="457200" lvl="1" indent="0">
              <a:buNone/>
            </a:pP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427712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2A134-7581-8D75-0730-A1C048FB8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Fuerzas aplicadas a la partícula en PSO</a:t>
            </a:r>
            <a:endParaRPr lang="es-CL" dirty="0"/>
          </a:p>
        </p:txBody>
      </p:sp>
      <p:pic>
        <p:nvPicPr>
          <p:cNvPr id="4" name="Marcador de contenido 3" descr="Diagrama&#10;&#10;Descripción generada automáticamente">
            <a:extLst>
              <a:ext uri="{FF2B5EF4-FFF2-40B4-BE49-F238E27FC236}">
                <a16:creationId xmlns:a16="http://schemas.microsoft.com/office/drawing/2014/main" id="{7779C035-D921-3686-CAA6-CF4B1C54B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6512" y="2300557"/>
            <a:ext cx="6818975" cy="302653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5EA985E-1467-B026-4E10-27D06C25F134}"/>
              </a:ext>
            </a:extLst>
          </p:cNvPr>
          <p:cNvSpPr txBox="1"/>
          <p:nvPr/>
        </p:nvSpPr>
        <p:spPr>
          <a:xfrm>
            <a:off x="2995502" y="5327095"/>
            <a:ext cx="6200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800" u="none" strike="noStrik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 tooltip="Universidad Carlos III Madrid: Particle Swarm Intelligen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Universidad Carlos III Madrid: </a:t>
            </a:r>
            <a:r>
              <a:rPr lang="es-CL" sz="1800" u="none" strike="noStrike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 tooltip="Universidad Carlos III Madrid: Particle Swarm Intelligen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Particle</a:t>
            </a:r>
            <a:r>
              <a:rPr lang="es-CL" sz="1800" u="none" strike="noStrik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 tooltip="Universidad Carlos III Madrid: Particle Swarm Intelligen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CL" sz="1800" u="none" strike="noStrike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 tooltip="Universidad Carlos III Madrid: Particle Swarm Intelligen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Swarm</a:t>
            </a:r>
            <a:r>
              <a:rPr lang="es-CL" sz="1800" u="none" strike="noStrik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 tooltip="Universidad Carlos III Madrid: Particle Swarm Intelligen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CL" sz="1800" u="none" strike="noStrike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 tooltip="Universidad Carlos III Madrid: Particle Swarm Intelligen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Intelligence</a:t>
            </a:r>
            <a:r>
              <a:rPr lang="es-C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(2019)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5466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8D913-8F56-2AEC-DCE8-69D6D2D8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Lógica principal del algoritmo PSO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7AE743-927B-D705-68D1-F3963570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b="0" dirty="0" err="1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particle.velocity</a:t>
            </a:r>
            <a:r>
              <a:rPr lang="es-CL" b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(w * </a:t>
            </a:r>
            <a:r>
              <a:rPr lang="es-CL" b="0" dirty="0" err="1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particle.velocity</a:t>
            </a:r>
            <a:r>
              <a:rPr lang="es-CL" b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+ (c1 * r1 * (</a:t>
            </a:r>
            <a:r>
              <a:rPr lang="es-CL" b="0" dirty="0" err="1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particle.best_position</a:t>
            </a:r>
            <a:r>
              <a:rPr lang="es-CL" b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- </a:t>
            </a:r>
            <a:r>
              <a:rPr lang="es-CL" b="0" dirty="0" err="1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particle.position</a:t>
            </a:r>
            <a:r>
              <a:rPr lang="es-CL" b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)) + (c2 * r2 * (</a:t>
            </a:r>
            <a:r>
              <a:rPr lang="es-CL" b="0" dirty="0" err="1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self.global_best_position</a:t>
            </a:r>
            <a:r>
              <a:rPr lang="es-CL" b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- </a:t>
            </a:r>
            <a:r>
              <a:rPr lang="es-CL" b="0" dirty="0" err="1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particle.position</a:t>
            </a:r>
            <a:r>
              <a:rPr lang="es-CL" b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))</a:t>
            </a:r>
          </a:p>
          <a:p>
            <a:endParaRPr lang="es-CL" dirty="0"/>
          </a:p>
          <a:p>
            <a:r>
              <a:rPr lang="es-CL" dirty="0"/>
              <a:t>W: inercia (</a:t>
            </a:r>
            <a:r>
              <a:rPr lang="es-C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0.729</a:t>
            </a:r>
            <a:r>
              <a:rPr lang="es-CL" dirty="0"/>
              <a:t>)</a:t>
            </a:r>
          </a:p>
          <a:p>
            <a:r>
              <a:rPr lang="es-CL" dirty="0"/>
              <a:t>C1: peso cognitivo </a:t>
            </a:r>
          </a:p>
          <a:p>
            <a:r>
              <a:rPr lang="es-CL" dirty="0"/>
              <a:t>C2: peso social </a:t>
            </a:r>
          </a:p>
          <a:p>
            <a:r>
              <a:rPr lang="es-CL" dirty="0"/>
              <a:t>R1 y r2: componentes aleatorias </a:t>
            </a:r>
          </a:p>
        </p:txBody>
      </p:sp>
    </p:spTree>
    <p:extLst>
      <p:ext uri="{BB962C8B-B14F-4D97-AF65-F5344CB8AC3E}">
        <p14:creationId xmlns:p14="http://schemas.microsoft.com/office/powerpoint/2010/main" val="4039717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A82A6-A8A1-49A4-5CAF-1C3471A04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 utilizadas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F507AC-E7A8-4D51-9E6F-00E1B85E0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1.- 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616CBC-23E2-0976-F5E3-AE3924435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579" y="2448757"/>
            <a:ext cx="6349502" cy="337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7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1_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547</Words>
  <Application>Microsoft Office PowerPoint</Application>
  <PresentationFormat>Panorámica</PresentationFormat>
  <Paragraphs>51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Symbol</vt:lpstr>
      <vt:lpstr>Times New Roman</vt:lpstr>
      <vt:lpstr>Trebuchet MS</vt:lpstr>
      <vt:lpstr>Tema de Office</vt:lpstr>
      <vt:lpstr>Berlín</vt:lpstr>
      <vt:lpstr>1_Berlín</vt:lpstr>
      <vt:lpstr>Particle Swarm optimization(PSO) &amp; DExPSO</vt:lpstr>
      <vt:lpstr>Introducción </vt:lpstr>
      <vt:lpstr>Introducción </vt:lpstr>
      <vt:lpstr>Objetivos:</vt:lpstr>
      <vt:lpstr>Objetivos </vt:lpstr>
      <vt:lpstr>Marco Teórico</vt:lpstr>
      <vt:lpstr>Fuerzas aplicadas a la partícula en PSO</vt:lpstr>
      <vt:lpstr>Lógica principal del algoritmo PSO</vt:lpstr>
      <vt:lpstr>Funciones utilizadas </vt:lpstr>
      <vt:lpstr>Funciones utilizadas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Swarm optimization(PSO) &amp; DExPSO</dc:title>
  <dc:creator>Fernando Montenegro</dc:creator>
  <cp:lastModifiedBy>Fernando Montenegro</cp:lastModifiedBy>
  <cp:revision>4</cp:revision>
  <dcterms:created xsi:type="dcterms:W3CDTF">2023-12-07T17:55:42Z</dcterms:created>
  <dcterms:modified xsi:type="dcterms:W3CDTF">2023-12-11T19:42:24Z</dcterms:modified>
</cp:coreProperties>
</file>