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57" r:id="rId3"/>
    <p:sldId id="258" r:id="rId4"/>
    <p:sldId id="262" r:id="rId5"/>
    <p:sldId id="259" r:id="rId6"/>
    <p:sldId id="260" r:id="rId7"/>
    <p:sldId id="261" r:id="rId8"/>
    <p:sldId id="264" r:id="rId9"/>
    <p:sldId id="267" r:id="rId10"/>
    <p:sldId id="268" r:id="rId11"/>
    <p:sldId id="269" r:id="rId12"/>
    <p:sldId id="272" r:id="rId13"/>
    <p:sldId id="273" r:id="rId14"/>
    <p:sldId id="274" r:id="rId15"/>
    <p:sldId id="275" r:id="rId16"/>
    <p:sldId id="276" r:id="rId17"/>
    <p:sldId id="271" r:id="rId18"/>
    <p:sldId id="265" r:id="rId19"/>
    <p:sldId id="266"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15" autoAdjust="0"/>
  </p:normalViewPr>
  <p:slideViewPr>
    <p:cSldViewPr snapToGrid="0">
      <p:cViewPr varScale="1">
        <p:scale>
          <a:sx n="97" d="100"/>
          <a:sy n="97" d="100"/>
        </p:scale>
        <p:origin x="10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67CF4-33CF-4521-AC0F-32C602A5A3A2}"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09F19-9133-4757-95D9-A830EF650839}" type="slidenum">
              <a:rPr lang="en-US" smtClean="0"/>
              <a:t>‹#›</a:t>
            </a:fld>
            <a:endParaRPr lang="en-US"/>
          </a:p>
        </p:txBody>
      </p:sp>
    </p:spTree>
    <p:extLst>
      <p:ext uri="{BB962C8B-B14F-4D97-AF65-F5344CB8AC3E}">
        <p14:creationId xmlns:p14="http://schemas.microsoft.com/office/powerpoint/2010/main" val="3173876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Models: I</a:t>
            </a:r>
            <a:r>
              <a:rPr lang="en-US" b="0" i="0" dirty="0">
                <a:solidFill>
                  <a:srgbClr val="34495E"/>
                </a:solidFill>
                <a:effectLst/>
                <a:latin typeface="Source Sans Pro" panose="020B0604020202020204" pitchFamily="34" charset="0"/>
              </a:rPr>
              <a:t>n Vue.js, models are simply plain JavaScript objects, or </a:t>
            </a:r>
            <a:r>
              <a:rPr lang="en-US" b="1" i="0" dirty="0">
                <a:solidFill>
                  <a:srgbClr val="2C3E50"/>
                </a:solidFill>
                <a:effectLst/>
                <a:latin typeface="Source Sans Pro" panose="020B0604020202020204" pitchFamily="34" charset="0"/>
              </a:rPr>
              <a:t>data objects</a:t>
            </a:r>
            <a:r>
              <a:rPr lang="en-US" b="0" i="0" dirty="0">
                <a:solidFill>
                  <a:srgbClr val="34495E"/>
                </a:solidFill>
                <a:effectLst/>
                <a:latin typeface="Source Sans Pro" panose="020B0604020202020204" pitchFamily="34" charset="0"/>
              </a:rPr>
              <a:t>. Once an object is used as data inside a Vue instance, it becomes </a:t>
            </a:r>
            <a:r>
              <a:rPr lang="en-US" b="1" i="0" dirty="0">
                <a:solidFill>
                  <a:srgbClr val="2C3E50"/>
                </a:solidFill>
                <a:effectLst/>
                <a:latin typeface="Source Sans Pro" panose="020B0604020202020204" pitchFamily="34" charset="0"/>
              </a:rPr>
              <a:t>reactive</a:t>
            </a:r>
            <a:r>
              <a:rPr lang="en-US" b="0" i="0" dirty="0">
                <a:solidFill>
                  <a:srgbClr val="34495E"/>
                </a:solidFill>
                <a:effectLst/>
                <a:latin typeface="Source Sans Pro" panose="020B0604020202020204" pitchFamily="34" charset="0"/>
              </a:rPr>
              <a:t>. You can manipulate their properties and Vue instances that are observing them will be notified of the changes.</a:t>
            </a:r>
          </a:p>
          <a:p>
            <a:endParaRPr lang="en-US" b="0" i="0" dirty="0">
              <a:solidFill>
                <a:srgbClr val="34495E"/>
              </a:solidFill>
              <a:effectLst/>
              <a:latin typeface="Source Sans Pro" panose="020B0604020202020204" pitchFamily="34" charset="0"/>
            </a:endParaRPr>
          </a:p>
          <a:p>
            <a:r>
              <a:rPr lang="en-US" dirty="0"/>
              <a:t>View: </a:t>
            </a:r>
            <a:r>
              <a:rPr lang="en-US" b="0" i="0" dirty="0">
                <a:solidFill>
                  <a:srgbClr val="34495E"/>
                </a:solidFill>
                <a:effectLst/>
                <a:latin typeface="Source Sans Pro" panose="020B0503030403020204" pitchFamily="34" charset="0"/>
              </a:rPr>
              <a:t>Vue.js uses DOM-based templating. Each Vue instance is associated with a corresponding DOM element. When a Vue instance is created, it recursively walks all child nodes of its root element while setting up the necessary data bindings. After the View is compiled, it becomes reactive to data changes.</a:t>
            </a:r>
          </a:p>
          <a:p>
            <a:endParaRPr lang="en-US" b="0" i="0" dirty="0">
              <a:solidFill>
                <a:srgbClr val="34495E"/>
              </a:solidFill>
              <a:effectLst/>
              <a:latin typeface="Source Sans Pro" panose="020B0503030403020204" pitchFamily="34" charset="0"/>
            </a:endParaRPr>
          </a:p>
          <a:p>
            <a:r>
              <a:rPr lang="en-US" b="0" i="0" dirty="0" err="1">
                <a:solidFill>
                  <a:srgbClr val="34495E"/>
                </a:solidFill>
                <a:effectLst/>
                <a:latin typeface="Source Sans Pro" panose="020B0503030403020204" pitchFamily="34" charset="0"/>
              </a:rPr>
              <a:t>ViewModel</a:t>
            </a:r>
            <a:r>
              <a:rPr lang="en-US" b="0" i="0" dirty="0">
                <a:solidFill>
                  <a:srgbClr val="34495E"/>
                </a:solidFill>
                <a:effectLst/>
                <a:latin typeface="Source Sans Pro" panose="020B0503030403020204" pitchFamily="34" charset="0"/>
              </a:rPr>
              <a:t>: An object that syncs the Model and the View. In Vue.js, every Vue instance is a </a:t>
            </a:r>
            <a:r>
              <a:rPr lang="en-US" b="0" i="0" dirty="0" err="1">
                <a:solidFill>
                  <a:srgbClr val="34495E"/>
                </a:solidFill>
                <a:effectLst/>
                <a:latin typeface="Source Sans Pro" panose="020B0503030403020204" pitchFamily="34" charset="0"/>
              </a:rPr>
              <a:t>ViewModel</a:t>
            </a:r>
            <a:r>
              <a:rPr lang="en-US" b="0" i="0" dirty="0">
                <a:solidFill>
                  <a:srgbClr val="34495E"/>
                </a:solidFill>
                <a:effectLst/>
                <a:latin typeface="Source Sans Pro" panose="020B0503030403020204" pitchFamily="34" charset="0"/>
              </a:rPr>
              <a:t>. They are instantiated with the </a:t>
            </a:r>
            <a:r>
              <a:rPr lang="en-US" dirty="0"/>
              <a:t>Vue</a:t>
            </a:r>
            <a:r>
              <a:rPr lang="en-US" b="0" i="0" dirty="0">
                <a:solidFill>
                  <a:srgbClr val="34495E"/>
                </a:solidFill>
                <a:effectLst/>
                <a:latin typeface="Source Sans Pro" panose="020B0503030403020204" pitchFamily="34" charset="0"/>
              </a:rPr>
              <a:t> constructor or its sub-classes. </a:t>
            </a:r>
            <a:endParaRPr lang="en-US" dirty="0"/>
          </a:p>
        </p:txBody>
      </p:sp>
      <p:sp>
        <p:nvSpPr>
          <p:cNvPr id="4" name="Slide Number Placeholder 3"/>
          <p:cNvSpPr>
            <a:spLocks noGrp="1"/>
          </p:cNvSpPr>
          <p:nvPr>
            <p:ph type="sldNum" sz="quarter" idx="5"/>
          </p:nvPr>
        </p:nvSpPr>
        <p:spPr/>
        <p:txBody>
          <a:bodyPr/>
          <a:lstStyle/>
          <a:p>
            <a:fld id="{98909F19-9133-4757-95D9-A830EF650839}" type="slidenum">
              <a:rPr lang="en-US" smtClean="0"/>
              <a:t>5</a:t>
            </a:fld>
            <a:endParaRPr lang="en-US"/>
          </a:p>
        </p:txBody>
      </p:sp>
    </p:spTree>
    <p:extLst>
      <p:ext uri="{BB962C8B-B14F-4D97-AF65-F5344CB8AC3E}">
        <p14:creationId xmlns:p14="http://schemas.microsoft.com/office/powerpoint/2010/main" val="172612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 design pattern is best used when we want to transform models into different representation of a view. </a:t>
            </a:r>
          </a:p>
          <a:p>
            <a:pPr marL="0" indent="0">
              <a:buNone/>
            </a:pPr>
            <a:r>
              <a:rPr lang="en-US" dirty="0"/>
              <a:t>This pattern compliments with MVC very well. </a:t>
            </a:r>
          </a:p>
          <a:p>
            <a:endParaRPr lang="en-US" dirty="0"/>
          </a:p>
        </p:txBody>
      </p:sp>
      <p:sp>
        <p:nvSpPr>
          <p:cNvPr id="4" name="Slide Number Placeholder 3"/>
          <p:cNvSpPr>
            <a:spLocks noGrp="1"/>
          </p:cNvSpPr>
          <p:nvPr>
            <p:ph type="sldNum" sz="quarter" idx="5"/>
          </p:nvPr>
        </p:nvSpPr>
        <p:spPr/>
        <p:txBody>
          <a:bodyPr/>
          <a:lstStyle/>
          <a:p>
            <a:fld id="{98909F19-9133-4757-95D9-A830EF650839}" type="slidenum">
              <a:rPr lang="en-US" smtClean="0"/>
              <a:t>6</a:t>
            </a:fld>
            <a:endParaRPr lang="en-US"/>
          </a:p>
        </p:txBody>
      </p:sp>
    </p:spTree>
    <p:extLst>
      <p:ext uri="{BB962C8B-B14F-4D97-AF65-F5344CB8AC3E}">
        <p14:creationId xmlns:p14="http://schemas.microsoft.com/office/powerpoint/2010/main" val="369817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Showcase where models are transformed in the website. </a:t>
            </a:r>
            <a:r>
              <a:rPr lang="en-US" dirty="0" err="1"/>
              <a:t>Allposts</a:t>
            </a:r>
            <a:r>
              <a:rPr lang="en-US" dirty="0"/>
              <a:t> vs Type specific posts. </a:t>
            </a:r>
          </a:p>
        </p:txBody>
      </p:sp>
      <p:sp>
        <p:nvSpPr>
          <p:cNvPr id="4" name="Slide Number Placeholder 3"/>
          <p:cNvSpPr>
            <a:spLocks noGrp="1"/>
          </p:cNvSpPr>
          <p:nvPr>
            <p:ph type="sldNum" sz="quarter" idx="5"/>
          </p:nvPr>
        </p:nvSpPr>
        <p:spPr/>
        <p:txBody>
          <a:bodyPr/>
          <a:lstStyle/>
          <a:p>
            <a:fld id="{98909F19-9133-4757-95D9-A830EF650839}" type="slidenum">
              <a:rPr lang="en-US" smtClean="0"/>
              <a:t>7</a:t>
            </a:fld>
            <a:endParaRPr lang="en-US"/>
          </a:p>
        </p:txBody>
      </p:sp>
    </p:spTree>
    <p:extLst>
      <p:ext uri="{BB962C8B-B14F-4D97-AF65-F5344CB8AC3E}">
        <p14:creationId xmlns:p14="http://schemas.microsoft.com/office/powerpoint/2010/main" val="3360553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09F19-9133-4757-95D9-A830EF650839}" type="slidenum">
              <a:rPr lang="en-US" smtClean="0"/>
              <a:t>8</a:t>
            </a:fld>
            <a:endParaRPr lang="en-US"/>
          </a:p>
        </p:txBody>
      </p:sp>
    </p:spTree>
    <p:extLst>
      <p:ext uri="{BB962C8B-B14F-4D97-AF65-F5344CB8AC3E}">
        <p14:creationId xmlns:p14="http://schemas.microsoft.com/office/powerpoint/2010/main" val="326213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0FCE91-FDA2-4D7C-90E9-5F63EE4E58DE}"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205551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FCE91-FDA2-4D7C-90E9-5F63EE4E58DE}"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3160121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FCE91-FDA2-4D7C-90E9-5F63EE4E58DE}"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65A3F3-3296-4E3F-834D-55E8F36441A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3542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0FCE91-FDA2-4D7C-90E9-5F63EE4E58DE}"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572011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0FCE91-FDA2-4D7C-90E9-5F63EE4E58DE}"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65A3F3-3296-4E3F-834D-55E8F36441A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7029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0FCE91-FDA2-4D7C-90E9-5F63EE4E58DE}"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778315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FCE91-FDA2-4D7C-90E9-5F63EE4E58DE}"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330886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FCE91-FDA2-4D7C-90E9-5F63EE4E58DE}"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34283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FCE91-FDA2-4D7C-90E9-5F63EE4E58DE}"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222724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FCE91-FDA2-4D7C-90E9-5F63EE4E58DE}"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170173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0FCE91-FDA2-4D7C-90E9-5F63EE4E58DE}"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243930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0FCE91-FDA2-4D7C-90E9-5F63EE4E58DE}"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293472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0FCE91-FDA2-4D7C-90E9-5F63EE4E58DE}"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106946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FCE91-FDA2-4D7C-90E9-5F63EE4E58DE}"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62685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0FCE91-FDA2-4D7C-90E9-5F63EE4E58DE}"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1613888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0FCE91-FDA2-4D7C-90E9-5F63EE4E58DE}"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65A3F3-3296-4E3F-834D-55E8F36441A5}" type="slidenum">
              <a:rPr lang="en-US" smtClean="0"/>
              <a:t>‹#›</a:t>
            </a:fld>
            <a:endParaRPr lang="en-US"/>
          </a:p>
        </p:txBody>
      </p:sp>
    </p:spTree>
    <p:extLst>
      <p:ext uri="{BB962C8B-B14F-4D97-AF65-F5344CB8AC3E}">
        <p14:creationId xmlns:p14="http://schemas.microsoft.com/office/powerpoint/2010/main" val="248723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D0FCE91-FDA2-4D7C-90E9-5F63EE4E58DE}" type="datetimeFigureOut">
              <a:rPr lang="en-US" smtClean="0"/>
              <a:t>4/7/2021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65A3F3-3296-4E3F-834D-55E8F36441A5}" type="slidenum">
              <a:rPr lang="en-US" smtClean="0"/>
              <a:t>‹#›</a:t>
            </a:fld>
            <a:endParaRPr lang="en-US"/>
          </a:p>
        </p:txBody>
      </p:sp>
    </p:spTree>
    <p:extLst>
      <p:ext uri="{BB962C8B-B14F-4D97-AF65-F5344CB8AC3E}">
        <p14:creationId xmlns:p14="http://schemas.microsoft.com/office/powerpoint/2010/main" val="24803531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oreilly.com/library/view/learning-javascript-design/9781449334840/ch12s05.html#:~:text=The%20Iterator%20is%20a%20design,to%20expose%20its%20underlying%20form" TargetMode="External"/><Relationship Id="rId13" Type="http://schemas.openxmlformats.org/officeDocument/2006/relationships/hyperlink" Target="https://012.vuejs.org/guide/" TargetMode="External"/><Relationship Id="rId3" Type="http://schemas.openxmlformats.org/officeDocument/2006/relationships/hyperlink" Target="https://refactoring.guru/design-patterns/iterator" TargetMode="External"/><Relationship Id="rId7" Type="http://schemas.openxmlformats.org/officeDocument/2006/relationships/hyperlink" Target="https://www.dofactory.com/javascript/design-patterns/iterator" TargetMode="External"/><Relationship Id="rId12" Type="http://schemas.openxmlformats.org/officeDocument/2006/relationships/hyperlink" Target="https://www.raywenderlich.com/34-design-patterns-by-tutorials-mvvm" TargetMode="External"/><Relationship Id="rId2" Type="http://schemas.openxmlformats.org/officeDocument/2006/relationships/hyperlink" Target="https://www.raywenderlich.com/books/design-patterns-by-tutorials/v3.0/chapters/13-iterator-pattern"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JavaScript/Reference/Global_Objects/Map" TargetMode="External"/><Relationship Id="rId11" Type="http://schemas.openxmlformats.org/officeDocument/2006/relationships/hyperlink" Target="https://developer.mozilla.org/en-US/docs/Web/JavaScript/Reference/Operators/Spread_syntax" TargetMode="External"/><Relationship Id="rId5" Type="http://schemas.openxmlformats.org/officeDocument/2006/relationships/hyperlink" Target="https://developer.mozilla.org/en-US/docs/Web/JavaScript/Reference/Statements/for...of" TargetMode="External"/><Relationship Id="rId10" Type="http://schemas.openxmlformats.org/officeDocument/2006/relationships/hyperlink" Target="https://developer.mozilla.org/en-US/docs/Web/JavaScript/Reference/Global_Objects/Array/map" TargetMode="External"/><Relationship Id="rId4" Type="http://schemas.openxmlformats.org/officeDocument/2006/relationships/hyperlink" Target="https://www.visual-paradigm.com/guide/uml-unified-modeling-language/uml-class-diagram-tutorial/" TargetMode="External"/><Relationship Id="rId9" Type="http://schemas.openxmlformats.org/officeDocument/2006/relationships/hyperlink" Target="https://www.tutorialspoint.com/design_pattern/iterator_pattern.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AC09-67CE-4E76-A7F3-C230C6EB5AA9}"/>
              </a:ext>
            </a:extLst>
          </p:cNvPr>
          <p:cNvSpPr>
            <a:spLocks noGrp="1"/>
          </p:cNvSpPr>
          <p:nvPr>
            <p:ph type="ctrTitle"/>
          </p:nvPr>
        </p:nvSpPr>
        <p:spPr>
          <a:xfrm>
            <a:off x="2589213" y="2514601"/>
            <a:ext cx="8915399" cy="1743364"/>
          </a:xfrm>
        </p:spPr>
        <p:txBody>
          <a:bodyPr/>
          <a:lstStyle/>
          <a:p>
            <a:r>
              <a:rPr lang="en-US" dirty="0"/>
              <a:t>CS 476 Project: You Are Precious</a:t>
            </a:r>
          </a:p>
        </p:txBody>
      </p:sp>
      <p:sp>
        <p:nvSpPr>
          <p:cNvPr id="3" name="Subtitle 2">
            <a:extLst>
              <a:ext uri="{FF2B5EF4-FFF2-40B4-BE49-F238E27FC236}">
                <a16:creationId xmlns:a16="http://schemas.microsoft.com/office/drawing/2014/main" id="{6F999C83-1113-461B-91B8-5CA5728816BB}"/>
              </a:ext>
            </a:extLst>
          </p:cNvPr>
          <p:cNvSpPr>
            <a:spLocks noGrp="1"/>
          </p:cNvSpPr>
          <p:nvPr>
            <p:ph type="subTitle" idx="1"/>
          </p:nvPr>
        </p:nvSpPr>
        <p:spPr>
          <a:xfrm>
            <a:off x="2589213" y="4257965"/>
            <a:ext cx="8915399" cy="422694"/>
          </a:xfrm>
        </p:spPr>
        <p:txBody>
          <a:bodyPr/>
          <a:lstStyle/>
          <a:p>
            <a:r>
              <a:rPr lang="en-US" dirty="0"/>
              <a:t>By: Shawn Fernandes and </a:t>
            </a:r>
            <a:r>
              <a:rPr lang="en-US" dirty="0" err="1"/>
              <a:t>Harpinder</a:t>
            </a:r>
            <a:r>
              <a:rPr lang="en-US" dirty="0"/>
              <a:t> Minhas</a:t>
            </a:r>
          </a:p>
        </p:txBody>
      </p:sp>
    </p:spTree>
    <p:extLst>
      <p:ext uri="{BB962C8B-B14F-4D97-AF65-F5344CB8AC3E}">
        <p14:creationId xmlns:p14="http://schemas.microsoft.com/office/powerpoint/2010/main" val="4043258219"/>
      </p:ext>
    </p:extLst>
  </p:cSld>
  <p:clrMapOvr>
    <a:masterClrMapping/>
  </p:clrMapOvr>
  <mc:AlternateContent xmlns:mc="http://schemas.openxmlformats.org/markup-compatibility/2006" xmlns:p14="http://schemas.microsoft.com/office/powerpoint/2010/main">
    <mc:Choice Requires="p14">
      <p:transition spd="slow" p14:dur="2000" advTm="4971"/>
    </mc:Choice>
    <mc:Fallback xmlns="">
      <p:transition spd="slow" advTm="49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06A1B5-2F12-4AEE-BEBB-B9073F570D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026" y="232499"/>
            <a:ext cx="7065948" cy="6393001"/>
          </a:xfrm>
        </p:spPr>
      </p:pic>
    </p:spTree>
    <p:extLst>
      <p:ext uri="{BB962C8B-B14F-4D97-AF65-F5344CB8AC3E}">
        <p14:creationId xmlns:p14="http://schemas.microsoft.com/office/powerpoint/2010/main" val="251403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3E8A015-5BAE-4A8A-BBA2-BC25638A9E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920" y="884093"/>
            <a:ext cx="9582160" cy="5089814"/>
          </a:xfrm>
        </p:spPr>
      </p:pic>
    </p:spTree>
    <p:extLst>
      <p:ext uri="{BB962C8B-B14F-4D97-AF65-F5344CB8AC3E}">
        <p14:creationId xmlns:p14="http://schemas.microsoft.com/office/powerpoint/2010/main" val="130353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2436-1347-4E3B-9CC1-44A59170C13D}"/>
              </a:ext>
            </a:extLst>
          </p:cNvPr>
          <p:cNvSpPr>
            <a:spLocks noGrp="1"/>
          </p:cNvSpPr>
          <p:nvPr>
            <p:ph type="title"/>
          </p:nvPr>
        </p:nvSpPr>
        <p:spPr>
          <a:xfrm>
            <a:off x="2592925" y="624110"/>
            <a:ext cx="8911687" cy="654214"/>
          </a:xfrm>
        </p:spPr>
        <p:txBody>
          <a:bodyPr/>
          <a:lstStyle/>
          <a:p>
            <a:r>
              <a:rPr lang="en-US" dirty="0"/>
              <a:t>Design Pattern: Iterator</a:t>
            </a:r>
          </a:p>
        </p:txBody>
      </p:sp>
      <p:sp>
        <p:nvSpPr>
          <p:cNvPr id="3" name="Content Placeholder 2">
            <a:extLst>
              <a:ext uri="{FF2B5EF4-FFF2-40B4-BE49-F238E27FC236}">
                <a16:creationId xmlns:a16="http://schemas.microsoft.com/office/drawing/2014/main" id="{9805D0CD-5247-489C-8E34-5500E51B0E87}"/>
              </a:ext>
            </a:extLst>
          </p:cNvPr>
          <p:cNvSpPr>
            <a:spLocks noGrp="1"/>
          </p:cNvSpPr>
          <p:nvPr>
            <p:ph idx="1"/>
          </p:nvPr>
        </p:nvSpPr>
        <p:spPr>
          <a:xfrm>
            <a:off x="2414114" y="1281541"/>
            <a:ext cx="8915400" cy="726332"/>
          </a:xfrm>
        </p:spPr>
        <p:txBody>
          <a:bodyPr/>
          <a:lstStyle/>
          <a:p>
            <a:r>
              <a:rPr lang="en-CA" b="1" dirty="0"/>
              <a:t>Iterator Pattern</a:t>
            </a:r>
            <a:r>
              <a:rPr lang="en-CA" dirty="0"/>
              <a:t>: The iterator pattern is a behavioral pattern. It allows the use of an iterator to traverse though any collection in a standard way. </a:t>
            </a:r>
          </a:p>
          <a:p>
            <a:pPr marL="0" indent="0">
              <a:buNone/>
            </a:pPr>
            <a:endParaRPr lang="en-CA" dirty="0"/>
          </a:p>
          <a:p>
            <a:pPr marL="0" indent="0">
              <a:buNone/>
            </a:pPr>
            <a:endParaRPr lang="en-CA" dirty="0"/>
          </a:p>
          <a:p>
            <a:endParaRPr lang="en-US" dirty="0"/>
          </a:p>
        </p:txBody>
      </p:sp>
      <p:pic>
        <p:nvPicPr>
          <p:cNvPr id="4" name="Picture 3"/>
          <p:cNvPicPr>
            <a:picLocks noChangeAspect="1"/>
          </p:cNvPicPr>
          <p:nvPr/>
        </p:nvPicPr>
        <p:blipFill>
          <a:blip r:embed="rId2"/>
          <a:stretch>
            <a:fillRect/>
          </a:stretch>
        </p:blipFill>
        <p:spPr>
          <a:xfrm>
            <a:off x="4402982" y="2007873"/>
            <a:ext cx="3619500" cy="4029075"/>
          </a:xfrm>
          <a:prstGeom prst="rect">
            <a:avLst/>
          </a:prstGeom>
        </p:spPr>
      </p:pic>
      <p:sp>
        <p:nvSpPr>
          <p:cNvPr id="5" name="TextBox 4"/>
          <p:cNvSpPr txBox="1"/>
          <p:nvPr/>
        </p:nvSpPr>
        <p:spPr>
          <a:xfrm>
            <a:off x="2711559" y="6158251"/>
            <a:ext cx="7635424" cy="261610"/>
          </a:xfrm>
          <a:prstGeom prst="rect">
            <a:avLst/>
          </a:prstGeom>
          <a:noFill/>
        </p:spPr>
        <p:txBody>
          <a:bodyPr wrap="none" rtlCol="0">
            <a:spAutoFit/>
          </a:bodyPr>
          <a:lstStyle/>
          <a:p>
            <a:r>
              <a:rPr lang="en-CA" sz="1100" dirty="0"/>
              <a:t>Source: https://www.raywenderlich.com/books/design-patterns-by-tutorials/v3.0/chapters/13-iterator-pattern</a:t>
            </a:r>
          </a:p>
        </p:txBody>
      </p:sp>
    </p:spTree>
    <p:extLst>
      <p:ext uri="{BB962C8B-B14F-4D97-AF65-F5344CB8AC3E}">
        <p14:creationId xmlns:p14="http://schemas.microsoft.com/office/powerpoint/2010/main" val="428134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Iterator Pattern</a:t>
            </a:r>
            <a:endParaRPr lang="en-CA" sz="2000" dirty="0"/>
          </a:p>
        </p:txBody>
      </p:sp>
      <p:sp>
        <p:nvSpPr>
          <p:cNvPr id="3" name="Content Placeholder 2"/>
          <p:cNvSpPr>
            <a:spLocks noGrp="1"/>
          </p:cNvSpPr>
          <p:nvPr>
            <p:ph idx="1"/>
          </p:nvPr>
        </p:nvSpPr>
        <p:spPr>
          <a:xfrm>
            <a:off x="2227634" y="2133599"/>
            <a:ext cx="9276978" cy="4169923"/>
          </a:xfrm>
        </p:spPr>
        <p:txBody>
          <a:bodyPr>
            <a:normAutofit/>
          </a:bodyPr>
          <a:lstStyle/>
          <a:p>
            <a:r>
              <a:rPr lang="en-CA" b="1" dirty="0"/>
              <a:t>Objective: </a:t>
            </a:r>
            <a:r>
              <a:rPr lang="en-CA" dirty="0"/>
              <a:t>Print all the posts that belong to a user on the screen.</a:t>
            </a:r>
          </a:p>
          <a:p>
            <a:pPr marL="0" indent="0">
              <a:buNone/>
            </a:pPr>
            <a:endParaRPr lang="en-CA" dirty="0"/>
          </a:p>
          <a:p>
            <a:r>
              <a:rPr lang="en-CA" b="1" dirty="0"/>
              <a:t>Database: </a:t>
            </a:r>
            <a:r>
              <a:rPr lang="en-CA" dirty="0"/>
              <a:t>The Firestore database has many collections. One of the collection is called verifiedPost. The collection verifiedPost contains all the posts that have been posted by verified users. There are multiple documents in the verifiedPost. Each document represents a single post. These documents contain fields which are of different data types such as string, timestamp, boolean as well as collections such as map, array etc.</a:t>
            </a:r>
          </a:p>
          <a:p>
            <a:endParaRPr lang="en-CA" dirty="0"/>
          </a:p>
          <a:p>
            <a:r>
              <a:rPr lang="en-CA" b="1" dirty="0"/>
              <a:t>Problem: </a:t>
            </a:r>
            <a:r>
              <a:rPr lang="en-CA" dirty="0"/>
              <a:t>Our goal is to print all these posts and display their fields if they have any. Since clearly the posts can have different datatypes or collections such as maps or arrays, we need to find a way to iterate through them uniformly to make the collection iterable for the iterator. </a:t>
            </a:r>
          </a:p>
          <a:p>
            <a:endParaRPr lang="en-CA" dirty="0"/>
          </a:p>
          <a:p>
            <a:endParaRPr lang="en-CA" dirty="0"/>
          </a:p>
          <a:p>
            <a:endParaRPr lang="en-CA" dirty="0"/>
          </a:p>
        </p:txBody>
      </p:sp>
    </p:spTree>
    <p:extLst>
      <p:ext uri="{BB962C8B-B14F-4D97-AF65-F5344CB8AC3E}">
        <p14:creationId xmlns:p14="http://schemas.microsoft.com/office/powerpoint/2010/main" val="339370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2563"/>
          </a:xfrm>
        </p:spPr>
        <p:txBody>
          <a:bodyPr/>
          <a:lstStyle/>
          <a:p>
            <a:r>
              <a:rPr lang="en-US" dirty="0"/>
              <a:t>Design Pattern: Iterator Pattern</a:t>
            </a:r>
            <a:endParaRPr lang="en-CA" sz="2000" dirty="0"/>
          </a:p>
        </p:txBody>
      </p:sp>
      <p:sp>
        <p:nvSpPr>
          <p:cNvPr id="3" name="Content Placeholder 2"/>
          <p:cNvSpPr>
            <a:spLocks noGrp="1"/>
          </p:cNvSpPr>
          <p:nvPr>
            <p:ph idx="1"/>
          </p:nvPr>
        </p:nvSpPr>
        <p:spPr>
          <a:xfrm>
            <a:off x="2227634" y="1480457"/>
            <a:ext cx="9276978" cy="1483807"/>
          </a:xfrm>
        </p:spPr>
        <p:txBody>
          <a:bodyPr>
            <a:normAutofit/>
          </a:bodyPr>
          <a:lstStyle/>
          <a:p>
            <a:r>
              <a:rPr lang="en-CA" b="1" dirty="0"/>
              <a:t>Aggregate: </a:t>
            </a:r>
            <a:r>
              <a:rPr lang="en-CA" dirty="0"/>
              <a:t>The purpose is to create a collection of objects that is iterable. The spread syntax(…) and the map method is used to parse the data that has been received from the Firestore Database and to convert it into a collection of objects which can be referenced by the constant posts. This collection of object can be now be iterated by the iterator.</a:t>
            </a:r>
          </a:p>
          <a:p>
            <a:endParaRPr lang="en-CA" dirty="0"/>
          </a:p>
          <a:p>
            <a:endParaRPr lang="en-CA" dirty="0"/>
          </a:p>
        </p:txBody>
      </p:sp>
      <p:pic>
        <p:nvPicPr>
          <p:cNvPr id="6" name="Picture 5"/>
          <p:cNvPicPr>
            <a:picLocks noChangeAspect="1"/>
          </p:cNvPicPr>
          <p:nvPr/>
        </p:nvPicPr>
        <p:blipFill>
          <a:blip r:embed="rId2"/>
          <a:stretch>
            <a:fillRect/>
          </a:stretch>
        </p:blipFill>
        <p:spPr>
          <a:xfrm>
            <a:off x="3014772" y="3155510"/>
            <a:ext cx="7162800" cy="3552825"/>
          </a:xfrm>
          <a:prstGeom prst="rect">
            <a:avLst/>
          </a:prstGeom>
        </p:spPr>
      </p:pic>
      <p:sp>
        <p:nvSpPr>
          <p:cNvPr id="8" name="Oval 7"/>
          <p:cNvSpPr/>
          <p:nvPr/>
        </p:nvSpPr>
        <p:spPr>
          <a:xfrm>
            <a:off x="3356043" y="4931922"/>
            <a:ext cx="4708187" cy="856036"/>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9766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2563"/>
          </a:xfrm>
        </p:spPr>
        <p:txBody>
          <a:bodyPr/>
          <a:lstStyle/>
          <a:p>
            <a:r>
              <a:rPr lang="en-US" dirty="0"/>
              <a:t>Design Pattern: Iterator Pattern</a:t>
            </a:r>
            <a:endParaRPr lang="en-CA" sz="2000" dirty="0"/>
          </a:p>
        </p:txBody>
      </p:sp>
      <p:sp>
        <p:nvSpPr>
          <p:cNvPr id="3" name="Content Placeholder 2"/>
          <p:cNvSpPr>
            <a:spLocks noGrp="1"/>
          </p:cNvSpPr>
          <p:nvPr>
            <p:ph idx="1"/>
          </p:nvPr>
        </p:nvSpPr>
        <p:spPr>
          <a:xfrm>
            <a:off x="2227634" y="1480458"/>
            <a:ext cx="9276978" cy="1048734"/>
          </a:xfrm>
        </p:spPr>
        <p:txBody>
          <a:bodyPr>
            <a:normAutofit/>
          </a:bodyPr>
          <a:lstStyle/>
          <a:p>
            <a:r>
              <a:rPr lang="en-CA" b="1" dirty="0"/>
              <a:t>Iterator: </a:t>
            </a:r>
            <a:r>
              <a:rPr lang="en-CA" dirty="0"/>
              <a:t>v-for is the iterator that iterates through the collection of posts. It goes through all the posts one at a time. Each post is added to the list that is to be displayed one by one. </a:t>
            </a:r>
          </a:p>
          <a:p>
            <a:endParaRPr lang="en-CA" dirty="0"/>
          </a:p>
          <a:p>
            <a:pPr marL="0" indent="0">
              <a:buNone/>
            </a:pPr>
            <a:endParaRPr lang="en-CA" dirty="0"/>
          </a:p>
        </p:txBody>
      </p:sp>
      <p:pic>
        <p:nvPicPr>
          <p:cNvPr id="4" name="Picture 3"/>
          <p:cNvPicPr>
            <a:picLocks noChangeAspect="1"/>
          </p:cNvPicPr>
          <p:nvPr/>
        </p:nvPicPr>
        <p:blipFill>
          <a:blip r:embed="rId2"/>
          <a:stretch>
            <a:fillRect/>
          </a:stretch>
        </p:blipFill>
        <p:spPr>
          <a:xfrm>
            <a:off x="3232926" y="2622977"/>
            <a:ext cx="6257925" cy="3905250"/>
          </a:xfrm>
          <a:prstGeom prst="rect">
            <a:avLst/>
          </a:prstGeom>
        </p:spPr>
      </p:pic>
      <p:sp>
        <p:nvSpPr>
          <p:cNvPr id="5" name="Oval 4"/>
          <p:cNvSpPr/>
          <p:nvPr/>
        </p:nvSpPr>
        <p:spPr>
          <a:xfrm>
            <a:off x="3657599" y="3385226"/>
            <a:ext cx="5282119" cy="924127"/>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873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2563"/>
          </a:xfrm>
        </p:spPr>
        <p:txBody>
          <a:bodyPr/>
          <a:lstStyle/>
          <a:p>
            <a:r>
              <a:rPr lang="en-US" dirty="0"/>
              <a:t>Design Pattern: Iterator Pattern</a:t>
            </a:r>
            <a:endParaRPr lang="en-CA" sz="2000" dirty="0"/>
          </a:p>
        </p:txBody>
      </p:sp>
      <p:sp>
        <p:nvSpPr>
          <p:cNvPr id="3" name="Content Placeholder 2"/>
          <p:cNvSpPr>
            <a:spLocks noGrp="1"/>
          </p:cNvSpPr>
          <p:nvPr>
            <p:ph idx="1"/>
          </p:nvPr>
        </p:nvSpPr>
        <p:spPr>
          <a:xfrm>
            <a:off x="2227634" y="1480458"/>
            <a:ext cx="9276978" cy="1048734"/>
          </a:xfrm>
        </p:spPr>
        <p:txBody>
          <a:bodyPr>
            <a:normAutofit/>
          </a:bodyPr>
          <a:lstStyle/>
          <a:p>
            <a:endParaRPr lang="en-CA" dirty="0"/>
          </a:p>
          <a:p>
            <a:pPr marL="0" indent="0">
              <a:buNone/>
            </a:pPr>
            <a:endParaRPr lang="en-CA"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412" y="1604332"/>
            <a:ext cx="5165682" cy="4582460"/>
          </a:xfrm>
          <a:prstGeom prst="rect">
            <a:avLst/>
          </a:prstGeom>
        </p:spPr>
      </p:pic>
    </p:spTree>
    <p:extLst>
      <p:ext uri="{BB962C8B-B14F-4D97-AF65-F5344CB8AC3E}">
        <p14:creationId xmlns:p14="http://schemas.microsoft.com/office/powerpoint/2010/main" val="179353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1C3A-311D-4296-B705-371E3885056D}"/>
              </a:ext>
            </a:extLst>
          </p:cNvPr>
          <p:cNvSpPr>
            <a:spLocks noGrp="1"/>
          </p:cNvSpPr>
          <p:nvPr>
            <p:ph type="title"/>
          </p:nvPr>
        </p:nvSpPr>
        <p:spPr/>
        <p:txBody>
          <a:bodyPr/>
          <a:lstStyle/>
          <a:p>
            <a:r>
              <a:rPr lang="en-US" dirty="0"/>
              <a:t>List of Software Development tools</a:t>
            </a:r>
          </a:p>
        </p:txBody>
      </p:sp>
      <p:sp>
        <p:nvSpPr>
          <p:cNvPr id="3" name="Content Placeholder 2">
            <a:extLst>
              <a:ext uri="{FF2B5EF4-FFF2-40B4-BE49-F238E27FC236}">
                <a16:creationId xmlns:a16="http://schemas.microsoft.com/office/drawing/2014/main" id="{1E11B2A4-E6C8-4923-BF5E-5A8BD450EACF}"/>
              </a:ext>
            </a:extLst>
          </p:cNvPr>
          <p:cNvSpPr>
            <a:spLocks noGrp="1"/>
          </p:cNvSpPr>
          <p:nvPr>
            <p:ph idx="1"/>
          </p:nvPr>
        </p:nvSpPr>
        <p:spPr/>
        <p:txBody>
          <a:bodyPr/>
          <a:lstStyle/>
          <a:p>
            <a:r>
              <a:rPr lang="en-US" dirty="0"/>
              <a:t>Visual Studio Code</a:t>
            </a:r>
          </a:p>
          <a:p>
            <a:r>
              <a:rPr lang="en-US" dirty="0" err="1"/>
              <a:t>Javascript</a:t>
            </a:r>
            <a:r>
              <a:rPr lang="en-US" dirty="0"/>
              <a:t> Framework: VueJS</a:t>
            </a:r>
          </a:p>
          <a:p>
            <a:r>
              <a:rPr lang="en-US" dirty="0"/>
              <a:t>Database: Firebase</a:t>
            </a:r>
          </a:p>
          <a:p>
            <a:r>
              <a:rPr lang="en-US" dirty="0"/>
              <a:t>Hosting: Firebase</a:t>
            </a:r>
          </a:p>
          <a:p>
            <a:r>
              <a:rPr lang="en-US" dirty="0"/>
              <a:t>Version control: </a:t>
            </a:r>
            <a:r>
              <a:rPr lang="en-US" dirty="0" err="1"/>
              <a:t>Github</a:t>
            </a:r>
            <a:endParaRPr lang="en-US" dirty="0"/>
          </a:p>
          <a:p>
            <a:endParaRPr lang="en-US" dirty="0"/>
          </a:p>
          <a:p>
            <a:endParaRPr lang="en-US" dirty="0"/>
          </a:p>
        </p:txBody>
      </p:sp>
    </p:spTree>
    <p:extLst>
      <p:ext uri="{BB962C8B-B14F-4D97-AF65-F5344CB8AC3E}">
        <p14:creationId xmlns:p14="http://schemas.microsoft.com/office/powerpoint/2010/main" val="3041753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FC1C621-A157-45EB-87EE-8595FAAEF020}"/>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2980067" y="1205345"/>
            <a:ext cx="7118611" cy="5440653"/>
          </a:xfrm>
        </p:spPr>
      </p:pic>
      <p:sp>
        <p:nvSpPr>
          <p:cNvPr id="3" name="TextBox 2">
            <a:extLst>
              <a:ext uri="{FF2B5EF4-FFF2-40B4-BE49-F238E27FC236}">
                <a16:creationId xmlns:a16="http://schemas.microsoft.com/office/drawing/2014/main" id="{393DF691-6E9A-4D3E-B2B0-5AE7D6701C58}"/>
              </a:ext>
            </a:extLst>
          </p:cNvPr>
          <p:cNvSpPr txBox="1"/>
          <p:nvPr/>
        </p:nvSpPr>
        <p:spPr>
          <a:xfrm>
            <a:off x="1891861" y="559014"/>
            <a:ext cx="11361683" cy="646331"/>
          </a:xfrm>
          <a:prstGeom prst="rect">
            <a:avLst/>
          </a:prstGeom>
          <a:noFill/>
        </p:spPr>
        <p:txBody>
          <a:bodyPr wrap="square" rtlCol="0">
            <a:spAutoFit/>
          </a:bodyPr>
          <a:lstStyle/>
          <a:p>
            <a:r>
              <a:rPr lang="en-CA" sz="3600" dirty="0"/>
              <a:t>Class diagram incorporating design patterns</a:t>
            </a:r>
            <a:endParaRPr lang="en-US" sz="360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365909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7AEF17-CB59-43D1-A163-72088675CC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577" y="1663929"/>
            <a:ext cx="9041633" cy="5043632"/>
          </a:xfrm>
        </p:spPr>
      </p:pic>
      <p:sp>
        <p:nvSpPr>
          <p:cNvPr id="3" name="Rectangle 2"/>
          <p:cNvSpPr/>
          <p:nvPr/>
        </p:nvSpPr>
        <p:spPr>
          <a:xfrm>
            <a:off x="2564524" y="620110"/>
            <a:ext cx="8313683" cy="646331"/>
          </a:xfrm>
          <a:prstGeom prst="rect">
            <a:avLst/>
          </a:prstGeom>
        </p:spPr>
        <p:txBody>
          <a:bodyPr wrap="square">
            <a:spAutoFit/>
          </a:bodyPr>
          <a:lstStyle/>
          <a:p>
            <a:pPr lvl="0"/>
            <a:r>
              <a:rPr lang="en-US" sz="3600" dirty="0">
                <a:solidFill>
                  <a:prstClr val="black">
                    <a:lumMod val="85000"/>
                    <a:lumOff val="15000"/>
                  </a:prstClr>
                </a:solidFill>
              </a:rPr>
              <a:t>Deployment Diagram</a:t>
            </a:r>
          </a:p>
        </p:txBody>
      </p:sp>
    </p:spTree>
    <p:extLst>
      <p:ext uri="{BB962C8B-B14F-4D97-AF65-F5344CB8AC3E}">
        <p14:creationId xmlns:p14="http://schemas.microsoft.com/office/powerpoint/2010/main" val="198428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61C4-E5A7-4F08-9BA4-6D8601A3CA75}"/>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43400796-4AF3-4C57-8F41-A7603841C23C}"/>
              </a:ext>
            </a:extLst>
          </p:cNvPr>
          <p:cNvSpPr>
            <a:spLocks noGrp="1"/>
          </p:cNvSpPr>
          <p:nvPr>
            <p:ph idx="1"/>
          </p:nvPr>
        </p:nvSpPr>
        <p:spPr/>
        <p:txBody>
          <a:bodyPr/>
          <a:lstStyle/>
          <a:p>
            <a:r>
              <a:rPr lang="en-US" dirty="0"/>
              <a:t>Mental Illness is a very common problem in society today.</a:t>
            </a:r>
          </a:p>
          <a:p>
            <a:r>
              <a:rPr lang="en-US" dirty="0"/>
              <a:t>Affects everyone at different points in their life.</a:t>
            </a:r>
          </a:p>
          <a:p>
            <a:r>
              <a:rPr lang="en-US" dirty="0"/>
              <a:t>Manifests in different ways and forms.</a:t>
            </a:r>
          </a:p>
          <a:p>
            <a:r>
              <a:rPr lang="en-US" dirty="0"/>
              <a:t>Occurs because of different reasons. </a:t>
            </a:r>
          </a:p>
          <a:p>
            <a:r>
              <a:rPr lang="en-US" dirty="0"/>
              <a:t>Can be taboo to discuss.</a:t>
            </a:r>
          </a:p>
          <a:p>
            <a:r>
              <a:rPr lang="en-US" dirty="0"/>
              <a:t>Still ongoing work.</a:t>
            </a:r>
          </a:p>
          <a:p>
            <a:r>
              <a:rPr lang="en-US" dirty="0"/>
              <a:t>Ability to develop a community that helps.</a:t>
            </a:r>
          </a:p>
          <a:p>
            <a:endParaRPr lang="en-US" dirty="0"/>
          </a:p>
          <a:p>
            <a:endParaRPr lang="en-US" dirty="0"/>
          </a:p>
          <a:p>
            <a:endParaRPr lang="en-US" dirty="0"/>
          </a:p>
        </p:txBody>
      </p:sp>
    </p:spTree>
    <p:extLst>
      <p:ext uri="{BB962C8B-B14F-4D97-AF65-F5344CB8AC3E}">
        <p14:creationId xmlns:p14="http://schemas.microsoft.com/office/powerpoint/2010/main" val="1729476807"/>
      </p:ext>
    </p:extLst>
  </p:cSld>
  <p:clrMapOvr>
    <a:masterClrMapping/>
  </p:clrMapOvr>
  <mc:AlternateContent xmlns:mc="http://schemas.openxmlformats.org/markup-compatibility/2006" xmlns:p14="http://schemas.microsoft.com/office/powerpoint/2010/main">
    <mc:Choice Requires="p14">
      <p:transition spd="slow" p14:dur="2000" advTm="3158"/>
    </mc:Choice>
    <mc:Fallback xmlns="">
      <p:transition spd="slow" advTm="315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6085-407C-4EE9-826B-58FAA62E0DF1}"/>
              </a:ext>
            </a:extLst>
          </p:cNvPr>
          <p:cNvSpPr>
            <a:spLocks noGrp="1"/>
          </p:cNvSpPr>
          <p:nvPr>
            <p:ph type="title"/>
          </p:nvPr>
        </p:nvSpPr>
        <p:spPr>
          <a:xfrm>
            <a:off x="4537340" y="550537"/>
            <a:ext cx="2494082" cy="1280890"/>
          </a:xfrm>
        </p:spPr>
        <p:txBody>
          <a:bodyPr/>
          <a:lstStyle/>
          <a:p>
            <a:r>
              <a:rPr lang="en-US" dirty="0"/>
              <a:t>Thank You</a:t>
            </a:r>
          </a:p>
        </p:txBody>
      </p:sp>
      <p:sp>
        <p:nvSpPr>
          <p:cNvPr id="3" name="Content Placeholder 2">
            <a:extLst>
              <a:ext uri="{FF2B5EF4-FFF2-40B4-BE49-F238E27FC236}">
                <a16:creationId xmlns:a16="http://schemas.microsoft.com/office/drawing/2014/main" id="{C59E1A1C-27F3-4177-9773-A59F79434BFC}"/>
              </a:ext>
            </a:extLst>
          </p:cNvPr>
          <p:cNvSpPr>
            <a:spLocks noGrp="1"/>
          </p:cNvSpPr>
          <p:nvPr>
            <p:ph idx="1"/>
          </p:nvPr>
        </p:nvSpPr>
        <p:spPr>
          <a:xfrm>
            <a:off x="798786" y="1282262"/>
            <a:ext cx="10705826" cy="5255172"/>
          </a:xfrm>
        </p:spPr>
        <p:txBody>
          <a:bodyPr>
            <a:normAutofit lnSpcReduction="10000"/>
          </a:bodyPr>
          <a:lstStyle/>
          <a:p>
            <a:r>
              <a:rPr lang="en-US" dirty="0"/>
              <a:t>References:</a:t>
            </a:r>
          </a:p>
          <a:p>
            <a:pPr marL="0" indent="0">
              <a:buNone/>
            </a:pPr>
            <a:r>
              <a:rPr lang="en-US" sz="1600" dirty="0">
                <a:hlinkClick r:id="rId2"/>
              </a:rPr>
              <a:t>https://www.raywenderlich.com/books/design-patterns-by-tutorials/v3.0/chapters/13-iterator-pattern</a:t>
            </a:r>
            <a:endParaRPr lang="en-US" sz="1600" dirty="0"/>
          </a:p>
          <a:p>
            <a:pPr marL="0" indent="0">
              <a:buNone/>
            </a:pPr>
            <a:r>
              <a:rPr lang="en-US" sz="1600" dirty="0">
                <a:hlinkClick r:id="rId3"/>
              </a:rPr>
              <a:t>https://refactoring.guru/design-patterns/iterator</a:t>
            </a:r>
            <a:endParaRPr lang="en-US" sz="1600" dirty="0"/>
          </a:p>
          <a:p>
            <a:pPr marL="0" indent="0">
              <a:buNone/>
            </a:pPr>
            <a:r>
              <a:rPr lang="en-US" sz="1600" dirty="0">
                <a:hlinkClick r:id="rId4"/>
              </a:rPr>
              <a:t>https://www.visual-paradigm.com/guide/uml-unified-modeling-language/uml-class-diagram-tutorial/</a:t>
            </a:r>
            <a:endParaRPr lang="en-US" sz="1600" dirty="0"/>
          </a:p>
          <a:p>
            <a:pPr marL="0" indent="0">
              <a:buNone/>
            </a:pPr>
            <a:r>
              <a:rPr lang="en-US" sz="1600" dirty="0">
                <a:hlinkClick r:id="rId5"/>
              </a:rPr>
              <a:t>https://developer.mozilla.org/</a:t>
            </a:r>
            <a:r>
              <a:rPr lang="en-US" sz="1600" dirty="0" err="1">
                <a:hlinkClick r:id="rId5"/>
              </a:rPr>
              <a:t>en</a:t>
            </a:r>
            <a:r>
              <a:rPr lang="en-US" sz="1600" dirty="0">
                <a:hlinkClick r:id="rId5"/>
              </a:rPr>
              <a:t>-US/docs/Web/JavaScript/Reference/Statements/for...of</a:t>
            </a:r>
            <a:endParaRPr lang="en-US" sz="1600" dirty="0"/>
          </a:p>
          <a:p>
            <a:pPr marL="0" indent="0">
              <a:buNone/>
            </a:pPr>
            <a:r>
              <a:rPr lang="en-US" sz="1600" dirty="0">
                <a:hlinkClick r:id="rId6"/>
              </a:rPr>
              <a:t>https://developer.mozilla.org/en-US/docs/Web/JavaScript/Reference/Global_Objects/Map</a:t>
            </a:r>
            <a:endParaRPr lang="en-US" sz="1600" dirty="0"/>
          </a:p>
          <a:p>
            <a:pPr marL="0" indent="0">
              <a:buNone/>
            </a:pPr>
            <a:r>
              <a:rPr lang="en-US" sz="1600" dirty="0">
                <a:hlinkClick r:id="rId7"/>
              </a:rPr>
              <a:t>https://www.dofactory.com/javascript/design-patterns/iterator</a:t>
            </a:r>
            <a:endParaRPr lang="en-US" sz="1600" dirty="0"/>
          </a:p>
          <a:p>
            <a:pPr marL="0" indent="0">
              <a:buNone/>
            </a:pPr>
            <a:r>
              <a:rPr lang="en-US" sz="1600" dirty="0">
                <a:hlinkClick r:id="rId8"/>
              </a:rPr>
              <a:t>https://www.oreilly.com/library/view/learning-javascript-design/9781449334840/ch12s05.html#:~:text=The%20Iterator%20is%20a%20design,to%20expose%20its%20underlying%20form</a:t>
            </a:r>
            <a:r>
              <a:rPr lang="en-US" sz="1600" dirty="0"/>
              <a:t>.</a:t>
            </a:r>
          </a:p>
          <a:p>
            <a:pPr marL="0" indent="0">
              <a:buNone/>
            </a:pPr>
            <a:r>
              <a:rPr lang="en-US" sz="1600" dirty="0">
                <a:hlinkClick r:id="rId9"/>
              </a:rPr>
              <a:t>https://www.tutorialspoint.com/design_pattern/iterator_pattern.htm</a:t>
            </a:r>
            <a:endParaRPr lang="en-US" sz="1600" dirty="0"/>
          </a:p>
          <a:p>
            <a:pPr marL="0" indent="0">
              <a:buNone/>
            </a:pPr>
            <a:r>
              <a:rPr lang="en-US" sz="1600" dirty="0">
                <a:hlinkClick r:id="rId10"/>
              </a:rPr>
              <a:t>https://developer.mozilla.org/en-US/docs/Web/JavaScript/Reference/Global_Objects/Array/map</a:t>
            </a:r>
            <a:endParaRPr lang="en-US" sz="1600" dirty="0"/>
          </a:p>
          <a:p>
            <a:pPr marL="0" indent="0">
              <a:buNone/>
            </a:pPr>
            <a:r>
              <a:rPr lang="en-US" sz="1600" dirty="0">
                <a:hlinkClick r:id="rId11"/>
              </a:rPr>
              <a:t>https://developer.mozilla.org/en-US/docs/Web/JavaScript/Reference/Operators/Spread_syntax</a:t>
            </a:r>
            <a:endParaRPr lang="en-US" sz="1600" dirty="0"/>
          </a:p>
          <a:p>
            <a:pPr marL="0" indent="0">
              <a:buNone/>
            </a:pPr>
            <a:r>
              <a:rPr lang="en-US" sz="1600" dirty="0">
                <a:hlinkClick r:id="rId12"/>
              </a:rPr>
              <a:t>https://www.raywenderlich.com/34-design-patterns-by-tutorials-mvvm</a:t>
            </a:r>
            <a:endParaRPr lang="en-US" sz="1600" dirty="0"/>
          </a:p>
          <a:p>
            <a:pPr marL="0" indent="0">
              <a:buNone/>
            </a:pPr>
            <a:r>
              <a:rPr lang="en-US" sz="1600" dirty="0">
                <a:hlinkClick r:id="rId13"/>
              </a:rPr>
              <a:t>https://012.vuejs.org/guide/</a:t>
            </a: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8204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0531-551B-4F35-8DB9-CFCD5E44B43A}"/>
              </a:ext>
            </a:extLst>
          </p:cNvPr>
          <p:cNvSpPr>
            <a:spLocks noGrp="1"/>
          </p:cNvSpPr>
          <p:nvPr>
            <p:ph type="title"/>
          </p:nvPr>
        </p:nvSpPr>
        <p:spPr/>
        <p:txBody>
          <a:bodyPr/>
          <a:lstStyle/>
          <a:p>
            <a:r>
              <a:rPr lang="en-US" dirty="0"/>
              <a:t>Motivations and Goals</a:t>
            </a:r>
          </a:p>
        </p:txBody>
      </p:sp>
      <p:sp>
        <p:nvSpPr>
          <p:cNvPr id="3" name="Content Placeholder 2">
            <a:extLst>
              <a:ext uri="{FF2B5EF4-FFF2-40B4-BE49-F238E27FC236}">
                <a16:creationId xmlns:a16="http://schemas.microsoft.com/office/drawing/2014/main" id="{760D67FC-A1DB-4F73-8280-94C841D20AC7}"/>
              </a:ext>
            </a:extLst>
          </p:cNvPr>
          <p:cNvSpPr>
            <a:spLocks noGrp="1"/>
          </p:cNvSpPr>
          <p:nvPr>
            <p:ph idx="1"/>
          </p:nvPr>
        </p:nvSpPr>
        <p:spPr/>
        <p:txBody>
          <a:bodyPr/>
          <a:lstStyle/>
          <a:p>
            <a:pPr marL="0" indent="0">
              <a:buNone/>
            </a:pPr>
            <a:r>
              <a:rPr lang="en-US" dirty="0"/>
              <a:t>Motivation:</a:t>
            </a:r>
          </a:p>
          <a:p>
            <a:r>
              <a:rPr lang="en-US" dirty="0"/>
              <a:t>A lot of people are experiencing loneliness and are having suicidal thoughts due to isolation cased by the covid-19 pandemic. Since more people are using technology, we wanted to provide a solution that was available to them online. </a:t>
            </a:r>
          </a:p>
          <a:p>
            <a:pPr marL="0" indent="0">
              <a:buNone/>
            </a:pPr>
            <a:r>
              <a:rPr lang="en-US" dirty="0"/>
              <a:t>Goals:</a:t>
            </a:r>
          </a:p>
          <a:p>
            <a:r>
              <a:rPr lang="en-US" dirty="0"/>
              <a:t>Develop a website that lets users seek help.</a:t>
            </a:r>
          </a:p>
          <a:p>
            <a:r>
              <a:rPr lang="en-US" dirty="0"/>
              <a:t>Give more focus to abuse and suicide.</a:t>
            </a:r>
          </a:p>
          <a:p>
            <a:r>
              <a:rPr lang="en-US" dirty="0"/>
              <a:t>Give people a helpful platform that lets them get advise.</a:t>
            </a:r>
          </a:p>
          <a:p>
            <a:r>
              <a:rPr lang="en-US" dirty="0"/>
              <a:t>Give people the ability to let users share their issues and stories. </a:t>
            </a:r>
          </a:p>
          <a:p>
            <a:endParaRPr lang="en-US" dirty="0"/>
          </a:p>
        </p:txBody>
      </p:sp>
    </p:spTree>
    <p:extLst>
      <p:ext uri="{BB962C8B-B14F-4D97-AF65-F5344CB8AC3E}">
        <p14:creationId xmlns:p14="http://schemas.microsoft.com/office/powerpoint/2010/main" val="4282418756"/>
      </p:ext>
    </p:extLst>
  </p:cSld>
  <p:clrMapOvr>
    <a:masterClrMapping/>
  </p:clrMapOvr>
  <mc:AlternateContent xmlns:mc="http://schemas.openxmlformats.org/markup-compatibility/2006" xmlns:p14="http://schemas.microsoft.com/office/powerpoint/2010/main">
    <mc:Choice Requires="p14">
      <p:transition spd="slow" p14:dur="2000" advTm="2392"/>
    </mc:Choice>
    <mc:Fallback xmlns="">
      <p:transition spd="slow" advTm="239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A59B-87A2-4043-B04D-B0787E1F7FC8}"/>
              </a:ext>
            </a:extLst>
          </p:cNvPr>
          <p:cNvSpPr>
            <a:spLocks noGrp="1"/>
          </p:cNvSpPr>
          <p:nvPr>
            <p:ph type="title"/>
          </p:nvPr>
        </p:nvSpPr>
        <p:spPr>
          <a:xfrm>
            <a:off x="2592925" y="624110"/>
            <a:ext cx="8911687" cy="641272"/>
          </a:xfrm>
        </p:spPr>
        <p:txBody>
          <a:bodyPr/>
          <a:lstStyle/>
          <a:p>
            <a:r>
              <a:rPr lang="en-US" dirty="0"/>
              <a:t>Implemented Functional Requirements.</a:t>
            </a:r>
          </a:p>
        </p:txBody>
      </p:sp>
      <p:sp>
        <p:nvSpPr>
          <p:cNvPr id="3" name="Content Placeholder 2">
            <a:extLst>
              <a:ext uri="{FF2B5EF4-FFF2-40B4-BE49-F238E27FC236}">
                <a16:creationId xmlns:a16="http://schemas.microsoft.com/office/drawing/2014/main" id="{8B82DCA0-AD34-46A5-A979-0A51F96F6199}"/>
              </a:ext>
            </a:extLst>
          </p:cNvPr>
          <p:cNvSpPr>
            <a:spLocks noGrp="1"/>
          </p:cNvSpPr>
          <p:nvPr>
            <p:ph idx="1"/>
          </p:nvPr>
        </p:nvSpPr>
        <p:spPr>
          <a:xfrm>
            <a:off x="2589212" y="1493743"/>
            <a:ext cx="8915400" cy="3786858"/>
          </a:xfrm>
        </p:spPr>
        <p:txBody>
          <a:bodyPr>
            <a:noAutofit/>
          </a:bodyPr>
          <a:lstStyle/>
          <a:p>
            <a:pPr marL="342900" marR="0" lvl="0" indent="-342900" algn="just">
              <a:lnSpc>
                <a:spcPct val="150000"/>
              </a:lnSpc>
              <a:spcBef>
                <a:spcPts val="0"/>
              </a:spcBef>
              <a:spcAft>
                <a:spcPts val="0"/>
              </a:spcAft>
              <a:buFont typeface="Symbol" panose="05050102010706020507" pitchFamily="18" charset="2"/>
              <a:buChar char=""/>
            </a:pPr>
            <a:r>
              <a:rPr lang="en-CA" dirty="0"/>
              <a:t>Users will be able to create a guest account (anonymous) or a verified alias account with Email, or a Phone number. </a:t>
            </a:r>
            <a:endParaRPr lang="en-US" dirty="0"/>
          </a:p>
          <a:p>
            <a:pPr marL="342900" marR="0" lvl="0" indent="-342900" algn="just">
              <a:lnSpc>
                <a:spcPct val="150000"/>
              </a:lnSpc>
              <a:spcBef>
                <a:spcPts val="0"/>
              </a:spcBef>
              <a:spcAft>
                <a:spcPts val="0"/>
              </a:spcAft>
              <a:buFont typeface="Symbol" panose="05050102010706020507" pitchFamily="18" charset="2"/>
              <a:buChar char=""/>
            </a:pPr>
            <a:r>
              <a:rPr lang="en-CA" dirty="0"/>
              <a:t>Users are able to make post anonymously, or with a verified alias account.</a:t>
            </a:r>
            <a:endParaRPr lang="en-US" dirty="0"/>
          </a:p>
          <a:p>
            <a:pPr marL="342900" marR="0" lvl="0" indent="-342900" algn="just">
              <a:lnSpc>
                <a:spcPct val="150000"/>
              </a:lnSpc>
              <a:spcBef>
                <a:spcPts val="0"/>
              </a:spcBef>
              <a:spcAft>
                <a:spcPts val="0"/>
              </a:spcAft>
              <a:buFont typeface="Symbol" panose="05050102010706020507" pitchFamily="18" charset="2"/>
              <a:buChar char=""/>
            </a:pPr>
            <a:r>
              <a:rPr lang="en-CA" dirty="0"/>
              <a:t>Users with a verified alias account are able to like and comment on a post.</a:t>
            </a:r>
            <a:endParaRPr lang="en-US" dirty="0"/>
          </a:p>
          <a:p>
            <a:pPr marL="342900" marR="0" lvl="0" indent="-342900" algn="just">
              <a:lnSpc>
                <a:spcPct val="150000"/>
              </a:lnSpc>
              <a:spcBef>
                <a:spcPts val="0"/>
              </a:spcBef>
              <a:spcAft>
                <a:spcPts val="0"/>
              </a:spcAft>
              <a:buFont typeface="Symbol" panose="05050102010706020507" pitchFamily="18" charset="2"/>
              <a:buChar char=""/>
            </a:pPr>
            <a:r>
              <a:rPr lang="en-CA" dirty="0"/>
              <a:t>Users can submit a get help form which can be used by admins to support the user.</a:t>
            </a:r>
            <a:endParaRPr lang="en-US" dirty="0"/>
          </a:p>
          <a:p>
            <a:pPr marL="342900" marR="0" lvl="0" indent="-342900" algn="just">
              <a:lnSpc>
                <a:spcPct val="150000"/>
              </a:lnSpc>
              <a:spcBef>
                <a:spcPts val="0"/>
              </a:spcBef>
              <a:spcAft>
                <a:spcPts val="0"/>
              </a:spcAft>
              <a:buFont typeface="Symbol" panose="05050102010706020507" pitchFamily="18" charset="2"/>
              <a:buChar char=""/>
            </a:pPr>
            <a:r>
              <a:rPr lang="en-CA" dirty="0"/>
              <a:t>A verified alias account user needs to fill out a form with information that is not personally identifiable. </a:t>
            </a:r>
            <a:endParaRPr lang="en-US" dirty="0"/>
          </a:p>
          <a:p>
            <a:pPr marL="342900" marR="0" lvl="0" indent="-342900" algn="just">
              <a:lnSpc>
                <a:spcPct val="150000"/>
              </a:lnSpc>
              <a:spcBef>
                <a:spcPts val="0"/>
              </a:spcBef>
              <a:spcAft>
                <a:spcPts val="800"/>
              </a:spcAft>
              <a:buFont typeface="Symbol" panose="05050102010706020507" pitchFamily="18" charset="2"/>
              <a:buChar char=""/>
            </a:pPr>
            <a:r>
              <a:rPr lang="en-CA" dirty="0"/>
              <a:t>Users are able to view posts by types, classifications, and tags.</a:t>
            </a:r>
          </a:p>
          <a:p>
            <a:pPr marL="342900" marR="0" lvl="0" indent="-342900" algn="just">
              <a:lnSpc>
                <a:spcPct val="150000"/>
              </a:lnSpc>
              <a:spcBef>
                <a:spcPts val="0"/>
              </a:spcBef>
              <a:spcAft>
                <a:spcPts val="800"/>
              </a:spcAft>
              <a:buFont typeface="Symbol" panose="05050102010706020507" pitchFamily="18" charset="2"/>
              <a:buChar char=""/>
            </a:pPr>
            <a:r>
              <a:rPr lang="en-CA" dirty="0"/>
              <a:t>Users with a verified alias account are able to see all that they have posted.</a:t>
            </a:r>
            <a:endParaRPr lang="en-US" dirty="0"/>
          </a:p>
        </p:txBody>
      </p:sp>
    </p:spTree>
    <p:extLst>
      <p:ext uri="{BB962C8B-B14F-4D97-AF65-F5344CB8AC3E}">
        <p14:creationId xmlns:p14="http://schemas.microsoft.com/office/powerpoint/2010/main" val="3021579094"/>
      </p:ext>
    </p:extLst>
  </p:cSld>
  <p:clrMapOvr>
    <a:masterClrMapping/>
  </p:clrMapOvr>
  <mc:AlternateContent xmlns:mc="http://schemas.openxmlformats.org/markup-compatibility/2006" xmlns:p14="http://schemas.microsoft.com/office/powerpoint/2010/main">
    <mc:Choice Requires="p14">
      <p:transition spd="slow" p14:dur="2000" advTm="3005"/>
    </mc:Choice>
    <mc:Fallback xmlns="">
      <p:transition spd="slow" advTm="300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0A03-2B45-4771-B7E7-DBDA5F5AEA29}"/>
              </a:ext>
            </a:extLst>
          </p:cNvPr>
          <p:cNvSpPr>
            <a:spLocks noGrp="1"/>
          </p:cNvSpPr>
          <p:nvPr>
            <p:ph type="title"/>
          </p:nvPr>
        </p:nvSpPr>
        <p:spPr>
          <a:xfrm>
            <a:off x="1612490" y="141761"/>
            <a:ext cx="10579510" cy="1433052"/>
          </a:xfrm>
        </p:spPr>
        <p:txBody>
          <a:bodyPr/>
          <a:lstStyle/>
          <a:p>
            <a:r>
              <a:rPr lang="en-US" dirty="0"/>
              <a:t>Design Pattern: </a:t>
            </a:r>
            <a:r>
              <a:rPr lang="en-US" dirty="0">
                <a:solidFill>
                  <a:srgbClr val="333333"/>
                </a:solidFill>
                <a:cs typeface="Calibri" panose="020F0502020204030204" pitchFamily="34" charset="0"/>
              </a:rPr>
              <a:t>Model-View-</a:t>
            </a:r>
            <a:r>
              <a:rPr lang="en-US" dirty="0" err="1">
                <a:solidFill>
                  <a:srgbClr val="333333"/>
                </a:solidFill>
                <a:cs typeface="Calibri" panose="020F0502020204030204" pitchFamily="34" charset="0"/>
              </a:rPr>
              <a:t>ViewModel</a:t>
            </a:r>
            <a:r>
              <a:rPr lang="en-US" dirty="0">
                <a:solidFill>
                  <a:srgbClr val="333333"/>
                </a:solidFill>
                <a:cs typeface="Calibri" panose="020F0502020204030204" pitchFamily="34" charset="0"/>
              </a:rPr>
              <a:t> (</a:t>
            </a:r>
            <a:r>
              <a:rPr lang="en-US" dirty="0"/>
              <a:t>MVVM)</a:t>
            </a:r>
          </a:p>
        </p:txBody>
      </p:sp>
      <p:sp>
        <p:nvSpPr>
          <p:cNvPr id="3" name="Content Placeholder 2">
            <a:extLst>
              <a:ext uri="{FF2B5EF4-FFF2-40B4-BE49-F238E27FC236}">
                <a16:creationId xmlns:a16="http://schemas.microsoft.com/office/drawing/2014/main" id="{133D96F3-9243-43D5-B408-2F9C81C05974}"/>
              </a:ext>
            </a:extLst>
          </p:cNvPr>
          <p:cNvSpPr>
            <a:spLocks noGrp="1"/>
          </p:cNvSpPr>
          <p:nvPr>
            <p:ph idx="1"/>
          </p:nvPr>
        </p:nvSpPr>
        <p:spPr/>
        <p:txBody>
          <a:bodyPr>
            <a:normAutofit fontScale="92500"/>
          </a:bodyPr>
          <a:lstStyle/>
          <a:p>
            <a:pPr marL="0" indent="0">
              <a:buNone/>
            </a:pPr>
            <a:r>
              <a:rPr lang="en-US" dirty="0">
                <a:solidFill>
                  <a:srgbClr val="333333"/>
                </a:solidFill>
                <a:cs typeface="Calibri" panose="020F0502020204030204" pitchFamily="34" charset="0"/>
              </a:rPr>
              <a:t>The JavaScript framework, VueJS, was created with the MVVM pattern in mind. Which is why MVVM is a natural design pattern when creating with VueJS.</a:t>
            </a:r>
            <a:endParaRPr lang="en-US" b="0" i="0" dirty="0">
              <a:solidFill>
                <a:srgbClr val="333333"/>
              </a:solidFill>
              <a:effectLst/>
              <a:cs typeface="Calibri" panose="020F0502020204030204" pitchFamily="34" charset="0"/>
            </a:endParaRPr>
          </a:p>
          <a:p>
            <a:pPr marL="0" indent="0">
              <a:buNone/>
            </a:pPr>
            <a:r>
              <a:rPr lang="en-US" b="0" i="0" dirty="0">
                <a:solidFill>
                  <a:srgbClr val="333333"/>
                </a:solidFill>
                <a:effectLst/>
                <a:cs typeface="Calibri" panose="020F0502020204030204" pitchFamily="34" charset="0"/>
              </a:rPr>
              <a:t>Model-View-</a:t>
            </a:r>
            <a:r>
              <a:rPr lang="en-US" b="0" i="0" dirty="0" err="1">
                <a:solidFill>
                  <a:srgbClr val="333333"/>
                </a:solidFill>
                <a:effectLst/>
                <a:cs typeface="Calibri" panose="020F0502020204030204" pitchFamily="34" charset="0"/>
              </a:rPr>
              <a:t>ViewModel</a:t>
            </a:r>
            <a:r>
              <a:rPr lang="en-US" b="0" i="0" dirty="0">
                <a:solidFill>
                  <a:srgbClr val="333333"/>
                </a:solidFill>
                <a:effectLst/>
                <a:cs typeface="Calibri" panose="020F0502020204030204" pitchFamily="34" charset="0"/>
              </a:rPr>
              <a:t> (MVVM) is a structural design pattern that separates objects into three distinct groups: Model, View and View-Models</a:t>
            </a:r>
          </a:p>
          <a:p>
            <a:pPr marL="514350" indent="-514350">
              <a:buFont typeface="+mj-lt"/>
              <a:buAutoNum type="arabicPeriod"/>
            </a:pPr>
            <a:r>
              <a:rPr lang="en-US" dirty="0">
                <a:cs typeface="Calibri" panose="020F0502020204030204" pitchFamily="34" charset="0"/>
              </a:rPr>
              <a:t>Models: Contain application data. </a:t>
            </a:r>
          </a:p>
          <a:p>
            <a:pPr marL="514350" indent="-514350">
              <a:buFont typeface="+mj-lt"/>
              <a:buAutoNum type="arabicPeriod"/>
            </a:pPr>
            <a:r>
              <a:rPr lang="en-US" dirty="0">
                <a:cs typeface="Calibri" panose="020F0502020204030204" pitchFamily="34" charset="0"/>
              </a:rPr>
              <a:t>View: Contains the UI elements and things that the user will interact with </a:t>
            </a:r>
          </a:p>
          <a:p>
            <a:pPr marL="514350" indent="-514350">
              <a:buFont typeface="+mj-lt"/>
              <a:buAutoNum type="arabicPeriod"/>
            </a:pPr>
            <a:r>
              <a:rPr lang="en-US" dirty="0">
                <a:cs typeface="Calibri" panose="020F0502020204030204" pitchFamily="34" charset="0"/>
              </a:rPr>
              <a:t>View Models: Transforms data contained in models to be displayed onto the view. It serves as the bridge between model and view.</a:t>
            </a:r>
            <a:endParaRPr lang="en-US" b="0" i="0" dirty="0">
              <a:solidFill>
                <a:srgbClr val="333333"/>
              </a:solidFill>
              <a:effectLst/>
              <a:cs typeface="Calibri" panose="020F0502020204030204" pitchFamily="34" charset="0"/>
            </a:endParaRPr>
          </a:p>
          <a:p>
            <a:pPr marL="0" indent="0">
              <a:buNone/>
            </a:pPr>
            <a:r>
              <a:rPr lang="en-US" b="0" i="0" dirty="0">
                <a:solidFill>
                  <a:srgbClr val="333333"/>
                </a:solidFill>
                <a:effectLst/>
                <a:cs typeface="Calibri" panose="020F0502020204030204" pitchFamily="34" charset="0"/>
              </a:rPr>
              <a:t>Vue.js is technically focused on the </a:t>
            </a:r>
            <a:r>
              <a:rPr lang="en-US" b="0" i="0" dirty="0" err="1">
                <a:solidFill>
                  <a:srgbClr val="333333"/>
                </a:solidFill>
                <a:effectLst/>
                <a:cs typeface="Calibri" panose="020F0502020204030204" pitchFamily="34" charset="0"/>
              </a:rPr>
              <a:t>ViewModel</a:t>
            </a:r>
            <a:r>
              <a:rPr lang="en-US" b="0" i="0" dirty="0">
                <a:solidFill>
                  <a:srgbClr val="333333"/>
                </a:solidFill>
                <a:effectLst/>
                <a:cs typeface="Calibri" panose="020F0502020204030204" pitchFamily="34" charset="0"/>
              </a:rPr>
              <a:t> layer of the MVVM pattern. It connects the View and the Model via two way data bindings. Actual DOM manipulation </a:t>
            </a:r>
            <a:r>
              <a:rPr lang="en-US" dirty="0">
                <a:solidFill>
                  <a:srgbClr val="333333"/>
                </a:solidFill>
                <a:cs typeface="Calibri" panose="020F0502020204030204" pitchFamily="34" charset="0"/>
              </a:rPr>
              <a:t>and output formatting are abstracted away into directives and filters.</a:t>
            </a:r>
            <a:endParaRPr lang="en-US" b="0" i="0" dirty="0">
              <a:solidFill>
                <a:srgbClr val="333333"/>
              </a:solidFill>
              <a:effectLst/>
              <a:cs typeface="Calibri" panose="020F0502020204030204" pitchFamily="34" charset="0"/>
            </a:endParaRPr>
          </a:p>
        </p:txBody>
      </p:sp>
    </p:spTree>
    <p:extLst>
      <p:ext uri="{BB962C8B-B14F-4D97-AF65-F5344CB8AC3E}">
        <p14:creationId xmlns:p14="http://schemas.microsoft.com/office/powerpoint/2010/main" val="3504179309"/>
      </p:ext>
    </p:extLst>
  </p:cSld>
  <p:clrMapOvr>
    <a:masterClrMapping/>
  </p:clrMapOvr>
  <mc:AlternateContent xmlns:mc="http://schemas.openxmlformats.org/markup-compatibility/2006" xmlns:p14="http://schemas.microsoft.com/office/powerpoint/2010/main">
    <mc:Choice Requires="p14">
      <p:transition spd="slow" p14:dur="2000" advTm="2910"/>
    </mc:Choice>
    <mc:Fallback xmlns="">
      <p:transition spd="slow" advTm="291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889401-B124-45D0-B200-BB3A4F46A2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6581" y="1217093"/>
            <a:ext cx="10889743" cy="4469332"/>
          </a:xfrm>
        </p:spPr>
      </p:pic>
      <p:sp>
        <p:nvSpPr>
          <p:cNvPr id="3" name="TextBox 2">
            <a:extLst>
              <a:ext uri="{FF2B5EF4-FFF2-40B4-BE49-F238E27FC236}">
                <a16:creationId xmlns:a16="http://schemas.microsoft.com/office/drawing/2014/main" id="{877CE0F9-07D9-4B0F-BF37-E2F648070E9C}"/>
              </a:ext>
            </a:extLst>
          </p:cNvPr>
          <p:cNvSpPr txBox="1"/>
          <p:nvPr/>
        </p:nvSpPr>
        <p:spPr>
          <a:xfrm>
            <a:off x="2946400" y="5844080"/>
            <a:ext cx="9245600" cy="261610"/>
          </a:xfrm>
          <a:prstGeom prst="rect">
            <a:avLst/>
          </a:prstGeom>
          <a:noFill/>
        </p:spPr>
        <p:txBody>
          <a:bodyPr wrap="square" rtlCol="0">
            <a:spAutoFit/>
          </a:bodyPr>
          <a:lstStyle/>
          <a:p>
            <a:r>
              <a:rPr lang="en-US" sz="1100" i="1" dirty="0">
                <a:solidFill>
                  <a:schemeClr val="tx1">
                    <a:lumMod val="85000"/>
                    <a:lumOff val="15000"/>
                  </a:schemeClr>
                </a:solidFill>
                <a:latin typeface="+mj-lt"/>
                <a:ea typeface="+mj-ea"/>
                <a:cs typeface="+mj-cs"/>
              </a:rPr>
              <a:t>Source: https://koenig-media.raywenderlich.com/uploads/2018/04/MVVM_Diagram-480x197.png</a:t>
            </a:r>
          </a:p>
        </p:txBody>
      </p:sp>
    </p:spTree>
    <p:extLst>
      <p:ext uri="{BB962C8B-B14F-4D97-AF65-F5344CB8AC3E}">
        <p14:creationId xmlns:p14="http://schemas.microsoft.com/office/powerpoint/2010/main" val="20245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A6CDFE-1480-4536-96F3-1311DB1826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495300"/>
            <a:ext cx="10515600" cy="5586412"/>
          </a:xfrm>
        </p:spPr>
      </p:pic>
      <p:sp>
        <p:nvSpPr>
          <p:cNvPr id="3" name="TextBox 2">
            <a:extLst>
              <a:ext uri="{FF2B5EF4-FFF2-40B4-BE49-F238E27FC236}">
                <a16:creationId xmlns:a16="http://schemas.microsoft.com/office/drawing/2014/main" id="{CFDE7C67-9992-406B-9B85-2E3EB4D9F7CC}"/>
              </a:ext>
            </a:extLst>
          </p:cNvPr>
          <p:cNvSpPr txBox="1"/>
          <p:nvPr/>
        </p:nvSpPr>
        <p:spPr>
          <a:xfrm>
            <a:off x="4308657" y="6165794"/>
            <a:ext cx="9245600" cy="261610"/>
          </a:xfrm>
          <a:prstGeom prst="rect">
            <a:avLst/>
          </a:prstGeom>
          <a:noFill/>
        </p:spPr>
        <p:txBody>
          <a:bodyPr wrap="square" rtlCol="0">
            <a:spAutoFit/>
          </a:bodyPr>
          <a:lstStyle/>
          <a:p>
            <a:r>
              <a:rPr lang="en-US" sz="1100" i="1" dirty="0">
                <a:solidFill>
                  <a:schemeClr val="tx1">
                    <a:lumMod val="85000"/>
                    <a:lumOff val="15000"/>
                  </a:schemeClr>
                </a:solidFill>
                <a:latin typeface="+mj-lt"/>
                <a:ea typeface="+mj-ea"/>
                <a:cs typeface="+mj-cs"/>
              </a:rPr>
              <a:t>Source: https://012.vuejs.org/images/mvvm.png</a:t>
            </a:r>
          </a:p>
        </p:txBody>
      </p:sp>
    </p:spTree>
    <p:extLst>
      <p:ext uri="{BB962C8B-B14F-4D97-AF65-F5344CB8AC3E}">
        <p14:creationId xmlns:p14="http://schemas.microsoft.com/office/powerpoint/2010/main" val="160314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28C67000-71CA-477A-91EE-1D86C310681E}"/>
              </a:ext>
            </a:extLst>
          </p:cNvPr>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2390698" y="172303"/>
            <a:ext cx="7410604" cy="6513393"/>
          </a:xfrm>
        </p:spPr>
      </p:pic>
      <p:sp>
        <p:nvSpPr>
          <p:cNvPr id="2" name="Rectangle 1">
            <a:extLst>
              <a:ext uri="{FF2B5EF4-FFF2-40B4-BE49-F238E27FC236}">
                <a16:creationId xmlns:a16="http://schemas.microsoft.com/office/drawing/2014/main" id="{FB43A6E8-CF4A-455B-89F8-63F193A675CC}"/>
              </a:ext>
            </a:extLst>
          </p:cNvPr>
          <p:cNvSpPr/>
          <p:nvPr/>
        </p:nvSpPr>
        <p:spPr>
          <a:xfrm>
            <a:off x="5330825" y="3524250"/>
            <a:ext cx="504825" cy="95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1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201DAA-CA5B-4809-B844-720A10EFD5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3980" y="352546"/>
            <a:ext cx="5704040" cy="6152907"/>
          </a:xfrm>
        </p:spPr>
      </p:pic>
    </p:spTree>
    <p:extLst>
      <p:ext uri="{BB962C8B-B14F-4D97-AF65-F5344CB8AC3E}">
        <p14:creationId xmlns:p14="http://schemas.microsoft.com/office/powerpoint/2010/main" val="29365744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3127</TotalTime>
  <Words>1236</Words>
  <Application>Microsoft Office PowerPoint</Application>
  <PresentationFormat>Widescreen</PresentationFormat>
  <Paragraphs>86</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Source Sans Pro</vt:lpstr>
      <vt:lpstr>Symbol</vt:lpstr>
      <vt:lpstr>Wingdings 3</vt:lpstr>
      <vt:lpstr>Wisp</vt:lpstr>
      <vt:lpstr>CS 476 Project: You Are Precious</vt:lpstr>
      <vt:lpstr>Problems</vt:lpstr>
      <vt:lpstr>Motivations and Goals</vt:lpstr>
      <vt:lpstr>Implemented Functional Requirements.</vt:lpstr>
      <vt:lpstr>Design Pattern: Model-View-ViewModel (MVVM)</vt:lpstr>
      <vt:lpstr>PowerPoint Presentation</vt:lpstr>
      <vt:lpstr>PowerPoint Presentation</vt:lpstr>
      <vt:lpstr>PowerPoint Presentation</vt:lpstr>
      <vt:lpstr>PowerPoint Presentation</vt:lpstr>
      <vt:lpstr>PowerPoint Presentation</vt:lpstr>
      <vt:lpstr>PowerPoint Presentation</vt:lpstr>
      <vt:lpstr>Design Pattern: Iterator</vt:lpstr>
      <vt:lpstr>Design Pattern: Iterator Pattern</vt:lpstr>
      <vt:lpstr>Design Pattern: Iterator Pattern</vt:lpstr>
      <vt:lpstr>Design Pattern: Iterator Pattern</vt:lpstr>
      <vt:lpstr>Design Pattern: Iterator Pattern</vt:lpstr>
      <vt:lpstr>List of Software Development tools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Are Precious</dc:title>
  <dc:creator>Shawn Fernanes</dc:creator>
  <cp:lastModifiedBy>Shawn</cp:lastModifiedBy>
  <cp:revision>53</cp:revision>
  <dcterms:created xsi:type="dcterms:W3CDTF">2021-03-22T19:38:01Z</dcterms:created>
  <dcterms:modified xsi:type="dcterms:W3CDTF">2021-04-08T09:24:00Z</dcterms:modified>
</cp:coreProperties>
</file>