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ernaag\Documents\GitHub\SSP5\MESSAGEix_South_Africa\Data\SSP5\Summary_for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ernaag\Documents\GitHub\SSP5\MESSAGEix_South_Africa\results\timeseries_SSP5_base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ernaag\Documents\GitHub\SSP5\MESSAGEix_South_Africa\results\timeseries_SSP5_base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Useful Energy Demand [GWa]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92.5621838</c:v>
                </c:pt>
                <c:pt idx="3">
                  <c:v>114.15445030000001</c:v>
                </c:pt>
                <c:pt idx="4">
                  <c:v>135.13042970000001</c:v>
                </c:pt>
                <c:pt idx="5">
                  <c:v>156.10640599999999</c:v>
                </c:pt>
                <c:pt idx="6">
                  <c:v>177.0823785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8-8D42-89AA-B75A93C963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RCP1.9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80.046033055223447</c:v>
                </c:pt>
                <c:pt idx="3">
                  <c:v>82.261022141034488</c:v>
                </c:pt>
                <c:pt idx="4">
                  <c:v>101.23563527584477</c:v>
                </c:pt>
                <c:pt idx="5">
                  <c:v>116.02586018572084</c:v>
                </c:pt>
                <c:pt idx="6">
                  <c:v>136.85855765491686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8-8D42-89AA-B75A93C963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RCP 2.6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87.145659864349852</c:v>
                </c:pt>
                <c:pt idx="3">
                  <c:v>98.130921429905356</c:v>
                </c:pt>
                <c:pt idx="4">
                  <c:v>116.35858984234669</c:v>
                </c:pt>
                <c:pt idx="5">
                  <c:v>126.90338608382454</c:v>
                </c:pt>
                <c:pt idx="6">
                  <c:v>139.55258856777746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8-8D42-89AA-B75A93C963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RCP 3.4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87.177886662923441</c:v>
                </c:pt>
                <c:pt idx="3">
                  <c:v>102.59199145794778</c:v>
                </c:pt>
                <c:pt idx="4">
                  <c:v>125.02231111798984</c:v>
                </c:pt>
                <c:pt idx="5">
                  <c:v>136.59857003484916</c:v>
                </c:pt>
                <c:pt idx="6">
                  <c:v>145.51471868276354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8-8D42-89AA-B75A93C963F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RCP 4.5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87.591556230269617</c:v>
                </c:pt>
                <c:pt idx="3">
                  <c:v>104.60566359162063</c:v>
                </c:pt>
                <c:pt idx="4">
                  <c:v>129.59874890272425</c:v>
                </c:pt>
                <c:pt idx="5">
                  <c:v>146.4954818191874</c:v>
                </c:pt>
                <c:pt idx="6">
                  <c:v>157.87738667362072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8-8D42-89AA-B75A93C963F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RCP 6.0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90.883415444095291</c:v>
                </c:pt>
                <c:pt idx="3">
                  <c:v>113.30777391671347</c:v>
                </c:pt>
                <c:pt idx="4">
                  <c:v>141.1841113809725</c:v>
                </c:pt>
                <c:pt idx="5">
                  <c:v>160.77030042799049</c:v>
                </c:pt>
                <c:pt idx="6">
                  <c:v>176.38704793720467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8-8D42-89AA-B75A93C963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4648415"/>
        <c:axId val="704650047"/>
      </c:lineChart>
      <c:catAx>
        <c:axId val="70464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4650047"/>
        <c:crosses val="autoZero"/>
        <c:auto val="1"/>
        <c:lblAlgn val="ctr"/>
        <c:lblOffset val="100"/>
        <c:noMultiLvlLbl val="0"/>
      </c:catAx>
      <c:valAx>
        <c:axId val="70465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464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Trade [</a:t>
            </a:r>
            <a:r>
              <a:rPr lang="en-GB" dirty="0" err="1"/>
              <a:t>GWa</a:t>
            </a:r>
            <a:r>
              <a:rPr lang="en-GB" dirty="0"/>
              <a:t>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'Import Export'!$A$3:$B$3</c:f>
              <c:strCache>
                <c:ptCount val="2"/>
                <c:pt idx="0">
                  <c:v>Imports</c:v>
                </c:pt>
                <c:pt idx="1">
                  <c:v>GWa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'Import Export'!$C$1:$N$2</c:f>
              <c:multiLvlStrCache>
                <c:ptCount val="12"/>
                <c:lvl>
                  <c:pt idx="0">
                    <c:v>2020</c:v>
                  </c:pt>
                  <c:pt idx="1">
                    <c:v>2030</c:v>
                  </c:pt>
                  <c:pt idx="2">
                    <c:v>2040</c:v>
                  </c:pt>
                  <c:pt idx="3">
                    <c:v>2050</c:v>
                  </c:pt>
                  <c:pt idx="4">
                    <c:v>2020</c:v>
                  </c:pt>
                  <c:pt idx="5">
                    <c:v>2030</c:v>
                  </c:pt>
                  <c:pt idx="6">
                    <c:v>2040</c:v>
                  </c:pt>
                  <c:pt idx="7">
                    <c:v>2050</c:v>
                  </c:pt>
                  <c:pt idx="8">
                    <c:v>2020</c:v>
                  </c:pt>
                  <c:pt idx="9">
                    <c:v>2030</c:v>
                  </c:pt>
                  <c:pt idx="10">
                    <c:v>2040</c:v>
                  </c:pt>
                  <c:pt idx="11">
                    <c:v>2050</c:v>
                  </c:pt>
                </c:lvl>
                <c:lvl>
                  <c:pt idx="0">
                    <c:v>Baseline</c:v>
                  </c:pt>
                  <c:pt idx="4">
                    <c:v>RCP 1.9</c:v>
                  </c:pt>
                  <c:pt idx="8">
                    <c:v>RCP 6.0</c:v>
                  </c:pt>
                </c:lvl>
              </c:multiLvlStrCache>
            </c:multiLvlStrRef>
          </c:cat>
          <c:val>
            <c:numRef>
              <c:f>'Import Export'!$C$3:$N$3</c:f>
              <c:numCache>
                <c:formatCode>General</c:formatCode>
                <c:ptCount val="12"/>
                <c:pt idx="0">
                  <c:v>49.652545928955078</c:v>
                </c:pt>
                <c:pt idx="1">
                  <c:v>47.253894805908203</c:v>
                </c:pt>
                <c:pt idx="2">
                  <c:v>53.423957824707031</c:v>
                </c:pt>
                <c:pt idx="3">
                  <c:v>59.234283447265618</c:v>
                </c:pt>
                <c:pt idx="4">
                  <c:v>49.652545928955078</c:v>
                </c:pt>
                <c:pt idx="5">
                  <c:v>45.902667999267578</c:v>
                </c:pt>
                <c:pt idx="6">
                  <c:v>48.413551330566413</c:v>
                </c:pt>
                <c:pt idx="7">
                  <c:v>49.411617279052727</c:v>
                </c:pt>
                <c:pt idx="8">
                  <c:v>49.652545928955078</c:v>
                </c:pt>
                <c:pt idx="9">
                  <c:v>45.902667999267578</c:v>
                </c:pt>
                <c:pt idx="10">
                  <c:v>48.413551330566413</c:v>
                </c:pt>
                <c:pt idx="11">
                  <c:v>49.411617279052727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1-B648-BED9-03CC0DD7B433}"/>
            </c:ext>
          </c:extLst>
        </c:ser>
        <c:ser>
          <c:idx val="1"/>
          <c:order val="1"/>
          <c:tx>
            <c:strRef>
              <c:f>'Import Export'!$A$4:$B$4</c:f>
              <c:strCache>
                <c:ptCount val="2"/>
                <c:pt idx="0">
                  <c:v>Exports</c:v>
                </c:pt>
                <c:pt idx="1">
                  <c:v>GWa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'Import Export'!$C$1:$N$2</c:f>
              <c:multiLvlStrCache>
                <c:ptCount val="12"/>
                <c:lvl>
                  <c:pt idx="0">
                    <c:v>2020</c:v>
                  </c:pt>
                  <c:pt idx="1">
                    <c:v>2030</c:v>
                  </c:pt>
                  <c:pt idx="2">
                    <c:v>2040</c:v>
                  </c:pt>
                  <c:pt idx="3">
                    <c:v>2050</c:v>
                  </c:pt>
                  <c:pt idx="4">
                    <c:v>2020</c:v>
                  </c:pt>
                  <c:pt idx="5">
                    <c:v>2030</c:v>
                  </c:pt>
                  <c:pt idx="6">
                    <c:v>2040</c:v>
                  </c:pt>
                  <c:pt idx="7">
                    <c:v>2050</c:v>
                  </c:pt>
                  <c:pt idx="8">
                    <c:v>2020</c:v>
                  </c:pt>
                  <c:pt idx="9">
                    <c:v>2030</c:v>
                  </c:pt>
                  <c:pt idx="10">
                    <c:v>2040</c:v>
                  </c:pt>
                  <c:pt idx="11">
                    <c:v>2050</c:v>
                  </c:pt>
                </c:lvl>
                <c:lvl>
                  <c:pt idx="0">
                    <c:v>Baseline</c:v>
                  </c:pt>
                  <c:pt idx="4">
                    <c:v>RCP 1.9</c:v>
                  </c:pt>
                  <c:pt idx="8">
                    <c:v>RCP 6.0</c:v>
                  </c:pt>
                </c:lvl>
              </c:multiLvlStrCache>
            </c:multiLvlStrRef>
          </c:cat>
          <c:val>
            <c:numRef>
              <c:f>'Import Export'!$C$4:$N$4</c:f>
              <c:numCache>
                <c:formatCode>General</c:formatCode>
                <c:ptCount val="12"/>
                <c:pt idx="0">
                  <c:v>66.5994873046875</c:v>
                </c:pt>
                <c:pt idx="1">
                  <c:v>52.925739288330078</c:v>
                </c:pt>
                <c:pt idx="2">
                  <c:v>46.783237457275391</c:v>
                </c:pt>
                <c:pt idx="3">
                  <c:v>44.160850524902337</c:v>
                </c:pt>
                <c:pt idx="4">
                  <c:v>66.5994873046875</c:v>
                </c:pt>
                <c:pt idx="5">
                  <c:v>52.925739288330078</c:v>
                </c:pt>
                <c:pt idx="6">
                  <c:v>46.783237457275391</c:v>
                </c:pt>
                <c:pt idx="7">
                  <c:v>44.160850524902337</c:v>
                </c:pt>
                <c:pt idx="8">
                  <c:v>66.5994873046875</c:v>
                </c:pt>
                <c:pt idx="9">
                  <c:v>52.925739288330078</c:v>
                </c:pt>
                <c:pt idx="10">
                  <c:v>46.783237457275391</c:v>
                </c:pt>
                <c:pt idx="11">
                  <c:v>44.160850524902337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61-B648-BED9-03CC0DD7B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870447"/>
        <c:axId val="665500159"/>
      </c:barChart>
      <c:catAx>
        <c:axId val="66487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5500159"/>
        <c:crosses val="autoZero"/>
        <c:auto val="1"/>
        <c:lblAlgn val="ctr"/>
        <c:lblOffset val="100"/>
        <c:noMultiLvlLbl val="0"/>
      </c:catAx>
      <c:valAx>
        <c:axId val="66550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487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Emissions [MtCO2eq]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'CO2 emissions'!$A$2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'CO2 emissions'!$B$1:$G$1</c:f>
              <c:strCache>
                <c:ptCount val="6"/>
                <c:pt idx="0">
                  <c:v>Baseline</c:v>
                </c:pt>
                <c:pt idx="1">
                  <c:v>RCP 1.9</c:v>
                </c:pt>
                <c:pt idx="2">
                  <c:v>RCP 2.6</c:v>
                </c:pt>
                <c:pt idx="3">
                  <c:v>RCP 3.4</c:v>
                </c:pt>
                <c:pt idx="4">
                  <c:v>RCP 4.5</c:v>
                </c:pt>
                <c:pt idx="5">
                  <c:v>RCP 6.0</c:v>
                </c:pt>
              </c:strCache>
            </c:strRef>
          </c:cat>
          <c:val>
            <c:numRef>
              <c:f>'CO2 emissions'!$B$2:$G$2</c:f>
              <c:numCache>
                <c:formatCode>General</c:formatCode>
                <c:ptCount val="6"/>
                <c:pt idx="0">
                  <c:v>527.53094482421875</c:v>
                </c:pt>
                <c:pt idx="1">
                  <c:v>527.53094482421875</c:v>
                </c:pt>
                <c:pt idx="2">
                  <c:v>527.53094482421875</c:v>
                </c:pt>
                <c:pt idx="3">
                  <c:v>527.53094482421875</c:v>
                </c:pt>
                <c:pt idx="4">
                  <c:v>527.53094482421875</c:v>
                </c:pt>
                <c:pt idx="5">
                  <c:v>527.53094482421875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7-C248-B5DE-E8A77660DCC5}"/>
            </c:ext>
          </c:extLst>
        </c:ser>
        <c:ser>
          <c:idx val="1"/>
          <c:order val="1"/>
          <c:tx>
            <c:strRef>
              <c:f>'CO2 emissions'!$A$3</c:f>
              <c:strCache>
                <c:ptCount val="1"/>
                <c:pt idx="0">
                  <c:v>2030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'CO2 emissions'!$B$1:$G$1</c:f>
              <c:strCache>
                <c:ptCount val="6"/>
                <c:pt idx="0">
                  <c:v>Baseline</c:v>
                </c:pt>
                <c:pt idx="1">
                  <c:v>RCP 1.9</c:v>
                </c:pt>
                <c:pt idx="2">
                  <c:v>RCP 2.6</c:v>
                </c:pt>
                <c:pt idx="3">
                  <c:v>RCP 3.4</c:v>
                </c:pt>
                <c:pt idx="4">
                  <c:v>RCP 4.5</c:v>
                </c:pt>
                <c:pt idx="5">
                  <c:v>RCP 6.0</c:v>
                </c:pt>
              </c:strCache>
            </c:strRef>
          </c:cat>
          <c:val>
            <c:numRef>
              <c:f>'CO2 emissions'!$B$3:$G$3</c:f>
              <c:numCache>
                <c:formatCode>General</c:formatCode>
                <c:ptCount val="6"/>
                <c:pt idx="0">
                  <c:v>683.823974609375</c:v>
                </c:pt>
                <c:pt idx="1">
                  <c:v>664.48138427734375</c:v>
                </c:pt>
                <c:pt idx="2">
                  <c:v>664.48138427734375</c:v>
                </c:pt>
                <c:pt idx="3">
                  <c:v>664.48138427734375</c:v>
                </c:pt>
                <c:pt idx="4">
                  <c:v>664.48138427734375</c:v>
                </c:pt>
                <c:pt idx="5">
                  <c:v>664.48138427734375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F7-C248-B5DE-E8A77660DCC5}"/>
            </c:ext>
          </c:extLst>
        </c:ser>
        <c:ser>
          <c:idx val="2"/>
          <c:order val="2"/>
          <c:tx>
            <c:strRef>
              <c:f>'CO2 emissions'!$A$4</c:f>
              <c:strCache>
                <c:ptCount val="1"/>
                <c:pt idx="0">
                  <c:v>2040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'CO2 emissions'!$B$1:$G$1</c:f>
              <c:strCache>
                <c:ptCount val="6"/>
                <c:pt idx="0">
                  <c:v>Baseline</c:v>
                </c:pt>
                <c:pt idx="1">
                  <c:v>RCP 1.9</c:v>
                </c:pt>
                <c:pt idx="2">
                  <c:v>RCP 2.6</c:v>
                </c:pt>
                <c:pt idx="3">
                  <c:v>RCP 3.4</c:v>
                </c:pt>
                <c:pt idx="4">
                  <c:v>RCP 4.5</c:v>
                </c:pt>
                <c:pt idx="5">
                  <c:v>RCP 6.0</c:v>
                </c:pt>
              </c:strCache>
            </c:strRef>
          </c:cat>
          <c:val>
            <c:numRef>
              <c:f>'CO2 emissions'!$B$4:$G$4</c:f>
              <c:numCache>
                <c:formatCode>General</c:formatCode>
                <c:ptCount val="6"/>
                <c:pt idx="0">
                  <c:v>817.57855224609375</c:v>
                </c:pt>
                <c:pt idx="1">
                  <c:v>744.68243408203125</c:v>
                </c:pt>
                <c:pt idx="2">
                  <c:v>744.68243408203125</c:v>
                </c:pt>
                <c:pt idx="3">
                  <c:v>744.68243408203125</c:v>
                </c:pt>
                <c:pt idx="4">
                  <c:v>744.68243408203125</c:v>
                </c:pt>
                <c:pt idx="5">
                  <c:v>744.68243408203125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F7-C248-B5DE-E8A77660DCC5}"/>
            </c:ext>
          </c:extLst>
        </c:ser>
        <c:ser>
          <c:idx val="3"/>
          <c:order val="3"/>
          <c:tx>
            <c:strRef>
              <c:f>'CO2 emissions'!$A$5</c:f>
              <c:strCache>
                <c:ptCount val="1"/>
                <c:pt idx="0">
                  <c:v>2050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'CO2 emissions'!$B$1:$G$1</c:f>
              <c:strCache>
                <c:ptCount val="6"/>
                <c:pt idx="0">
                  <c:v>Baseline</c:v>
                </c:pt>
                <c:pt idx="1">
                  <c:v>RCP 1.9</c:v>
                </c:pt>
                <c:pt idx="2">
                  <c:v>RCP 2.6</c:v>
                </c:pt>
                <c:pt idx="3">
                  <c:v>RCP 3.4</c:v>
                </c:pt>
                <c:pt idx="4">
                  <c:v>RCP 4.5</c:v>
                </c:pt>
                <c:pt idx="5">
                  <c:v>RCP 6.0</c:v>
                </c:pt>
              </c:strCache>
            </c:strRef>
          </c:cat>
          <c:val>
            <c:numRef>
              <c:f>'CO2 emissions'!$B$5:$G$5</c:f>
              <c:numCache>
                <c:formatCode>General</c:formatCode>
                <c:ptCount val="6"/>
                <c:pt idx="0">
                  <c:v>1004.80712890625</c:v>
                </c:pt>
                <c:pt idx="1">
                  <c:v>872.3360595703125</c:v>
                </c:pt>
                <c:pt idx="2">
                  <c:v>872.3360595703125</c:v>
                </c:pt>
                <c:pt idx="3">
                  <c:v>872.3360595703125</c:v>
                </c:pt>
                <c:pt idx="4">
                  <c:v>872.3360595703125</c:v>
                </c:pt>
                <c:pt idx="5">
                  <c:v>872.3360595703125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F7-C248-B5DE-E8A77660D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126799"/>
        <c:axId val="665081599"/>
      </c:barChart>
      <c:catAx>
        <c:axId val="66512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5081599"/>
        <c:crosses val="autoZero"/>
        <c:auto val="1"/>
        <c:lblAlgn val="ctr"/>
        <c:lblOffset val="100"/>
        <c:noMultiLvlLbl val="0"/>
      </c:catAx>
      <c:valAx>
        <c:axId val="66508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512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68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33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2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1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668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8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1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6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79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6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32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EP8900 – Integrated </a:t>
            </a:r>
            <a:r>
              <a:rPr lang="nb-NO" dirty="0" err="1"/>
              <a:t>Assessment</a:t>
            </a:r>
            <a:r>
              <a:rPr lang="nb-NO" dirty="0"/>
              <a:t> </a:t>
            </a:r>
            <a:r>
              <a:rPr lang="nb-NO" dirty="0" err="1"/>
              <a:t>Modelling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SSP5 </a:t>
            </a:r>
          </a:p>
        </p:txBody>
      </p:sp>
    </p:spTree>
    <p:extLst>
      <p:ext uri="{BB962C8B-B14F-4D97-AF65-F5344CB8AC3E}">
        <p14:creationId xmlns:p14="http://schemas.microsoft.com/office/powerpoint/2010/main" val="10214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13F5-2018-F640-B473-D321C8EB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of SSP5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0DC2-E958-9949-9131-9B302C34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population growth</a:t>
            </a:r>
          </a:p>
          <a:p>
            <a:r>
              <a:rPr lang="en-GB" dirty="0"/>
              <a:t>High GDP growth</a:t>
            </a:r>
          </a:p>
          <a:p>
            <a:r>
              <a:rPr lang="en-GB" dirty="0"/>
              <a:t>High level of trade</a:t>
            </a:r>
          </a:p>
          <a:p>
            <a:r>
              <a:rPr lang="en-GB" dirty="0"/>
              <a:t>High energy consumption</a:t>
            </a:r>
          </a:p>
          <a:p>
            <a:r>
              <a:rPr lang="en-GB" dirty="0"/>
              <a:t>Rapid technology development</a:t>
            </a:r>
          </a:p>
          <a:p>
            <a:r>
              <a:rPr lang="en-GB" dirty="0"/>
              <a:t>Low environmental focus</a:t>
            </a:r>
          </a:p>
          <a:p>
            <a:r>
              <a:rPr lang="en-GB" dirty="0"/>
              <a:t>Policies are development oriented</a:t>
            </a:r>
          </a:p>
        </p:txBody>
      </p:sp>
    </p:spTree>
    <p:extLst>
      <p:ext uri="{BB962C8B-B14F-4D97-AF65-F5344CB8AC3E}">
        <p14:creationId xmlns:p14="http://schemas.microsoft.com/office/powerpoint/2010/main" val="23405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81-0FF0-FF4D-B38E-8925E200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the Energy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57C2C-1504-6642-841D-BBE738466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0505"/>
              </a:xfrm>
            </p:spPr>
            <p:txBody>
              <a:bodyPr/>
              <a:lstStyle/>
              <a:p>
                <a:r>
                  <a:rPr lang="en-GB" dirty="0"/>
                  <a:t>Main assumption: GDP directly related to energy consumption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𝐸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𝑆𝐴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𝐸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𝐺𝐷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𝑆𝐴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𝐺𝐷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𝜂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57C2C-1504-6642-841D-BBE73846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0505"/>
              </a:xfrm>
              <a:blipFill>
                <a:blip r:embed="rId2"/>
                <a:stretch>
                  <a:fillRect l="-965" t="-7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FC0C5F-0705-1B48-B016-5EA83638866B}"/>
              </a:ext>
            </a:extLst>
          </p:cNvPr>
          <p:cNvCxnSpPr/>
          <p:nvPr/>
        </p:nvCxnSpPr>
        <p:spPr>
          <a:xfrm flipV="1">
            <a:off x="2240280" y="2811780"/>
            <a:ext cx="960120" cy="10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B9E36C-371D-894A-A453-6B4840BA1AE9}"/>
              </a:ext>
            </a:extLst>
          </p:cNvPr>
          <p:cNvSpPr txBox="1"/>
          <p:nvPr/>
        </p:nvSpPr>
        <p:spPr>
          <a:xfrm>
            <a:off x="1525904" y="3946525"/>
            <a:ext cx="241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energy demand in 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9E699-240A-3C4E-AD61-C1D6B5F94063}"/>
              </a:ext>
            </a:extLst>
          </p:cNvPr>
          <p:cNvSpPr txBox="1"/>
          <p:nvPr/>
        </p:nvSpPr>
        <p:spPr>
          <a:xfrm>
            <a:off x="7039930" y="3946524"/>
            <a:ext cx="24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2EE6B-CE2E-3249-905C-C01D421231E9}"/>
              </a:ext>
            </a:extLst>
          </p:cNvPr>
          <p:cNvCxnSpPr>
            <a:cxnSpLocks/>
          </p:cNvCxnSpPr>
          <p:nvPr/>
        </p:nvCxnSpPr>
        <p:spPr>
          <a:xfrm flipV="1">
            <a:off x="4602480" y="2828290"/>
            <a:ext cx="0" cy="11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D4EF7-8633-E74A-A405-9AEC5A7DACE6}"/>
              </a:ext>
            </a:extLst>
          </p:cNvPr>
          <p:cNvCxnSpPr>
            <a:cxnSpLocks/>
          </p:cNvCxnSpPr>
          <p:nvPr/>
        </p:nvCxnSpPr>
        <p:spPr>
          <a:xfrm flipH="1" flipV="1">
            <a:off x="6964681" y="2867343"/>
            <a:ext cx="533399" cy="10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A0B63-73C1-FC4E-9C3D-296E69558482}"/>
              </a:ext>
            </a:extLst>
          </p:cNvPr>
          <p:cNvSpPr txBox="1"/>
          <p:nvPr/>
        </p:nvSpPr>
        <p:spPr>
          <a:xfrm>
            <a:off x="3796664" y="3992690"/>
            <a:ext cx="24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demand in Africa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B143C5A-6BC4-CA4B-8F65-9C6DEE604B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626" y="4860925"/>
                <a:ext cx="7044690" cy="1500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derived from present final energy demand vs useful energy demand and assumed to increase by 15% </a:t>
                </a:r>
                <a:r>
                  <a:rPr lang="en-GB" dirty="0" err="1"/>
                  <a:t>decadally</a:t>
                </a:r>
                <a:endParaRPr lang="en-GB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B143C5A-6BC4-CA4B-8F65-9C6DEE60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26" y="4860925"/>
                <a:ext cx="7044690" cy="1500505"/>
              </a:xfrm>
              <a:prstGeom prst="rect">
                <a:avLst/>
              </a:prstGeom>
              <a:blipFill>
                <a:blip r:embed="rId3"/>
                <a:stretch>
                  <a:fillRect l="-1619" t="-7563" r="-2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4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98853" cy="64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7AA6-CDB2-5045-9649-AA127C05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400"/>
              <a:t>RCP Scenarios within SSP5</a:t>
            </a:r>
          </a:p>
        </p:txBody>
      </p:sp>
      <p:graphicFrame>
        <p:nvGraphicFramePr>
          <p:cNvPr id="24" name="Content Placeholder 20">
            <a:extLst>
              <a:ext uri="{FF2B5EF4-FFF2-40B4-BE49-F238E27FC236}">
                <a16:creationId xmlns:a16="http://schemas.microsoft.com/office/drawing/2014/main" id="{382A9A00-1D74-9542-ABBB-4A54FFDE3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1594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7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2AB2-06B2-6B43-B131-C42284EA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Trade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F869289-E83F-E24E-8552-3B3AE0EA1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810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2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53A-3391-434D-B44D-128DFBCE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CO2eq Emissions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115C6C-1DC9-1847-80CB-7C5C839E4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460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4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EP8900 – Integrated Assessment Modelling</vt:lpstr>
      <vt:lpstr>Background of SSP5</vt:lpstr>
      <vt:lpstr>Calculating the Energy Demand</vt:lpstr>
      <vt:lpstr>PowerPoint Presentation</vt:lpstr>
      <vt:lpstr>RCP Scenarios within SSP5</vt:lpstr>
      <vt:lpstr>Trade</vt:lpstr>
      <vt:lpstr>CO2eq Emissions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EP8900 – Integrated Assessment Modelling</dc:title>
  <dc:creator>Fernando Aguilar Lopez</dc:creator>
  <cp:lastModifiedBy>Fernando Aguilar Lopez</cp:lastModifiedBy>
  <cp:revision>5</cp:revision>
  <dcterms:created xsi:type="dcterms:W3CDTF">2019-10-25T13:25:03Z</dcterms:created>
  <dcterms:modified xsi:type="dcterms:W3CDTF">2019-10-25T14:27:34Z</dcterms:modified>
</cp:coreProperties>
</file>