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fernaag\Documents\GitHub\SSP5\MESSAGEix_South_Africa\Data\SSP5\Summary_for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Useful Energy Demand [GWa]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92.5621838</c:v>
                </c:pt>
                <c:pt idx="3">
                  <c:v>114.15445030000001</c:v>
                </c:pt>
                <c:pt idx="4">
                  <c:v>135.13042970000001</c:v>
                </c:pt>
                <c:pt idx="5">
                  <c:v>156.10640599999999</c:v>
                </c:pt>
                <c:pt idx="6">
                  <c:v>177.0823785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8-8D42-89AA-B75A93C963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RCP1.9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80.046033055223447</c:v>
                </c:pt>
                <c:pt idx="3">
                  <c:v>82.261022141034488</c:v>
                </c:pt>
                <c:pt idx="4">
                  <c:v>101.23563527584477</c:v>
                </c:pt>
                <c:pt idx="5">
                  <c:v>116.02586018572084</c:v>
                </c:pt>
                <c:pt idx="6">
                  <c:v>136.85855765491686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8-8D42-89AA-B75A93C963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RCP 2.6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87.145659864349852</c:v>
                </c:pt>
                <c:pt idx="3">
                  <c:v>98.130921429905356</c:v>
                </c:pt>
                <c:pt idx="4">
                  <c:v>116.35858984234669</c:v>
                </c:pt>
                <c:pt idx="5">
                  <c:v>126.90338608382454</c:v>
                </c:pt>
                <c:pt idx="6">
                  <c:v>139.55258856777746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8-8D42-89AA-B75A93C963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RCP 3.4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87.177886662923441</c:v>
                </c:pt>
                <c:pt idx="3">
                  <c:v>102.59199145794778</c:v>
                </c:pt>
                <c:pt idx="4">
                  <c:v>125.02231111798984</c:v>
                </c:pt>
                <c:pt idx="5">
                  <c:v>136.59857003484916</c:v>
                </c:pt>
                <c:pt idx="6">
                  <c:v>145.51471868276354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8-8D42-89AA-B75A93C963F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RCP 4.5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87.591556230269617</c:v>
                </c:pt>
                <c:pt idx="3">
                  <c:v>104.60566359162063</c:v>
                </c:pt>
                <c:pt idx="4">
                  <c:v>129.59874890272425</c:v>
                </c:pt>
                <c:pt idx="5">
                  <c:v>146.4954818191874</c:v>
                </c:pt>
                <c:pt idx="6">
                  <c:v>157.87738667362072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8-8D42-89AA-B75A93C963F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RCP 6.0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51.409755499999996</c:v>
                </c:pt>
                <c:pt idx="1">
                  <c:v>71.329882300000008</c:v>
                </c:pt>
                <c:pt idx="2">
                  <c:v>90.883415444095291</c:v>
                </c:pt>
                <c:pt idx="3">
                  <c:v>113.30777391671347</c:v>
                </c:pt>
                <c:pt idx="4">
                  <c:v>141.1841113809725</c:v>
                </c:pt>
                <c:pt idx="5">
                  <c:v>160.77030042799049</c:v>
                </c:pt>
                <c:pt idx="6">
                  <c:v>176.38704793720467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8-8D42-89AA-B75A93C963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4648415"/>
        <c:axId val="704650047"/>
      </c:lineChart>
      <c:catAx>
        <c:axId val="70464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4650047"/>
        <c:crosses val="autoZero"/>
        <c:auto val="1"/>
        <c:lblAlgn val="ctr"/>
        <c:lblOffset val="100"/>
        <c:noMultiLvlLbl val="0"/>
      </c:catAx>
      <c:valAx>
        <c:axId val="70465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464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8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33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2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1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6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8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1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6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79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6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04A-D7F0-4646-A2C8-103FD0F02618}" type="datetimeFigureOut">
              <a:rPr lang="nb-NO" smtClean="0"/>
              <a:t>25.10.2019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2C4F-6AF8-43D6-B24E-718D2C270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32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14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81-0FF0-FF4D-B38E-8925E200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the Energy Demand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57C2C-1504-6642-841D-BBE738466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0505"/>
              </a:xfrm>
            </p:spPr>
            <p:txBody>
              <a:bodyPr/>
              <a:lstStyle/>
              <a:p>
                <a:r>
                  <a:rPr lang="en-GB" dirty="0"/>
                  <a:t>Main assumption: GDP directly related to energy consumption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𝐸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𝑆𝐴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𝐸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𝐺𝐷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𝑆𝐴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𝐺𝐷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𝜂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57C2C-1504-6642-841D-BBE73846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0505"/>
              </a:xfrm>
              <a:blipFill>
                <a:blip r:embed="rId2"/>
                <a:stretch>
                  <a:fillRect l="-965" t="-7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FC0C5F-0705-1B48-B016-5EA83638866B}"/>
              </a:ext>
            </a:extLst>
          </p:cNvPr>
          <p:cNvCxnSpPr/>
          <p:nvPr/>
        </p:nvCxnSpPr>
        <p:spPr>
          <a:xfrm flipV="1">
            <a:off x="2240280" y="2811780"/>
            <a:ext cx="960120" cy="10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B9E36C-371D-894A-A453-6B4840BA1AE9}"/>
              </a:ext>
            </a:extLst>
          </p:cNvPr>
          <p:cNvSpPr txBox="1"/>
          <p:nvPr/>
        </p:nvSpPr>
        <p:spPr>
          <a:xfrm>
            <a:off x="1525904" y="3946525"/>
            <a:ext cx="241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energy demand in 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9E699-240A-3C4E-AD61-C1D6B5F94063}"/>
              </a:ext>
            </a:extLst>
          </p:cNvPr>
          <p:cNvSpPr txBox="1"/>
          <p:nvPr/>
        </p:nvSpPr>
        <p:spPr>
          <a:xfrm>
            <a:off x="7039930" y="3946524"/>
            <a:ext cx="24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2EE6B-CE2E-3249-905C-C01D421231E9}"/>
              </a:ext>
            </a:extLst>
          </p:cNvPr>
          <p:cNvCxnSpPr>
            <a:cxnSpLocks/>
          </p:cNvCxnSpPr>
          <p:nvPr/>
        </p:nvCxnSpPr>
        <p:spPr>
          <a:xfrm flipV="1">
            <a:off x="4602480" y="2828290"/>
            <a:ext cx="0" cy="11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D4EF7-8633-E74A-A405-9AEC5A7DACE6}"/>
              </a:ext>
            </a:extLst>
          </p:cNvPr>
          <p:cNvCxnSpPr>
            <a:cxnSpLocks/>
          </p:cNvCxnSpPr>
          <p:nvPr/>
        </p:nvCxnSpPr>
        <p:spPr>
          <a:xfrm flipH="1" flipV="1">
            <a:off x="6964681" y="2867343"/>
            <a:ext cx="533399" cy="100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A0B63-73C1-FC4E-9C3D-296E69558482}"/>
              </a:ext>
            </a:extLst>
          </p:cNvPr>
          <p:cNvSpPr txBox="1"/>
          <p:nvPr/>
        </p:nvSpPr>
        <p:spPr>
          <a:xfrm>
            <a:off x="3796664" y="3992690"/>
            <a:ext cx="24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demand in Africa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B143C5A-6BC4-CA4B-8F65-9C6DEE604B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49190"/>
                <a:ext cx="10515600" cy="1500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		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derived from final energy demand vs useful energy 			demand and assumed to increase by 15% annually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B143C5A-6BC4-CA4B-8F65-9C6DEE60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9190"/>
                <a:ext cx="10515600" cy="1500505"/>
              </a:xfrm>
              <a:prstGeom prst="rect">
                <a:avLst/>
              </a:prstGeom>
              <a:blipFill>
                <a:blip r:embed="rId3"/>
                <a:stretch>
                  <a:fillRect t="-7563" r="-1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98853" cy="64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7AA6-CDB2-5045-9649-AA127C05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/>
              <a:t>RCP Scenarios within SSP5</a:t>
            </a:r>
          </a:p>
        </p:txBody>
      </p:sp>
      <p:graphicFrame>
        <p:nvGraphicFramePr>
          <p:cNvPr id="24" name="Content Placeholder 20">
            <a:extLst>
              <a:ext uri="{FF2B5EF4-FFF2-40B4-BE49-F238E27FC236}">
                <a16:creationId xmlns:a16="http://schemas.microsoft.com/office/drawing/2014/main" id="{382A9A00-1D74-9542-ABBB-4A54FFDE3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1594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7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Calculating the Energy Demand</vt:lpstr>
      <vt:lpstr>PowerPoint Presentation</vt:lpstr>
      <vt:lpstr>RCP Scenarios within SSP5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Aguilar Lopez</dc:creator>
  <cp:lastModifiedBy>Fernando Aguilar Lopez</cp:lastModifiedBy>
  <cp:revision>1</cp:revision>
  <dcterms:created xsi:type="dcterms:W3CDTF">2019-10-25T12:26:50Z</dcterms:created>
  <dcterms:modified xsi:type="dcterms:W3CDTF">2019-10-25T12:28:03Z</dcterms:modified>
</cp:coreProperties>
</file>