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14" r:id="rId3"/>
    <p:sldId id="401" r:id="rId4"/>
    <p:sldId id="403" r:id="rId5"/>
    <p:sldId id="405" r:id="rId6"/>
    <p:sldId id="404" r:id="rId7"/>
    <p:sldId id="402" r:id="rId8"/>
    <p:sldId id="410" r:id="rId9"/>
    <p:sldId id="413" r:id="rId10"/>
    <p:sldId id="371" r:id="rId11"/>
  </p:sldIdLst>
  <p:sldSz cx="12192000" cy="6858000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921"/>
    <a:srgbClr val="FFF3B4"/>
    <a:srgbClr val="EBB625"/>
    <a:srgbClr val="FFFF66"/>
    <a:srgbClr val="99CCFF"/>
    <a:srgbClr val="CC3300"/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/>
    <p:restoredTop sz="94737"/>
  </p:normalViewPr>
  <p:slideViewPr>
    <p:cSldViewPr>
      <p:cViewPr varScale="1">
        <p:scale>
          <a:sx n="195" d="100"/>
          <a:sy n="195" d="100"/>
        </p:scale>
        <p:origin x="400" y="192"/>
      </p:cViewPr>
      <p:guideLst>
        <p:guide orient="horz" pos="27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5F47665-06AC-4576-8CD9-9BCB97D41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5185DE-A0B5-4772-B237-14C12C2CA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BDB742-D49A-4C5F-B37B-8FCDBD3A8E8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A54412-B6B0-4EFA-8E8D-66AEC1818A9F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00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A54412-B6B0-4EFA-8E8D-66AEC1818A9F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2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A54412-B6B0-4EFA-8E8D-66AEC1818A9F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58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A54412-B6B0-4EFA-8E8D-66AEC1818A9F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15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A54412-B6B0-4EFA-8E8D-66AEC1818A9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82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A54412-B6B0-4EFA-8E8D-66AEC1818A9F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284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A54412-B6B0-4EFA-8E8D-66AEC1818A9F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57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459D-C625-45A5-8A1B-4A34B78BD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5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7DA0-6394-4823-98A4-C9F626C89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9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A8A4-2981-40B6-98C7-23183DB0D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D30A-6040-4E37-9D8A-E8F5BFB27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2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77FEA-6A8E-4CC8-AAE1-354CB2D31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93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7464-89B3-434C-BC73-4C17A6425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9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6336C-DB8E-4382-ACE3-5956A2147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5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FB737-38E0-4824-B4A2-14D36CFA7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3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AF188-72B5-4E7F-8CB2-EF1B5B2928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6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7FC8F-5697-4EC0-B6CF-E8E1CCD2E5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7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F386-3DCD-4D86-885C-04163CA8C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4F0CB8E-DA5A-4F5B-9EAE-7AAAAD863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p4290.apps.stack.it.ntnu.n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ndEcol/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3452816" y="776291"/>
            <a:ext cx="535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1800">
                <a:solidFill>
                  <a:schemeClr val="accent2"/>
                </a:solidFill>
              </a:rPr>
              <a:t>TEP4290 Modeling of Built Environment Systems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grpSp>
        <p:nvGrpSpPr>
          <p:cNvPr id="4100" name="Group 23"/>
          <p:cNvGrpSpPr>
            <a:grpSpLocks/>
          </p:cNvGrpSpPr>
          <p:nvPr/>
        </p:nvGrpSpPr>
        <p:grpSpPr bwMode="auto">
          <a:xfrm>
            <a:off x="0" y="0"/>
            <a:ext cx="12192000" cy="609600"/>
            <a:chOff x="0" y="0"/>
            <a:chExt cx="5760" cy="384"/>
          </a:xfrm>
        </p:grpSpPr>
        <p:sp>
          <p:nvSpPr>
            <p:cNvPr id="4118" name="Rectangle 16"/>
            <p:cNvSpPr>
              <a:spLocks noChangeArrowheads="1"/>
            </p:cNvSpPr>
            <p:nvPr/>
          </p:nvSpPr>
          <p:spPr bwMode="auto">
            <a:xfrm rot="-5400000">
              <a:off x="2688" y="-2688"/>
              <a:ext cx="384" cy="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nb-NO" altLang="en-US" sz="3600">
                <a:latin typeface="Times" panose="02020603050405020304" pitchFamily="18" charset="0"/>
              </a:endParaRPr>
            </a:p>
          </p:txBody>
        </p:sp>
        <p:pic>
          <p:nvPicPr>
            <p:cNvPr id="411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502" y="-336"/>
              <a:ext cx="196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0" name="Text Box 22"/>
            <p:cNvSpPr txBox="1">
              <a:spLocks noChangeArrowheads="1"/>
            </p:cNvSpPr>
            <p:nvPr/>
          </p:nvSpPr>
          <p:spPr bwMode="auto">
            <a:xfrm>
              <a:off x="2459" y="86"/>
              <a:ext cx="8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</a:rPr>
                <a:t>Spring 2021</a:t>
              </a:r>
            </a:p>
          </p:txBody>
        </p:sp>
      </p:grpSp>
      <p:sp>
        <p:nvSpPr>
          <p:cNvPr id="4101" name="Text Box 24"/>
          <p:cNvSpPr txBox="1">
            <a:spLocks noChangeArrowheads="1"/>
          </p:cNvSpPr>
          <p:nvPr/>
        </p:nvSpPr>
        <p:spPr bwMode="auto">
          <a:xfrm>
            <a:off x="3013215" y="1295402"/>
            <a:ext cx="617669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b-NO" altLang="en-US" sz="2800" b="1" dirty="0" err="1">
                <a:solidFill>
                  <a:schemeClr val="accent2"/>
                </a:solidFill>
              </a:rPr>
              <a:t>Introduction</a:t>
            </a:r>
            <a:r>
              <a:rPr lang="nb-NO" altLang="en-US" sz="2800" b="1" dirty="0">
                <a:solidFill>
                  <a:schemeClr val="accent2"/>
                </a:solidFill>
              </a:rPr>
              <a:t> to Python and </a:t>
            </a:r>
            <a:r>
              <a:rPr lang="nb-NO" altLang="en-US" sz="2800" b="1" dirty="0" err="1">
                <a:solidFill>
                  <a:schemeClr val="accent2"/>
                </a:solidFill>
              </a:rPr>
              <a:t>Jupyter</a:t>
            </a:r>
            <a:endParaRPr lang="nb-NO" altLang="en-US" sz="2800" b="1" dirty="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b-NO" altLang="en-US" sz="1800" dirty="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accent2"/>
                </a:solidFill>
              </a:rPr>
              <a:t>Fernando Aguilar Lopez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grpSp>
        <p:nvGrpSpPr>
          <p:cNvPr id="4115" name="Group 3"/>
          <p:cNvGrpSpPr>
            <a:grpSpLocks/>
          </p:cNvGrpSpPr>
          <p:nvPr/>
        </p:nvGrpSpPr>
        <p:grpSpPr bwMode="auto">
          <a:xfrm>
            <a:off x="9282642" y="7146"/>
            <a:ext cx="2895600" cy="685800"/>
            <a:chOff x="6261100" y="-38100"/>
            <a:chExt cx="2895600" cy="685800"/>
          </a:xfrm>
        </p:grpSpPr>
        <p:sp>
          <p:nvSpPr>
            <p:cNvPr id="33" name="Rectangle 32"/>
            <p:cNvSpPr/>
            <p:nvPr/>
          </p:nvSpPr>
          <p:spPr>
            <a:xfrm>
              <a:off x="6261100" y="-38100"/>
              <a:ext cx="28956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4117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0" y="0"/>
              <a:ext cx="2808892" cy="6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24" name="Picture 28" descr="Image result for python langu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b="13300"/>
          <a:stretch/>
        </p:blipFill>
        <p:spPr bwMode="auto">
          <a:xfrm>
            <a:off x="2839620" y="3180054"/>
            <a:ext cx="5967832" cy="150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Image result for jupyt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b="18730"/>
          <a:stretch/>
        </p:blipFill>
        <p:spPr bwMode="auto">
          <a:xfrm>
            <a:off x="3685950" y="4914319"/>
            <a:ext cx="4528004" cy="14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ython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7302500" cy="54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71751" y="464404"/>
            <a:ext cx="5344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2400" b="1" dirty="0" err="1">
                <a:solidFill>
                  <a:schemeClr val="accent2"/>
                </a:solidFill>
              </a:rPr>
              <a:t>You</a:t>
            </a:r>
            <a:r>
              <a:rPr lang="nb-NO" altLang="en-US" sz="2400" b="1" dirty="0">
                <a:solidFill>
                  <a:schemeClr val="accent2"/>
                </a:solidFill>
              </a:rPr>
              <a:t>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think</a:t>
            </a:r>
            <a:r>
              <a:rPr lang="nb-NO" altLang="en-US" sz="2400" b="1" dirty="0">
                <a:solidFill>
                  <a:schemeClr val="accent2"/>
                </a:solidFill>
              </a:rPr>
              <a:t>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it’s</a:t>
            </a:r>
            <a:r>
              <a:rPr lang="nb-NO" altLang="en-US" sz="2400" b="1" dirty="0">
                <a:solidFill>
                  <a:schemeClr val="accent2"/>
                </a:solidFill>
              </a:rPr>
              <a:t> hard?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2400" b="1" dirty="0">
                <a:solidFill>
                  <a:schemeClr val="accent2"/>
                </a:solidFill>
              </a:rPr>
              <a:t>Imagine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pythons</a:t>
            </a:r>
            <a:r>
              <a:rPr lang="nb-NO" altLang="en-US" sz="2400" b="1" dirty="0">
                <a:solidFill>
                  <a:schemeClr val="accent2"/>
                </a:solidFill>
              </a:rPr>
              <a:t>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learning</a:t>
            </a:r>
            <a:r>
              <a:rPr lang="nb-NO" altLang="en-US" sz="2400" b="1" dirty="0">
                <a:solidFill>
                  <a:schemeClr val="accent2"/>
                </a:solidFill>
              </a:rPr>
              <a:t> Human…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38EA-5B45-B84D-936C-56D204AE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we </a:t>
            </a:r>
            <a:r>
              <a:rPr lang="en-GB"/>
              <a:t>learn Python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AE42-C570-2649-87D6-C104675D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Flipped-classroom: You prepare some material in advance and we discuss it in class</a:t>
            </a:r>
          </a:p>
          <a:p>
            <a:pPr lvl="1"/>
            <a:r>
              <a:rPr lang="en-GB" dirty="0"/>
              <a:t>PY4E: University of Michigan online course</a:t>
            </a:r>
          </a:p>
          <a:p>
            <a:r>
              <a:rPr lang="en-GB" dirty="0"/>
              <a:t>Series of 3 “warm-ups” with pass/fail grading</a:t>
            </a:r>
          </a:p>
          <a:p>
            <a:r>
              <a:rPr lang="en-GB" dirty="0"/>
              <a:t>Tutorials and discussions on warm-ups and project</a:t>
            </a:r>
          </a:p>
          <a:p>
            <a:r>
              <a:rPr lang="en-GB" dirty="0"/>
              <a:t>Trial &amp; error: Stack overflow may become your new best friend</a:t>
            </a:r>
          </a:p>
        </p:txBody>
      </p:sp>
    </p:spTree>
    <p:extLst>
      <p:ext uri="{BB962C8B-B14F-4D97-AF65-F5344CB8AC3E}">
        <p14:creationId xmlns:p14="http://schemas.microsoft.com/office/powerpoint/2010/main" val="112759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569782" y="762003"/>
            <a:ext cx="3052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2400" b="1" dirty="0" err="1">
                <a:solidFill>
                  <a:schemeClr val="accent2"/>
                </a:solidFill>
              </a:rPr>
              <a:t>Why</a:t>
            </a:r>
            <a:r>
              <a:rPr lang="nb-NO" altLang="en-US" sz="2400" b="1" dirty="0">
                <a:solidFill>
                  <a:schemeClr val="accent2"/>
                </a:solidFill>
              </a:rPr>
              <a:t>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using</a:t>
            </a:r>
            <a:r>
              <a:rPr lang="nb-NO" altLang="en-US" sz="2400" b="1" dirty="0">
                <a:solidFill>
                  <a:schemeClr val="accent2"/>
                </a:solidFill>
              </a:rPr>
              <a:t> Python?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060578" y="1447802"/>
            <a:ext cx="8378823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Free and open source 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Large community, with many already available packages for all sorts of needs, also MFA!</a:t>
            </a:r>
          </a:p>
          <a:p>
            <a:pPr marL="1028700"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600" dirty="0"/>
              <a:t>No need to reinvent the wheel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General purpose language: you can use it successfully for other things than inverting matrices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Easy to connect to other platforms (data </a:t>
            </a:r>
            <a:r>
              <a:rPr lang="en-US" altLang="en-US" sz="1800" dirty="0" err="1"/>
              <a:t>visualisation</a:t>
            </a:r>
            <a:r>
              <a:rPr lang="en-US" altLang="en-US" sz="1800" dirty="0"/>
              <a:t>, etc.)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Extensively used for data science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Becoming more on more popular in both academia and the private sector.</a:t>
            </a:r>
          </a:p>
          <a:p>
            <a:pPr marL="1028700"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600" dirty="0"/>
              <a:t>More likely to impress on your resume than </a:t>
            </a:r>
            <a:r>
              <a:rPr lang="en-US" altLang="en-US" sz="1600" dirty="0" err="1"/>
              <a:t>Matlab</a:t>
            </a:r>
            <a:r>
              <a:rPr lang="en-US" altLang="en-US" sz="1600" dirty="0"/>
              <a:t>!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Elegant, compact and human readable code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Uses 0-based indexing (the first element of vector x is x[0], not x[1])</a:t>
            </a:r>
          </a:p>
          <a:p>
            <a:pPr lvl="1" indent="0" eaLnBrk="1" hangingPunct="1">
              <a:spcBef>
                <a:spcPct val="0"/>
              </a:spcBef>
              <a:buNone/>
            </a:pPr>
            <a:endParaRPr lang="en-US" altLang="en-US" sz="1600" dirty="0"/>
          </a:p>
          <a:p>
            <a:pPr marL="1028700"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1600" dirty="0"/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</p:txBody>
      </p:sp>
      <p:pic>
        <p:nvPicPr>
          <p:cNvPr id="4" name="Picture 28" descr="Image result for python langu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b="13300"/>
          <a:stretch/>
        </p:blipFill>
        <p:spPr bwMode="auto">
          <a:xfrm>
            <a:off x="7954978" y="76200"/>
            <a:ext cx="2711624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569782" y="762003"/>
            <a:ext cx="3052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2400" b="1" dirty="0" err="1">
                <a:solidFill>
                  <a:schemeClr val="accent2"/>
                </a:solidFill>
              </a:rPr>
              <a:t>Why</a:t>
            </a:r>
            <a:r>
              <a:rPr lang="nb-NO" altLang="en-US" sz="2400" b="1" dirty="0">
                <a:solidFill>
                  <a:schemeClr val="accent2"/>
                </a:solidFill>
              </a:rPr>
              <a:t>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using</a:t>
            </a:r>
            <a:r>
              <a:rPr lang="nb-NO" altLang="en-US" sz="2400" b="1" dirty="0">
                <a:solidFill>
                  <a:schemeClr val="accent2"/>
                </a:solidFill>
              </a:rPr>
              <a:t> Python?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Picture 28" descr="Image result for python langu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b="13300"/>
          <a:stretch/>
        </p:blipFill>
        <p:spPr bwMode="auto">
          <a:xfrm>
            <a:off x="7954978" y="76200"/>
            <a:ext cx="2711624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areer impact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4780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6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569782" y="762003"/>
            <a:ext cx="3052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2400" b="1" dirty="0" err="1">
                <a:solidFill>
                  <a:schemeClr val="accent2"/>
                </a:solidFill>
              </a:rPr>
              <a:t>Why</a:t>
            </a:r>
            <a:r>
              <a:rPr lang="nb-NO" altLang="en-US" sz="2400" b="1" dirty="0">
                <a:solidFill>
                  <a:schemeClr val="accent2"/>
                </a:solidFill>
              </a:rPr>
              <a:t>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using</a:t>
            </a:r>
            <a:r>
              <a:rPr lang="nb-NO" altLang="en-US" sz="2400" b="1" dirty="0">
                <a:solidFill>
                  <a:schemeClr val="accent2"/>
                </a:solidFill>
              </a:rPr>
              <a:t> Python?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Picture 28" descr="Image result for python langu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b="13300"/>
          <a:stretch/>
        </p:blipFill>
        <p:spPr bwMode="auto">
          <a:xfrm>
            <a:off x="7954978" y="76200"/>
            <a:ext cx="2711624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16" y="1295400"/>
            <a:ext cx="6754368" cy="51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0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569782" y="762003"/>
            <a:ext cx="3052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2400" b="1" dirty="0" err="1">
                <a:solidFill>
                  <a:schemeClr val="accent2"/>
                </a:solidFill>
              </a:rPr>
              <a:t>Why</a:t>
            </a:r>
            <a:r>
              <a:rPr lang="nb-NO" altLang="en-US" sz="2400" b="1" dirty="0">
                <a:solidFill>
                  <a:schemeClr val="accent2"/>
                </a:solidFill>
              </a:rPr>
              <a:t>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using</a:t>
            </a:r>
            <a:r>
              <a:rPr lang="nb-NO" altLang="en-US" sz="2400" b="1" dirty="0">
                <a:solidFill>
                  <a:schemeClr val="accent2"/>
                </a:solidFill>
              </a:rPr>
              <a:t> Python?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Picture 28" descr="Image result for python langu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b="13300"/>
          <a:stretch/>
        </p:blipFill>
        <p:spPr bwMode="auto">
          <a:xfrm>
            <a:off x="7954978" y="76200"/>
            <a:ext cx="2711624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36462"/>
          <a:stretch/>
        </p:blipFill>
        <p:spPr>
          <a:xfrm>
            <a:off x="1905001" y="1447801"/>
            <a:ext cx="7877175" cy="502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3051" r="33486"/>
          <a:stretch/>
        </p:blipFill>
        <p:spPr>
          <a:xfrm>
            <a:off x="1905001" y="762002"/>
            <a:ext cx="7877174" cy="70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2057400"/>
            <a:ext cx="7162800" cy="228600"/>
          </a:xfrm>
          <a:prstGeom prst="rect">
            <a:avLst/>
          </a:prstGeom>
          <a:solidFill>
            <a:srgbClr val="92D050">
              <a:alpha val="33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38400" y="4800600"/>
            <a:ext cx="7162800" cy="228600"/>
          </a:xfrm>
          <a:prstGeom prst="rect">
            <a:avLst/>
          </a:prstGeom>
          <a:solidFill>
            <a:srgbClr val="92D050">
              <a:alpha val="33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725" y="1118893"/>
            <a:ext cx="16954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5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569781" y="762003"/>
            <a:ext cx="2937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2400" b="1" dirty="0" err="1">
                <a:solidFill>
                  <a:schemeClr val="accent2"/>
                </a:solidFill>
              </a:rPr>
              <a:t>Jupyter</a:t>
            </a:r>
            <a:r>
              <a:rPr lang="nb-NO" altLang="en-US" sz="2400" b="1" dirty="0">
                <a:solidFill>
                  <a:schemeClr val="accent2"/>
                </a:solidFill>
              </a:rPr>
              <a:t>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notebooks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060578" y="1447802"/>
            <a:ext cx="8378823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Free and open source 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Notebooks are a new tool to share information, mixing text, code, images etc.</a:t>
            </a:r>
            <a:endParaRPr lang="en-US" altLang="en-US" sz="1600" dirty="0"/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Easy to use and (quite) intuitive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Very powerful to present work where you have to use code extensively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Very easy to share code with other people, without thinking about portability and compatibility issues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In our course: a </a:t>
            </a:r>
            <a:r>
              <a:rPr lang="en-US" altLang="en-US" sz="1800" dirty="0" err="1"/>
              <a:t>JupyterHub</a:t>
            </a:r>
            <a:r>
              <a:rPr lang="en-US" altLang="en-US" sz="1800" dirty="0"/>
              <a:t> server allows to store and execute all your code online, on a server hosted by NTNU.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400" dirty="0"/>
              <a:t>No need to install anything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400" dirty="0"/>
              <a:t>No issues if you use Mac / Windows / Linux / your phone / whatever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400" dirty="0"/>
              <a:t>No version or configuration issues, </a:t>
            </a:r>
            <a:r>
              <a:rPr lang="en-US" altLang="en-US" sz="1400" dirty="0" err="1"/>
              <a:t>everyon</a:t>
            </a:r>
            <a:r>
              <a:rPr lang="en-US" altLang="en-US" sz="1400" dirty="0"/>
              <a:t> gets the same installation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To access the server, go to: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800" dirty="0">
                <a:hlinkClick r:id="rId3"/>
              </a:rPr>
              <a:t>https://tep4290.apps.stack.it.ntnu.no</a:t>
            </a:r>
            <a:endParaRPr lang="en-US" altLang="en-US" sz="1800" dirty="0"/>
          </a:p>
          <a:p>
            <a:pPr marL="285750" eaLnBrk="1" hangingPunct="1">
              <a:spcBef>
                <a:spcPct val="0"/>
              </a:spcBef>
            </a:pPr>
            <a:endParaRPr lang="en-US" altLang="en-US" sz="1800" dirty="0"/>
          </a:p>
          <a:p>
            <a:pPr lvl="1" indent="0" eaLnBrk="1" hangingPunct="1">
              <a:spcBef>
                <a:spcPct val="0"/>
              </a:spcBef>
              <a:buNone/>
            </a:pPr>
            <a:endParaRPr lang="en-US" altLang="en-US" sz="1400" dirty="0"/>
          </a:p>
          <a:p>
            <a:pPr lvl="1" indent="0" eaLnBrk="1" hangingPunct="1">
              <a:spcBef>
                <a:spcPct val="0"/>
              </a:spcBef>
              <a:buNone/>
            </a:pPr>
            <a:endParaRPr lang="en-US" altLang="en-US" sz="1600" dirty="0"/>
          </a:p>
          <a:p>
            <a:pPr marL="1028700"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1600" dirty="0"/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800" dirty="0"/>
          </a:p>
        </p:txBody>
      </p:sp>
      <p:pic>
        <p:nvPicPr>
          <p:cNvPr id="4" name="Picture 34" descr="Image result for jupy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b="18730"/>
          <a:stretch/>
        </p:blipFill>
        <p:spPr bwMode="auto">
          <a:xfrm>
            <a:off x="8153400" y="37522"/>
            <a:ext cx="2503415" cy="80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08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2884705" y="762003"/>
            <a:ext cx="6422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b-NO" altLang="en-US" sz="2400" b="1" dirty="0" err="1">
                <a:solidFill>
                  <a:schemeClr val="accent2"/>
                </a:solidFill>
              </a:rPr>
              <a:t>Useful</a:t>
            </a:r>
            <a:r>
              <a:rPr lang="nb-NO" altLang="en-US" sz="2400" b="1" dirty="0">
                <a:solidFill>
                  <a:schemeClr val="accent2"/>
                </a:solidFill>
              </a:rPr>
              <a:t> Python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packages</a:t>
            </a:r>
            <a:r>
              <a:rPr lang="nb-NO" altLang="en-US" sz="2400" b="1" dirty="0">
                <a:solidFill>
                  <a:schemeClr val="accent2"/>
                </a:solidFill>
              </a:rPr>
              <a:t> and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tools</a:t>
            </a:r>
            <a:r>
              <a:rPr lang="nb-NO" altLang="en-US" sz="2400" b="1" dirty="0">
                <a:solidFill>
                  <a:schemeClr val="accent2"/>
                </a:solidFill>
              </a:rPr>
              <a:t> for MFA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060578" y="1447802"/>
            <a:ext cx="837882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en-US" altLang="en-US" sz="1800" dirty="0"/>
              <a:t>Standard packages (most of these packages are already included in an Anaconda installation for example, or are available through </a:t>
            </a:r>
            <a:r>
              <a:rPr lang="en-US" altLang="en-US" sz="1800" b="1" dirty="0"/>
              <a:t>pip</a:t>
            </a:r>
            <a:r>
              <a:rPr lang="en-US" altLang="en-US" sz="1800" dirty="0"/>
              <a:t>):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 err="1"/>
              <a:t>Spyder</a:t>
            </a:r>
            <a:r>
              <a:rPr lang="en-US" altLang="en-US" sz="1600" dirty="0"/>
              <a:t> (included with Anaconda) or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PyCharm</a:t>
            </a:r>
            <a:r>
              <a:rPr lang="en-US" altLang="en-US" sz="1600" b="1" dirty="0"/>
              <a:t> </a:t>
            </a:r>
            <a:r>
              <a:rPr lang="en-US" altLang="en-US" sz="1600" dirty="0"/>
              <a:t>(alternative editor)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/>
              <a:t>Pandas</a:t>
            </a:r>
            <a:r>
              <a:rPr lang="en-US" altLang="en-US" sz="1600" dirty="0"/>
              <a:t> (data manipulation and management)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 err="1"/>
              <a:t>Numpy</a:t>
            </a:r>
            <a:r>
              <a:rPr lang="en-US" altLang="en-US" sz="1600" dirty="0"/>
              <a:t> (matrix algebra)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 err="1"/>
              <a:t>Scipy</a:t>
            </a:r>
            <a:r>
              <a:rPr lang="en-US" altLang="en-US" sz="1600" dirty="0"/>
              <a:t> (statistics, mathematical functions, curve fitting…)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 err="1"/>
              <a:t>Matplotlib</a:t>
            </a:r>
            <a:r>
              <a:rPr lang="en-US" altLang="en-US" sz="1600" dirty="0"/>
              <a:t> or </a:t>
            </a:r>
            <a:r>
              <a:rPr lang="en-US" altLang="en-US" sz="1600" b="1" dirty="0" err="1"/>
              <a:t>Plotly</a:t>
            </a:r>
            <a:r>
              <a:rPr lang="en-US" altLang="en-US" sz="1600" dirty="0"/>
              <a:t> (plots and </a:t>
            </a:r>
            <a:r>
              <a:rPr lang="en-US" altLang="en-US" sz="1600" dirty="0" err="1"/>
              <a:t>visualisation</a:t>
            </a:r>
            <a:r>
              <a:rPr lang="en-US" altLang="en-US" sz="1600" dirty="0"/>
              <a:t>)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 err="1"/>
              <a:t>Bokeh</a:t>
            </a:r>
            <a:r>
              <a:rPr lang="en-US" altLang="en-US" sz="1600" dirty="0"/>
              <a:t> or </a:t>
            </a:r>
            <a:r>
              <a:rPr lang="en-US" altLang="en-US" sz="1600" b="1" dirty="0"/>
              <a:t>Dash</a:t>
            </a:r>
            <a:r>
              <a:rPr lang="en-US" altLang="en-US" sz="1600" dirty="0"/>
              <a:t> (interactive data </a:t>
            </a:r>
            <a:r>
              <a:rPr lang="en-US" altLang="en-US" sz="1600" dirty="0" err="1"/>
              <a:t>visulisation</a:t>
            </a:r>
            <a:r>
              <a:rPr lang="en-US" altLang="en-US" sz="1600" dirty="0"/>
              <a:t>)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 err="1"/>
              <a:t>GeoPandas</a:t>
            </a:r>
            <a:r>
              <a:rPr lang="en-US" altLang="en-US" sz="1600" dirty="0"/>
              <a:t> (GIS)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/>
              <a:t>Requests</a:t>
            </a:r>
            <a:r>
              <a:rPr lang="en-US" altLang="en-US" sz="1600" dirty="0"/>
              <a:t> (HTTP library), </a:t>
            </a:r>
            <a:r>
              <a:rPr lang="en-US" altLang="en-US" sz="1600" b="1" dirty="0" err="1"/>
              <a:t>BeautifulSoup</a:t>
            </a:r>
            <a:r>
              <a:rPr lang="en-US" altLang="en-US" sz="1600" dirty="0"/>
              <a:t> (HTML parsing) and </a:t>
            </a:r>
            <a:r>
              <a:rPr lang="en-US" altLang="en-US" sz="1600" b="1" dirty="0" err="1"/>
              <a:t>Scrapy</a:t>
            </a:r>
            <a:r>
              <a:rPr lang="en-US" altLang="en-US" sz="1600" dirty="0"/>
              <a:t> (web crawling for data collection)</a:t>
            </a:r>
          </a:p>
        </p:txBody>
      </p:sp>
      <p:pic>
        <p:nvPicPr>
          <p:cNvPr id="2050" name="Picture 2" descr="RÃ©sultat de recherche d'images pour &quot;pandas pyth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4" y="4437630"/>
            <a:ext cx="1520823" cy="95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numpy pyth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80" y="4369119"/>
            <a:ext cx="16002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scipy pyth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58" y="6003728"/>
            <a:ext cx="1752599" cy="6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atplotli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71" y="5554532"/>
            <a:ext cx="1901825" cy="45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 de recherche d'images pour &quot;plotly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357" y="4759093"/>
            <a:ext cx="821815" cy="79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 de recherche d'images pour &quot;bokeh python logo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761" y="4755664"/>
            <a:ext cx="747914" cy="88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Ã©sultat de recherche d'images pour &quot;dashpython logo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87" y="4830348"/>
            <a:ext cx="1718090" cy="17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Ã©sultat de recherche d'images pour &quot;geopandas python logo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28" y="4193574"/>
            <a:ext cx="871760" cy="124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Ã©sultat de recherche d'images pour &quot;requests python logo&quot;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462" y="5665162"/>
            <a:ext cx="1146686" cy="10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RÃ©sultat de recherche d'images pour &quot;scrapy python logo&quot;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88" y="5964677"/>
            <a:ext cx="1981201" cy="79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RÃ©sultat de recherche d'images pour &quot;anaconda python logo&quot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35" y="2422389"/>
            <a:ext cx="1718090" cy="85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RÃ©sultat de recherche d'images pour &quot;spyder python logo&quot;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19" y="4437631"/>
            <a:ext cx="729482" cy="7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RÃ©sultat de recherche d'images pour &quot;beautifulsoup python logo&quot;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43"/>
          <a:stretch/>
        </p:blipFill>
        <p:spPr bwMode="auto">
          <a:xfrm>
            <a:off x="8860535" y="5824027"/>
            <a:ext cx="1456862" cy="9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Ã©sultat de recherche d'images pour &quot;github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5" y="18755"/>
            <a:ext cx="1845732" cy="10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2833409" y="762003"/>
            <a:ext cx="6525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b-NO" altLang="en-US" sz="2400" b="1" dirty="0" err="1">
                <a:solidFill>
                  <a:schemeClr val="accent2"/>
                </a:solidFill>
              </a:rPr>
              <a:t>Useful</a:t>
            </a:r>
            <a:r>
              <a:rPr lang="nb-NO" altLang="en-US" sz="2400" b="1" dirty="0">
                <a:solidFill>
                  <a:schemeClr val="accent2"/>
                </a:solidFill>
              </a:rPr>
              <a:t> Python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packages</a:t>
            </a:r>
            <a:r>
              <a:rPr lang="nb-NO" altLang="en-US" sz="2400" b="1" dirty="0">
                <a:solidFill>
                  <a:schemeClr val="accent2"/>
                </a:solidFill>
              </a:rPr>
              <a:t> and </a:t>
            </a:r>
            <a:r>
              <a:rPr lang="nb-NO" altLang="en-US" sz="2400" b="1" dirty="0" err="1">
                <a:solidFill>
                  <a:schemeClr val="accent2"/>
                </a:solidFill>
              </a:rPr>
              <a:t>tools</a:t>
            </a:r>
            <a:r>
              <a:rPr lang="nb-NO" altLang="en-US" sz="2400" b="1" dirty="0">
                <a:solidFill>
                  <a:schemeClr val="accent2"/>
                </a:solidFill>
              </a:rPr>
              <a:t> for MFA</a:t>
            </a:r>
            <a:endParaRPr lang="en-US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060578" y="1447803"/>
            <a:ext cx="8378823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MFA specific packages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 err="1"/>
              <a:t>dynamic_stock_model</a:t>
            </a:r>
            <a:r>
              <a:rPr lang="en-US" altLang="en-US" sz="1600" dirty="0"/>
              <a:t>: for simple MFA models.</a:t>
            </a:r>
            <a:br>
              <a:rPr lang="en-US" altLang="en-US" sz="1600" dirty="0"/>
            </a:br>
            <a:r>
              <a:rPr lang="en-US" altLang="en-US" sz="1600" dirty="0"/>
              <a:t>Easy to use, enables several lifetime probability functions, but quite slow and does not include types.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/>
              <a:t>ODYM</a:t>
            </a:r>
            <a:r>
              <a:rPr lang="en-US" altLang="en-US" sz="1600" dirty="0"/>
              <a:t> (Open Dynamic Material Systems Model): </a:t>
            </a:r>
            <a:br>
              <a:rPr lang="en-US" altLang="en-US" sz="1600" dirty="0"/>
            </a:br>
            <a:r>
              <a:rPr lang="en-US" altLang="en-US" sz="1600" dirty="0"/>
              <a:t>Provides a framework to design MFA systems in Python, with mass balance checks, different layers, different years etc.</a:t>
            </a:r>
            <a:br>
              <a:rPr lang="en-US" altLang="en-US" sz="1600" dirty="0"/>
            </a:br>
            <a:r>
              <a:rPr lang="en-US" altLang="en-US" sz="1600" dirty="0"/>
              <a:t>Includes a new version of the </a:t>
            </a:r>
            <a:r>
              <a:rPr lang="en-US" altLang="en-US" sz="1600" dirty="0" err="1"/>
              <a:t>dynamic_stock_model</a:t>
            </a:r>
            <a:r>
              <a:rPr lang="en-US" altLang="en-US" sz="1600" dirty="0"/>
              <a:t>, with better code and possibility to deal with initial stock, and a way to deal with negative inflows. </a:t>
            </a:r>
            <a:br>
              <a:rPr lang="en-US" altLang="en-US" sz="1600" dirty="0"/>
            </a:br>
            <a:r>
              <a:rPr lang="en-US" altLang="en-US" sz="1600" dirty="0"/>
              <a:t>Still no implementation of types in the stock	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/>
              <a:t>PYMFA</a:t>
            </a:r>
            <a:r>
              <a:rPr lang="en-US" altLang="en-US" sz="1600" dirty="0"/>
              <a:t>: made at EMPA for probabilistic dynamic MFA</a:t>
            </a:r>
            <a:br>
              <a:rPr lang="en-US" altLang="en-US" sz="1600" dirty="0"/>
            </a:br>
            <a:r>
              <a:rPr lang="en-US" altLang="en-US" sz="1600" dirty="0"/>
              <a:t>More like a STAN for dynamic MFA. Enables MC simulation, data reconciliation and statistical entropy analysis over several years, but unable to compute stock-driven models.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 err="1"/>
              <a:t>Bayesian_MFA</a:t>
            </a:r>
            <a:r>
              <a:rPr lang="en-US" altLang="en-US" sz="1600" dirty="0"/>
              <a:t>: Other tool for dynamic MC analyses, using Markov chains</a:t>
            </a:r>
          </a:p>
          <a:p>
            <a:pPr marL="1028700" lvl="1" eaLnBrk="1" hangingPunct="1">
              <a:spcBef>
                <a:spcPct val="0"/>
              </a:spcBef>
            </a:pPr>
            <a:r>
              <a:rPr lang="en-US" altLang="en-US" sz="1600" b="1" dirty="0" err="1"/>
              <a:t>MaTrace_Global</a:t>
            </a:r>
            <a:r>
              <a:rPr lang="en-US" altLang="en-US" sz="1600" dirty="0"/>
              <a:t>: Model to trace the fate of materials in open-loop recycling . Based on Markov chains and IO.</a:t>
            </a:r>
            <a:br>
              <a:rPr lang="en-US" altLang="en-US" sz="1400" dirty="0"/>
            </a:br>
            <a:endParaRPr lang="en-US" altLang="en-US" sz="1400" dirty="0"/>
          </a:p>
          <a:p>
            <a:pPr lvl="1" indent="0" eaLnBrk="1" hangingPunct="1">
              <a:spcBef>
                <a:spcPct val="0"/>
              </a:spcBef>
              <a:buNone/>
            </a:pPr>
            <a:endParaRPr lang="en-US" altLang="en-US" sz="140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lang="en-GB" sz="1800" dirty="0">
                <a:hlinkClick r:id="rId4"/>
              </a:rPr>
              <a:t>https://github.com/IndEcol/Dashboard</a:t>
            </a:r>
            <a:endParaRPr lang="en-US" altLang="en-US" sz="1800" dirty="0"/>
          </a:p>
          <a:p>
            <a:pPr algn="ctr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569227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654</Words>
  <Application>Microsoft Macintosh PowerPoint</Application>
  <PresentationFormat>Widescreen</PresentationFormat>
  <Paragraphs>83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</vt:lpstr>
      <vt:lpstr>Wingdings</vt:lpstr>
      <vt:lpstr>Default Design</vt:lpstr>
      <vt:lpstr>PowerPoint Presentation</vt:lpstr>
      <vt:lpstr>How will we learn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Mueller</dc:creator>
  <cp:lastModifiedBy>Fernando Aguilar Lopez</cp:lastModifiedBy>
  <cp:revision>198</cp:revision>
  <dcterms:created xsi:type="dcterms:W3CDTF">2007-12-21T12:07:52Z</dcterms:created>
  <dcterms:modified xsi:type="dcterms:W3CDTF">2021-01-11T15:33:40Z</dcterms:modified>
</cp:coreProperties>
</file>