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59" r:id="rId5"/>
    <p:sldId id="260" r:id="rId6"/>
    <p:sldId id="272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0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DE5BD-E289-DFEA-6877-B22C8615A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EBB545-047D-17C3-9526-518883646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A4CED0-F60E-3E9F-CBB2-F96C6B5B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5/11/2024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FBBDD8-33A6-A33A-736E-9A322B5E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70D8CD-7BB0-DDA1-CC57-0F80C670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799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BD5B8-D83D-5CDB-D734-5CD6C34A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093E23-BE03-5B1D-9DDA-CE87D8ECA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A4E9DA-87C2-7C65-09A6-B728B2DE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5/11/2024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43415-D60D-8528-AEA4-4C2476C1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CB73E7-6877-79FB-DFF3-E33474CB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45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9B4E06-5FFA-4619-6E2D-877B35E94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15DCB5-900A-5AAA-38C4-A6B45F4DD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431A0E-B126-2D75-459D-DEA59C9F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5/11/2024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2BB49F-E5D4-94E3-8BCF-32D02C9E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11C1CC-D8ED-2CF4-D48B-40A42A56C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161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6E335-F415-C681-06CE-BB5542BD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8C04A1-097D-487A-5A70-9A64BC5C7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5E690B-046E-286A-C967-37C61988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5/11/2024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C7FF80-DA02-325E-BAF1-6461B49E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9B8D50-1637-AA39-5F81-D1F18228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720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D1B4C-67EB-EF52-3799-C3A2E01E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BA18A3-9B6E-5FAB-4533-DC259E520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4AFF2B-923B-7BF7-5ABD-73A87FE5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5/11/2024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CA8623-1A6A-C07C-8AD9-85142D1B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9EADF4-2DBA-C5E6-949D-0F2E684D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904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F2319-C1C7-3C36-33F4-A2CEB515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3258DA-CB98-5BBE-2EA7-B95C1489C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8613D0-8705-D443-E8A4-F8F605FB3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99E330-6237-C6C5-5BE4-FDA66ADC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5/11/2024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4F3B85-F474-48E1-3493-A608FEF2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3DC3EE-09D2-B431-F345-F414028A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257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2A358-A497-3DD6-F90A-8CDCECE4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1847BF-4E1C-4932-6003-A769FDC8A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9478BF-19DD-18E3-7258-E540109F0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2588A0-E295-3A8F-B909-54336772C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230A4D2-D765-D698-A47C-B2B85F3C2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99D5CA8-5D97-A091-DC37-666AF921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5/11/2024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84B77DC-881F-7038-F115-BC8625CC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ECE08AC-25B0-51A4-5BDB-C2CC97F5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472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D36C0-4EB7-58CC-F60E-465A90E4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5BD109E-B6BC-C4A4-37EA-884A190F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5/11/2024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4225F1C-9938-0CE1-7417-254738FE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7D1717-67A7-0A0D-0E22-F801BA69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621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5407C8-FDE7-4F25-FFD6-DC947EDA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5/11/2024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483E27A-4F48-10D3-A352-E8C7A118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FC5389-4D72-2445-2A64-991B5D61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65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36F16-66CC-B0F1-1693-BCA51AED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260C65-FD0E-61BE-0DDE-EABAA89C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761BBF-6EDD-C1D5-E6AB-1F8B19044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92DC1B-66BE-1077-A914-F1E1BED6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5/11/2024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35E54D-7003-5595-9238-B13A2B9D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E645E4-978A-F5B6-5391-C32424C0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974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7A4B5-A086-13B4-5F55-2AEE4A92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A00920-8729-EF29-DE10-4F382A865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2BA522-16B9-93AE-B37C-1C179A9DF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8AC202-5EED-96D7-D568-ED6FC3E2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5/11/2024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A6227-D845-BF9F-127D-1AF7A6578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3A0CFB-46B2-6A0A-43F2-69919F56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105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468EFAF-72AA-7AC6-7CCD-32DA17CA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F5F2A8-AC4A-EC37-DCB4-B3CDCCB03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164A0B-A07C-7012-9E79-111B8BC9F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B0C6A-0034-425B-BB3D-5AB3331ED5A2}" type="datetimeFigureOut">
              <a:rPr lang="es-CO" smtClean="0"/>
              <a:t>5/11/2024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B4948C-8BF9-71A1-8DDA-582632718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008D01-B367-B5E1-EE98-3FF5931D6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380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601FE99-BCDD-EFB1-D504-0CE6B5E32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366" y="1745405"/>
            <a:ext cx="4755267" cy="3367190"/>
          </a:xfrm>
          <a:prstGeom prst="rect">
            <a:avLst/>
          </a:prstGeom>
        </p:spPr>
      </p:pic>
      <p:sp>
        <p:nvSpPr>
          <p:cNvPr id="7" name="Arco de bloque 6">
            <a:extLst>
              <a:ext uri="{FF2B5EF4-FFF2-40B4-BE49-F238E27FC236}">
                <a16:creationId xmlns:a16="http://schemas.microsoft.com/office/drawing/2014/main" id="{76112F50-B7C3-C139-4E9C-77B7A80B2F0E}"/>
              </a:ext>
            </a:extLst>
          </p:cNvPr>
          <p:cNvSpPr/>
          <p:nvPr/>
        </p:nvSpPr>
        <p:spPr>
          <a:xfrm>
            <a:off x="709126" y="5798975"/>
            <a:ext cx="2164703" cy="2118049"/>
          </a:xfrm>
          <a:prstGeom prst="blockArc">
            <a:avLst>
              <a:gd name="adj1" fmla="val 10800000"/>
              <a:gd name="adj2" fmla="val 27082"/>
              <a:gd name="adj3" fmla="val 15408"/>
            </a:avLst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8" name="Arco de bloque 7">
            <a:extLst>
              <a:ext uri="{FF2B5EF4-FFF2-40B4-BE49-F238E27FC236}">
                <a16:creationId xmlns:a16="http://schemas.microsoft.com/office/drawing/2014/main" id="{87F5BB43-1343-CC0F-C247-DE36AC1C56BE}"/>
              </a:ext>
            </a:extLst>
          </p:cNvPr>
          <p:cNvSpPr/>
          <p:nvPr/>
        </p:nvSpPr>
        <p:spPr>
          <a:xfrm rot="16200000">
            <a:off x="11109648" y="686380"/>
            <a:ext cx="2164703" cy="2118049"/>
          </a:xfrm>
          <a:prstGeom prst="blockArc">
            <a:avLst>
              <a:gd name="adj1" fmla="val 10800000"/>
              <a:gd name="adj2" fmla="val 27082"/>
              <a:gd name="adj3" fmla="val 15408"/>
            </a:avLst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53AD196-11EB-4977-D1CB-B735B0CE9E37}"/>
              </a:ext>
            </a:extLst>
          </p:cNvPr>
          <p:cNvSpPr/>
          <p:nvPr/>
        </p:nvSpPr>
        <p:spPr>
          <a:xfrm>
            <a:off x="10226351" y="5523722"/>
            <a:ext cx="485192" cy="503854"/>
          </a:xfrm>
          <a:prstGeom prst="ellipse">
            <a:avLst/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50D5726-BE23-139C-F391-DF7CFAE6BCDE}"/>
              </a:ext>
            </a:extLst>
          </p:cNvPr>
          <p:cNvSpPr/>
          <p:nvPr/>
        </p:nvSpPr>
        <p:spPr>
          <a:xfrm>
            <a:off x="10773747" y="5523722"/>
            <a:ext cx="485192" cy="503854"/>
          </a:xfrm>
          <a:prstGeom prst="ellipse">
            <a:avLst/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8059D2B-6C3B-0296-6597-6F77C23C5D94}"/>
              </a:ext>
            </a:extLst>
          </p:cNvPr>
          <p:cNvSpPr/>
          <p:nvPr/>
        </p:nvSpPr>
        <p:spPr>
          <a:xfrm>
            <a:off x="9675845" y="5523722"/>
            <a:ext cx="485192" cy="503854"/>
          </a:xfrm>
          <a:prstGeom prst="ellipse">
            <a:avLst/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4B94593-9C6C-D17A-CD15-8E764952011F}"/>
              </a:ext>
            </a:extLst>
          </p:cNvPr>
          <p:cNvSpPr txBox="1"/>
          <p:nvPr/>
        </p:nvSpPr>
        <p:spPr>
          <a:xfrm>
            <a:off x="3799950" y="5196579"/>
            <a:ext cx="4926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err="1">
                <a:solidFill>
                  <a:srgbClr val="4906CF"/>
                </a:solidFill>
                <a:latin typeface="Antipasto Pro " panose="02000506020000020004" pitchFamily="2" charset="0"/>
              </a:rPr>
              <a:t>MSc</a:t>
            </a:r>
            <a:r>
              <a:rPr lang="es-MX" sz="2400" dirty="0">
                <a:solidFill>
                  <a:srgbClr val="4906CF"/>
                </a:solidFill>
                <a:latin typeface="Antipasto Pro " panose="02000506020000020004" pitchFamily="2" charset="0"/>
              </a:rPr>
              <a:t>. Esp. Ing. Johan Manuel Gordillo Mesa – Senior Software </a:t>
            </a:r>
            <a:r>
              <a:rPr lang="es-MX" sz="2400" dirty="0" err="1">
                <a:solidFill>
                  <a:srgbClr val="4906CF"/>
                </a:solidFill>
                <a:latin typeface="Antipasto Pro " panose="02000506020000020004" pitchFamily="2" charset="0"/>
              </a:rPr>
              <a:t>Developer</a:t>
            </a:r>
            <a:endParaRPr lang="es-CO" sz="2400" dirty="0">
              <a:solidFill>
                <a:srgbClr val="4906CF"/>
              </a:solidFill>
              <a:latin typeface="Antipasto Pro " panose="02000506020000020004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445A01-9C3D-8FED-4BA7-492D07EAC125}"/>
              </a:ext>
            </a:extLst>
          </p:cNvPr>
          <p:cNvSpPr txBox="1"/>
          <p:nvPr/>
        </p:nvSpPr>
        <p:spPr>
          <a:xfrm>
            <a:off x="3799950" y="6244410"/>
            <a:ext cx="45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rgbClr val="4906CF"/>
                </a:solidFill>
                <a:latin typeface="Antipasto Pro " panose="02000506020000020004" pitchFamily="2" charset="0"/>
              </a:rPr>
              <a:t>www.devseniorcode.com</a:t>
            </a:r>
            <a:endParaRPr lang="es-CO" sz="2400" dirty="0">
              <a:solidFill>
                <a:srgbClr val="4906CF"/>
              </a:solidFill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73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078B402-256F-3AE7-94F7-EE64EB5060FE}"/>
              </a:ext>
            </a:extLst>
          </p:cNvPr>
          <p:cNvSpPr txBox="1"/>
          <p:nvPr/>
        </p:nvSpPr>
        <p:spPr>
          <a:xfrm>
            <a:off x="860750" y="799326"/>
            <a:ext cx="2414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rgbClr val="4906CF"/>
                </a:solidFill>
                <a:latin typeface="Antipasto Pro " panose="02000506020000020004" pitchFamily="2" charset="0"/>
              </a:rPr>
              <a:t>Listas</a:t>
            </a:r>
            <a:endParaRPr lang="es-CO" sz="3600" b="1" dirty="0">
              <a:solidFill>
                <a:srgbClr val="4906CF"/>
              </a:solidFill>
              <a:latin typeface="Antipasto Pro " panose="02000506020000020004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5A0993B-4779-527D-F443-73911C6BE812}"/>
              </a:ext>
            </a:extLst>
          </p:cNvPr>
          <p:cNvSpPr txBox="1"/>
          <p:nvPr/>
        </p:nvSpPr>
        <p:spPr>
          <a:xfrm>
            <a:off x="860750" y="1536174"/>
            <a:ext cx="48029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Una </a:t>
            </a:r>
            <a:r>
              <a:rPr lang="es-ES" b="1" dirty="0"/>
              <a:t>lista</a:t>
            </a:r>
            <a:r>
              <a:rPr lang="es-ES" dirty="0"/>
              <a:t> en Python es una estructura de datos que permite almacenar múltiples elementos en una única variable. Las listas pueden contener diferentes tipos de datos, como enteros, cadenas, flotantes e incluso otras listas.</a:t>
            </a:r>
          </a:p>
          <a:p>
            <a:pPr algn="just"/>
            <a:endParaRPr lang="es-ES" b="1" dirty="0"/>
          </a:p>
          <a:p>
            <a:pPr algn="just"/>
            <a:r>
              <a:rPr lang="es-ES" b="1" dirty="0"/>
              <a:t>Características de una lista:</a:t>
            </a:r>
            <a:endParaRPr lang="es-E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ES" b="1" dirty="0"/>
              <a:t>Mutable</a:t>
            </a:r>
            <a:r>
              <a:rPr lang="es-ES" dirty="0"/>
              <a:t>: se puede modificar después de su creación.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ES" b="1" dirty="0"/>
              <a:t>Ordenada</a:t>
            </a:r>
            <a:r>
              <a:rPr lang="es-ES" dirty="0"/>
              <a:t>: los elementos tienen un orden que se mantiene a lo largo del tiempo.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ES" b="1" dirty="0"/>
              <a:t>Indexada</a:t>
            </a:r>
            <a:r>
              <a:rPr lang="es-ES" dirty="0"/>
              <a:t>: los elementos pueden accederse mediante índices.</a:t>
            </a:r>
          </a:p>
          <a:p>
            <a:pPr algn="just"/>
            <a:endParaRPr lang="es-CO" dirty="0">
              <a:solidFill>
                <a:schemeClr val="bg1">
                  <a:lumMod val="50000"/>
                </a:schemeClr>
              </a:solidFill>
              <a:latin typeface="Antipasto Pro " panose="02000506020000020004" pitchFamily="2" charset="0"/>
            </a:endParaRPr>
          </a:p>
        </p:txBody>
      </p:sp>
      <p:pic>
        <p:nvPicPr>
          <p:cNvPr id="6" name="Imagen 5" descr="Imagen de la pantalla de un computador&#10;&#10;Descripción generada automáticamente con confianza baja">
            <a:extLst>
              <a:ext uri="{FF2B5EF4-FFF2-40B4-BE49-F238E27FC236}">
                <a16:creationId xmlns:a16="http://schemas.microsoft.com/office/drawing/2014/main" id="{E5560A4E-5E45-6892-2680-4ED988AC2F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6" r="22888"/>
          <a:stretch/>
        </p:blipFill>
        <p:spPr>
          <a:xfrm>
            <a:off x="7091265" y="0"/>
            <a:ext cx="5100735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8" name="Arco de bloque 7">
            <a:extLst>
              <a:ext uri="{FF2B5EF4-FFF2-40B4-BE49-F238E27FC236}">
                <a16:creationId xmlns:a16="http://schemas.microsoft.com/office/drawing/2014/main" id="{333AC69B-3DEE-1EF5-8E07-C9713B6B0178}"/>
              </a:ext>
            </a:extLst>
          </p:cNvPr>
          <p:cNvSpPr/>
          <p:nvPr/>
        </p:nvSpPr>
        <p:spPr>
          <a:xfrm rot="16200000">
            <a:off x="6008913" y="4082723"/>
            <a:ext cx="2164703" cy="2118049"/>
          </a:xfrm>
          <a:prstGeom prst="blockArc">
            <a:avLst>
              <a:gd name="adj1" fmla="val 10800000"/>
              <a:gd name="adj2" fmla="val 27082"/>
              <a:gd name="adj3" fmla="val 15408"/>
            </a:avLst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DB032C-4FA5-A35D-B2EE-B9BB5438D8AE}"/>
              </a:ext>
            </a:extLst>
          </p:cNvPr>
          <p:cNvSpPr/>
          <p:nvPr/>
        </p:nvSpPr>
        <p:spPr>
          <a:xfrm>
            <a:off x="5663682" y="6037195"/>
            <a:ext cx="485192" cy="503854"/>
          </a:xfrm>
          <a:prstGeom prst="ellipse">
            <a:avLst/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F1AC60D-C1F4-D22B-7007-7CA1BC24D5A2}"/>
              </a:ext>
            </a:extLst>
          </p:cNvPr>
          <p:cNvSpPr txBox="1"/>
          <p:nvPr/>
        </p:nvSpPr>
        <p:spPr>
          <a:xfrm>
            <a:off x="860750" y="5762434"/>
            <a:ext cx="45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4906CF"/>
                </a:solidFill>
                <a:latin typeface="Antipasto Pro " panose="02000506020000020004" pitchFamily="2" charset="0"/>
              </a:rPr>
              <a:t>www.devseniorcode.com</a:t>
            </a:r>
            <a:endParaRPr lang="es-CO" sz="2400" dirty="0">
              <a:solidFill>
                <a:srgbClr val="4906CF"/>
              </a:solidFill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119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455DB65-B2C3-F59C-E74A-28F803CFCF2C}"/>
              </a:ext>
            </a:extLst>
          </p:cNvPr>
          <p:cNvSpPr/>
          <p:nvPr/>
        </p:nvSpPr>
        <p:spPr>
          <a:xfrm>
            <a:off x="0" y="-59072"/>
            <a:ext cx="12192000" cy="6858000"/>
          </a:xfrm>
          <a:prstGeom prst="rect">
            <a:avLst/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B32DE67-55B1-968F-6827-32B3704B8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39" y="720082"/>
            <a:ext cx="2208245" cy="156365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4286AB4-FCB9-15E9-B8C8-3779510EABD4}"/>
              </a:ext>
            </a:extLst>
          </p:cNvPr>
          <p:cNvSpPr txBox="1"/>
          <p:nvPr/>
        </p:nvSpPr>
        <p:spPr>
          <a:xfrm>
            <a:off x="929952" y="2613585"/>
            <a:ext cx="4463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b="1" dirty="0">
                <a:solidFill>
                  <a:schemeClr val="bg1"/>
                </a:solidFill>
                <a:latin typeface="Antipasto Pro " panose="02000506020000020004" pitchFamily="2" charset="0"/>
              </a:rPr>
              <a:t>Creación de Listas: </a:t>
            </a:r>
          </a:p>
          <a:p>
            <a:pPr algn="just"/>
            <a:r>
              <a:rPr lang="es-ES" sz="1600" dirty="0">
                <a:solidFill>
                  <a:schemeClr val="bg1"/>
                </a:solidFill>
                <a:latin typeface="Antipasto Pro " panose="02000506020000020004" pitchFamily="2" charset="0"/>
              </a:rPr>
              <a:t>Para crear una lista en Python, basta con usar corchetes [] y separar los elementos por comas. Puedes crear listas vacías o listas con elementos.</a:t>
            </a:r>
            <a:endParaRPr lang="es-CO" sz="1600" dirty="0">
              <a:solidFill>
                <a:schemeClr val="bg1"/>
              </a:solidFill>
              <a:latin typeface="Antipasto Pro " panose="0200050602000002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DF29905-FF92-A46D-FF99-0210AD327ACF}"/>
              </a:ext>
            </a:extLst>
          </p:cNvPr>
          <p:cNvSpPr txBox="1"/>
          <p:nvPr/>
        </p:nvSpPr>
        <p:spPr>
          <a:xfrm>
            <a:off x="2407383" y="6046142"/>
            <a:ext cx="45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  <a:latin typeface="Antipasto Pro " panose="02000506020000020004" pitchFamily="2" charset="0"/>
              </a:rPr>
              <a:t>www.devseniorcode.com</a:t>
            </a:r>
            <a:endParaRPr lang="es-CO" sz="2400" dirty="0">
              <a:solidFill>
                <a:schemeClr val="bg1"/>
              </a:solidFill>
              <a:latin typeface="Antipasto Pro " panose="02000506020000020004" pitchFamily="2" charset="0"/>
            </a:endParaRPr>
          </a:p>
        </p:txBody>
      </p:sp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7A0ECA27-AC1E-CD27-64BF-B6E15FAC5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15200" y="0"/>
            <a:ext cx="4876800" cy="6415087"/>
          </a:xfrm>
          <a:prstGeom prst="rect">
            <a:avLst/>
          </a:prstGeom>
        </p:spPr>
      </p:pic>
      <p:pic>
        <p:nvPicPr>
          <p:cNvPr id="15" name="Imagen 14" descr="Forma, Círculo&#10;&#10;Descripción generada automáticamente">
            <a:extLst>
              <a:ext uri="{FF2B5EF4-FFF2-40B4-BE49-F238E27FC236}">
                <a16:creationId xmlns:a16="http://schemas.microsoft.com/office/drawing/2014/main" id="{DDEB96B2-492D-3B5B-9E66-83994096B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23002">
            <a:off x="5208999" y="5090690"/>
            <a:ext cx="1609457" cy="1582178"/>
          </a:xfrm>
          <a:prstGeom prst="rect">
            <a:avLst/>
          </a:prstGeom>
        </p:spPr>
      </p:pic>
      <p:pic>
        <p:nvPicPr>
          <p:cNvPr id="25" name="Imagen 24" descr="Imagen que contiene juguete, lego&#10;&#10;Descripción generada automáticamente">
            <a:extLst>
              <a:ext uri="{FF2B5EF4-FFF2-40B4-BE49-F238E27FC236}">
                <a16:creationId xmlns:a16="http://schemas.microsoft.com/office/drawing/2014/main" id="{40AF1BB3-D033-FF0F-9773-201AE51E44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063" y="1390649"/>
            <a:ext cx="5153025" cy="43053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7069CBC-1C76-5DA3-B33C-66C29D3636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281" y="3914552"/>
            <a:ext cx="4991797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1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teclado, computadora, sostener, hombre&#10;&#10;Descripción generada automáticamente">
            <a:extLst>
              <a:ext uri="{FF2B5EF4-FFF2-40B4-BE49-F238E27FC236}">
                <a16:creationId xmlns:a16="http://schemas.microsoft.com/office/drawing/2014/main" id="{6FEF3D6C-15A3-43B6-93CA-AE37F2584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3297"/>
            <a:ext cx="12226834" cy="216470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2434637-850B-0693-E745-F6A41549BB82}"/>
              </a:ext>
            </a:extLst>
          </p:cNvPr>
          <p:cNvSpPr txBox="1"/>
          <p:nvPr/>
        </p:nvSpPr>
        <p:spPr>
          <a:xfrm>
            <a:off x="2456636" y="420861"/>
            <a:ext cx="6480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4906CF"/>
                </a:solidFill>
                <a:latin typeface="Antipasto Pro " panose="02000506020000020004" pitchFamily="2" charset="0"/>
              </a:rPr>
              <a:t>Acceso a Elementos de una Lista</a:t>
            </a:r>
            <a:endParaRPr lang="es-CO" sz="3600" b="1" dirty="0">
              <a:solidFill>
                <a:srgbClr val="4906CF"/>
              </a:solidFill>
              <a:latin typeface="Antipasto Pro " panose="02000506020000020004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95AA16F-0D5B-FAF4-BFEE-CC4CBA3478B5}"/>
              </a:ext>
            </a:extLst>
          </p:cNvPr>
          <p:cNvSpPr txBox="1"/>
          <p:nvPr/>
        </p:nvSpPr>
        <p:spPr>
          <a:xfrm>
            <a:off x="860750" y="1536174"/>
            <a:ext cx="4013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Cada elemento de una lista tiene un índice, comenzando desde 0 para el primer elemento. Puedes acceder a los elementos de una lista utilizando estos índices.</a:t>
            </a:r>
            <a:endParaRPr lang="es-CO" dirty="0">
              <a:solidFill>
                <a:schemeClr val="bg1">
                  <a:lumMod val="50000"/>
                </a:schemeClr>
              </a:solidFill>
              <a:latin typeface="Antipasto Pro " panose="02000506020000020004" pitchFamily="2" charset="0"/>
            </a:endParaRPr>
          </a:p>
        </p:txBody>
      </p:sp>
      <p:sp>
        <p:nvSpPr>
          <p:cNvPr id="11" name="Arco de bloque 10">
            <a:extLst>
              <a:ext uri="{FF2B5EF4-FFF2-40B4-BE49-F238E27FC236}">
                <a16:creationId xmlns:a16="http://schemas.microsoft.com/office/drawing/2014/main" id="{6BC86D7C-AABD-44C3-D9A4-2F9E629AB580}"/>
              </a:ext>
            </a:extLst>
          </p:cNvPr>
          <p:cNvSpPr/>
          <p:nvPr/>
        </p:nvSpPr>
        <p:spPr>
          <a:xfrm rot="16200000">
            <a:off x="11109648" y="686380"/>
            <a:ext cx="2164703" cy="2118049"/>
          </a:xfrm>
          <a:prstGeom prst="blockArc">
            <a:avLst>
              <a:gd name="adj1" fmla="val 10800000"/>
              <a:gd name="adj2" fmla="val 27082"/>
              <a:gd name="adj3" fmla="val 15408"/>
            </a:avLst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07A4432-7970-7311-DA2A-2F81FAC644B1}"/>
              </a:ext>
            </a:extLst>
          </p:cNvPr>
          <p:cNvSpPr txBox="1"/>
          <p:nvPr/>
        </p:nvSpPr>
        <p:spPr>
          <a:xfrm>
            <a:off x="7028285" y="6042352"/>
            <a:ext cx="45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400" dirty="0">
                <a:solidFill>
                  <a:schemeClr val="bg1"/>
                </a:solidFill>
                <a:latin typeface="Antipasto Pro " panose="02000506020000020004" pitchFamily="2" charset="0"/>
              </a:rPr>
              <a:t>www.devseniorcode.com</a:t>
            </a:r>
            <a:endParaRPr lang="es-CO" sz="2400" dirty="0">
              <a:solidFill>
                <a:schemeClr val="bg1"/>
              </a:solidFill>
              <a:latin typeface="Antipasto Pro " panose="02000506020000020004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32173E1-9A90-99B2-2B79-EE26F9C290AD}"/>
              </a:ext>
            </a:extLst>
          </p:cNvPr>
          <p:cNvSpPr/>
          <p:nvPr/>
        </p:nvSpPr>
        <p:spPr>
          <a:xfrm>
            <a:off x="0" y="4597798"/>
            <a:ext cx="7445829" cy="102636"/>
          </a:xfrm>
          <a:prstGeom prst="rect">
            <a:avLst/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CA01DED-2DDF-64A9-D3BB-7B3627831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885" y="3029953"/>
            <a:ext cx="2958542" cy="141946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34C3FBC-602D-DDB5-D1DB-0BBC17A84E8C}"/>
              </a:ext>
            </a:extLst>
          </p:cNvPr>
          <p:cNvSpPr txBox="1"/>
          <p:nvPr/>
        </p:nvSpPr>
        <p:spPr>
          <a:xfrm>
            <a:off x="5460975" y="1536174"/>
            <a:ext cx="55290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También puedes usar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slicing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 (rebanado) para obtener un rango de elementos:</a:t>
            </a:r>
            <a:endParaRPr lang="es-CO" dirty="0">
              <a:solidFill>
                <a:schemeClr val="bg1">
                  <a:lumMod val="50000"/>
                </a:schemeClr>
              </a:solidFill>
              <a:latin typeface="Antipasto Pro " panose="02000506020000020004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2AB737F-CDA1-925F-1122-3979729FD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100" y="2851818"/>
            <a:ext cx="5925377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0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sostener, silla, pequeño, hombre&#10;&#10;Descripción generada automáticamente">
            <a:extLst>
              <a:ext uri="{FF2B5EF4-FFF2-40B4-BE49-F238E27FC236}">
                <a16:creationId xmlns:a16="http://schemas.microsoft.com/office/drawing/2014/main" id="{D0106B53-5BB8-E46D-C9C6-7387EE9E3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4" y="1464906"/>
            <a:ext cx="5162550" cy="4886325"/>
          </a:xfrm>
          <a:prstGeom prst="rect">
            <a:avLst/>
          </a:prstGeom>
        </p:spPr>
      </p:pic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05EF9C2-E100-073B-D71A-4AA47DB18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665" y="312376"/>
            <a:ext cx="1834709" cy="129915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613185C-1D1E-D2D6-18D0-A477B5114248}"/>
              </a:ext>
            </a:extLst>
          </p:cNvPr>
          <p:cNvSpPr txBox="1"/>
          <p:nvPr/>
        </p:nvSpPr>
        <p:spPr>
          <a:xfrm>
            <a:off x="6662649" y="470009"/>
            <a:ext cx="40255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>
                <a:solidFill>
                  <a:srgbClr val="4906CF"/>
                </a:solidFill>
                <a:latin typeface="Antipasto Pro " panose="02000506020000020004" pitchFamily="2" charset="0"/>
              </a:rPr>
              <a:t>Métodos y Operaciones Comunes con Listas</a:t>
            </a:r>
          </a:p>
          <a:p>
            <a:pPr algn="just"/>
            <a:endParaRPr lang="es-ES" sz="1400" b="1" dirty="0">
              <a:solidFill>
                <a:srgbClr val="4906CF"/>
              </a:solidFill>
              <a:latin typeface="Antipasto Pro " panose="02000506020000020004" pitchFamily="2" charset="0"/>
            </a:endParaRPr>
          </a:p>
          <a:p>
            <a:pPr algn="just"/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Las listas en Python cuentan con varios métodos útiles que permiten manipular y trabajar con sus elementos</a:t>
            </a:r>
            <a:endParaRPr lang="es-CO" sz="1400" b="1" dirty="0">
              <a:solidFill>
                <a:srgbClr val="4906CF"/>
              </a:solidFill>
              <a:latin typeface="Antipasto Pro " panose="02000506020000020004" pitchFamily="2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8781F49-9988-D0F9-7AEC-6032FC383529}"/>
              </a:ext>
            </a:extLst>
          </p:cNvPr>
          <p:cNvSpPr/>
          <p:nvPr/>
        </p:nvSpPr>
        <p:spPr>
          <a:xfrm>
            <a:off x="734397" y="615820"/>
            <a:ext cx="1364991" cy="1401150"/>
          </a:xfrm>
          <a:prstGeom prst="ellipse">
            <a:avLst/>
          </a:prstGeom>
          <a:noFill/>
          <a:ln>
            <a:solidFill>
              <a:srgbClr val="4906CF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D419779-7049-D879-34CD-373375989685}"/>
              </a:ext>
            </a:extLst>
          </p:cNvPr>
          <p:cNvSpPr/>
          <p:nvPr/>
        </p:nvSpPr>
        <p:spPr>
          <a:xfrm>
            <a:off x="5421472" y="5533051"/>
            <a:ext cx="755001" cy="704464"/>
          </a:xfrm>
          <a:prstGeom prst="ellipse">
            <a:avLst/>
          </a:prstGeom>
          <a:noFill/>
          <a:ln>
            <a:solidFill>
              <a:srgbClr val="4906CF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BE7695D-F044-A1DB-02D7-717A26C4C8A1}"/>
              </a:ext>
            </a:extLst>
          </p:cNvPr>
          <p:cNvSpPr txBox="1"/>
          <p:nvPr/>
        </p:nvSpPr>
        <p:spPr>
          <a:xfrm>
            <a:off x="6524627" y="6396335"/>
            <a:ext cx="45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400" dirty="0">
                <a:solidFill>
                  <a:srgbClr val="4906CF"/>
                </a:solidFill>
                <a:latin typeface="Antipasto Pro " panose="02000506020000020004" pitchFamily="2" charset="0"/>
              </a:rPr>
              <a:t>www.devseniorcode.com</a:t>
            </a:r>
            <a:endParaRPr lang="es-CO" sz="2400" dirty="0">
              <a:solidFill>
                <a:srgbClr val="4906CF"/>
              </a:solidFill>
              <a:latin typeface="Antipasto Pro " panose="020005060200000200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221EAA1-289C-3262-8344-46B468ECA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800" y="2139248"/>
            <a:ext cx="4553585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6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481AF76E-0E35-582E-BD7B-32286B7583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F3749A8-DA7E-B6C3-AB55-CF5D343021D5}"/>
              </a:ext>
            </a:extLst>
          </p:cNvPr>
          <p:cNvSpPr txBox="1"/>
          <p:nvPr/>
        </p:nvSpPr>
        <p:spPr>
          <a:xfrm>
            <a:off x="1649769" y="1543868"/>
            <a:ext cx="889246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3900" b="1" dirty="0">
                <a:solidFill>
                  <a:srgbClr val="4906CF"/>
                </a:solidFill>
                <a:latin typeface="Another Monday DEMO" pitchFamily="50" charset="0"/>
              </a:rPr>
              <a:t>Gracias</a:t>
            </a:r>
            <a:endParaRPr lang="es-CO" sz="23900" b="1" dirty="0">
              <a:solidFill>
                <a:srgbClr val="4906CF"/>
              </a:solidFill>
              <a:latin typeface="Another Monday DEMO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74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224</Words>
  <Application>Microsoft Office PowerPoint</Application>
  <PresentationFormat>Panorámica</PresentationFormat>
  <Paragraphs>22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Another Monday DEMO</vt:lpstr>
      <vt:lpstr>Antipasto Pro 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German Arturo Palma Sanchez</dc:creator>
  <cp:lastModifiedBy>Johan Manuel Gordillo Mesa</cp:lastModifiedBy>
  <cp:revision>6</cp:revision>
  <dcterms:created xsi:type="dcterms:W3CDTF">2024-10-17T22:56:03Z</dcterms:created>
  <dcterms:modified xsi:type="dcterms:W3CDTF">2024-11-06T03:52:58Z</dcterms:modified>
</cp:coreProperties>
</file>