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8e8405af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8e8405af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8e8405af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8e8405af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8e8405af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8e8405af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8e8405af1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8e8405af1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8e8405af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8e8405af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8e8405af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8e8405af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8e8405af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8e8405af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8e8405af1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8e8405af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8e8405af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8e8405af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8e8405af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8e8405af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8e8405a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8e8405a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8e8405af1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8e8405af1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8e8405af1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8e8405af1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8e8405af1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8e8405af1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8e8405af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8e8405af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marketing or virality for Rec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Virality - has worked the best</a:t>
            </a:r>
            <a:endParaRPr/>
          </a:p>
          <a:p>
            <a:pPr indent="0" lvl="0" marL="0" rtl="0" algn="l">
              <a:spcBef>
                <a:spcPts val="0"/>
              </a:spcBef>
              <a:spcAft>
                <a:spcPts val="0"/>
              </a:spcAft>
              <a:buNone/>
            </a:pPr>
            <a:r>
              <a:rPr lang="en"/>
              <a:t>Performance marketing - ad words and FB etc</a:t>
            </a:r>
            <a:endParaRPr/>
          </a:p>
          <a:p>
            <a:pPr indent="0" lvl="0" marL="0" rtl="0" algn="l">
              <a:spcBef>
                <a:spcPts val="0"/>
              </a:spcBef>
              <a:spcAft>
                <a:spcPts val="0"/>
              </a:spcAft>
              <a:buNone/>
            </a:pPr>
            <a:r>
              <a:rPr lang="en"/>
              <a:t>Content -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8e8405af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8e8405af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Rec’s growth engine is virality</a:t>
            </a:r>
            <a:endParaRPr/>
          </a:p>
          <a:p>
            <a:pPr indent="0" lvl="0" marL="0" rtl="0" algn="l">
              <a:spcBef>
                <a:spcPts val="0"/>
              </a:spcBef>
              <a:spcAft>
                <a:spcPts val="0"/>
              </a:spcAft>
              <a:buNone/>
            </a:pPr>
            <a:r>
              <a:rPr lang="en"/>
              <a:t>Turbo boosts - Big hot ticket fitness events - boxing events, preview, etc. - good for user acquisition, but not great for retention</a:t>
            </a:r>
            <a:endParaRPr/>
          </a:p>
          <a:p>
            <a:pPr indent="0" lvl="0" marL="0" rtl="0" algn="l">
              <a:spcBef>
                <a:spcPts val="0"/>
              </a:spcBef>
              <a:spcAft>
                <a:spcPts val="0"/>
              </a:spcAft>
              <a:buNone/>
            </a:pPr>
            <a:r>
              <a:rPr lang="en"/>
              <a:t>Lubricants - Easy checkout, promotions, variety of classes</a:t>
            </a:r>
            <a:endParaRPr/>
          </a:p>
          <a:p>
            <a:pPr indent="0" lvl="0" marL="0" rtl="0" algn="l">
              <a:spcBef>
                <a:spcPts val="0"/>
              </a:spcBef>
              <a:spcAft>
                <a:spcPts val="0"/>
              </a:spcAft>
              <a:buNone/>
            </a:pPr>
            <a:r>
              <a:rPr lang="en"/>
              <a:t>Fuel -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8e8405af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8e8405af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8e8405af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8e8405af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8e8405af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8e8405af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8e8405af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8e8405af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8e8405af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8e8405af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reforge.com/blog/growth-metric-acquisition-monetization-virality#_" TargetMode="External"/><Relationship Id="rId4" Type="http://schemas.openxmlformats.org/officeDocument/2006/relationships/hyperlink" Target="https://www.reforge.com/blog/growth-metric-acquisition-monetization-virality#_"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Building a growth </a:t>
            </a:r>
            <a:br>
              <a:rPr lang="en"/>
            </a:br>
            <a:r>
              <a:rPr lang="en"/>
              <a:t>model for Rec</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Lubricants</a:t>
            </a:r>
            <a:endParaRPr/>
          </a:p>
        </p:txBody>
      </p:sp>
      <p:sp>
        <p:nvSpPr>
          <p:cNvPr id="109" name="Google Shape;109;p22"/>
          <p:cNvSpPr txBox="1"/>
          <p:nvPr>
            <p:ph idx="1" type="body"/>
          </p:nvPr>
        </p:nvSpPr>
        <p:spPr>
          <a:xfrm>
            <a:off x="311700" y="1113200"/>
            <a:ext cx="8520600" cy="2987400"/>
          </a:xfrm>
          <a:prstGeom prst="rect">
            <a:avLst/>
          </a:prstGeom>
        </p:spPr>
        <p:txBody>
          <a:bodyPr anchorCtr="0" anchor="t" bIns="91425" lIns="91425" spcFirstLastPara="1" rIns="91425" wrap="square" tIns="91425">
            <a:normAutofit/>
          </a:bodyPr>
          <a:lstStyle/>
          <a:p>
            <a:pPr indent="-228600" lvl="0" marL="457200" rtl="0" algn="l">
              <a:spcBef>
                <a:spcPts val="0"/>
              </a:spcBef>
              <a:spcAft>
                <a:spcPts val="0"/>
              </a:spcAft>
              <a:buClr>
                <a:schemeClr val="dk1"/>
              </a:buClr>
              <a:buSzPts val="1500"/>
              <a:buNone/>
            </a:pPr>
            <a:r>
              <a:rPr lang="en" sz="1500">
                <a:solidFill>
                  <a:schemeClr val="dk1"/>
                </a:solidFill>
              </a:rPr>
              <a:t>Don’t drive growth directly, ut instead optimize the efficiency of your engine</a:t>
            </a:r>
            <a:endParaRPr sz="1500">
              <a:solidFill>
                <a:schemeClr val="dk1"/>
              </a:solidFill>
            </a:endParaRPr>
          </a:p>
          <a:p>
            <a:pPr indent="-228600" lvl="0" marL="457200" rtl="0" algn="l">
              <a:spcBef>
                <a:spcPts val="0"/>
              </a:spcBef>
              <a:spcAft>
                <a:spcPts val="0"/>
              </a:spcAft>
              <a:buClr>
                <a:schemeClr val="dk1"/>
              </a:buClr>
              <a:buSzPts val="1500"/>
              <a:buNone/>
            </a:pPr>
            <a:r>
              <a:rPr b="1" lang="en" sz="1500">
                <a:solidFill>
                  <a:schemeClr val="dk1"/>
                </a:solidFill>
              </a:rPr>
              <a:t>Conversion</a:t>
            </a:r>
            <a:r>
              <a:rPr lang="en" sz="1500">
                <a:solidFill>
                  <a:schemeClr val="dk1"/>
                </a:solidFill>
              </a:rPr>
              <a:t>: increasing the rate of customers sign up.</a:t>
            </a:r>
            <a:endParaRPr sz="1500">
              <a:solidFill>
                <a:schemeClr val="dk1"/>
              </a:solidFill>
            </a:endParaRPr>
          </a:p>
          <a:p>
            <a:pPr indent="-228600" lvl="0" marL="457200" rtl="0" algn="l">
              <a:spcBef>
                <a:spcPts val="0"/>
              </a:spcBef>
              <a:spcAft>
                <a:spcPts val="0"/>
              </a:spcAft>
              <a:buClr>
                <a:schemeClr val="dk1"/>
              </a:buClr>
              <a:buSzPts val="1500"/>
              <a:buNone/>
            </a:pPr>
            <a:r>
              <a:rPr lang="en" sz="1500">
                <a:solidFill>
                  <a:schemeClr val="dk1"/>
                </a:solidFill>
              </a:rPr>
              <a:t>Optimizing clickthrough rate on ads, effectiveness on of sales ppl, and increasing signup funnel conversion rates.</a:t>
            </a:r>
            <a:endParaRPr sz="1500">
              <a:solidFill>
                <a:schemeClr val="dk1"/>
              </a:solidFill>
            </a:endParaRPr>
          </a:p>
          <a:p>
            <a:pPr indent="-228600" lvl="0" marL="457200" rtl="0" algn="l">
              <a:spcBef>
                <a:spcPts val="0"/>
              </a:spcBef>
              <a:spcAft>
                <a:spcPts val="0"/>
              </a:spcAft>
              <a:buClr>
                <a:schemeClr val="dk1"/>
              </a:buClr>
              <a:buSzPts val="1500"/>
              <a:buNone/>
            </a:pPr>
            <a:r>
              <a:rPr b="1" lang="en" sz="1500">
                <a:solidFill>
                  <a:schemeClr val="dk1"/>
                </a:solidFill>
              </a:rPr>
              <a:t>Activation</a:t>
            </a:r>
            <a:r>
              <a:rPr lang="en" sz="1500">
                <a:solidFill>
                  <a:schemeClr val="dk1"/>
                </a:solidFill>
              </a:rPr>
              <a:t>: </a:t>
            </a:r>
            <a:r>
              <a:rPr lang="en" sz="1500">
                <a:solidFill>
                  <a:schemeClr val="dk1"/>
                </a:solidFill>
                <a:highlight>
                  <a:srgbClr val="FFFFFF"/>
                </a:highlight>
              </a:rPr>
              <a:t>Increasing the rate at which customers use your product for its core purpose. This includes everything related to the new user experience and how your customers learn about and begin to use your product.</a:t>
            </a:r>
            <a:endParaRPr sz="1500">
              <a:solidFill>
                <a:schemeClr val="dk1"/>
              </a:solidFill>
              <a:highlight>
                <a:srgbClr val="FFFFFF"/>
              </a:highlight>
            </a:endParaRPr>
          </a:p>
          <a:p>
            <a:pPr indent="-228600" lvl="0" marL="457200" rtl="0" algn="l">
              <a:spcBef>
                <a:spcPts val="0"/>
              </a:spcBef>
              <a:spcAft>
                <a:spcPts val="0"/>
              </a:spcAft>
              <a:buClr>
                <a:schemeClr val="dk1"/>
              </a:buClr>
              <a:buSzPts val="1500"/>
              <a:buNone/>
            </a:pPr>
            <a:r>
              <a:rPr b="1" lang="en" sz="1500">
                <a:solidFill>
                  <a:schemeClr val="dk1"/>
                </a:solidFill>
                <a:highlight>
                  <a:srgbClr val="FFFFFF"/>
                </a:highlight>
              </a:rPr>
              <a:t>Retention:</a:t>
            </a:r>
            <a:r>
              <a:rPr lang="en" sz="1500">
                <a:solidFill>
                  <a:schemeClr val="dk1"/>
                </a:solidFill>
                <a:highlight>
                  <a:srgbClr val="FFFFFF"/>
                </a:highlight>
              </a:rPr>
              <a:t> Improving the rate at which customers continue to use your product. This includes everything related to the ongoing customer experience.</a:t>
            </a:r>
            <a:endParaRPr sz="1500">
              <a:solidFill>
                <a:schemeClr val="dk1"/>
              </a:solidFill>
              <a:highlight>
                <a:srgbClr val="FFFFFF"/>
              </a:highlight>
            </a:endParaRPr>
          </a:p>
          <a:p>
            <a:pPr indent="-228600" lvl="0" marL="457200" rtl="0" algn="l">
              <a:spcBef>
                <a:spcPts val="0"/>
              </a:spcBef>
              <a:spcAft>
                <a:spcPts val="0"/>
              </a:spcAft>
              <a:buClr>
                <a:schemeClr val="dk1"/>
              </a:buClr>
              <a:buSzPts val="1500"/>
              <a:buNone/>
            </a:pPr>
            <a:r>
              <a:t/>
            </a:r>
            <a:endParaRPr sz="1500">
              <a:solidFill>
                <a:schemeClr val="dk1"/>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idx="1" type="body"/>
          </p:nvPr>
        </p:nvSpPr>
        <p:spPr>
          <a:xfrm>
            <a:off x="311700" y="1113200"/>
            <a:ext cx="8520600" cy="2987400"/>
          </a:xfrm>
          <a:prstGeom prst="rect">
            <a:avLst/>
          </a:prstGeom>
        </p:spPr>
        <p:txBody>
          <a:bodyPr anchorCtr="0" anchor="t" bIns="91425" lIns="91425" spcFirstLastPara="1" rIns="91425" wrap="square" tIns="91425">
            <a:normAutofit/>
          </a:bodyPr>
          <a:lstStyle/>
          <a:p>
            <a:pPr indent="-228600" lvl="0" marL="457200" rtl="0" algn="l">
              <a:spcBef>
                <a:spcPts val="1400"/>
              </a:spcBef>
              <a:spcAft>
                <a:spcPts val="0"/>
              </a:spcAft>
              <a:buClr>
                <a:schemeClr val="dk1"/>
              </a:buClr>
              <a:buSzPts val="2000"/>
              <a:buNone/>
            </a:pPr>
            <a:r>
              <a:rPr lang="en" sz="1850">
                <a:solidFill>
                  <a:srgbClr val="1F1F1F"/>
                </a:solidFill>
                <a:highlight>
                  <a:srgbClr val="FFFFFF"/>
                </a:highlight>
              </a:rPr>
              <a:t>Of these three categories, </a:t>
            </a:r>
            <a:r>
              <a:rPr b="1" lang="en" sz="1850">
                <a:solidFill>
                  <a:srgbClr val="1F1F1F"/>
                </a:solidFill>
                <a:highlight>
                  <a:srgbClr val="FFFFFF"/>
                </a:highlight>
              </a:rPr>
              <a:t>retention</a:t>
            </a:r>
            <a:r>
              <a:rPr lang="en" sz="1850">
                <a:solidFill>
                  <a:srgbClr val="1F1F1F"/>
                </a:solidFill>
                <a:highlight>
                  <a:srgbClr val="FFFFFF"/>
                </a:highlight>
              </a:rPr>
              <a:t> is the most important. As Brian lays out in</a:t>
            </a:r>
            <a:r>
              <a:rPr lang="en" sz="1850">
                <a:solidFill>
                  <a:srgbClr val="1F1F1F"/>
                </a:solidFill>
                <a:highlight>
                  <a:srgbClr val="FFFFFF"/>
                </a:highlight>
                <a:uFill>
                  <a:noFill/>
                </a:uFill>
                <a:hlinkClick r:id="rId3">
                  <a:extLst>
                    <a:ext uri="{A12FA001-AC4F-418D-AE19-62706E023703}">
                      <ahyp:hlinkClr val="tx"/>
                    </a:ext>
                  </a:extLst>
                </a:hlinkClick>
              </a:rPr>
              <a:t> </a:t>
            </a:r>
            <a:r>
              <a:rPr lang="en" sz="1850">
                <a:solidFill>
                  <a:srgbClr val="1F87EF"/>
                </a:solidFill>
                <a:highlight>
                  <a:srgbClr val="FFFFFF"/>
                </a:highlight>
                <a:uFill>
                  <a:noFill/>
                </a:uFill>
                <a:hlinkClick r:id="rId4">
                  <a:extLst>
                    <a:ext uri="{A12FA001-AC4F-418D-AE19-62706E023703}">
                      <ahyp:hlinkClr val="tx"/>
                    </a:ext>
                  </a:extLst>
                </a:hlinkClick>
              </a:rPr>
              <a:t>this post</a:t>
            </a:r>
            <a:r>
              <a:rPr lang="en" sz="1850">
                <a:solidFill>
                  <a:srgbClr val="1F1F1F"/>
                </a:solidFill>
                <a:highlight>
                  <a:srgbClr val="FFFFFF"/>
                </a:highlight>
              </a:rPr>
              <a:t>:</a:t>
            </a:r>
            <a:endParaRPr sz="1850">
              <a:solidFill>
                <a:srgbClr val="1F1F1F"/>
              </a:solidFill>
              <a:highlight>
                <a:srgbClr val="FFFFFF"/>
              </a:highlight>
            </a:endParaRPr>
          </a:p>
          <a:p>
            <a:pPr indent="-228600" lvl="0" marL="457200" rtl="0" algn="l">
              <a:spcBef>
                <a:spcPts val="0"/>
              </a:spcBef>
              <a:spcAft>
                <a:spcPts val="0"/>
              </a:spcAft>
              <a:buClr>
                <a:schemeClr val="dk1"/>
              </a:buClr>
              <a:buSzPts val="2000"/>
              <a:buNone/>
            </a:pPr>
            <a:r>
              <a:rPr lang="en" sz="1850">
                <a:solidFill>
                  <a:srgbClr val="1F1F1F"/>
                </a:solidFill>
                <a:highlight>
                  <a:srgbClr val="FFFFFF"/>
                </a:highlight>
              </a:rPr>
              <a:t>"</a:t>
            </a:r>
            <a:r>
              <a:rPr i="1" lang="en" sz="1850">
                <a:solidFill>
                  <a:srgbClr val="1F1F1F"/>
                </a:solidFill>
                <a:highlight>
                  <a:srgbClr val="FFFFFF"/>
                </a:highlight>
              </a:rPr>
              <a:t>Retention is the core of your growth model and influences every other input to your model. This is important because if you improve retention, you’ll also improve the rest of your funnel." - Brian Balfour</a:t>
            </a:r>
            <a:endParaRPr i="1" sz="1850">
              <a:solidFill>
                <a:srgbClr val="1F1F1F"/>
              </a:solidFill>
              <a:highlight>
                <a:srgbClr val="FFFFFF"/>
              </a:highlight>
            </a:endParaRPr>
          </a:p>
          <a:p>
            <a:pPr indent="0" lvl="0" marL="457200" rtl="0" algn="l">
              <a:spcBef>
                <a:spcPts val="1400"/>
              </a:spcBef>
              <a:spcAft>
                <a:spcPts val="1200"/>
              </a:spcAft>
              <a:buNone/>
            </a:pPr>
            <a:r>
              <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Fuel</a:t>
            </a:r>
            <a:endParaRPr/>
          </a:p>
        </p:txBody>
      </p:sp>
      <p:sp>
        <p:nvSpPr>
          <p:cNvPr id="120" name="Google Shape;120;p24"/>
          <p:cNvSpPr txBox="1"/>
          <p:nvPr>
            <p:ph idx="1" type="body"/>
          </p:nvPr>
        </p:nvSpPr>
        <p:spPr>
          <a:xfrm>
            <a:off x="311700" y="1113200"/>
            <a:ext cx="8520600" cy="2987400"/>
          </a:xfrm>
          <a:prstGeom prst="rect">
            <a:avLst/>
          </a:prstGeom>
        </p:spPr>
        <p:txBody>
          <a:bodyPr anchorCtr="0" anchor="t" bIns="91425" lIns="91425" spcFirstLastPara="1" rIns="91425" wrap="square" tIns="91425">
            <a:normAutofit lnSpcReduction="20000"/>
          </a:bodyPr>
          <a:lstStyle/>
          <a:p>
            <a:pPr indent="-228600" lvl="0" marL="457200" rtl="0" algn="l">
              <a:spcBef>
                <a:spcPts val="0"/>
              </a:spcBef>
              <a:spcAft>
                <a:spcPts val="0"/>
              </a:spcAft>
              <a:buClr>
                <a:schemeClr val="dk1"/>
              </a:buClr>
              <a:buSzPts val="1500"/>
              <a:buNone/>
            </a:pPr>
            <a:r>
              <a:rPr lang="en" sz="1350">
                <a:solidFill>
                  <a:srgbClr val="1F1F1F"/>
                </a:solidFill>
                <a:highlight>
                  <a:srgbClr val="FFFFFF"/>
                </a:highlight>
              </a:rPr>
              <a:t>The type of fuel required is specific to the type of growth engine you’re running:</a:t>
            </a:r>
            <a:endParaRPr sz="1350">
              <a:solidFill>
                <a:srgbClr val="1F1F1F"/>
              </a:solidFill>
              <a:highlight>
                <a:srgbClr val="FFFFFF"/>
              </a:highlight>
            </a:endParaRPr>
          </a:p>
          <a:p>
            <a:pPr indent="-228600" lvl="0" marL="457200" rtl="0" algn="l">
              <a:spcBef>
                <a:spcPts val="0"/>
              </a:spcBef>
              <a:spcAft>
                <a:spcPts val="0"/>
              </a:spcAft>
              <a:buClr>
                <a:srgbClr val="1F1F1F"/>
              </a:buClr>
              <a:buSzPts val="1350"/>
              <a:buNone/>
            </a:pPr>
            <a:r>
              <a:t/>
            </a:r>
            <a:endParaRPr sz="1350">
              <a:solidFill>
                <a:srgbClr val="1F1F1F"/>
              </a:solidFill>
              <a:highlight>
                <a:srgbClr val="FFFFFF"/>
              </a:highlight>
            </a:endParaRPr>
          </a:p>
          <a:p>
            <a:pPr indent="-228600" lvl="0" marL="457200" rtl="0" algn="l">
              <a:spcBef>
                <a:spcPts val="0"/>
              </a:spcBef>
              <a:spcAft>
                <a:spcPts val="0"/>
              </a:spcAft>
              <a:buClr>
                <a:srgbClr val="1F1F1F"/>
              </a:buClr>
              <a:buSzPts val="1350"/>
              <a:buNone/>
            </a:pPr>
            <a:r>
              <a:rPr lang="en" sz="1350">
                <a:solidFill>
                  <a:srgbClr val="1F1F1F"/>
                </a:solidFill>
                <a:highlight>
                  <a:srgbClr val="FFFFFF"/>
                </a:highlight>
              </a:rPr>
              <a:t>Paid marketing and sales engines primarily need </a:t>
            </a:r>
            <a:r>
              <a:rPr b="1" lang="en" sz="1350">
                <a:solidFill>
                  <a:srgbClr val="1F1F1F"/>
                </a:solidFill>
                <a:highlight>
                  <a:srgbClr val="FFFFFF"/>
                </a:highlight>
              </a:rPr>
              <a:t>capital</a:t>
            </a:r>
            <a:r>
              <a:rPr lang="en" sz="1350">
                <a:solidFill>
                  <a:srgbClr val="1F1F1F"/>
                </a:solidFill>
                <a:highlight>
                  <a:srgbClr val="FFFFFF"/>
                </a:highlight>
              </a:rPr>
              <a:t>, which can be invested in ads or salespeople. This is why payback is an important metric to measure marketing and sales engines: it determines how long it takes for enough cash to be generated to start the loop again.</a:t>
            </a:r>
            <a:endParaRPr sz="1350">
              <a:solidFill>
                <a:srgbClr val="1F1F1F"/>
              </a:solidFill>
              <a:highlight>
                <a:srgbClr val="FFFFFF"/>
              </a:highlight>
            </a:endParaRPr>
          </a:p>
          <a:p>
            <a:pPr indent="-228600" lvl="0" marL="457200" rtl="0" algn="l">
              <a:spcBef>
                <a:spcPts val="0"/>
              </a:spcBef>
              <a:spcAft>
                <a:spcPts val="0"/>
              </a:spcAft>
              <a:buClr>
                <a:srgbClr val="1F1F1F"/>
              </a:buClr>
              <a:buSzPts val="1350"/>
              <a:buNone/>
            </a:pPr>
            <a:r>
              <a:t/>
            </a:r>
            <a:endParaRPr sz="1350">
              <a:solidFill>
                <a:srgbClr val="1F1F1F"/>
              </a:solidFill>
              <a:highlight>
                <a:srgbClr val="FFFFFF"/>
              </a:highlight>
            </a:endParaRPr>
          </a:p>
          <a:p>
            <a:pPr indent="-228600" lvl="0" marL="457200" rtl="0" algn="l">
              <a:spcBef>
                <a:spcPts val="0"/>
              </a:spcBef>
              <a:spcAft>
                <a:spcPts val="0"/>
              </a:spcAft>
              <a:buClr>
                <a:srgbClr val="1F1F1F"/>
              </a:buClr>
              <a:buSzPts val="1350"/>
              <a:buNone/>
            </a:pPr>
            <a:r>
              <a:rPr lang="en" sz="1350">
                <a:solidFill>
                  <a:srgbClr val="1F1F1F"/>
                </a:solidFill>
                <a:highlight>
                  <a:srgbClr val="FFFFFF"/>
                </a:highlight>
              </a:rPr>
              <a:t>Content engines unsurprisingly need more </a:t>
            </a:r>
            <a:r>
              <a:rPr b="1" lang="en" sz="1350">
                <a:solidFill>
                  <a:srgbClr val="1F1F1F"/>
                </a:solidFill>
                <a:highlight>
                  <a:srgbClr val="FFFFFF"/>
                </a:highlight>
              </a:rPr>
              <a:t>content</a:t>
            </a:r>
            <a:r>
              <a:rPr lang="en" sz="1350">
                <a:solidFill>
                  <a:srgbClr val="1F1F1F"/>
                </a:solidFill>
                <a:highlight>
                  <a:srgbClr val="FFFFFF"/>
                </a:highlight>
              </a:rPr>
              <a:t>, which can be used to attract users. Often, this content is generated by users, in the form of things like reviews, photos, or videos. In other cases, this content is generated by the company itself.</a:t>
            </a:r>
            <a:endParaRPr sz="1350">
              <a:solidFill>
                <a:srgbClr val="1F1F1F"/>
              </a:solidFill>
              <a:highlight>
                <a:srgbClr val="FFFFFF"/>
              </a:highlight>
            </a:endParaRPr>
          </a:p>
          <a:p>
            <a:pPr indent="-228600" lvl="0" marL="457200" rtl="0" algn="l">
              <a:spcBef>
                <a:spcPts val="0"/>
              </a:spcBef>
              <a:spcAft>
                <a:spcPts val="0"/>
              </a:spcAft>
              <a:buClr>
                <a:srgbClr val="1F1F1F"/>
              </a:buClr>
              <a:buSzPts val="1350"/>
              <a:buNone/>
            </a:pPr>
            <a:r>
              <a:t/>
            </a:r>
            <a:endParaRPr sz="1350">
              <a:solidFill>
                <a:srgbClr val="1F1F1F"/>
              </a:solidFill>
              <a:highlight>
                <a:srgbClr val="FFFFFF"/>
              </a:highlight>
            </a:endParaRPr>
          </a:p>
          <a:p>
            <a:pPr indent="-228600" lvl="0" marL="457200" rtl="0" algn="l">
              <a:spcBef>
                <a:spcPts val="0"/>
              </a:spcBef>
              <a:spcAft>
                <a:spcPts val="0"/>
              </a:spcAft>
              <a:buClr>
                <a:srgbClr val="1F1F1F"/>
              </a:buClr>
              <a:buSzPts val="1350"/>
              <a:buNone/>
            </a:pPr>
            <a:r>
              <a:rPr lang="en" sz="1350">
                <a:solidFill>
                  <a:srgbClr val="1F1F1F"/>
                </a:solidFill>
                <a:highlight>
                  <a:srgbClr val="FFFFFF"/>
                </a:highlight>
              </a:rPr>
              <a:t>Viral engines require only more </a:t>
            </a:r>
            <a:r>
              <a:rPr b="1" lang="en" sz="1350">
                <a:solidFill>
                  <a:srgbClr val="1F1F1F"/>
                </a:solidFill>
                <a:highlight>
                  <a:srgbClr val="FFFFFF"/>
                </a:highlight>
              </a:rPr>
              <a:t>users</a:t>
            </a:r>
            <a:r>
              <a:rPr lang="en" sz="1350">
                <a:solidFill>
                  <a:srgbClr val="1F1F1F"/>
                </a:solidFill>
                <a:highlight>
                  <a:srgbClr val="FFFFFF"/>
                </a:highlight>
              </a:rPr>
              <a:t>, who in turn refer additional users. A common metric to measure virality is k-factor, or the number of new users each user refers. When this number is &gt;1, the product will grow virally.</a:t>
            </a:r>
            <a:endParaRPr sz="1350">
              <a:solidFill>
                <a:srgbClr val="1F1F1F"/>
              </a:solidFill>
              <a:highlight>
                <a:srgbClr val="FFFFFF"/>
              </a:highlight>
            </a:endParaRPr>
          </a:p>
          <a:p>
            <a:pPr indent="-228600" lvl="0" marL="457200" rtl="0" algn="l">
              <a:spcBef>
                <a:spcPts val="0"/>
              </a:spcBef>
              <a:spcAft>
                <a:spcPts val="0"/>
              </a:spcAft>
              <a:buClr>
                <a:srgbClr val="1F1F1F"/>
              </a:buClr>
              <a:buSzPts val="1350"/>
              <a:buNone/>
            </a:pPr>
            <a:r>
              <a:t/>
            </a:r>
            <a:endParaRPr sz="1350">
              <a:solidFill>
                <a:srgbClr val="1F1F1F"/>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Avoiding common pitfalls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descr="whentouse" id="130" name="Google Shape;130;p26"/>
          <p:cNvPicPr preferRelativeResize="0"/>
          <p:nvPr/>
        </p:nvPicPr>
        <p:blipFill>
          <a:blip r:embed="rId3">
            <a:alphaModFix/>
          </a:blip>
          <a:stretch>
            <a:fillRect/>
          </a:stretch>
        </p:blipFill>
        <p:spPr>
          <a:xfrm>
            <a:off x="687550" y="388511"/>
            <a:ext cx="7768899" cy="4366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1200"/>
              </a:spcAft>
              <a:buNone/>
            </a:pPr>
            <a:r>
              <a:rPr b="1" lang="en" sz="2400">
                <a:solidFill>
                  <a:srgbClr val="1F1F1F"/>
                </a:solidFill>
                <a:highlight>
                  <a:srgbClr val="FFFFFF"/>
                </a:highlight>
              </a:rPr>
              <a:t>1. Focusing on ⚙️ Growth Engines when you actually need 💥 Turbo Boosts</a:t>
            </a:r>
            <a:endParaRPr/>
          </a:p>
        </p:txBody>
      </p:sp>
      <p:sp>
        <p:nvSpPr>
          <p:cNvPr id="136" name="Google Shape;136;p27"/>
          <p:cNvSpPr txBox="1"/>
          <p:nvPr>
            <p:ph idx="1" type="body"/>
          </p:nvPr>
        </p:nvSpPr>
        <p:spPr>
          <a:xfrm>
            <a:off x="311700" y="1684700"/>
            <a:ext cx="8520600" cy="2987400"/>
          </a:xfrm>
          <a:prstGeom prst="rect">
            <a:avLst/>
          </a:prstGeom>
        </p:spPr>
        <p:txBody>
          <a:bodyPr anchorCtr="0" anchor="t" bIns="91425" lIns="91425" spcFirstLastPara="1" rIns="91425" wrap="square" tIns="91425">
            <a:normAutofit/>
          </a:bodyPr>
          <a:lstStyle/>
          <a:p>
            <a:pPr indent="-228600" lvl="0" marL="457200" rtl="0" algn="l">
              <a:spcBef>
                <a:spcPts val="0"/>
              </a:spcBef>
              <a:spcAft>
                <a:spcPts val="0"/>
              </a:spcAft>
              <a:buClr>
                <a:srgbClr val="1F1F1F"/>
              </a:buClr>
              <a:buSzPts val="1350"/>
              <a:buNone/>
            </a:pPr>
            <a:r>
              <a:rPr lang="en" sz="1350">
                <a:solidFill>
                  <a:srgbClr val="1F1F1F"/>
                </a:solidFill>
                <a:highlight>
                  <a:srgbClr val="FFFFFF"/>
                </a:highlight>
              </a:rPr>
              <a:t>Before you have users or capital, you need to find unscalable ways to “spark” the engine. This is done by focusing initially on Turbo Boosts (e.g. PR, events, direct reach-out) to get things started, and over time transitioning efforts to your primary engine(s).</a:t>
            </a:r>
            <a:endParaRPr sz="1350">
              <a:solidFill>
                <a:srgbClr val="1F1F1F"/>
              </a:solidFill>
              <a:highlight>
                <a:srgbClr val="FFFFFF"/>
              </a:highlight>
            </a:endParaRPr>
          </a:p>
          <a:p>
            <a:pPr indent="-228600" lvl="0" marL="457200" rtl="0" algn="l">
              <a:spcBef>
                <a:spcPts val="0"/>
              </a:spcBef>
              <a:spcAft>
                <a:spcPts val="0"/>
              </a:spcAft>
              <a:buClr>
                <a:srgbClr val="1F1F1F"/>
              </a:buClr>
              <a:buSzPts val="1350"/>
              <a:buNone/>
            </a:pPr>
            <a:r>
              <a:t/>
            </a:r>
            <a:endParaRPr sz="1350">
              <a:solidFill>
                <a:srgbClr val="1F1F1F"/>
              </a:solidFill>
              <a:highlight>
                <a:srgbClr val="FFFFFF"/>
              </a:highlight>
            </a:endParaRPr>
          </a:p>
          <a:p>
            <a:pPr indent="-228600" lvl="0" marL="457200" rtl="0" algn="l">
              <a:spcBef>
                <a:spcPts val="0"/>
              </a:spcBef>
              <a:spcAft>
                <a:spcPts val="0"/>
              </a:spcAft>
              <a:buClr>
                <a:srgbClr val="1F1F1F"/>
              </a:buClr>
              <a:buSzPts val="1350"/>
              <a:buNone/>
            </a:pPr>
            <a:r>
              <a:rPr lang="en" sz="1350">
                <a:solidFill>
                  <a:srgbClr val="1F1F1F"/>
                </a:solidFill>
                <a:highlight>
                  <a:srgbClr val="FFFFFF"/>
                </a:highlight>
              </a:rPr>
              <a:t>This pitfall is most common in early stage startups, before an engine can drive your growth. All of the engines are a function of either the base amount of users you have or the capital you have. Early on, you don’t have either, so investing in Turbo Boosts makes sense.</a:t>
            </a:r>
            <a:endParaRPr sz="1350">
              <a:solidFill>
                <a:srgbClr val="1F1F1F"/>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1200"/>
              </a:spcAft>
              <a:buNone/>
            </a:pPr>
            <a:r>
              <a:rPr b="1" lang="en" sz="2400">
                <a:solidFill>
                  <a:srgbClr val="1F1F1F"/>
                </a:solidFill>
                <a:highlight>
                  <a:srgbClr val="FFFFFF"/>
                </a:highlight>
              </a:rPr>
              <a:t>2. MISTAKING A 💥 TURBO BOOST FOR A ⚙️ GROWTH ENGINE</a:t>
            </a:r>
            <a:endParaRPr/>
          </a:p>
        </p:txBody>
      </p:sp>
      <p:sp>
        <p:nvSpPr>
          <p:cNvPr id="142" name="Google Shape;142;p28"/>
          <p:cNvSpPr txBox="1"/>
          <p:nvPr>
            <p:ph idx="1" type="body"/>
          </p:nvPr>
        </p:nvSpPr>
        <p:spPr>
          <a:xfrm>
            <a:off x="311700" y="1684700"/>
            <a:ext cx="8520600" cy="2987400"/>
          </a:xfrm>
          <a:prstGeom prst="rect">
            <a:avLst/>
          </a:prstGeom>
        </p:spPr>
        <p:txBody>
          <a:bodyPr anchorCtr="0" anchor="t" bIns="91425" lIns="91425" spcFirstLastPara="1" rIns="91425" wrap="square" tIns="91425">
            <a:normAutofit/>
          </a:bodyPr>
          <a:lstStyle/>
          <a:p>
            <a:pPr indent="-228600" lvl="0" marL="457200" rtl="0" algn="l">
              <a:spcBef>
                <a:spcPts val="0"/>
              </a:spcBef>
              <a:spcAft>
                <a:spcPts val="0"/>
              </a:spcAft>
              <a:buClr>
                <a:srgbClr val="1F1F1F"/>
              </a:buClr>
              <a:buSzPts val="1350"/>
              <a:buNone/>
            </a:pPr>
            <a:r>
              <a:rPr lang="en" sz="1350">
                <a:solidFill>
                  <a:srgbClr val="1F1F1F"/>
                </a:solidFill>
                <a:highlight>
                  <a:srgbClr val="FFFFFF"/>
                </a:highlight>
              </a:rPr>
              <a:t>Turbo boosts are good because it gets the word out to a lot of people. They are exciting and at that moment, you have people’s attention. But days later their attention is gone and so is their desire to use what you were selling. </a:t>
            </a:r>
            <a:endParaRPr sz="1350">
              <a:solidFill>
                <a:srgbClr val="1F1F1F"/>
              </a:solidFill>
              <a:highlight>
                <a:srgbClr val="FFFFFF"/>
              </a:highlight>
            </a:endParaRPr>
          </a:p>
          <a:p>
            <a:pPr indent="-228600" lvl="0" marL="457200" rtl="0" algn="l">
              <a:spcBef>
                <a:spcPts val="0"/>
              </a:spcBef>
              <a:spcAft>
                <a:spcPts val="0"/>
              </a:spcAft>
              <a:buClr>
                <a:srgbClr val="1F1F1F"/>
              </a:buClr>
              <a:buSzPts val="1350"/>
              <a:buNone/>
            </a:pPr>
            <a:r>
              <a:rPr lang="en" sz="1350">
                <a:solidFill>
                  <a:srgbClr val="1F1F1F"/>
                </a:solidFill>
                <a:highlight>
                  <a:srgbClr val="FFFFFF"/>
                </a:highlight>
              </a:rPr>
              <a:t>At this point, it’s smarter to invest in your engine. Is the product (engine) good enough to retain the speed and continue to run? The turbo boost will temporarily accelerate, but then virality needs to take over.</a:t>
            </a:r>
            <a:endParaRPr sz="1350">
              <a:solidFill>
                <a:srgbClr val="1F1F1F"/>
              </a:solidFill>
              <a:highlight>
                <a:srgbClr val="FFFFFF"/>
              </a:highlight>
            </a:endParaRPr>
          </a:p>
          <a:p>
            <a:pPr indent="0" lvl="0" marL="0" rtl="0" algn="l">
              <a:spcBef>
                <a:spcPts val="1200"/>
              </a:spcBef>
              <a:spcAft>
                <a:spcPts val="1200"/>
              </a:spcAft>
              <a:buNone/>
            </a:pPr>
            <a:r>
              <a:rPr lang="en" sz="1350">
                <a:solidFill>
                  <a:srgbClr val="1F1F1F"/>
                </a:solidFill>
                <a:highlight>
                  <a:srgbClr val="FFFFFF"/>
                </a:highlight>
              </a:rPr>
              <a:t>"</a:t>
            </a:r>
            <a:r>
              <a:rPr i="1" lang="en" sz="1350">
                <a:solidFill>
                  <a:srgbClr val="1F1F1F"/>
                </a:solidFill>
                <a:highlight>
                  <a:srgbClr val="FFFFFF"/>
                </a:highlight>
              </a:rPr>
              <a:t>This is one of the most common mistakes among new product teams when I ask "How does your product grow?" The answer is typically a long list of turbo boosts. It is typically because there is no hypothesis on what the growth engine is, and as a result they are compensating by trying to cobble together a lot of little things." - Brian Balfour (Founder/CEO at Reforge, Ex-VP Growth at HubSpot)</a:t>
            </a:r>
            <a:endParaRPr sz="1350">
              <a:solidFill>
                <a:srgbClr val="1F1F1F"/>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1200"/>
              </a:spcAft>
              <a:buNone/>
            </a:pPr>
            <a:r>
              <a:rPr b="1" lang="en" sz="2400">
                <a:solidFill>
                  <a:srgbClr val="1F1F1F"/>
                </a:solidFill>
                <a:highlight>
                  <a:srgbClr val="FFFFFF"/>
                </a:highlight>
              </a:rPr>
              <a:t>3. FOCUSING TOO MUCH ON 💧 LUBRICANTS, WHEN YOU REALLY NEED A ⚙️ GROWTH ENGINE OR A 💥 TURBO BOOST</a:t>
            </a:r>
            <a:endParaRPr/>
          </a:p>
        </p:txBody>
      </p:sp>
      <p:sp>
        <p:nvSpPr>
          <p:cNvPr id="148" name="Google Shape;148;p29"/>
          <p:cNvSpPr txBox="1"/>
          <p:nvPr>
            <p:ph idx="1" type="body"/>
          </p:nvPr>
        </p:nvSpPr>
        <p:spPr>
          <a:xfrm>
            <a:off x="311700" y="1684700"/>
            <a:ext cx="8520600" cy="298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50">
                <a:solidFill>
                  <a:srgbClr val="1F1F1F"/>
                </a:solidFill>
                <a:highlight>
                  <a:srgbClr val="FFFFFF"/>
                </a:highlight>
              </a:rPr>
              <a:t>Conversion optimizing your way to growth is a common failure mode. In practice, the ROI on these initiatives will always remain low because you’re optimizing on a small flow of users vs. all of the potential new users out in the world. You’re often better off focusing on Turbo Boosts to drive more users than optimizing what you already have.</a:t>
            </a:r>
            <a:endParaRPr sz="1350">
              <a:solidFill>
                <a:srgbClr val="1F1F1F"/>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1200"/>
              </a:spcAft>
              <a:buNone/>
            </a:pPr>
            <a:r>
              <a:rPr b="1" lang="en" sz="2400">
                <a:solidFill>
                  <a:srgbClr val="1F1F1F"/>
                </a:solidFill>
                <a:highlight>
                  <a:srgbClr val="FFFFFF"/>
                </a:highlight>
              </a:rPr>
              <a:t>4. FOCUSING ON A NEW ⚙️ GROWTH ENGINE WHEN YOU NEED 💧 LUBRICANTS</a:t>
            </a:r>
            <a:endParaRPr/>
          </a:p>
        </p:txBody>
      </p:sp>
      <p:sp>
        <p:nvSpPr>
          <p:cNvPr id="154" name="Google Shape;154;p30"/>
          <p:cNvSpPr txBox="1"/>
          <p:nvPr>
            <p:ph idx="1" type="body"/>
          </p:nvPr>
        </p:nvSpPr>
        <p:spPr>
          <a:xfrm>
            <a:off x="311700" y="1684700"/>
            <a:ext cx="8520600" cy="298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50">
                <a:solidFill>
                  <a:srgbClr val="1F1F1F"/>
                </a:solidFill>
                <a:highlight>
                  <a:srgbClr val="FFFFFF"/>
                </a:highlight>
              </a:rPr>
              <a:t>This failure mode happens when teams fail to realize the true potential of their current Growth Engine, and instead start to focus on a new Growth Engine prematurely. Focusing on a new Engine too early, and not realizing that building a new engine is really hard, leads to sacrificing a lot of remaining upside with their existing Engine. Instead, teams should strive to tune the current Engine to its full potential. A lot of this is done by going through The Adjacent User.</a:t>
            </a:r>
            <a:endParaRPr sz="1350">
              <a:solidFill>
                <a:srgbClr val="1F1F1F"/>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1200"/>
              </a:spcAft>
              <a:buNone/>
            </a:pPr>
            <a:r>
              <a:rPr b="1" lang="en" sz="2400">
                <a:solidFill>
                  <a:srgbClr val="1F1F1F"/>
                </a:solidFill>
                <a:highlight>
                  <a:srgbClr val="FFFFFF"/>
                </a:highlight>
              </a:rPr>
              <a:t>5. NOT UNDERSTANDING WHAT TYPE OF ⛽ FUEL YOUR BUSINESS NEEDS</a:t>
            </a:r>
            <a:endParaRPr/>
          </a:p>
        </p:txBody>
      </p:sp>
      <p:sp>
        <p:nvSpPr>
          <p:cNvPr id="160" name="Google Shape;160;p31"/>
          <p:cNvSpPr txBox="1"/>
          <p:nvPr>
            <p:ph idx="1" type="body"/>
          </p:nvPr>
        </p:nvSpPr>
        <p:spPr>
          <a:xfrm>
            <a:off x="311700" y="1684700"/>
            <a:ext cx="8520600" cy="298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50">
                <a:solidFill>
                  <a:srgbClr val="1F1F1F"/>
                </a:solidFill>
                <a:highlight>
                  <a:srgbClr val="FFFFFF"/>
                </a:highlight>
              </a:rPr>
              <a:t>But if you’re growing primarily virally, you need less monetization to grow and want to reduce the friction of users trying and recommending your product as much as possible.</a:t>
            </a:r>
            <a:endParaRPr sz="1350">
              <a:solidFill>
                <a:srgbClr val="1F1F1F"/>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Quote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50">
                <a:solidFill>
                  <a:srgbClr val="1F1F1F"/>
                </a:solidFill>
                <a:highlight>
                  <a:srgbClr val="FFFFFF"/>
                </a:highlight>
              </a:rPr>
              <a:t>"</a:t>
            </a:r>
            <a:r>
              <a:rPr i="1" lang="en" sz="1350">
                <a:solidFill>
                  <a:srgbClr val="1F1F1F"/>
                </a:solidFill>
                <a:highlight>
                  <a:srgbClr val="FFFFFF"/>
                </a:highlight>
              </a:rPr>
              <a:t>Until they understand their Growth Model, many teams are overly focused on big, difficult to move output metrics, instead of its key inputs. - Dan Hockenmaier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1200"/>
              </a:spcAft>
              <a:buNone/>
            </a:pPr>
            <a:r>
              <a:rPr b="1" lang="en" sz="2400">
                <a:solidFill>
                  <a:srgbClr val="1F1F1F"/>
                </a:solidFill>
                <a:highlight>
                  <a:srgbClr val="FFFFFF"/>
                </a:highlight>
              </a:rPr>
              <a:t>Step 3: Put this into practice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1200"/>
              </a:spcAft>
              <a:buNone/>
            </a:pPr>
            <a:r>
              <a:rPr b="1" lang="en" sz="2400">
                <a:solidFill>
                  <a:srgbClr val="1F1F1F"/>
                </a:solidFill>
                <a:highlight>
                  <a:srgbClr val="FFFFFF"/>
                </a:highlight>
              </a:rPr>
              <a:t>1. PRIORITIZING YOUR ROADMAP</a:t>
            </a:r>
            <a:endParaRPr/>
          </a:p>
        </p:txBody>
      </p:sp>
      <p:sp>
        <p:nvSpPr>
          <p:cNvPr id="171" name="Google Shape;171;p33"/>
          <p:cNvSpPr txBox="1"/>
          <p:nvPr>
            <p:ph idx="1" type="body"/>
          </p:nvPr>
        </p:nvSpPr>
        <p:spPr>
          <a:xfrm>
            <a:off x="311700" y="1684700"/>
            <a:ext cx="8520600" cy="2987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lang="en" sz="1350">
                <a:solidFill>
                  <a:srgbClr val="1F1F1F"/>
                </a:solidFill>
                <a:highlight>
                  <a:srgbClr val="FFFFFF"/>
                </a:highlight>
              </a:rPr>
              <a:t>When weighing the myriad of ideas your team has come up with for the year ahead, how do you decide which to prioritize and which to cut? Look to your ⚙️</a:t>
            </a:r>
            <a:r>
              <a:rPr b="1" lang="en" sz="1350">
                <a:solidFill>
                  <a:srgbClr val="1F1F1F"/>
                </a:solidFill>
                <a:highlight>
                  <a:srgbClr val="FFFFFF"/>
                </a:highlight>
              </a:rPr>
              <a:t>Growth Engines</a:t>
            </a:r>
            <a:r>
              <a:rPr lang="en" sz="1350">
                <a:solidFill>
                  <a:srgbClr val="1F1F1F"/>
                </a:solidFill>
                <a:highlight>
                  <a:srgbClr val="FFFFFF"/>
                </a:highlight>
              </a:rPr>
              <a:t> and understand what can make it run faster. Why? Because over the long term, you’ll need to be world-class at at least one engine in order to have a chance to stay in the race.</a:t>
            </a:r>
            <a:endParaRPr sz="1350">
              <a:solidFill>
                <a:srgbClr val="1F1F1F"/>
              </a:solidFill>
              <a:highlight>
                <a:srgbClr val="FFFFFF"/>
              </a:highlight>
            </a:endParaRPr>
          </a:p>
          <a:p>
            <a:pPr indent="0" lvl="0" marL="0" rtl="0" algn="l">
              <a:spcBef>
                <a:spcPts val="14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sz="1350">
              <a:solidFill>
                <a:srgbClr val="1F1F1F"/>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1200"/>
              </a:spcAft>
              <a:buNone/>
            </a:pPr>
            <a:r>
              <a:rPr b="1" lang="en" sz="2400">
                <a:solidFill>
                  <a:srgbClr val="1F1F1F"/>
                </a:solidFill>
                <a:highlight>
                  <a:srgbClr val="FFFFFF"/>
                </a:highlight>
              </a:rPr>
              <a:t>2. ORGANIZING TEAMS</a:t>
            </a:r>
            <a:endParaRPr/>
          </a:p>
        </p:txBody>
      </p:sp>
      <p:sp>
        <p:nvSpPr>
          <p:cNvPr id="177" name="Google Shape;177;p34"/>
          <p:cNvSpPr txBox="1"/>
          <p:nvPr>
            <p:ph idx="1" type="body"/>
          </p:nvPr>
        </p:nvSpPr>
        <p:spPr>
          <a:xfrm>
            <a:off x="311700" y="1684700"/>
            <a:ext cx="8520600" cy="2987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lang="en" sz="1350">
                <a:solidFill>
                  <a:srgbClr val="1F1F1F"/>
                </a:solidFill>
                <a:highlight>
                  <a:srgbClr val="FFFFFF"/>
                </a:highlight>
              </a:rPr>
              <a:t>Again, look to your ⚙️ </a:t>
            </a:r>
            <a:r>
              <a:rPr b="1" lang="en" sz="1350">
                <a:solidFill>
                  <a:srgbClr val="1F1F1F"/>
                </a:solidFill>
                <a:highlight>
                  <a:srgbClr val="FFFFFF"/>
                </a:highlight>
              </a:rPr>
              <a:t>Growth Engines</a:t>
            </a:r>
            <a:r>
              <a:rPr lang="en" sz="1350">
                <a:solidFill>
                  <a:srgbClr val="1F1F1F"/>
                </a:solidFill>
                <a:highlight>
                  <a:srgbClr val="FFFFFF"/>
                </a:highlight>
              </a:rPr>
              <a:t> when considering your org structure. What are the most important inputs to your engine, and who’s going to be responsible for each part?</a:t>
            </a:r>
            <a:endParaRPr sz="1350">
              <a:solidFill>
                <a:srgbClr val="1F1F1F"/>
              </a:solidFill>
              <a:highlight>
                <a:srgbClr val="FFFFFF"/>
              </a:highlight>
            </a:endParaRPr>
          </a:p>
          <a:p>
            <a:pPr indent="0" lvl="0" marL="0" rtl="0" algn="l">
              <a:spcBef>
                <a:spcPts val="1400"/>
              </a:spcBef>
              <a:spcAft>
                <a:spcPts val="0"/>
              </a:spcAft>
              <a:buClr>
                <a:schemeClr val="dk1"/>
              </a:buClr>
              <a:buSzPts val="1100"/>
              <a:buFont typeface="Arial"/>
              <a:buNone/>
            </a:pPr>
            <a:r>
              <a:rPr lang="en" sz="1350">
                <a:solidFill>
                  <a:srgbClr val="1F1F1F"/>
                </a:solidFill>
                <a:highlight>
                  <a:srgbClr val="FFFFFF"/>
                </a:highlight>
              </a:rPr>
              <a:t>For example, say your primary engine was Virality (specifically, users inviting friends). You likely want a person/team responsible for the three core steps of this loop:</a:t>
            </a:r>
            <a:endParaRPr sz="1350">
              <a:solidFill>
                <a:srgbClr val="1F1F1F"/>
              </a:solidFill>
              <a:highlight>
                <a:srgbClr val="FFFFFF"/>
              </a:highlight>
            </a:endParaRPr>
          </a:p>
          <a:p>
            <a:pPr indent="-228600" lvl="0" marL="457200" rtl="0" algn="l">
              <a:spcBef>
                <a:spcPts val="1400"/>
              </a:spcBef>
              <a:spcAft>
                <a:spcPts val="0"/>
              </a:spcAft>
              <a:buClr>
                <a:srgbClr val="1F1F1F"/>
              </a:buClr>
              <a:buSzPts val="1350"/>
              <a:buNone/>
            </a:pPr>
            <a:r>
              <a:rPr lang="en" sz="1350">
                <a:solidFill>
                  <a:srgbClr val="1F1F1F"/>
                </a:solidFill>
                <a:highlight>
                  <a:srgbClr val="FFFFFF"/>
                </a:highlight>
              </a:rPr>
              <a:t>New user acquisition</a:t>
            </a:r>
            <a:endParaRPr sz="1350">
              <a:solidFill>
                <a:srgbClr val="1F1F1F"/>
              </a:solidFill>
              <a:highlight>
                <a:srgbClr val="FFFFFF"/>
              </a:highlight>
            </a:endParaRPr>
          </a:p>
          <a:p>
            <a:pPr indent="-228600" lvl="0" marL="457200" rtl="0" algn="l">
              <a:spcBef>
                <a:spcPts val="0"/>
              </a:spcBef>
              <a:spcAft>
                <a:spcPts val="0"/>
              </a:spcAft>
              <a:buClr>
                <a:srgbClr val="1F1F1F"/>
              </a:buClr>
              <a:buSzPts val="1350"/>
              <a:buNone/>
            </a:pPr>
            <a:r>
              <a:rPr lang="en" sz="1350">
                <a:solidFill>
                  <a:srgbClr val="1F1F1F"/>
                </a:solidFill>
                <a:highlight>
                  <a:srgbClr val="FFFFFF"/>
                </a:highlight>
              </a:rPr>
              <a:t>Conversion through the funnel</a:t>
            </a:r>
            <a:endParaRPr sz="1350">
              <a:solidFill>
                <a:srgbClr val="1F1F1F"/>
              </a:solidFill>
              <a:highlight>
                <a:srgbClr val="FFFFFF"/>
              </a:highlight>
            </a:endParaRPr>
          </a:p>
          <a:p>
            <a:pPr indent="-228600" lvl="0" marL="457200" rtl="0" algn="l">
              <a:spcBef>
                <a:spcPts val="0"/>
              </a:spcBef>
              <a:spcAft>
                <a:spcPts val="0"/>
              </a:spcAft>
              <a:buClr>
                <a:srgbClr val="1F1F1F"/>
              </a:buClr>
              <a:buSzPts val="1350"/>
              <a:buNone/>
            </a:pPr>
            <a:r>
              <a:rPr lang="en" sz="1350">
                <a:solidFill>
                  <a:srgbClr val="1F1F1F"/>
                </a:solidFill>
                <a:highlight>
                  <a:srgbClr val="FFFFFF"/>
                </a:highlight>
              </a:rPr>
              <a:t>Friend invite rate</a:t>
            </a:r>
            <a:endParaRPr sz="1350">
              <a:solidFill>
                <a:srgbClr val="1F1F1F"/>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Three lanes to acquiring customers - picking the right lane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4325" lvl="0" marL="457200" rtl="0" algn="l">
              <a:spcBef>
                <a:spcPts val="1400"/>
              </a:spcBef>
              <a:spcAft>
                <a:spcPts val="0"/>
              </a:spcAft>
              <a:buClr>
                <a:srgbClr val="1F1F1F"/>
              </a:buClr>
              <a:buSzPts val="1350"/>
              <a:buAutoNum type="arabicPeriod"/>
            </a:pPr>
            <a:r>
              <a:rPr lang="en" sz="1350">
                <a:solidFill>
                  <a:srgbClr val="1F1F1F"/>
                </a:solidFill>
                <a:highlight>
                  <a:srgbClr val="FFFFFF"/>
                </a:highlight>
              </a:rPr>
              <a:t>Performance marketing</a:t>
            </a:r>
            <a:endParaRPr sz="1350">
              <a:solidFill>
                <a:srgbClr val="1F1F1F"/>
              </a:solidFill>
              <a:highlight>
                <a:srgbClr val="FFFFFF"/>
              </a:highlight>
            </a:endParaRPr>
          </a:p>
          <a:p>
            <a:pPr indent="-314325" lvl="0" marL="457200" rtl="0" algn="l">
              <a:spcBef>
                <a:spcPts val="0"/>
              </a:spcBef>
              <a:spcAft>
                <a:spcPts val="0"/>
              </a:spcAft>
              <a:buClr>
                <a:srgbClr val="1F1F1F"/>
              </a:buClr>
              <a:buSzPts val="1350"/>
              <a:buAutoNum type="arabicPeriod"/>
            </a:pPr>
            <a:r>
              <a:rPr lang="en" sz="1350">
                <a:solidFill>
                  <a:srgbClr val="1F1F1F"/>
                </a:solidFill>
                <a:highlight>
                  <a:srgbClr val="FFFFFF"/>
                </a:highlight>
              </a:rPr>
              <a:t>Virality</a:t>
            </a:r>
            <a:endParaRPr sz="1350">
              <a:solidFill>
                <a:srgbClr val="1F1F1F"/>
              </a:solidFill>
              <a:highlight>
                <a:srgbClr val="FFFFFF"/>
              </a:highlight>
            </a:endParaRPr>
          </a:p>
          <a:p>
            <a:pPr indent="-314325" lvl="0" marL="457200" rtl="0" algn="l">
              <a:spcBef>
                <a:spcPts val="0"/>
              </a:spcBef>
              <a:spcAft>
                <a:spcPts val="0"/>
              </a:spcAft>
              <a:buClr>
                <a:srgbClr val="1F1F1F"/>
              </a:buClr>
              <a:buSzPts val="1350"/>
              <a:buAutoNum type="arabicPeriod"/>
            </a:pPr>
            <a:r>
              <a:rPr lang="en" sz="1350">
                <a:solidFill>
                  <a:srgbClr val="1F1F1F"/>
                </a:solidFill>
                <a:highlight>
                  <a:srgbClr val="FFFFFF"/>
                </a:highlight>
              </a:rPr>
              <a:t>Content</a:t>
            </a:r>
            <a:endParaRPr sz="1350">
              <a:solidFill>
                <a:srgbClr val="1F1F1F"/>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Thinking about your business like a high-performance race car</a:t>
            </a:r>
            <a:endParaRPr/>
          </a:p>
        </p:txBody>
      </p:sp>
      <p:sp>
        <p:nvSpPr>
          <p:cNvPr id="73" name="Google Shape;73;p16"/>
          <p:cNvSpPr txBox="1"/>
          <p:nvPr>
            <p:ph idx="1" type="body"/>
          </p:nvPr>
        </p:nvSpPr>
        <p:spPr>
          <a:xfrm>
            <a:off x="311700" y="1581575"/>
            <a:ext cx="8520600" cy="2987400"/>
          </a:xfrm>
          <a:prstGeom prst="rect">
            <a:avLst/>
          </a:prstGeom>
        </p:spPr>
        <p:txBody>
          <a:bodyPr anchorCtr="0" anchor="t" bIns="91425" lIns="91425" spcFirstLastPara="1" rIns="91425" wrap="square" tIns="91425">
            <a:normAutofit/>
          </a:bodyPr>
          <a:lstStyle/>
          <a:p>
            <a:pPr indent="-314325" lvl="0" marL="457200" rtl="0" algn="l">
              <a:spcBef>
                <a:spcPts val="1400"/>
              </a:spcBef>
              <a:spcAft>
                <a:spcPts val="0"/>
              </a:spcAft>
              <a:buClr>
                <a:srgbClr val="1F1F1F"/>
              </a:buClr>
              <a:buSzPts val="1350"/>
              <a:buAutoNum type="arabicPeriod"/>
            </a:pPr>
            <a:r>
              <a:rPr b="1" lang="en" sz="1350">
                <a:solidFill>
                  <a:srgbClr val="1F1F1F"/>
                </a:solidFill>
                <a:highlight>
                  <a:srgbClr val="FFFFFF"/>
                </a:highlight>
              </a:rPr>
              <a:t>⚙️ The (Growth) Engine</a:t>
            </a:r>
            <a:br>
              <a:rPr b="1" lang="en" sz="1350">
                <a:solidFill>
                  <a:srgbClr val="1F1F1F"/>
                </a:solidFill>
                <a:highlight>
                  <a:srgbClr val="FFFFFF"/>
                </a:highlight>
              </a:rPr>
            </a:br>
            <a:r>
              <a:rPr lang="en" sz="1350">
                <a:solidFill>
                  <a:srgbClr val="1F1F1F"/>
                </a:solidFill>
                <a:highlight>
                  <a:srgbClr val="FFFFFF"/>
                </a:highlight>
              </a:rPr>
              <a:t>Self-sustaining growth loops that drive most of your growth (e.g. virality, performance marketing, content, and sales).</a:t>
            </a:r>
            <a:endParaRPr sz="1350">
              <a:solidFill>
                <a:srgbClr val="1F1F1F"/>
              </a:solidFill>
              <a:highlight>
                <a:srgbClr val="FFFFFF"/>
              </a:highlight>
            </a:endParaRPr>
          </a:p>
          <a:p>
            <a:pPr indent="-314325" lvl="0" marL="457200" rtl="0" algn="l">
              <a:spcBef>
                <a:spcPts val="0"/>
              </a:spcBef>
              <a:spcAft>
                <a:spcPts val="0"/>
              </a:spcAft>
              <a:buClr>
                <a:srgbClr val="1F1F1F"/>
              </a:buClr>
              <a:buSzPts val="1350"/>
              <a:buAutoNum type="arabicPeriod"/>
            </a:pPr>
            <a:r>
              <a:rPr b="1" lang="en" sz="1350">
                <a:solidFill>
                  <a:srgbClr val="1F1F1F"/>
                </a:solidFill>
                <a:highlight>
                  <a:srgbClr val="FFFFFF"/>
                </a:highlight>
              </a:rPr>
              <a:t>💥 Turbo boosts</a:t>
            </a:r>
            <a:br>
              <a:rPr b="1" lang="en" sz="1350">
                <a:solidFill>
                  <a:srgbClr val="1F1F1F"/>
                </a:solidFill>
                <a:highlight>
                  <a:srgbClr val="FFFFFF"/>
                </a:highlight>
              </a:rPr>
            </a:br>
            <a:r>
              <a:rPr lang="en" sz="1350">
                <a:solidFill>
                  <a:srgbClr val="1F1F1F"/>
                </a:solidFill>
                <a:highlight>
                  <a:srgbClr val="FFFFFF"/>
                </a:highlight>
              </a:rPr>
              <a:t>One-off events that accelerate growth temporarily but don’t last (e.g. PR, events, Super Bowl ads).</a:t>
            </a:r>
            <a:endParaRPr sz="1350">
              <a:solidFill>
                <a:srgbClr val="1F1F1F"/>
              </a:solidFill>
              <a:highlight>
                <a:srgbClr val="FFFFFF"/>
              </a:highlight>
            </a:endParaRPr>
          </a:p>
          <a:p>
            <a:pPr indent="-314325" lvl="0" marL="457200" rtl="0" algn="l">
              <a:spcBef>
                <a:spcPts val="0"/>
              </a:spcBef>
              <a:spcAft>
                <a:spcPts val="0"/>
              </a:spcAft>
              <a:buClr>
                <a:srgbClr val="1F1F1F"/>
              </a:buClr>
              <a:buSzPts val="1350"/>
              <a:buAutoNum type="arabicPeriod"/>
            </a:pPr>
            <a:r>
              <a:rPr b="1" lang="en" sz="1350">
                <a:solidFill>
                  <a:srgbClr val="1F1F1F"/>
                </a:solidFill>
                <a:highlight>
                  <a:srgbClr val="FFFFFF"/>
                </a:highlight>
              </a:rPr>
              <a:t>💧 Lubricants</a:t>
            </a:r>
            <a:br>
              <a:rPr b="1" lang="en" sz="1350">
                <a:solidFill>
                  <a:srgbClr val="1F1F1F"/>
                </a:solidFill>
                <a:highlight>
                  <a:srgbClr val="FFFFFF"/>
                </a:highlight>
              </a:rPr>
            </a:br>
            <a:r>
              <a:rPr lang="en" sz="1350">
                <a:solidFill>
                  <a:srgbClr val="1F1F1F"/>
                </a:solidFill>
                <a:highlight>
                  <a:srgbClr val="FFFFFF"/>
                </a:highlight>
              </a:rPr>
              <a:t>Optimizations that make the growth engine run more efficiently (e.g. improved customer conversion, a stronger brand, and higher customer retention).</a:t>
            </a:r>
            <a:endParaRPr sz="1350">
              <a:solidFill>
                <a:srgbClr val="1F1F1F"/>
              </a:solidFill>
              <a:highlight>
                <a:srgbClr val="FFFFFF"/>
              </a:highlight>
            </a:endParaRPr>
          </a:p>
          <a:p>
            <a:pPr indent="-314325" lvl="0" marL="457200" rtl="0" algn="l">
              <a:spcBef>
                <a:spcPts val="0"/>
              </a:spcBef>
              <a:spcAft>
                <a:spcPts val="0"/>
              </a:spcAft>
              <a:buClr>
                <a:srgbClr val="1F1F1F"/>
              </a:buClr>
              <a:buSzPts val="1350"/>
              <a:buAutoNum type="arabicPeriod"/>
            </a:pPr>
            <a:r>
              <a:rPr lang="en" sz="1350">
                <a:solidFill>
                  <a:srgbClr val="1F1F1F"/>
                </a:solidFill>
                <a:highlight>
                  <a:srgbClr val="FFFFFF"/>
                </a:highlight>
              </a:rPr>
              <a:t>⛽ </a:t>
            </a:r>
            <a:r>
              <a:rPr b="1" lang="en" sz="1350">
                <a:solidFill>
                  <a:srgbClr val="1F1F1F"/>
                </a:solidFill>
                <a:highlight>
                  <a:srgbClr val="FFFFFF"/>
                </a:highlight>
              </a:rPr>
              <a:t>Fuel</a:t>
            </a:r>
            <a:br>
              <a:rPr b="1" lang="en" sz="1350">
                <a:solidFill>
                  <a:srgbClr val="1F1F1F"/>
                </a:solidFill>
                <a:highlight>
                  <a:srgbClr val="FFFFFF"/>
                </a:highlight>
              </a:rPr>
            </a:br>
            <a:r>
              <a:rPr lang="en" sz="1350">
                <a:solidFill>
                  <a:srgbClr val="1F1F1F"/>
                </a:solidFill>
                <a:highlight>
                  <a:srgbClr val="FFFFFF"/>
                </a:highlight>
              </a:rPr>
              <a:t>The input that your engine requires to run (e.g. capital, content, users).</a:t>
            </a:r>
            <a:endParaRPr sz="1350">
              <a:solidFill>
                <a:srgbClr val="1F1F1F"/>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Different types of growth engines</a:t>
            </a:r>
            <a:endParaRPr/>
          </a:p>
        </p:txBody>
      </p:sp>
      <p:sp>
        <p:nvSpPr>
          <p:cNvPr id="79" name="Google Shape;79;p17"/>
          <p:cNvSpPr txBox="1"/>
          <p:nvPr>
            <p:ph idx="1" type="body"/>
          </p:nvPr>
        </p:nvSpPr>
        <p:spPr>
          <a:xfrm>
            <a:off x="311700" y="1581575"/>
            <a:ext cx="8520600" cy="2987400"/>
          </a:xfrm>
          <a:prstGeom prst="rect">
            <a:avLst/>
          </a:prstGeom>
        </p:spPr>
        <p:txBody>
          <a:bodyPr anchorCtr="0" anchor="t" bIns="91425" lIns="91425" spcFirstLastPara="1" rIns="91425" wrap="square" tIns="91425">
            <a:normAutofit/>
          </a:bodyPr>
          <a:lstStyle/>
          <a:p>
            <a:pPr indent="0" lvl="0" marL="355600" marR="355600" rtl="0" algn="l">
              <a:spcBef>
                <a:spcPts val="1400"/>
              </a:spcBef>
              <a:spcAft>
                <a:spcPts val="0"/>
              </a:spcAft>
              <a:buNone/>
            </a:pPr>
            <a:r>
              <a:rPr i="1" lang="en" sz="1350">
                <a:solidFill>
                  <a:srgbClr val="1F1F1F"/>
                </a:solidFill>
                <a:highlight>
                  <a:srgbClr val="FFFFFF"/>
                </a:highlight>
              </a:rPr>
              <a:t>Your growth engine will drive the majority of your growth, and so it’s critical that you get this right. As we’ve shared previously, companies grow primarily through four possible Growth Engines:</a:t>
            </a:r>
            <a:endParaRPr i="1" sz="1350">
              <a:solidFill>
                <a:srgbClr val="1F1F1F"/>
              </a:solidFill>
              <a:highlight>
                <a:srgbClr val="FFFFFF"/>
              </a:highlight>
            </a:endParaRPr>
          </a:p>
          <a:p>
            <a:pPr indent="-228600" lvl="0" marL="457200" rtl="0" algn="l">
              <a:spcBef>
                <a:spcPts val="1400"/>
              </a:spcBef>
              <a:spcAft>
                <a:spcPts val="0"/>
              </a:spcAft>
              <a:buClr>
                <a:srgbClr val="1F1F1F"/>
              </a:buClr>
              <a:buSzPts val="1350"/>
              <a:buNone/>
            </a:pPr>
            <a:r>
              <a:rPr b="1" lang="en" sz="1350">
                <a:solidFill>
                  <a:srgbClr val="1F1F1F"/>
                </a:solidFill>
                <a:highlight>
                  <a:srgbClr val="FFFFFF"/>
                </a:highlight>
              </a:rPr>
              <a:t>Performance marketing</a:t>
            </a:r>
            <a:r>
              <a:rPr lang="en" sz="1350">
                <a:solidFill>
                  <a:srgbClr val="1F1F1F"/>
                </a:solidFill>
                <a:highlight>
                  <a:srgbClr val="FFFFFF"/>
                </a:highlight>
              </a:rPr>
              <a:t>: FB, AdWords, TV, etc.</a:t>
            </a:r>
            <a:endParaRPr sz="1350">
              <a:solidFill>
                <a:srgbClr val="1F1F1F"/>
              </a:solidFill>
              <a:highlight>
                <a:srgbClr val="FFFFFF"/>
              </a:highlight>
            </a:endParaRPr>
          </a:p>
          <a:p>
            <a:pPr indent="-228600" lvl="0" marL="457200" rtl="0" algn="l">
              <a:spcBef>
                <a:spcPts val="0"/>
              </a:spcBef>
              <a:spcAft>
                <a:spcPts val="0"/>
              </a:spcAft>
              <a:buClr>
                <a:srgbClr val="1F1F1F"/>
              </a:buClr>
              <a:buSzPts val="1350"/>
              <a:buNone/>
            </a:pPr>
            <a:r>
              <a:rPr b="1" lang="en" sz="1350">
                <a:solidFill>
                  <a:srgbClr val="1F1F1F"/>
                </a:solidFill>
                <a:highlight>
                  <a:srgbClr val="FFFFFF"/>
                </a:highlight>
              </a:rPr>
              <a:t>Virality</a:t>
            </a:r>
            <a:r>
              <a:rPr lang="en" sz="1350">
                <a:solidFill>
                  <a:srgbClr val="1F1F1F"/>
                </a:solidFill>
                <a:highlight>
                  <a:srgbClr val="FFFFFF"/>
                </a:highlight>
              </a:rPr>
              <a:t>: Word-of-mouth, referrals, inviting friends, etc.</a:t>
            </a:r>
            <a:endParaRPr sz="1350">
              <a:solidFill>
                <a:srgbClr val="1F1F1F"/>
              </a:solidFill>
              <a:highlight>
                <a:srgbClr val="FFFFFF"/>
              </a:highlight>
            </a:endParaRPr>
          </a:p>
          <a:p>
            <a:pPr indent="-228600" lvl="0" marL="457200" rtl="0" algn="l">
              <a:spcBef>
                <a:spcPts val="0"/>
              </a:spcBef>
              <a:spcAft>
                <a:spcPts val="0"/>
              </a:spcAft>
              <a:buClr>
                <a:srgbClr val="1F1F1F"/>
              </a:buClr>
              <a:buSzPts val="1350"/>
              <a:buNone/>
            </a:pPr>
            <a:r>
              <a:rPr b="1" lang="en" sz="1350">
                <a:solidFill>
                  <a:srgbClr val="1F1F1F"/>
                </a:solidFill>
                <a:highlight>
                  <a:srgbClr val="FFFFFF"/>
                </a:highlight>
              </a:rPr>
              <a:t>Content</a:t>
            </a:r>
            <a:r>
              <a:rPr lang="en" sz="1350">
                <a:solidFill>
                  <a:srgbClr val="1F1F1F"/>
                </a:solidFill>
                <a:highlight>
                  <a:srgbClr val="FFFFFF"/>
                </a:highlight>
              </a:rPr>
              <a:t>: SEO, shareable videos, or newsletters, etc.</a:t>
            </a:r>
            <a:endParaRPr sz="1350">
              <a:solidFill>
                <a:srgbClr val="1F1F1F"/>
              </a:solidFill>
              <a:highlight>
                <a:srgbClr val="FFFFFF"/>
              </a:highlight>
            </a:endParaRPr>
          </a:p>
          <a:p>
            <a:pPr indent="-228600" lvl="0" marL="457200" rtl="0" algn="l">
              <a:spcBef>
                <a:spcPts val="0"/>
              </a:spcBef>
              <a:spcAft>
                <a:spcPts val="0"/>
              </a:spcAft>
              <a:buClr>
                <a:srgbClr val="1F1F1F"/>
              </a:buClr>
              <a:buSzPts val="1350"/>
              <a:buNone/>
            </a:pPr>
            <a:r>
              <a:rPr b="1" lang="en" sz="1350">
                <a:solidFill>
                  <a:srgbClr val="1F1F1F"/>
                </a:solidFill>
                <a:highlight>
                  <a:srgbClr val="FFFFFF"/>
                </a:highlight>
              </a:rPr>
              <a:t>Sales</a:t>
            </a:r>
            <a:r>
              <a:rPr lang="en" sz="1350">
                <a:solidFill>
                  <a:srgbClr val="1F1F1F"/>
                </a:solidFill>
                <a:highlight>
                  <a:srgbClr val="FFFFFF"/>
                </a:highlight>
              </a:rPr>
              <a:t>: Outbound (and inbound) salespeople</a:t>
            </a:r>
            <a:endParaRPr b="1" sz="1350">
              <a:solidFill>
                <a:srgbClr val="1F1F1F"/>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Different types of growth engines</a:t>
            </a:r>
            <a:endParaRPr/>
          </a:p>
        </p:txBody>
      </p:sp>
      <p:sp>
        <p:nvSpPr>
          <p:cNvPr id="85" name="Google Shape;85;p18"/>
          <p:cNvSpPr txBox="1"/>
          <p:nvPr>
            <p:ph idx="1" type="body"/>
          </p:nvPr>
        </p:nvSpPr>
        <p:spPr>
          <a:xfrm>
            <a:off x="311700" y="1581575"/>
            <a:ext cx="8520600" cy="2987400"/>
          </a:xfrm>
          <a:prstGeom prst="rect">
            <a:avLst/>
          </a:prstGeom>
        </p:spPr>
        <p:txBody>
          <a:bodyPr anchorCtr="0" anchor="t" bIns="91425" lIns="91425" spcFirstLastPara="1" rIns="91425" wrap="square" tIns="91425">
            <a:normAutofit/>
          </a:bodyPr>
          <a:lstStyle/>
          <a:p>
            <a:pPr indent="0" lvl="0" marL="355600" marR="355600" rtl="0" algn="l">
              <a:spcBef>
                <a:spcPts val="1400"/>
              </a:spcBef>
              <a:spcAft>
                <a:spcPts val="0"/>
              </a:spcAft>
              <a:buNone/>
            </a:pPr>
            <a:r>
              <a:rPr i="1" lang="en" sz="1350">
                <a:solidFill>
                  <a:srgbClr val="1F1F1F"/>
                </a:solidFill>
                <a:highlight>
                  <a:srgbClr val="FFFFFF"/>
                </a:highlight>
              </a:rPr>
              <a:t>Your growth engine will drive the majority of your growth, and so it’s critical that you get this right. As we’ve shared previously, companies grow primarily through four possible Growth Engines:</a:t>
            </a:r>
            <a:endParaRPr i="1" sz="1350">
              <a:solidFill>
                <a:srgbClr val="1F1F1F"/>
              </a:solidFill>
              <a:highlight>
                <a:srgbClr val="FFFFFF"/>
              </a:highlight>
            </a:endParaRPr>
          </a:p>
          <a:p>
            <a:pPr indent="-228600" lvl="0" marL="457200" rtl="0" algn="l">
              <a:spcBef>
                <a:spcPts val="1400"/>
              </a:spcBef>
              <a:spcAft>
                <a:spcPts val="0"/>
              </a:spcAft>
              <a:buClr>
                <a:srgbClr val="1F1F1F"/>
              </a:buClr>
              <a:buSzPts val="1350"/>
              <a:buNone/>
            </a:pPr>
            <a:r>
              <a:rPr b="1" lang="en" sz="1350">
                <a:solidFill>
                  <a:srgbClr val="1F1F1F"/>
                </a:solidFill>
                <a:highlight>
                  <a:srgbClr val="FFFFFF"/>
                </a:highlight>
              </a:rPr>
              <a:t>Performance marketing</a:t>
            </a:r>
            <a:r>
              <a:rPr lang="en" sz="1350">
                <a:solidFill>
                  <a:srgbClr val="1F1F1F"/>
                </a:solidFill>
                <a:highlight>
                  <a:srgbClr val="FFFFFF"/>
                </a:highlight>
              </a:rPr>
              <a:t>: FB, AdWords, TV, etc.</a:t>
            </a:r>
            <a:endParaRPr sz="1350">
              <a:solidFill>
                <a:srgbClr val="1F1F1F"/>
              </a:solidFill>
              <a:highlight>
                <a:srgbClr val="FFFFFF"/>
              </a:highlight>
            </a:endParaRPr>
          </a:p>
          <a:p>
            <a:pPr indent="-228600" lvl="0" marL="457200" rtl="0" algn="l">
              <a:spcBef>
                <a:spcPts val="0"/>
              </a:spcBef>
              <a:spcAft>
                <a:spcPts val="0"/>
              </a:spcAft>
              <a:buClr>
                <a:srgbClr val="1F1F1F"/>
              </a:buClr>
              <a:buSzPts val="1350"/>
              <a:buNone/>
            </a:pPr>
            <a:r>
              <a:rPr b="1" lang="en" sz="1350">
                <a:solidFill>
                  <a:srgbClr val="1F1F1F"/>
                </a:solidFill>
                <a:highlight>
                  <a:srgbClr val="FFFF00"/>
                </a:highlight>
              </a:rPr>
              <a:t>Virality</a:t>
            </a:r>
            <a:r>
              <a:rPr lang="en" sz="1350">
                <a:solidFill>
                  <a:srgbClr val="1F1F1F"/>
                </a:solidFill>
                <a:highlight>
                  <a:srgbClr val="FFFF00"/>
                </a:highlight>
              </a:rPr>
              <a:t>: Word-of-mouth, referrals, inviting friends, etc.</a:t>
            </a:r>
            <a:endParaRPr sz="1350">
              <a:solidFill>
                <a:srgbClr val="1F1F1F"/>
              </a:solidFill>
              <a:highlight>
                <a:srgbClr val="FFFF00"/>
              </a:highlight>
            </a:endParaRPr>
          </a:p>
          <a:p>
            <a:pPr indent="-228600" lvl="0" marL="457200" rtl="0" algn="l">
              <a:spcBef>
                <a:spcPts val="0"/>
              </a:spcBef>
              <a:spcAft>
                <a:spcPts val="0"/>
              </a:spcAft>
              <a:buClr>
                <a:srgbClr val="1F1F1F"/>
              </a:buClr>
              <a:buSzPts val="1350"/>
              <a:buNone/>
            </a:pPr>
            <a:r>
              <a:rPr b="1" lang="en" sz="1350">
                <a:solidFill>
                  <a:srgbClr val="1F1F1F"/>
                </a:solidFill>
                <a:highlight>
                  <a:srgbClr val="FFFFFF"/>
                </a:highlight>
              </a:rPr>
              <a:t>Content</a:t>
            </a:r>
            <a:r>
              <a:rPr lang="en" sz="1350">
                <a:solidFill>
                  <a:srgbClr val="1F1F1F"/>
                </a:solidFill>
                <a:highlight>
                  <a:srgbClr val="FFFFFF"/>
                </a:highlight>
              </a:rPr>
              <a:t>: SEO, shareable videos, or newsletters, etc.</a:t>
            </a:r>
            <a:endParaRPr sz="1350">
              <a:solidFill>
                <a:srgbClr val="1F1F1F"/>
              </a:solidFill>
              <a:highlight>
                <a:srgbClr val="FFFFFF"/>
              </a:highlight>
            </a:endParaRPr>
          </a:p>
          <a:p>
            <a:pPr indent="-228600" lvl="0" marL="457200" rtl="0" algn="l">
              <a:spcBef>
                <a:spcPts val="0"/>
              </a:spcBef>
              <a:spcAft>
                <a:spcPts val="0"/>
              </a:spcAft>
              <a:buClr>
                <a:srgbClr val="1F1F1F"/>
              </a:buClr>
              <a:buSzPts val="1350"/>
              <a:buNone/>
            </a:pPr>
            <a:r>
              <a:rPr b="1" lang="en" sz="1350">
                <a:solidFill>
                  <a:srgbClr val="1F1F1F"/>
                </a:solidFill>
                <a:highlight>
                  <a:srgbClr val="FFFFFF"/>
                </a:highlight>
              </a:rPr>
              <a:t>Sales</a:t>
            </a:r>
            <a:r>
              <a:rPr lang="en" sz="1350">
                <a:solidFill>
                  <a:srgbClr val="1F1F1F"/>
                </a:solidFill>
                <a:highlight>
                  <a:srgbClr val="FFFFFF"/>
                </a:highlight>
              </a:rPr>
              <a:t>: Outbound (and inbound) salespeople</a:t>
            </a:r>
            <a:endParaRPr b="1" sz="1350">
              <a:solidFill>
                <a:srgbClr val="1F1F1F"/>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 of successful companies and their growth engines</a:t>
            </a:r>
            <a:endParaRPr/>
          </a:p>
        </p:txBody>
      </p:sp>
      <p:sp>
        <p:nvSpPr>
          <p:cNvPr id="91" name="Google Shape;91;p19"/>
          <p:cNvSpPr txBox="1"/>
          <p:nvPr>
            <p:ph idx="1" type="body"/>
          </p:nvPr>
        </p:nvSpPr>
        <p:spPr>
          <a:xfrm>
            <a:off x="311700" y="1581575"/>
            <a:ext cx="8520600" cy="2987400"/>
          </a:xfrm>
          <a:prstGeom prst="rect">
            <a:avLst/>
          </a:prstGeom>
        </p:spPr>
        <p:txBody>
          <a:bodyPr anchorCtr="0" anchor="t" bIns="91425" lIns="91425" spcFirstLastPara="1" rIns="91425" wrap="square" tIns="91425">
            <a:normAutofit/>
          </a:bodyPr>
          <a:lstStyle/>
          <a:p>
            <a:pPr indent="-228600" lvl="0" marL="457200" rtl="0" algn="l">
              <a:spcBef>
                <a:spcPts val="1400"/>
              </a:spcBef>
              <a:spcAft>
                <a:spcPts val="0"/>
              </a:spcAft>
              <a:buClr>
                <a:srgbClr val="1F1F1F"/>
              </a:buClr>
              <a:buSzPts val="1350"/>
              <a:buNone/>
            </a:pPr>
            <a:r>
              <a:rPr b="1" lang="en" sz="1350">
                <a:solidFill>
                  <a:srgbClr val="1F1F1F"/>
                </a:solidFill>
                <a:highlight>
                  <a:srgbClr val="FFFFFF"/>
                </a:highlight>
              </a:rPr>
              <a:t>Uber/Lyft</a:t>
            </a:r>
            <a:r>
              <a:rPr lang="en" sz="1350">
                <a:solidFill>
                  <a:srgbClr val="1F1F1F"/>
                </a:solidFill>
                <a:highlight>
                  <a:srgbClr val="FFFFFF"/>
                </a:highlight>
              </a:rPr>
              <a:t>: Virality + Performance marketing</a:t>
            </a:r>
            <a:endParaRPr sz="1350">
              <a:solidFill>
                <a:srgbClr val="1F1F1F"/>
              </a:solidFill>
              <a:highlight>
                <a:srgbClr val="FFFFFF"/>
              </a:highlight>
            </a:endParaRPr>
          </a:p>
          <a:p>
            <a:pPr indent="-228600" lvl="0" marL="457200" rtl="0" algn="l">
              <a:spcBef>
                <a:spcPts val="0"/>
              </a:spcBef>
              <a:spcAft>
                <a:spcPts val="0"/>
              </a:spcAft>
              <a:buClr>
                <a:srgbClr val="1F1F1F"/>
              </a:buClr>
              <a:buSzPts val="1350"/>
              <a:buNone/>
            </a:pPr>
            <a:r>
              <a:rPr b="1" lang="en" sz="1350">
                <a:solidFill>
                  <a:srgbClr val="1F1F1F"/>
                </a:solidFill>
                <a:highlight>
                  <a:srgbClr val="FFFFFF"/>
                </a:highlight>
              </a:rPr>
              <a:t>Snapchat</a:t>
            </a:r>
            <a:r>
              <a:rPr lang="en" sz="1350">
                <a:solidFill>
                  <a:srgbClr val="1F1F1F"/>
                </a:solidFill>
                <a:highlight>
                  <a:srgbClr val="FFFFFF"/>
                </a:highlight>
              </a:rPr>
              <a:t>: Virality</a:t>
            </a:r>
            <a:endParaRPr sz="1350">
              <a:solidFill>
                <a:srgbClr val="1F1F1F"/>
              </a:solidFill>
              <a:highlight>
                <a:srgbClr val="FFFFFF"/>
              </a:highlight>
            </a:endParaRPr>
          </a:p>
          <a:p>
            <a:pPr indent="-228600" lvl="0" marL="457200" rtl="0" algn="l">
              <a:spcBef>
                <a:spcPts val="0"/>
              </a:spcBef>
              <a:spcAft>
                <a:spcPts val="0"/>
              </a:spcAft>
              <a:buClr>
                <a:srgbClr val="1F1F1F"/>
              </a:buClr>
              <a:buSzPts val="1350"/>
              <a:buNone/>
            </a:pPr>
            <a:r>
              <a:rPr b="1" lang="en" sz="1350">
                <a:solidFill>
                  <a:srgbClr val="1F1F1F"/>
                </a:solidFill>
                <a:highlight>
                  <a:srgbClr val="FFFFFF"/>
                </a:highlight>
              </a:rPr>
              <a:t>Zoom</a:t>
            </a:r>
            <a:r>
              <a:rPr lang="en" sz="1350">
                <a:solidFill>
                  <a:srgbClr val="1F1F1F"/>
                </a:solidFill>
                <a:highlight>
                  <a:srgbClr val="FFFFFF"/>
                </a:highlight>
              </a:rPr>
              <a:t>: Virality + Sales</a:t>
            </a:r>
            <a:endParaRPr sz="1350">
              <a:solidFill>
                <a:srgbClr val="1F1F1F"/>
              </a:solidFill>
              <a:highlight>
                <a:srgbClr val="FFFFFF"/>
              </a:highlight>
            </a:endParaRPr>
          </a:p>
          <a:p>
            <a:pPr indent="-228600" lvl="0" marL="457200" rtl="0" algn="l">
              <a:spcBef>
                <a:spcPts val="0"/>
              </a:spcBef>
              <a:spcAft>
                <a:spcPts val="0"/>
              </a:spcAft>
              <a:buClr>
                <a:srgbClr val="1F1F1F"/>
              </a:buClr>
              <a:buSzPts val="1350"/>
              <a:buNone/>
            </a:pPr>
            <a:r>
              <a:rPr b="1" lang="en" sz="1350">
                <a:solidFill>
                  <a:srgbClr val="1F1F1F"/>
                </a:solidFill>
                <a:highlight>
                  <a:srgbClr val="FFFFFF"/>
                </a:highlight>
              </a:rPr>
              <a:t>Slack</a:t>
            </a:r>
            <a:r>
              <a:rPr lang="en" sz="1350">
                <a:solidFill>
                  <a:srgbClr val="1F1F1F"/>
                </a:solidFill>
                <a:highlight>
                  <a:srgbClr val="FFFFFF"/>
                </a:highlight>
              </a:rPr>
              <a:t>: Virality + Sales</a:t>
            </a:r>
            <a:endParaRPr sz="1350">
              <a:solidFill>
                <a:srgbClr val="1F1F1F"/>
              </a:solidFill>
              <a:highlight>
                <a:srgbClr val="FFFFFF"/>
              </a:highlight>
            </a:endParaRPr>
          </a:p>
          <a:p>
            <a:pPr indent="-228600" lvl="0" marL="457200" rtl="0" algn="l">
              <a:spcBef>
                <a:spcPts val="0"/>
              </a:spcBef>
              <a:spcAft>
                <a:spcPts val="0"/>
              </a:spcAft>
              <a:buClr>
                <a:srgbClr val="1F1F1F"/>
              </a:buClr>
              <a:buSzPts val="1350"/>
              <a:buNone/>
            </a:pPr>
            <a:r>
              <a:rPr b="1" lang="en" sz="1350">
                <a:solidFill>
                  <a:srgbClr val="1F1F1F"/>
                </a:solidFill>
                <a:highlight>
                  <a:srgbClr val="FFFFFF"/>
                </a:highlight>
              </a:rPr>
              <a:t>Salesforce</a:t>
            </a:r>
            <a:r>
              <a:rPr lang="en" sz="1350">
                <a:solidFill>
                  <a:srgbClr val="1F1F1F"/>
                </a:solidFill>
                <a:highlight>
                  <a:srgbClr val="FFFFFF"/>
                </a:highlight>
              </a:rPr>
              <a:t>: Sales</a:t>
            </a:r>
            <a:endParaRPr sz="1350">
              <a:solidFill>
                <a:srgbClr val="1F1F1F"/>
              </a:solidFill>
              <a:highlight>
                <a:srgbClr val="FFFFFF"/>
              </a:highlight>
            </a:endParaRPr>
          </a:p>
          <a:p>
            <a:pPr indent="-228600" lvl="0" marL="457200" rtl="0" algn="l">
              <a:spcBef>
                <a:spcPts val="0"/>
              </a:spcBef>
              <a:spcAft>
                <a:spcPts val="0"/>
              </a:spcAft>
              <a:buClr>
                <a:srgbClr val="1F1F1F"/>
              </a:buClr>
              <a:buSzPts val="1350"/>
              <a:buNone/>
            </a:pPr>
            <a:r>
              <a:rPr b="1" lang="en" sz="1350">
                <a:solidFill>
                  <a:srgbClr val="1F1F1F"/>
                </a:solidFill>
                <a:highlight>
                  <a:srgbClr val="FFFFFF"/>
                </a:highlight>
              </a:rPr>
              <a:t>Thumbtack</a:t>
            </a:r>
            <a:r>
              <a:rPr lang="en" sz="1350">
                <a:solidFill>
                  <a:srgbClr val="1F1F1F"/>
                </a:solidFill>
                <a:highlight>
                  <a:srgbClr val="FFFFFF"/>
                </a:highlight>
              </a:rPr>
              <a:t>: Content + Performance marketing</a:t>
            </a:r>
            <a:endParaRPr sz="1350">
              <a:solidFill>
                <a:srgbClr val="1F1F1F"/>
              </a:solidFill>
              <a:highlight>
                <a:srgbClr val="FFFFFF"/>
              </a:highlight>
            </a:endParaRPr>
          </a:p>
          <a:p>
            <a:pPr indent="-228600" lvl="0" marL="457200" rtl="0" algn="l">
              <a:spcBef>
                <a:spcPts val="0"/>
              </a:spcBef>
              <a:spcAft>
                <a:spcPts val="0"/>
              </a:spcAft>
              <a:buClr>
                <a:srgbClr val="1F1F1F"/>
              </a:buClr>
              <a:buSzPts val="1350"/>
              <a:buNone/>
            </a:pPr>
            <a:r>
              <a:rPr b="1" lang="en" sz="1350">
                <a:solidFill>
                  <a:srgbClr val="1F1F1F"/>
                </a:solidFill>
                <a:highlight>
                  <a:srgbClr val="FFFFFF"/>
                </a:highlight>
              </a:rPr>
              <a:t>Atlassian</a:t>
            </a:r>
            <a:r>
              <a:rPr lang="en" sz="1350">
                <a:solidFill>
                  <a:srgbClr val="1F1F1F"/>
                </a:solidFill>
                <a:highlight>
                  <a:srgbClr val="FFFFFF"/>
                </a:highlight>
              </a:rPr>
              <a:t>: Virality + Sales</a:t>
            </a:r>
            <a:endParaRPr sz="1350">
              <a:solidFill>
                <a:srgbClr val="1F1F1F"/>
              </a:solidFill>
              <a:highlight>
                <a:srgbClr val="FFFFFF"/>
              </a:highlight>
            </a:endParaRPr>
          </a:p>
          <a:p>
            <a:pPr indent="-228600" lvl="0" marL="457200" rtl="0" algn="l">
              <a:spcBef>
                <a:spcPts val="0"/>
              </a:spcBef>
              <a:spcAft>
                <a:spcPts val="0"/>
              </a:spcAft>
              <a:buClr>
                <a:srgbClr val="1F1F1F"/>
              </a:buClr>
              <a:buSzPts val="1350"/>
              <a:buNone/>
            </a:pPr>
            <a:r>
              <a:rPr b="1" lang="en" sz="1350">
                <a:solidFill>
                  <a:srgbClr val="1F1F1F"/>
                </a:solidFill>
                <a:highlight>
                  <a:srgbClr val="FFFFFF"/>
                </a:highlight>
              </a:rPr>
              <a:t>Airbnb</a:t>
            </a:r>
            <a:r>
              <a:rPr lang="en" sz="1350">
                <a:solidFill>
                  <a:srgbClr val="1F1F1F"/>
                </a:solidFill>
                <a:highlight>
                  <a:srgbClr val="FFFFFF"/>
                </a:highlight>
              </a:rPr>
              <a:t>: Virality + Performance marketing</a:t>
            </a:r>
            <a:endParaRPr sz="1350">
              <a:solidFill>
                <a:srgbClr val="1F1F1F"/>
              </a:solidFill>
              <a:highlight>
                <a:srgbClr val="FFFFFF"/>
              </a:highlight>
            </a:endParaRPr>
          </a:p>
          <a:p>
            <a:pPr indent="-228600" lvl="0" marL="457200" rtl="0" algn="l">
              <a:spcBef>
                <a:spcPts val="0"/>
              </a:spcBef>
              <a:spcAft>
                <a:spcPts val="0"/>
              </a:spcAft>
              <a:buClr>
                <a:srgbClr val="1F1F1F"/>
              </a:buClr>
              <a:buSzPts val="1350"/>
              <a:buNone/>
            </a:pPr>
            <a:r>
              <a:rPr b="1" lang="en" sz="1350">
                <a:solidFill>
                  <a:srgbClr val="1F1F1F"/>
                </a:solidFill>
                <a:highlight>
                  <a:srgbClr val="FFFF00"/>
                </a:highlight>
              </a:rPr>
              <a:t>Eventbrite</a:t>
            </a:r>
            <a:r>
              <a:rPr lang="en" sz="1350">
                <a:solidFill>
                  <a:srgbClr val="1F1F1F"/>
                </a:solidFill>
                <a:highlight>
                  <a:srgbClr val="FFFF00"/>
                </a:highlight>
              </a:rPr>
              <a:t>: Virality + Content</a:t>
            </a:r>
            <a:endParaRPr sz="1350">
              <a:solidFill>
                <a:srgbClr val="1F1F1F"/>
              </a:solidFill>
              <a:highlight>
                <a:srgbClr val="FFFF00"/>
              </a:highlight>
            </a:endParaRPr>
          </a:p>
          <a:p>
            <a:pPr indent="-228600" lvl="0" marL="457200" rtl="0" algn="l">
              <a:spcBef>
                <a:spcPts val="0"/>
              </a:spcBef>
              <a:spcAft>
                <a:spcPts val="0"/>
              </a:spcAft>
              <a:buClr>
                <a:srgbClr val="1F1F1F"/>
              </a:buClr>
              <a:buSzPts val="1350"/>
              <a:buNone/>
            </a:pPr>
            <a:r>
              <a:rPr b="1" lang="en" sz="1350">
                <a:solidFill>
                  <a:srgbClr val="1F1F1F"/>
                </a:solidFill>
                <a:highlight>
                  <a:srgbClr val="FFFFFF"/>
                </a:highlight>
              </a:rPr>
              <a:t>Tesla</a:t>
            </a:r>
            <a:r>
              <a:rPr lang="en" sz="1350">
                <a:solidFill>
                  <a:srgbClr val="1F1F1F"/>
                </a:solidFill>
                <a:highlight>
                  <a:srgbClr val="FFFFFF"/>
                </a:highlight>
              </a:rPr>
              <a:t>: Virality + Sales</a:t>
            </a:r>
            <a:endParaRPr sz="1350">
              <a:solidFill>
                <a:srgbClr val="1F1F1F"/>
              </a:solidFill>
              <a:highlight>
                <a:srgbClr val="FFFFFF"/>
              </a:highlight>
            </a:endParaRPr>
          </a:p>
          <a:p>
            <a:pPr indent="-228600" lvl="0" marL="457200" rtl="0" algn="l">
              <a:spcBef>
                <a:spcPts val="0"/>
              </a:spcBef>
              <a:spcAft>
                <a:spcPts val="0"/>
              </a:spcAft>
              <a:buClr>
                <a:srgbClr val="1F1F1F"/>
              </a:buClr>
              <a:buSzPts val="1350"/>
              <a:buNone/>
            </a:pPr>
            <a:r>
              <a:t/>
            </a:r>
            <a:endParaRPr i="1" sz="1350">
              <a:solidFill>
                <a:srgbClr val="1F1F1F"/>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step process to determine which engine is likely going to drive your growth and operationalize it: Validate, Commit, and Scale.</a:t>
            </a:r>
            <a:endParaRPr/>
          </a:p>
        </p:txBody>
      </p:sp>
      <p:sp>
        <p:nvSpPr>
          <p:cNvPr id="97" name="Google Shape;97;p20"/>
          <p:cNvSpPr txBox="1"/>
          <p:nvPr>
            <p:ph idx="1" type="body"/>
          </p:nvPr>
        </p:nvSpPr>
        <p:spPr>
          <a:xfrm>
            <a:off x="311700" y="1798350"/>
            <a:ext cx="8520600" cy="2987400"/>
          </a:xfrm>
          <a:prstGeom prst="rect">
            <a:avLst/>
          </a:prstGeom>
        </p:spPr>
        <p:txBody>
          <a:bodyPr anchorCtr="0" anchor="t" bIns="91425" lIns="91425" spcFirstLastPara="1" rIns="91425" wrap="square" tIns="91425">
            <a:normAutofit fontScale="62500" lnSpcReduction="20000"/>
          </a:bodyPr>
          <a:lstStyle/>
          <a:p>
            <a:pPr indent="-228600" lvl="0" marL="457200" rtl="0" algn="l">
              <a:spcBef>
                <a:spcPts val="1400"/>
              </a:spcBef>
              <a:spcAft>
                <a:spcPts val="0"/>
              </a:spcAft>
              <a:buClr>
                <a:srgbClr val="1F1F1F"/>
              </a:buClr>
              <a:buSzPct val="100000"/>
              <a:buNone/>
            </a:pPr>
            <a:r>
              <a:rPr b="1" lang="en" sz="1350">
                <a:solidFill>
                  <a:srgbClr val="1F1F1F"/>
                </a:solidFill>
                <a:highlight>
                  <a:srgbClr val="FFFFFF"/>
                </a:highlight>
              </a:rPr>
              <a:t>"1. Validate</a:t>
            </a:r>
            <a:endParaRPr b="1" sz="1350">
              <a:solidFill>
                <a:srgbClr val="1F1F1F"/>
              </a:solidFill>
              <a:highlight>
                <a:srgbClr val="FFFFFF"/>
              </a:highlight>
            </a:endParaRPr>
          </a:p>
          <a:p>
            <a:pPr indent="-228600" lvl="0" marL="457200" rtl="0" algn="l">
              <a:spcBef>
                <a:spcPts val="0"/>
              </a:spcBef>
              <a:spcAft>
                <a:spcPts val="0"/>
              </a:spcAft>
              <a:buClr>
                <a:srgbClr val="1F1F1F"/>
              </a:buClr>
              <a:buSzPct val="100000"/>
              <a:buNone/>
            </a:pPr>
            <a:r>
              <a:t/>
            </a:r>
            <a:endParaRPr b="1" sz="1350">
              <a:solidFill>
                <a:srgbClr val="1F1F1F"/>
              </a:solidFill>
              <a:highlight>
                <a:srgbClr val="FFFFFF"/>
              </a:highlight>
            </a:endParaRPr>
          </a:p>
          <a:p>
            <a:pPr indent="-228600" lvl="0" marL="457200" rtl="0" algn="l">
              <a:spcBef>
                <a:spcPts val="0"/>
              </a:spcBef>
              <a:spcAft>
                <a:spcPts val="0"/>
              </a:spcAft>
              <a:buClr>
                <a:srgbClr val="1F1F1F"/>
              </a:buClr>
              <a:buSzPct val="100000"/>
              <a:buNone/>
            </a:pPr>
            <a:r>
              <a:rPr b="1" lang="en" sz="1350">
                <a:solidFill>
                  <a:srgbClr val="1F1F1F"/>
                </a:solidFill>
                <a:highlight>
                  <a:srgbClr val="FFFFFF"/>
                </a:highlight>
              </a:rPr>
              <a:t>The first step is to validate (as cheaply as possible) that a given lane is right for your business. There are two approaches to validating this. One, determining which lane is a natural fit for your business model. Two, looking at your data.</a:t>
            </a:r>
            <a:endParaRPr b="1" sz="1350">
              <a:solidFill>
                <a:srgbClr val="1F1F1F"/>
              </a:solidFill>
              <a:highlight>
                <a:srgbClr val="FFFFFF"/>
              </a:highlight>
            </a:endParaRPr>
          </a:p>
          <a:p>
            <a:pPr indent="-228600" lvl="0" marL="457200" rtl="0" algn="l">
              <a:spcBef>
                <a:spcPts val="0"/>
              </a:spcBef>
              <a:spcAft>
                <a:spcPts val="0"/>
              </a:spcAft>
              <a:buClr>
                <a:srgbClr val="1F1F1F"/>
              </a:buClr>
              <a:buSzPct val="100000"/>
              <a:buNone/>
            </a:pPr>
            <a:r>
              <a:t/>
            </a:r>
            <a:endParaRPr b="1" sz="1350">
              <a:solidFill>
                <a:srgbClr val="1F1F1F"/>
              </a:solidFill>
              <a:highlight>
                <a:srgbClr val="FFFFFF"/>
              </a:highlight>
            </a:endParaRPr>
          </a:p>
          <a:p>
            <a:pPr indent="-228600" lvl="0" marL="457200" rtl="0" algn="l">
              <a:spcBef>
                <a:spcPts val="0"/>
              </a:spcBef>
              <a:spcAft>
                <a:spcPts val="0"/>
              </a:spcAft>
              <a:buClr>
                <a:srgbClr val="1F1F1F"/>
              </a:buClr>
              <a:buSzPct val="100000"/>
              <a:buNone/>
            </a:pPr>
            <a:r>
              <a:rPr b="1" lang="en" sz="1350">
                <a:solidFill>
                  <a:srgbClr val="1F1F1F"/>
                </a:solidFill>
                <a:highlight>
                  <a:srgbClr val="FFFFFF"/>
                </a:highlight>
              </a:rPr>
              <a:t>2. Commit</a:t>
            </a:r>
            <a:endParaRPr b="1" sz="1350">
              <a:solidFill>
                <a:srgbClr val="1F1F1F"/>
              </a:solidFill>
              <a:highlight>
                <a:srgbClr val="FFFFFF"/>
              </a:highlight>
            </a:endParaRPr>
          </a:p>
          <a:p>
            <a:pPr indent="-228600" lvl="0" marL="457200" rtl="0" algn="l">
              <a:spcBef>
                <a:spcPts val="0"/>
              </a:spcBef>
              <a:spcAft>
                <a:spcPts val="0"/>
              </a:spcAft>
              <a:buClr>
                <a:srgbClr val="1F1F1F"/>
              </a:buClr>
              <a:buSzPct val="100000"/>
              <a:buNone/>
            </a:pPr>
            <a:r>
              <a:t/>
            </a:r>
            <a:endParaRPr b="1" sz="1350">
              <a:solidFill>
                <a:srgbClr val="1F1F1F"/>
              </a:solidFill>
              <a:highlight>
                <a:srgbClr val="FFFFFF"/>
              </a:highlight>
            </a:endParaRPr>
          </a:p>
          <a:p>
            <a:pPr indent="-228600" lvl="0" marL="457200" rtl="0" algn="l">
              <a:spcBef>
                <a:spcPts val="0"/>
              </a:spcBef>
              <a:spcAft>
                <a:spcPts val="0"/>
              </a:spcAft>
              <a:buClr>
                <a:srgbClr val="1F1F1F"/>
              </a:buClr>
              <a:buSzPct val="100000"/>
              <a:buNone/>
            </a:pPr>
            <a:r>
              <a:rPr b="1" lang="en" sz="1350">
                <a:solidFill>
                  <a:srgbClr val="1F1F1F"/>
                </a:solidFill>
                <a:highlight>
                  <a:srgbClr val="FFFFFF"/>
                </a:highlight>
              </a:rPr>
              <a:t>In our experience, most companies underestimate how large and disciplined the effort will need to be to turn any of these lanes into a superhighway.</a:t>
            </a:r>
            <a:endParaRPr b="1" sz="1350">
              <a:solidFill>
                <a:srgbClr val="1F1F1F"/>
              </a:solidFill>
              <a:highlight>
                <a:srgbClr val="FFFFFF"/>
              </a:highlight>
            </a:endParaRPr>
          </a:p>
          <a:p>
            <a:pPr indent="-228600" lvl="0" marL="457200" rtl="0" algn="l">
              <a:spcBef>
                <a:spcPts val="0"/>
              </a:spcBef>
              <a:spcAft>
                <a:spcPts val="0"/>
              </a:spcAft>
              <a:buClr>
                <a:srgbClr val="1F1F1F"/>
              </a:buClr>
              <a:buSzPct val="100000"/>
              <a:buNone/>
            </a:pPr>
            <a:r>
              <a:t/>
            </a:r>
            <a:endParaRPr b="1" sz="1350">
              <a:solidFill>
                <a:srgbClr val="1F1F1F"/>
              </a:solidFill>
              <a:highlight>
                <a:srgbClr val="FFFFFF"/>
              </a:highlight>
            </a:endParaRPr>
          </a:p>
          <a:p>
            <a:pPr indent="-228600" lvl="0" marL="457200" rtl="0" algn="l">
              <a:spcBef>
                <a:spcPts val="0"/>
              </a:spcBef>
              <a:spcAft>
                <a:spcPts val="0"/>
              </a:spcAft>
              <a:buClr>
                <a:srgbClr val="1F1F1F"/>
              </a:buClr>
              <a:buSzPct val="100000"/>
              <a:buNone/>
            </a:pPr>
            <a:r>
              <a:rPr b="1" lang="en" sz="1350">
                <a:solidFill>
                  <a:srgbClr val="1F1F1F"/>
                </a:solidFill>
                <a:highlight>
                  <a:srgbClr val="FFFFFF"/>
                </a:highlight>
              </a:rPr>
              <a:t>Committing to a lane generally includes doing two things, both of which can be scary, particularly early in a company’s life:</a:t>
            </a:r>
            <a:endParaRPr b="1" sz="1350">
              <a:solidFill>
                <a:srgbClr val="1F1F1F"/>
              </a:solidFill>
              <a:highlight>
                <a:srgbClr val="FFFFFF"/>
              </a:highlight>
            </a:endParaRPr>
          </a:p>
          <a:p>
            <a:pPr indent="-228600" lvl="0" marL="457200" rtl="0" algn="l">
              <a:spcBef>
                <a:spcPts val="0"/>
              </a:spcBef>
              <a:spcAft>
                <a:spcPts val="0"/>
              </a:spcAft>
              <a:buClr>
                <a:srgbClr val="1F1F1F"/>
              </a:buClr>
              <a:buSzPct val="100000"/>
              <a:buNone/>
            </a:pPr>
            <a:r>
              <a:t/>
            </a:r>
            <a:endParaRPr b="1" sz="1350">
              <a:solidFill>
                <a:srgbClr val="1F1F1F"/>
              </a:solidFill>
              <a:highlight>
                <a:srgbClr val="FFFFFF"/>
              </a:highlight>
            </a:endParaRPr>
          </a:p>
          <a:p>
            <a:pPr indent="-228600" lvl="0" marL="457200" rtl="0" algn="l">
              <a:spcBef>
                <a:spcPts val="0"/>
              </a:spcBef>
              <a:spcAft>
                <a:spcPts val="0"/>
              </a:spcAft>
              <a:buClr>
                <a:srgbClr val="1F1F1F"/>
              </a:buClr>
              <a:buSzPct val="100000"/>
              <a:buNone/>
            </a:pPr>
            <a:r>
              <a:rPr b="1" lang="en" sz="1350">
                <a:solidFill>
                  <a:srgbClr val="1F1F1F"/>
                </a:solidFill>
                <a:highlight>
                  <a:srgbClr val="FFFFFF"/>
                </a:highlight>
              </a:rPr>
              <a:t>Dedicating a significant amount of cross-functional resources to the effort, including product, design, marketing, and engineering</a:t>
            </a:r>
            <a:endParaRPr b="1" sz="1350">
              <a:solidFill>
                <a:srgbClr val="1F1F1F"/>
              </a:solidFill>
              <a:highlight>
                <a:srgbClr val="FFFFFF"/>
              </a:highlight>
            </a:endParaRPr>
          </a:p>
          <a:p>
            <a:pPr indent="-228600" lvl="0" marL="457200" rtl="0" algn="l">
              <a:spcBef>
                <a:spcPts val="0"/>
              </a:spcBef>
              <a:spcAft>
                <a:spcPts val="0"/>
              </a:spcAft>
              <a:buClr>
                <a:srgbClr val="1F1F1F"/>
              </a:buClr>
              <a:buSzPct val="100000"/>
              <a:buNone/>
            </a:pPr>
            <a:r>
              <a:t/>
            </a:r>
            <a:endParaRPr b="1" sz="1350">
              <a:solidFill>
                <a:srgbClr val="1F1F1F"/>
              </a:solidFill>
              <a:highlight>
                <a:srgbClr val="FFFFFF"/>
              </a:highlight>
            </a:endParaRPr>
          </a:p>
          <a:p>
            <a:pPr indent="-228600" lvl="0" marL="457200" rtl="0" algn="l">
              <a:spcBef>
                <a:spcPts val="0"/>
              </a:spcBef>
              <a:spcAft>
                <a:spcPts val="0"/>
              </a:spcAft>
              <a:buClr>
                <a:srgbClr val="1F1F1F"/>
              </a:buClr>
              <a:buSzPct val="100000"/>
              <a:buNone/>
            </a:pPr>
            <a:r>
              <a:rPr b="1" lang="en" sz="1350">
                <a:solidFill>
                  <a:srgbClr val="1F1F1F"/>
                </a:solidFill>
                <a:highlight>
                  <a:srgbClr val="FFFFFF"/>
                </a:highlight>
              </a:rPr>
              <a:t>Influencing the core product roadmap and customer experience to optimize for the lane being pursued</a:t>
            </a:r>
            <a:endParaRPr b="1" sz="1350">
              <a:solidFill>
                <a:srgbClr val="1F1F1F"/>
              </a:solidFill>
              <a:highlight>
                <a:srgbClr val="FFFFFF"/>
              </a:highlight>
            </a:endParaRPr>
          </a:p>
          <a:p>
            <a:pPr indent="-228600" lvl="0" marL="457200" rtl="0" algn="l">
              <a:spcBef>
                <a:spcPts val="0"/>
              </a:spcBef>
              <a:spcAft>
                <a:spcPts val="0"/>
              </a:spcAft>
              <a:buClr>
                <a:srgbClr val="1F1F1F"/>
              </a:buClr>
              <a:buSzPct val="100000"/>
              <a:buNone/>
            </a:pPr>
            <a:r>
              <a:t/>
            </a:r>
            <a:endParaRPr b="1" sz="1350">
              <a:solidFill>
                <a:srgbClr val="1F1F1F"/>
              </a:solidFill>
              <a:highlight>
                <a:srgbClr val="FFFFFF"/>
              </a:highlight>
            </a:endParaRPr>
          </a:p>
          <a:p>
            <a:pPr indent="-228600" lvl="0" marL="457200" rtl="0" algn="l">
              <a:spcBef>
                <a:spcPts val="0"/>
              </a:spcBef>
              <a:spcAft>
                <a:spcPts val="0"/>
              </a:spcAft>
              <a:buClr>
                <a:srgbClr val="1F1F1F"/>
              </a:buClr>
              <a:buSzPct val="100000"/>
              <a:buNone/>
            </a:pPr>
            <a:r>
              <a:rPr b="1" lang="en" sz="1350">
                <a:solidFill>
                  <a:srgbClr val="1F1F1F"/>
                </a:solidFill>
                <a:highlight>
                  <a:srgbClr val="FFFFFF"/>
                </a:highlight>
              </a:rPr>
              <a:t>3. Scale</a:t>
            </a:r>
            <a:endParaRPr b="1" sz="1350">
              <a:solidFill>
                <a:srgbClr val="1F1F1F"/>
              </a:solidFill>
              <a:highlight>
                <a:srgbClr val="FFFFFF"/>
              </a:highlight>
            </a:endParaRPr>
          </a:p>
          <a:p>
            <a:pPr indent="-228600" lvl="0" marL="457200" rtl="0" algn="l">
              <a:spcBef>
                <a:spcPts val="0"/>
              </a:spcBef>
              <a:spcAft>
                <a:spcPts val="0"/>
              </a:spcAft>
              <a:buClr>
                <a:srgbClr val="1F1F1F"/>
              </a:buClr>
              <a:buSzPct val="100000"/>
              <a:buNone/>
            </a:pPr>
            <a:r>
              <a:t/>
            </a:r>
            <a:endParaRPr b="1" sz="1350">
              <a:solidFill>
                <a:srgbClr val="1F1F1F"/>
              </a:solidFill>
              <a:highlight>
                <a:srgbClr val="FFFFFF"/>
              </a:highlight>
            </a:endParaRPr>
          </a:p>
          <a:p>
            <a:pPr indent="-228600" lvl="0" marL="457200" rtl="0" algn="l">
              <a:spcBef>
                <a:spcPts val="0"/>
              </a:spcBef>
              <a:spcAft>
                <a:spcPts val="0"/>
              </a:spcAft>
              <a:buClr>
                <a:srgbClr val="1F1F1F"/>
              </a:buClr>
              <a:buSzPct val="100000"/>
              <a:buNone/>
            </a:pPr>
            <a:r>
              <a:rPr b="1" lang="en" sz="1350">
                <a:solidFill>
                  <a:srgbClr val="1F1F1F"/>
                </a:solidFill>
                <a:highlight>
                  <a:srgbClr val="FFFFFF"/>
                </a:highlight>
              </a:rPr>
              <a:t>Once you have committed to a lane and start to see meaningful results, the next phase is to become world-class at the lane. The hallmark of this third stage is overcoming diminishing returns. Virtually every customer acquisition channel becomes harder over time because you are acquiring lower and lower intent customers."</a:t>
            </a:r>
            <a:endParaRPr b="1" sz="1350">
              <a:solidFill>
                <a:srgbClr val="1F1F1F"/>
              </a:solidFill>
              <a:highlight>
                <a:srgbClr val="FFFFFF"/>
              </a:highlight>
            </a:endParaRPr>
          </a:p>
          <a:p>
            <a:pPr indent="-228600" lvl="0" marL="457200" rtl="0" algn="l">
              <a:spcBef>
                <a:spcPts val="0"/>
              </a:spcBef>
              <a:spcAft>
                <a:spcPts val="0"/>
              </a:spcAft>
              <a:buClr>
                <a:srgbClr val="1F1F1F"/>
              </a:buClr>
              <a:buSzPct val="100000"/>
              <a:buNone/>
            </a:pPr>
            <a:r>
              <a:t/>
            </a:r>
            <a:endParaRPr b="1" sz="1350">
              <a:solidFill>
                <a:srgbClr val="1F1F1F"/>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Turbo boosts</a:t>
            </a:r>
            <a:endParaRPr/>
          </a:p>
        </p:txBody>
      </p:sp>
      <p:sp>
        <p:nvSpPr>
          <p:cNvPr id="103" name="Google Shape;103;p21"/>
          <p:cNvSpPr txBox="1"/>
          <p:nvPr>
            <p:ph idx="1" type="body"/>
          </p:nvPr>
        </p:nvSpPr>
        <p:spPr>
          <a:xfrm>
            <a:off x="311700" y="1113200"/>
            <a:ext cx="8520600" cy="2987400"/>
          </a:xfrm>
          <a:prstGeom prst="rect">
            <a:avLst/>
          </a:prstGeom>
        </p:spPr>
        <p:txBody>
          <a:bodyPr anchorCtr="0" anchor="t" bIns="91425" lIns="91425" spcFirstLastPara="1" rIns="91425" wrap="square" tIns="91425">
            <a:normAutofit/>
          </a:bodyPr>
          <a:lstStyle/>
          <a:p>
            <a:pPr indent="-228600" lvl="0" marL="457200" rtl="0" algn="l">
              <a:spcBef>
                <a:spcPts val="0"/>
              </a:spcBef>
              <a:spcAft>
                <a:spcPts val="0"/>
              </a:spcAft>
              <a:buSzPts val="1800"/>
              <a:buNone/>
            </a:pPr>
            <a:r>
              <a:rPr lang="en"/>
              <a:t>Example: PR, Events, Brand marketing campaigns</a:t>
            </a:r>
            <a:endParaRPr/>
          </a:p>
          <a:p>
            <a:pPr indent="-228600" lvl="0" marL="457200" rtl="0" algn="l">
              <a:spcBef>
                <a:spcPts val="0"/>
              </a:spcBef>
              <a:spcAft>
                <a:spcPts val="0"/>
              </a:spcAft>
              <a:buSzPts val="1800"/>
              <a:buNone/>
            </a:pPr>
            <a:r>
              <a:rPr lang="en"/>
              <a:t>Are not sustainable or repeatable at scale</a:t>
            </a:r>
            <a:endParaRPr/>
          </a:p>
          <a:p>
            <a:pPr indent="-228600" lvl="0" marL="457200" rtl="0" algn="l">
              <a:spcBef>
                <a:spcPts val="0"/>
              </a:spcBef>
              <a:spcAft>
                <a:spcPts val="0"/>
              </a:spcAft>
              <a:buSzPts val="1800"/>
              <a:buNone/>
            </a:pPr>
            <a:r>
              <a:rPr lang="en"/>
              <a:t>Valuable for kickstarting and accelerating your growth rate</a:t>
            </a:r>
            <a:endParaRPr/>
          </a:p>
          <a:p>
            <a:pPr indent="-228600" lvl="0" marL="457200" rtl="0" algn="l">
              <a:spcBef>
                <a:spcPts val="0"/>
              </a:spcBef>
              <a:spcAft>
                <a:spcPts val="0"/>
              </a:spcAft>
              <a:buSzPts val="1800"/>
              <a:buNone/>
            </a:pPr>
            <a:r>
              <a:rPr lang="en"/>
              <a:t>Important for companies when lighting initial spark or launching new product or market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