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4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2" r:id="rId39"/>
    <p:sldId id="293" r:id="rId40"/>
    <p:sldId id="294" r:id="rId41"/>
  </p:sldIdLst>
  <p:sldSz cx="12192000" cy="6858000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Helvetica Neue" panose="020B060402020202020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1" roundtripDataSignature="AMtx7miCPvD4p92ToJ9d1H3vNDAI6wPK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5F5CEA-1845-42F1-920C-41BFEEBD6CD9}">
  <a:tblStyle styleId="{965F5CEA-1845-42F1-920C-41BFEEBD6CD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font" Target="fonts/font3.fntdata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2.fntdata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5.xml"/><Relationship Id="rId51" Type="http://customschemas.google.com/relationships/presentationmetadata" Target="meta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4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" name="Google Shape;284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1" name="Google Shape;291;p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5680" cy="30855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0" name="Google Shape;570;p3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39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4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1" name="Google Shape;21;p4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54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54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4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9" name="Google Shape;79;p54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5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5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55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55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5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8" name="Google Shape;88;p55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56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56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56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56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56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5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9" name="Google Shape;99;p5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10" name="Google Shape;110;p4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7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57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7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16" name="Google Shape;116;p57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58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8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2" name="Google Shape;122;p58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5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59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9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9" name="Google Shape;129;p59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60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6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34" name="Google Shape;134;p60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1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6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39" name="Google Shape;139;p6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6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6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6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62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62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47" name="Google Shape;147;p62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5" name="Google Shape;25;p4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6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6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63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6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55" name="Google Shape;155;p6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6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6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6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64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64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63" name="Google Shape;163;p64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6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65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65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65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70" name="Google Shape;170;p65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6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6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6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66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6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6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79" name="Google Shape;179;p6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6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67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67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67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67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67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67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67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90" name="Google Shape;190;p67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5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45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01" name="Google Shape;201;p45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68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5" name="Google Shape;205;p68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68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07" name="Google Shape;207;p68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6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1" name="Google Shape;211;p69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69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13" name="Google Shape;213;p69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7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7" name="Google Shape;217;p7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8" name="Google Shape;218;p70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7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20" name="Google Shape;220;p70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7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7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25" name="Google Shape;225;p7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7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7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7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1" name="Google Shape;31;p47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2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8" name="Google Shape;228;p72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72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30" name="Google Shape;230;p72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7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4" name="Google Shape;234;p7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5" name="Google Shape;235;p7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6" name="Google Shape;236;p7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7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38" name="Google Shape;238;p7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7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2" name="Google Shape;242;p7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3" name="Google Shape;243;p74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74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74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46" name="Google Shape;246;p74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7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0" name="Google Shape;250;p7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1" name="Google Shape;251;p7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2" name="Google Shape;252;p75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75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54" name="Google Shape;254;p75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7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76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9" name="Google Shape;259;p7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7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61" name="Google Shape;261;p7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7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7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6" name="Google Shape;266;p7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7" name="Google Shape;267;p77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8" name="Google Shape;268;p77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77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70" name="Google Shape;270;p77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7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4" name="Google Shape;274;p78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5" name="Google Shape;275;p78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6" name="Google Shape;276;p78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7" name="Google Shape;277;p78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8" name="Google Shape;278;p78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9" name="Google Shape;279;p78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78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81" name="Google Shape;281;p78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8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8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9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9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0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0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5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5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52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52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2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4" name="Google Shape;64;p52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5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5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5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2" name="Google Shape;72;p5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56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0" descr="Text&#10;&#10;Description automatically generated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098720" y="5733360"/>
            <a:ext cx="1810080" cy="8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40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40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560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42" descr="Text&#10;&#10;Description automatically generated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098720" y="5733360"/>
            <a:ext cx="1810080" cy="8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2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42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560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44" descr="Text&#10;&#10;Description automatically generated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098720" y="5733360"/>
            <a:ext cx="1810080" cy="8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4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Google Shape;194;p44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44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7" name="Google Shape;197;p4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"/>
          <p:cNvSpPr txBox="1">
            <a:spLocks noGrp="1"/>
          </p:cNvSpPr>
          <p:nvPr>
            <p:ph type="title"/>
          </p:nvPr>
        </p:nvSpPr>
        <p:spPr>
          <a:xfrm>
            <a:off x="1268280" y="1861560"/>
            <a:ext cx="9654480" cy="250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rPr lang="en" sz="3600" b="1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Controlling Non-Linear Dynamic Systems Through the Use of RNNs</a:t>
            </a:r>
            <a:br>
              <a:rPr lang="en" sz="3600" b="1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800" b="1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Generic Methodology</a:t>
            </a:r>
            <a:br>
              <a:rPr lang="en" sz="4000"/>
            </a:br>
            <a:br>
              <a:rPr lang="en" sz="4000"/>
            </a:br>
            <a:r>
              <a:rPr lang="en" sz="2800" b="1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D7047E – Advanced Deep Learning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"/>
          <p:cNvSpPr txBox="1">
            <a:spLocks noGrp="1"/>
          </p:cNvSpPr>
          <p:nvPr>
            <p:ph type="subTitle" idx="4294967295"/>
          </p:nvPr>
        </p:nvSpPr>
        <p:spPr>
          <a:xfrm>
            <a:off x="1523880" y="4983306"/>
            <a:ext cx="9143280" cy="406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lang="en" sz="18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Amirhossein Nayebiastaneh &amp; Fernando Labra Caso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endParaRPr lang="es-ES"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endParaRPr lang="es-ES" sz="1400" dirty="0">
              <a:solidFill>
                <a:srgbClr val="FFFFFF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endParaRPr lang="es-ES"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endParaRPr lang="es-ES" sz="1400" dirty="0">
              <a:solidFill>
                <a:srgbClr val="FFFFFF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endParaRPr lang="es-ES"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lang="es-ES" sz="1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https://github.com/fernand0labra/ltu-D7047E-project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0"/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r>
              <a:rPr lang="en" sz="4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Hypothesis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0"/>
          <p:cNvSpPr txBox="1"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 it possible to model a controller by using RNN to control non-linear dynamical systems?</a:t>
            </a:r>
            <a:endParaRPr/>
          </a:p>
          <a:p>
            <a:pPr marL="228600" marR="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0"/>
          <p:cNvSpPr txBox="1"/>
          <p:nvPr/>
        </p:nvSpPr>
        <p:spPr>
          <a:xfrm>
            <a:off x="838080" y="5355463"/>
            <a:ext cx="10514880" cy="76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Diagram of a Closed Loop Feedback with an LSTM Controller and Dynamic System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10" descr="Diagram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2240" y="2982123"/>
            <a:ext cx="7526559" cy="203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1"/>
          <p:cNvSpPr txBox="1">
            <a:spLocks noGrp="1"/>
          </p:cNvSpPr>
          <p:nvPr>
            <p:ph type="title" idx="4294967295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</a:pPr>
            <a:r>
              <a:rPr lang="en" sz="4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Experimental Scenario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1"/>
          <p:cNvSpPr txBox="1">
            <a:spLocks noGrp="1"/>
          </p:cNvSpPr>
          <p:nvPr>
            <p:ph type="body" idx="4294967295"/>
          </p:nvPr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Non-Linear Dynamic System &amp; Simple Controller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2"/>
          <p:cNvSpPr txBox="1"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Van der Pol system is a </a:t>
            </a:r>
            <a:r>
              <a:rPr lang="en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nonlinear dynamical system </a:t>
            </a: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that can be described by the following second-order ordinary differential equation:</a:t>
            </a:r>
            <a:endParaRPr/>
          </a:p>
          <a:p>
            <a:pPr marL="228600" marR="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n" sz="2800" b="0" i="0" u="sng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u(t) and y(t) are the input and the output of the system </a:t>
            </a: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respectively and µ is a parameter that controls the strength of the damping and the nonlinearity.</a:t>
            </a:r>
            <a:endParaRPr/>
          </a:p>
        </p:txBody>
      </p:sp>
      <p:sp>
        <p:nvSpPr>
          <p:cNvPr id="364" name="Google Shape;364;p12"/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r>
              <a:rPr lang="en" sz="4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Van </a:t>
            </a:r>
            <a:r>
              <a:rPr lang="en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lang="en" sz="4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 Pol Oscillator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2666" y="3202564"/>
            <a:ext cx="4465707" cy="1082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3"/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r>
              <a:rPr lang="en" sz="4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PID Controller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3"/>
          <p:cNvSpPr txBox="1">
            <a:spLocks noGrp="1"/>
          </p:cNvSpPr>
          <p:nvPr>
            <p:ph type="body" idx="4294967295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Proportional–Integral–Derivative controller </a:t>
            </a: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(PID controller) is a control loop mechanism employing feedback that is widely used in industrial control systems.</a:t>
            </a:r>
            <a:endParaRPr/>
          </a:p>
          <a:p>
            <a:pPr marL="228600" marR="0" lvl="0" indent="-5080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A PID controller </a:t>
            </a:r>
            <a:r>
              <a:rPr lang="en" sz="2800" b="0" i="0" u="sng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continuously calculates an error value</a:t>
            </a: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as the difference between a desired setpoint (SP) and a measured process variable (PV) </a:t>
            </a:r>
            <a:r>
              <a:rPr lang="en" sz="2800" b="0" i="0" u="sng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applies a correction</a:t>
            </a: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5080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3"/>
          <p:cNvSpPr/>
          <p:nvPr/>
        </p:nvSpPr>
        <p:spPr>
          <a:xfrm>
            <a:off x="838079" y="6123600"/>
            <a:ext cx="723110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Source: https://en.wikipedia.org/wiki/PID_controller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4"/>
          <p:cNvSpPr/>
          <p:nvPr/>
        </p:nvSpPr>
        <p:spPr>
          <a:xfrm>
            <a:off x="1573161" y="1553497"/>
            <a:ext cx="9045677" cy="32725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p14" descr="undefin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7793" y="1689840"/>
            <a:ext cx="8416413" cy="2991772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14"/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r>
              <a:rPr lang="en" sz="4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PID Controller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4"/>
          <p:cNvSpPr/>
          <p:nvPr/>
        </p:nvSpPr>
        <p:spPr>
          <a:xfrm>
            <a:off x="838079" y="6123600"/>
            <a:ext cx="723110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Source: https://en.wikipedia.org/wiki/PID_controller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4"/>
          <p:cNvSpPr txBox="1"/>
          <p:nvPr/>
        </p:nvSpPr>
        <p:spPr>
          <a:xfrm>
            <a:off x="838080" y="5033079"/>
            <a:ext cx="10514880" cy="76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fontScale="925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 block diagram of a PID controller in a feedback loop. 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r(t) is the desired process value or setpoint (SP), and y(t) is the measured process value (PV).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5"/>
          <p:cNvSpPr txBox="1"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simple PID controller seems to converge to the set point r(t).</a:t>
            </a:r>
            <a:endParaRPr/>
          </a:p>
        </p:txBody>
      </p:sp>
      <p:sp>
        <p:nvSpPr>
          <p:cNvPr id="387" name="Google Shape;387;p15"/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r>
              <a:rPr lang="en" sz="4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Experimental Scenario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5"/>
          <p:cNvSpPr txBox="1"/>
          <p:nvPr/>
        </p:nvSpPr>
        <p:spPr>
          <a:xfrm>
            <a:off x="4269680" y="5599217"/>
            <a:ext cx="3490144" cy="37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PID Output Signal u(t)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5"/>
          <p:cNvSpPr txBox="1"/>
          <p:nvPr/>
        </p:nvSpPr>
        <p:spPr>
          <a:xfrm>
            <a:off x="8062440" y="5558322"/>
            <a:ext cx="3170503" cy="37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System Output Signal y(t)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046" y="2783164"/>
            <a:ext cx="3490144" cy="2747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9680" y="2783164"/>
            <a:ext cx="3411646" cy="2747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86801" y="2783164"/>
            <a:ext cx="3466159" cy="2728551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15"/>
          <p:cNvSpPr txBox="1"/>
          <p:nvPr/>
        </p:nvSpPr>
        <p:spPr>
          <a:xfrm>
            <a:off x="598046" y="5599217"/>
            <a:ext cx="3490144" cy="37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PID Input Signal e(t)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6"/>
          <p:cNvSpPr txBox="1">
            <a:spLocks noGrp="1"/>
          </p:cNvSpPr>
          <p:nvPr>
            <p:ph type="title" idx="4294967295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</a:pPr>
            <a:r>
              <a:rPr lang="en" sz="4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Identification RNN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6"/>
          <p:cNvSpPr txBox="1">
            <a:spLocks noGrp="1"/>
          </p:cNvSpPr>
          <p:nvPr>
            <p:ph type="body" idx="4294967295"/>
          </p:nvPr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Data, Models &amp; Results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7"/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r>
              <a:rPr lang="en" sz="4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Dataset Generation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7"/>
          <p:cNvSpPr txBox="1">
            <a:spLocks noGrp="1"/>
          </p:cNvSpPr>
          <p:nvPr>
            <p:ph type="body" idx="4294967295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used </a:t>
            </a:r>
            <a:r>
              <a:rPr lang="en">
                <a:solidFill>
                  <a:schemeClr val="lt1"/>
                </a:solidFill>
              </a:rPr>
              <a:t>the second order differential equation of the </a:t>
            </a: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Van </a:t>
            </a:r>
            <a:r>
              <a:rPr lang="en">
                <a:solidFill>
                  <a:srgbClr val="FFFFFF"/>
                </a:solidFill>
              </a:rPr>
              <a:t>d</a:t>
            </a: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er Pol system and from a generated input signal u(t), we obtained the respective output signal from the system y(t).</a:t>
            </a:r>
            <a:endParaRPr/>
          </a:p>
        </p:txBody>
      </p:sp>
      <p:sp>
        <p:nvSpPr>
          <p:cNvPr id="406" name="Google Shape;406;p17"/>
          <p:cNvSpPr txBox="1"/>
          <p:nvPr/>
        </p:nvSpPr>
        <p:spPr>
          <a:xfrm>
            <a:off x="511233" y="6092462"/>
            <a:ext cx="10514880" cy="76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Input and Output Signals of the Van </a:t>
            </a:r>
            <a:r>
              <a:rPr lang="en" sz="2000">
                <a:solidFill>
                  <a:srgbClr val="FFFFFF"/>
                </a:solidFill>
              </a:rPr>
              <a:t>d</a:t>
            </a:r>
            <a:r>
              <a:rPr lang="en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er Pol System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8501" y="3220654"/>
            <a:ext cx="4770172" cy="2720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41609" y="3210774"/>
            <a:ext cx="4877824" cy="2730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8"/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r>
              <a:rPr lang="en" sz="4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RNN Architecture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8"/>
          <p:cNvSpPr txBox="1">
            <a:spLocks noGrp="1"/>
          </p:cNvSpPr>
          <p:nvPr>
            <p:ph type="body" idx="4294967295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lnSpcReduction="10000"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trained a first model with a Vanilla RNN and shifted to Long-Short Term Memory Unit (LSTM) due to underfitting.</a:t>
            </a:r>
            <a:endParaRPr/>
          </a:p>
          <a:p>
            <a:pPr marL="228600" marR="0" lvl="0" indent="-5080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characteristics of both RNN and LSTM networks and the training procedure were: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Train, Validation, Test Size: [0.6, 0.2, 0.2]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 Epochs: 300 – Batch Size: 120 – Learning Rate: 0.001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 Layers: 1 – Input Size: 1 – Output Size: 1 – Hidden Size: 200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Activation Function: tanh Hyperbolic Tangent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Optimizer: Adam</a:t>
            </a:r>
            <a:endParaRPr/>
          </a:p>
          <a:p>
            <a:pPr marL="685800" marR="0" lvl="1" indent="-7620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9"/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r>
              <a:rPr lang="en" sz="4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Vanilla RNN Results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0" name="Google Shape;42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898" y="1850384"/>
            <a:ext cx="5535196" cy="3157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01908" y="1850384"/>
            <a:ext cx="5585500" cy="3185923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19"/>
          <p:cNvSpPr txBox="1"/>
          <p:nvPr/>
        </p:nvSpPr>
        <p:spPr>
          <a:xfrm>
            <a:off x="890334" y="5313057"/>
            <a:ext cx="10514880" cy="76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Input and Output Signals of the Vanilla RNN Van </a:t>
            </a:r>
            <a:r>
              <a:rPr lang="en" sz="2000">
                <a:solidFill>
                  <a:srgbClr val="FFFFFF"/>
                </a:solidFill>
              </a:rPr>
              <a:t>d</a:t>
            </a:r>
            <a:r>
              <a:rPr lang="en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er Pol System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 Loss: 1.319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"/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r>
              <a:rPr lang="en" sz="4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"/>
          <p:cNvSpPr txBox="1">
            <a:spLocks noGrp="1"/>
          </p:cNvSpPr>
          <p:nvPr>
            <p:ph type="body" idx="4294967295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•"/>
            </a:pPr>
            <a:r>
              <a:rPr lang="en" sz="3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•"/>
            </a:pPr>
            <a:r>
              <a:rPr lang="en" sz="3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Experimental Scenario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•"/>
            </a:pPr>
            <a:r>
              <a:rPr lang="en" sz="3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Identification RNN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•"/>
            </a:pPr>
            <a:r>
              <a:rPr lang="en" sz="3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Closed Loop RNN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•"/>
            </a:pPr>
            <a:r>
              <a:rPr lang="en" sz="3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Loop RNN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•"/>
            </a:pPr>
            <a:r>
              <a:rPr lang="en" sz="3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0"/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r>
              <a:rPr lang="en" sz="4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LSTM Results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8" name="Google Shape;42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899" y="1850384"/>
            <a:ext cx="5535196" cy="3157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47775" y="1850383"/>
            <a:ext cx="5639633" cy="3157231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0"/>
          <p:cNvSpPr txBox="1"/>
          <p:nvPr/>
        </p:nvSpPr>
        <p:spPr>
          <a:xfrm>
            <a:off x="890334" y="5313057"/>
            <a:ext cx="10514880" cy="76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Input and Output Signals of the LSTM Van </a:t>
            </a:r>
            <a:r>
              <a:rPr lang="en" sz="2000">
                <a:solidFill>
                  <a:srgbClr val="FFFFFF"/>
                </a:solidFill>
              </a:rPr>
              <a:t>d</a:t>
            </a:r>
            <a:r>
              <a:rPr lang="en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er </a:t>
            </a:r>
            <a:r>
              <a:rPr lang="en" sz="2000">
                <a:solidFill>
                  <a:srgbClr val="FFFFFF"/>
                </a:solidFill>
              </a:rPr>
              <a:t>P</a:t>
            </a:r>
            <a:r>
              <a:rPr lang="en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ol System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 Loss: 0.003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1"/>
          <p:cNvSpPr txBox="1">
            <a:spLocks noGrp="1"/>
          </p:cNvSpPr>
          <p:nvPr>
            <p:ph type="title" idx="4294967295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</a:pPr>
            <a:r>
              <a:rPr lang="en" sz="4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Closed Loop RNN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1"/>
          <p:cNvSpPr txBox="1">
            <a:spLocks noGrp="1"/>
          </p:cNvSpPr>
          <p:nvPr>
            <p:ph type="body" idx="4294967295"/>
          </p:nvPr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Data, Models &amp; Results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2"/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r>
              <a:rPr lang="en" sz="4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Closed Loop RNN Architecture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2"/>
          <p:cNvSpPr txBox="1"/>
          <p:nvPr/>
        </p:nvSpPr>
        <p:spPr>
          <a:xfrm>
            <a:off x="838080" y="4732424"/>
            <a:ext cx="10514880" cy="76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Diagram of a Closed Loop Feedback with an LSTM Controller and Dynamic System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22" descr="Diagram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2240" y="2410263"/>
            <a:ext cx="7526559" cy="203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3"/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r>
              <a:rPr lang="en" sz="4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PID LSTM Dataset Generation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3"/>
          <p:cNvSpPr txBox="1">
            <a:spLocks noGrp="1"/>
          </p:cNvSpPr>
          <p:nvPr>
            <p:ph type="body" idx="4294967295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With the implementation of the PID controller we simulated the controlled system and obtained the error (input) and control (output) signals.</a:t>
            </a:r>
            <a:endParaRPr/>
          </a:p>
        </p:txBody>
      </p:sp>
      <p:sp>
        <p:nvSpPr>
          <p:cNvPr id="450" name="Google Shape;450;p23"/>
          <p:cNvSpPr txBox="1"/>
          <p:nvPr/>
        </p:nvSpPr>
        <p:spPr>
          <a:xfrm>
            <a:off x="734067" y="6092462"/>
            <a:ext cx="10514880" cy="76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Input and Output Signals of the PID Controller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1" name="Google Shape;45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8501" y="3210773"/>
            <a:ext cx="4993006" cy="272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24548" y="3210773"/>
            <a:ext cx="4993005" cy="272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4"/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r>
              <a:rPr lang="en" sz="4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PID LSTM Architecture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4"/>
          <p:cNvSpPr txBox="1">
            <a:spLocks noGrp="1"/>
          </p:cNvSpPr>
          <p:nvPr>
            <p:ph type="body" idx="4294967295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fontScale="92500" lnSpcReduction="10000"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trained a model with the same structure as the Van </a:t>
            </a:r>
            <a:r>
              <a:rPr lang="en">
                <a:solidFill>
                  <a:srgbClr val="FFFFFF"/>
                </a:solidFill>
              </a:rPr>
              <a:t>d</a:t>
            </a: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er </a:t>
            </a:r>
            <a:r>
              <a:rPr lang="en">
                <a:solidFill>
                  <a:srgbClr val="FFFFFF"/>
                </a:solidFill>
              </a:rPr>
              <a:t>P</a:t>
            </a: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ol LSTM to learn the PID behavior and fine tune it on the closed loop network.</a:t>
            </a:r>
            <a:endParaRPr/>
          </a:p>
          <a:p>
            <a:pPr marL="228600" marR="0" lvl="0" indent="-64135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characteristics of the PID LSTM network and the training procedure were: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Train, Validation, Test Size: [0.6, 0.2, 0.2]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 Epochs: 300 – Batch Size: 120 – Learning Rate: 0.001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 Layers: 1 – Input Size: 1 – Output Size: 1 – Hidden Size: 200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Activation Function: tanh Hyperbolic Tangent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Optimizer: Adam</a:t>
            </a:r>
            <a:endParaRPr/>
          </a:p>
          <a:p>
            <a:pPr marL="228600" marR="0" lvl="0" indent="-64135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5"/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r>
              <a:rPr lang="en" sz="4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PID LSTM Results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5"/>
          <p:cNvSpPr txBox="1"/>
          <p:nvPr/>
        </p:nvSpPr>
        <p:spPr>
          <a:xfrm>
            <a:off x="838080" y="5282577"/>
            <a:ext cx="10514880" cy="76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Input and Output of the PID Controller RNN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 Loss: 0.031</a:t>
            </a:r>
            <a:endParaRPr/>
          </a:p>
        </p:txBody>
      </p:sp>
      <p:pic>
        <p:nvPicPr>
          <p:cNvPr id="465" name="Google Shape;46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778" y="1850384"/>
            <a:ext cx="5784240" cy="3157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27386" y="1850385"/>
            <a:ext cx="5784239" cy="3157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6"/>
          <p:cNvSpPr txBox="1"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LSTM PID is not able to learn correctly with the provided data from the error and the output.</a:t>
            </a:r>
            <a:endParaRPr/>
          </a:p>
        </p:txBody>
      </p:sp>
      <p:sp>
        <p:nvSpPr>
          <p:cNvPr id="472" name="Google Shape;472;p26"/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r>
              <a:rPr lang="en" sz="4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Experimental Scenario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6"/>
          <p:cNvSpPr txBox="1"/>
          <p:nvPr/>
        </p:nvSpPr>
        <p:spPr>
          <a:xfrm>
            <a:off x="4269680" y="5599217"/>
            <a:ext cx="3490144" cy="37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PID Output Signal u(t)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6"/>
          <p:cNvSpPr txBox="1"/>
          <p:nvPr/>
        </p:nvSpPr>
        <p:spPr>
          <a:xfrm>
            <a:off x="8062440" y="5558322"/>
            <a:ext cx="3170503" cy="37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System Output Signal y(t)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6"/>
          <p:cNvSpPr txBox="1"/>
          <p:nvPr/>
        </p:nvSpPr>
        <p:spPr>
          <a:xfrm>
            <a:off x="598046" y="5599217"/>
            <a:ext cx="3490144" cy="37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PID Input Signal e(t)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6" name="Google Shape;47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0768" y="2772444"/>
            <a:ext cx="3533846" cy="2781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0953" y="2772444"/>
            <a:ext cx="3588871" cy="2781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8756" y="2772444"/>
            <a:ext cx="3490144" cy="2810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7"/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Helvetica Neue"/>
              <a:buNone/>
            </a:pPr>
            <a:r>
              <a:rPr lang="en" sz="4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Closed Loop System - Dataset Generation</a:t>
            </a:r>
            <a:endParaRPr sz="4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7"/>
          <p:cNvSpPr txBox="1">
            <a:spLocks noGrp="1"/>
          </p:cNvSpPr>
          <p:nvPr>
            <p:ph type="body" idx="4294967295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input and output values should remain the same therefore we generated a set of random signals in the amplitude range of [-3, 3] and considered them for both input and output.</a:t>
            </a:r>
            <a:endParaRPr/>
          </a:p>
        </p:txBody>
      </p:sp>
      <p:sp>
        <p:nvSpPr>
          <p:cNvPr id="485" name="Google Shape;485;p27"/>
          <p:cNvSpPr txBox="1"/>
          <p:nvPr/>
        </p:nvSpPr>
        <p:spPr>
          <a:xfrm>
            <a:off x="324733" y="6092462"/>
            <a:ext cx="10514880" cy="76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Input and Output Signals</a:t>
            </a:r>
            <a:endParaRPr/>
          </a:p>
        </p:txBody>
      </p:sp>
      <p:pic>
        <p:nvPicPr>
          <p:cNvPr id="486" name="Google Shape;48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580" y="3172076"/>
            <a:ext cx="4744093" cy="2652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2576" y="3161412"/>
            <a:ext cx="4737037" cy="2651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8"/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r>
              <a:rPr lang="en" sz="4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Closed Loop System Architecture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8"/>
          <p:cNvSpPr txBox="1">
            <a:spLocks noGrp="1"/>
          </p:cNvSpPr>
          <p:nvPr>
            <p:ph type="body" idx="4294967295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fontScale="92500" lnSpcReduction="10000"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trained a model with two connected LSTMs, one defining the PID controller and another defining the system. The system was already trained and its weights were frozen.</a:t>
            </a:r>
            <a:endParaRPr/>
          </a:p>
          <a:p>
            <a:pPr marL="228600" marR="0" lvl="0" indent="-64135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characteristics of the controller LSTM network and the training procedure were: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Train, Validation, Test Size: [0.6, 0.2, 0.2]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 Epochs: 500 – Batch Size: 120 – Learning Rate: 0.00001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 Layers: 1 – Input Size: 1 – Output Size: 1 – Hidden Size: 200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Activation Function: tanh Hyperbolic Tangent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Optimizer: Adam</a:t>
            </a:r>
            <a:endParaRPr/>
          </a:p>
          <a:p>
            <a:pPr marL="228600" marR="0" lvl="0" indent="-64135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9"/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r>
              <a:rPr lang="en" sz="4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Controller-System RNN Architecture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9"/>
          <p:cNvSpPr txBox="1">
            <a:spLocks noGrp="1"/>
          </p:cNvSpPr>
          <p:nvPr>
            <p:ph type="body" idx="4294967295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 had trained the Joint Controller-System RNN based solely on the error, which is computed within the forward function between the output signal from the system and the reference value.</a:t>
            </a:r>
            <a:endParaRPr/>
          </a:p>
          <a:p>
            <a:pPr marL="228600" marR="0" lvl="0" indent="-5080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However, due to a higher loss, we decided to input both the reference value and the error to the controller.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"/>
          <p:cNvSpPr txBox="1">
            <a:spLocks noGrp="1"/>
          </p:cNvSpPr>
          <p:nvPr>
            <p:ph type="title" idx="4294967295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</a:pPr>
            <a:r>
              <a:rPr lang="en" sz="6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sz="6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"/>
          <p:cNvSpPr txBox="1">
            <a:spLocks noGrp="1"/>
          </p:cNvSpPr>
          <p:nvPr>
            <p:ph type="body" idx="4294967295"/>
          </p:nvPr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Hypothesis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0"/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r>
              <a:rPr lang="en" sz="4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Closed Loop System Results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30"/>
          <p:cNvSpPr txBox="1"/>
          <p:nvPr/>
        </p:nvSpPr>
        <p:spPr>
          <a:xfrm>
            <a:off x="838080" y="5282577"/>
            <a:ext cx="10514880" cy="76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Input and Output Signals of the Joint Fine Tuned PID Controller-System RNN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 Loss: 1.063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6" name="Google Shape;50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338" y="1836862"/>
            <a:ext cx="5623120" cy="3184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31544" y="1850385"/>
            <a:ext cx="5663733" cy="3157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/>
          <p:nvPr/>
        </p:nvSpPr>
        <p:spPr>
          <a:xfrm>
            <a:off x="838080" y="1729308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LSTM PID is not able to learn correctly with the provided data from the error and the output.</a:t>
            </a:r>
            <a:endParaRPr/>
          </a:p>
        </p:txBody>
      </p:sp>
      <p:sp>
        <p:nvSpPr>
          <p:cNvPr id="513" name="Google Shape;513;p31"/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r>
              <a:rPr lang="en" sz="4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Experimental Scenario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1"/>
          <p:cNvSpPr txBox="1"/>
          <p:nvPr/>
        </p:nvSpPr>
        <p:spPr>
          <a:xfrm>
            <a:off x="4269680" y="5599217"/>
            <a:ext cx="3490144" cy="37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PID Output Signal u(t)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1"/>
          <p:cNvSpPr txBox="1"/>
          <p:nvPr/>
        </p:nvSpPr>
        <p:spPr>
          <a:xfrm>
            <a:off x="8062440" y="5558322"/>
            <a:ext cx="3170503" cy="37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System Output Signal y(t)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31"/>
          <p:cNvSpPr txBox="1"/>
          <p:nvPr/>
        </p:nvSpPr>
        <p:spPr>
          <a:xfrm>
            <a:off x="598046" y="5599217"/>
            <a:ext cx="3490144" cy="37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PID Input Signal e(t)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7" name="Google Shape;51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6058" y="2686810"/>
            <a:ext cx="3490144" cy="2810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84015" y="2708276"/>
            <a:ext cx="3463488" cy="2789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3854" y="2708276"/>
            <a:ext cx="3490144" cy="2810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2"/>
          <p:cNvSpPr txBox="1">
            <a:spLocks noGrp="1"/>
          </p:cNvSpPr>
          <p:nvPr>
            <p:ph type="title" idx="4294967295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</a:pPr>
            <a:r>
              <a:rPr lang="en" sz="4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Loop RNN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2"/>
          <p:cNvSpPr txBox="1">
            <a:spLocks noGrp="1"/>
          </p:cNvSpPr>
          <p:nvPr>
            <p:ph type="body" idx="4294967295"/>
          </p:nvPr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Models &amp; Results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3"/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r>
              <a:rPr lang="en" sz="4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Inverse System RNN Architecture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33"/>
          <p:cNvSpPr txBox="1"/>
          <p:nvPr/>
        </p:nvSpPr>
        <p:spPr>
          <a:xfrm>
            <a:off x="838080" y="4389707"/>
            <a:ext cx="10514880" cy="76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Diagram of  an Open Loop with LSTM Inverse Dynamic System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2" name="Google Shape;532;p33" descr="Diagram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7468" y="2313482"/>
            <a:ext cx="8357064" cy="155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4"/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r>
              <a:rPr lang="en" sz="4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Inverse System RNN Architecture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4"/>
          <p:cNvSpPr txBox="1">
            <a:spLocks noGrp="1"/>
          </p:cNvSpPr>
          <p:nvPr>
            <p:ph type="body" idx="4294967295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fontScale="92500"/>
          </a:bodyPr>
          <a:lstStyle/>
          <a:p>
            <a:pPr marL="228600" marR="0" lvl="0" indent="-241934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 a final approach we implemented an open loop RNN with an inverse system acting as a controller having the real output signal as input and the real input signal as output.</a:t>
            </a:r>
            <a:endParaRPr/>
          </a:p>
          <a:p>
            <a:pPr marL="228600" marR="0" lvl="0" indent="-64135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41934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characteristics of the Inverse System LSTM network and the training procedure were:</a:t>
            </a:r>
            <a:endParaRPr/>
          </a:p>
          <a:p>
            <a:pPr marL="685800" marR="0" lvl="1" indent="-24003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Train, Validation, Test Size: [0.6, 0.2, 0.2]</a:t>
            </a:r>
            <a:endParaRPr/>
          </a:p>
          <a:p>
            <a:pPr marL="685800" marR="0" lvl="1" indent="-24003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 Epochs: </a:t>
            </a: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lang="en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– Batch Size: 600 – Learning Rate: </a:t>
            </a:r>
            <a:r>
              <a:rPr lang="en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0.01</a:t>
            </a:r>
            <a:endParaRPr/>
          </a:p>
          <a:p>
            <a:pPr marL="685800" marR="0" lvl="1" indent="-24003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 Layers: 1 – Input Size: 1 – Output Size: 1 – Hidden Size: 200</a:t>
            </a:r>
            <a:endParaRPr/>
          </a:p>
          <a:p>
            <a:pPr marL="685800" marR="0" lvl="1" indent="-24003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Activation Function: tanh Hyperbolic Tangent</a:t>
            </a:r>
            <a:endParaRPr/>
          </a:p>
          <a:p>
            <a:pPr marL="685800" marR="0" lvl="1" indent="-24003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Optimizer: Adam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5"/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r>
              <a:rPr lang="en" sz="4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Inversed System LSTM Results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35"/>
          <p:cNvSpPr txBox="1"/>
          <p:nvPr/>
        </p:nvSpPr>
        <p:spPr>
          <a:xfrm>
            <a:off x="838080" y="5282577"/>
            <a:ext cx="10514880" cy="76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Input and Output Signals of the Inverse System RNN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 Loss: 0.387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72B37A-699D-2A08-788D-CDE6C6062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26" y="1850385"/>
            <a:ext cx="5535194" cy="310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09F8222-5C77-6EA1-A283-DD739AAA9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674" y="1850385"/>
            <a:ext cx="5448212" cy="310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7"/>
          <p:cNvSpPr txBox="1">
            <a:spLocks noGrp="1"/>
          </p:cNvSpPr>
          <p:nvPr>
            <p:ph type="title" idx="4294967295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</a:pPr>
            <a:r>
              <a:rPr lang="en" sz="4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37"/>
          <p:cNvSpPr txBox="1">
            <a:spLocks noGrp="1"/>
          </p:cNvSpPr>
          <p:nvPr>
            <p:ph type="body" idx="4294967295"/>
          </p:nvPr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8"/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r>
              <a:rPr lang="en" sz="4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ideas from Project Work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38"/>
          <p:cNvSpPr txBox="1">
            <a:spLocks noGrp="1"/>
          </p:cNvSpPr>
          <p:nvPr>
            <p:ph type="body" idx="4294967295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LSTM shows improved performance than the Vanilla RNN, solving the Vanishing Gradient Problem</a:t>
            </a:r>
            <a:endParaRPr dirty="0"/>
          </a:p>
          <a:p>
            <a:pPr marL="685800" marR="0" lvl="1" indent="-22860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It’s possible to model a non-linear system and PID controller through the use of LSTM</a:t>
            </a:r>
          </a:p>
          <a:p>
            <a:pPr marL="228600" marR="0" lvl="0" indent="-5080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endParaRPr lang="es-ES"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Ordinary supervised learning does not achieve the desired accuracy on RNNs for controlling non-linear systems</a:t>
            </a:r>
            <a:endParaRPr lang="en-US" dirty="0"/>
          </a:p>
          <a:p>
            <a:pPr marL="228600" marR="0" lvl="0" indent="-22860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Reinforcement Learning seems to be the only training procedure that might achieve this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</a:pPr>
            <a:r>
              <a:rPr lang="en" sz="6000" b="1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6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39"/>
          <p:cNvSpPr txBox="1">
            <a:spLocks noGrp="1"/>
          </p:cNvSpPr>
          <p:nvPr>
            <p:ph type="subTitle" idx="4294967295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Questions?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"/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r>
              <a:rPr lang="en" sz="4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a Dynamic System?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"/>
          <p:cNvSpPr txBox="1">
            <a:spLocks noGrp="1"/>
          </p:cNvSpPr>
          <p:nvPr>
            <p:ph type="body" idx="4294967295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 mathematics</a:t>
            </a: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a dynamical system is a system in which a function describes the </a:t>
            </a:r>
            <a:r>
              <a:rPr lang="en" sz="2800" b="0" i="0" u="sng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 dependence of a point in an ambient space</a:t>
            </a: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such as in a parametric curve.</a:t>
            </a:r>
            <a:endParaRPr/>
          </a:p>
          <a:p>
            <a:pPr marL="228600" marR="0" lvl="0" indent="-5080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 physics</a:t>
            </a: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a dynamical system is described as a "particle or </a:t>
            </a:r>
            <a:r>
              <a:rPr lang="en" sz="2800" b="0" i="0" u="sng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ensemble of particles whose state varies over time </a:t>
            </a: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thus obeys differential equations involving time derivatives“.</a:t>
            </a: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"/>
          <p:cNvSpPr/>
          <p:nvPr/>
        </p:nvSpPr>
        <p:spPr>
          <a:xfrm>
            <a:off x="838080" y="6123600"/>
            <a:ext cx="609768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Source: https://en.wikipedia.org/wiki/Dynamical_system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"/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r>
              <a:rPr lang="en" sz="4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Control Theory?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5"/>
          <p:cNvSpPr txBox="1">
            <a:spLocks noGrp="1"/>
          </p:cNvSpPr>
          <p:nvPr>
            <p:ph type="body" idx="4294967295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Control theory is a field of control engineering and </a:t>
            </a:r>
            <a:r>
              <a:rPr lang="en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applied mathematics </a:t>
            </a: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that deals with the </a:t>
            </a:r>
            <a:r>
              <a:rPr lang="en" sz="2800" b="0" i="0" u="sng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control of dynamical systems in engineered processes </a:t>
            </a: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machines. </a:t>
            </a:r>
            <a:endParaRPr/>
          </a:p>
          <a:p>
            <a:pPr marL="228600" marR="0" lvl="0" indent="-5080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objective is to </a:t>
            </a:r>
            <a:r>
              <a:rPr lang="en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develop a model </a:t>
            </a: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 algorithm governing the application of system inputs </a:t>
            </a:r>
            <a:r>
              <a:rPr lang="en" sz="2800" b="0" i="0" u="sng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drive the system to a desired state</a:t>
            </a: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15" name="Google Shape;315;p5"/>
          <p:cNvSpPr/>
          <p:nvPr/>
        </p:nvSpPr>
        <p:spPr>
          <a:xfrm>
            <a:off x="838080" y="6123600"/>
            <a:ext cx="609768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Source: https://en.wikipedia.org/wiki/Control_theory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"/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r>
              <a:rPr lang="en" sz="4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Control Theory?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6"/>
          <p:cNvSpPr txBox="1">
            <a:spLocks noGrp="1"/>
          </p:cNvSpPr>
          <p:nvPr>
            <p:ph type="body" idx="4294967295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do this, a </a:t>
            </a:r>
            <a:r>
              <a:rPr lang="en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monitors the </a:t>
            </a:r>
            <a:r>
              <a:rPr lang="en" sz="2800" b="0" i="0" u="sng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controlled process variable</a:t>
            </a: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(PV) and compares it with the </a:t>
            </a:r>
            <a:r>
              <a:rPr lang="en" sz="2800" b="0" i="0" u="sng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reference or set point</a:t>
            </a: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(SP).</a:t>
            </a:r>
            <a:endParaRPr/>
          </a:p>
          <a:p>
            <a:pPr marL="228600" marR="0" lvl="0" indent="-5080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difference between actual and desired value of the process variable, called the</a:t>
            </a:r>
            <a:r>
              <a:rPr lang="en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" sz="2800" b="0" i="0" u="sng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error signal</a:t>
            </a: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(E), is applied as feedback to generate a </a:t>
            </a:r>
            <a:r>
              <a:rPr lang="en" sz="2800" b="0" i="0" u="sng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control action</a:t>
            </a: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(CA) to bring the controlled process variable to the same value as the set point.</a:t>
            </a:r>
            <a:endParaRPr/>
          </a:p>
          <a:p>
            <a:pPr marL="228600" marR="0" lvl="0" indent="-50800" algn="just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6"/>
          <p:cNvSpPr/>
          <p:nvPr/>
        </p:nvSpPr>
        <p:spPr>
          <a:xfrm>
            <a:off x="838080" y="6123600"/>
            <a:ext cx="609768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Source: https://en.wikipedia.org/wiki/Control_theory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"/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r>
              <a:rPr lang="en" sz="4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Control Theory?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7"/>
          <p:cNvSpPr txBox="1"/>
          <p:nvPr/>
        </p:nvSpPr>
        <p:spPr>
          <a:xfrm>
            <a:off x="838080" y="4307570"/>
            <a:ext cx="10514880" cy="76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Diagram of a Closed Loop Feedback with a Controller and Dynamic System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9" name="Google Shape;329;p7"/>
          <p:cNvGraphicFramePr/>
          <p:nvPr/>
        </p:nvGraphicFramePr>
        <p:xfrm>
          <a:off x="1546919" y="4934221"/>
          <a:ext cx="9097225" cy="741700"/>
        </p:xfrm>
        <a:graphic>
          <a:graphicData uri="http://schemas.openxmlformats.org/drawingml/2006/table">
            <a:tbl>
              <a:tblPr firstRow="1" bandRow="1">
                <a:noFill/>
                <a:tableStyleId>{965F5CEA-1845-42F1-920C-41BFEEBD6CD9}</a:tableStyleId>
              </a:tblPr>
              <a:tblGrid>
                <a:gridCol w="189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</a:rPr>
                        <a:t>Set Point (SP)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</a:rPr>
                        <a:t>Error (E)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</a:rPr>
                        <a:t>Control Action (CA)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</a:rPr>
                        <a:t>Process Variable (PV)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r(t)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e(t)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u(t)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y(t)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30" name="Google Shape;330;p7" descr="Diagram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862" y="2098017"/>
            <a:ext cx="8075314" cy="189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8"/>
          <p:cNvSpPr txBox="1"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 it possible to model a controller by using RNN to control non-linear dynamical systems?</a:t>
            </a:r>
            <a:endParaRPr/>
          </a:p>
        </p:txBody>
      </p:sp>
      <p:sp>
        <p:nvSpPr>
          <p:cNvPr id="336" name="Google Shape;336;p8"/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r>
              <a:rPr lang="en" sz="4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Hypothesis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8"/>
          <p:cNvSpPr txBox="1"/>
          <p:nvPr/>
        </p:nvSpPr>
        <p:spPr>
          <a:xfrm>
            <a:off x="838080" y="5492626"/>
            <a:ext cx="10514880" cy="76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Proposed Closed Loop Feedback with an RNN Controller and Dynamic System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8" descr="Diagram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2140" y="3109288"/>
            <a:ext cx="8087720" cy="1933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9"/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r>
              <a:rPr lang="en" sz="44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Hypothesis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9"/>
          <p:cNvSpPr txBox="1"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train the controller we need [Input: e(t), Output: u(t)], however we do not know the control signal u(t) beforehand.</a:t>
            </a:r>
            <a:endParaRPr/>
          </a:p>
          <a:p>
            <a:pPr marL="228600" marR="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solution is to train another RNN for the system and train jointly both the system RNN with the weights frozen and the controller RNN.</a:t>
            </a:r>
            <a:endParaRPr/>
          </a:p>
          <a:p>
            <a:pPr marL="228600" marR="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Once the controller is trained, we can extract it and test it on the original system.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1622</Words>
  <Application>Microsoft Office PowerPoint</Application>
  <PresentationFormat>Panorámica</PresentationFormat>
  <Paragraphs>173</Paragraphs>
  <Slides>38</Slides>
  <Notes>38</Notes>
  <HiddenSlides>6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38</vt:i4>
      </vt:variant>
    </vt:vector>
  </HeadingPairs>
  <TitlesOfParts>
    <vt:vector size="45" baseType="lpstr">
      <vt:lpstr>Arial</vt:lpstr>
      <vt:lpstr>Helvetica Neue</vt:lpstr>
      <vt:lpstr>Times New Roman</vt:lpstr>
      <vt:lpstr>Calibri</vt:lpstr>
      <vt:lpstr>Office Theme</vt:lpstr>
      <vt:lpstr>Office Theme</vt:lpstr>
      <vt:lpstr>Office Theme</vt:lpstr>
      <vt:lpstr>Controlling Non-Linear Dynamic Systems Through the Use of RNNs A Generic Methodology  D7047E – Advanced Deep Learning</vt:lpstr>
      <vt:lpstr>Index</vt:lpstr>
      <vt:lpstr>Introduction</vt:lpstr>
      <vt:lpstr>What is a Dynamic System?</vt:lpstr>
      <vt:lpstr>What is Control Theory?</vt:lpstr>
      <vt:lpstr>What is Control Theory?</vt:lpstr>
      <vt:lpstr>What is Control Theory?</vt:lpstr>
      <vt:lpstr>Hypothesis</vt:lpstr>
      <vt:lpstr>Hypothesis</vt:lpstr>
      <vt:lpstr>Hypothesis</vt:lpstr>
      <vt:lpstr>Experimental Scenario</vt:lpstr>
      <vt:lpstr>The Van der Pol Oscillator</vt:lpstr>
      <vt:lpstr>The PID Controller</vt:lpstr>
      <vt:lpstr>The PID Controller</vt:lpstr>
      <vt:lpstr>Experimental Scenario</vt:lpstr>
      <vt:lpstr>System Identification RNN</vt:lpstr>
      <vt:lpstr>Dataset Generation</vt:lpstr>
      <vt:lpstr>System RNN Architecture</vt:lpstr>
      <vt:lpstr>Vanilla RNN Results</vt:lpstr>
      <vt:lpstr>LSTM Results</vt:lpstr>
      <vt:lpstr>Closed Loop RNN</vt:lpstr>
      <vt:lpstr>Closed Loop RNN Architecture</vt:lpstr>
      <vt:lpstr>PID LSTM Dataset Generation</vt:lpstr>
      <vt:lpstr>PID LSTM Architecture</vt:lpstr>
      <vt:lpstr>PID LSTM Results</vt:lpstr>
      <vt:lpstr>Experimental Scenario</vt:lpstr>
      <vt:lpstr>Closed Loop System - Dataset Generation</vt:lpstr>
      <vt:lpstr>Closed Loop System Architecture</vt:lpstr>
      <vt:lpstr>Controller-System RNN Architecture</vt:lpstr>
      <vt:lpstr>Closed Loop System Results</vt:lpstr>
      <vt:lpstr>Experimental Scenario</vt:lpstr>
      <vt:lpstr>Open Loop RNN</vt:lpstr>
      <vt:lpstr>Inverse System RNN Architecture</vt:lpstr>
      <vt:lpstr>Inverse System RNN Architecture</vt:lpstr>
      <vt:lpstr>Inversed System LSTM Results</vt:lpstr>
      <vt:lpstr>Conclusion</vt:lpstr>
      <vt:lpstr>Key ideas from Project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Controlling Non-Linear Dynamic Systems Through the Use of RNNs A Generic Methodology  D7047E – Advanced Deep Learning</dc:title>
  <dc:creator>Carnelos Matteo</dc:creator>
  <cp:lastModifiedBy>Fernando Labra Caso</cp:lastModifiedBy>
  <cp:revision>6</cp:revision>
  <dcterms:created xsi:type="dcterms:W3CDTF">2021-10-12T14:06:34Z</dcterms:created>
  <dcterms:modified xsi:type="dcterms:W3CDTF">2023-05-22T18:12:43Z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9</vt:i4>
  </property>
  <property fmtid="{D5CDD505-2E9C-101B-9397-08002B2CF9AE}" pid="3" name="Notes">
    <vt:i4>4</vt:i4>
  </property>
  <property fmtid="{D5CDD505-2E9C-101B-9397-08002B2CF9AE}" pid="4" name="PresentationFormat">
    <vt:lpwstr>Anpassad</vt:lpwstr>
  </property>
  <property fmtid="{D5CDD505-2E9C-101B-9397-08002B2CF9AE}" pid="5" name="Slides">
    <vt:i4>41</vt:i4>
  </property>
</Properties>
</file>