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41.xml.rels" ContentType="application/vnd.openxmlformats-package.relationships+xml"/>
  <Override PartName="/ppt/notesSlides/_rels/notesSlide10.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41.xml" ContentType="application/vnd.openxmlformats-officedocument.presentationml.notesSlide+xml"/>
  <Override PartName="/ppt/media/image1.png" ContentType="image/png"/>
  <Override PartName="/ppt/media/image38.png" ContentType="image/png"/>
  <Override PartName="/ppt/media/image2.jpeg" ContentType="image/jpeg"/>
  <Override PartName="/ppt/media/image8.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9.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sv-SE" sz="1800" spc="-1" strike="noStrike">
                <a:solidFill>
                  <a:srgbClr val="000000"/>
                </a:solidFill>
                <a:latin typeface="Arial"/>
              </a:rPr>
              <a:t>Click to move the slide</a:t>
            </a:r>
            <a:endParaRPr b="0" lang="sv-SE" sz="1800" spc="-1" strike="noStrike">
              <a:solidFill>
                <a:srgbClr val="000000"/>
              </a:solidFill>
              <a:latin typeface="Arial"/>
            </a:endParaRPr>
          </a:p>
        </p:txBody>
      </p:sp>
      <p:sp>
        <p:nvSpPr>
          <p:cNvPr id="12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12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29"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30"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31"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1CACEB2D-C04E-4B8E-A581-6639C58D91FF}"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685800" y="1143000"/>
            <a:ext cx="5485680" cy="3085560"/>
          </a:xfrm>
          <a:prstGeom prst="rect">
            <a:avLst/>
          </a:prstGeom>
          <a:ln w="0">
            <a:noFill/>
          </a:ln>
        </p:spPr>
      </p:sp>
      <p:sp>
        <p:nvSpPr>
          <p:cNvPr id="25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58" name="PlaceHolder 3"/>
          <p:cNvSpPr>
            <a:spLocks noGrp="1"/>
          </p:cNvSpPr>
          <p:nvPr>
            <p:ph type="sldNum" idx="13"/>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ea typeface="+mn-ea"/>
              </a:defRPr>
            </a:lvl1pPr>
          </a:lstStyle>
          <a:p>
            <a:pPr indent="0" algn="r">
              <a:lnSpc>
                <a:spcPct val="100000"/>
              </a:lnSpc>
              <a:buNone/>
              <a:tabLst>
                <a:tab algn="l" pos="0"/>
              </a:tabLst>
            </a:pPr>
            <a:fld id="{7ACFD28D-4C10-464E-9E41-844CF915E2AF}" type="slidenum">
              <a:rPr b="0" lang="en-US" sz="1200" spc="-1" strike="noStrike">
                <a:solidFill>
                  <a:srgbClr val="000000"/>
                </a:solidFill>
                <a:latin typeface="Times New Roman"/>
                <a:ea typeface="+mn-ea"/>
              </a:rPr>
              <a:t>&lt;number&gt;</a:t>
            </a:fld>
            <a:endParaRPr b="0" lang="en-GB"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685800" y="1143000"/>
            <a:ext cx="5485680" cy="3085560"/>
          </a:xfrm>
          <a:prstGeom prst="rect">
            <a:avLst/>
          </a:prstGeom>
          <a:ln w="0">
            <a:noFill/>
          </a:ln>
        </p:spPr>
      </p:sp>
      <p:sp>
        <p:nvSpPr>
          <p:cNvPr id="26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64" name="PlaceHolder 3"/>
          <p:cNvSpPr>
            <a:spLocks noGrp="1"/>
          </p:cNvSpPr>
          <p:nvPr>
            <p:ph type="sldNum" idx="15"/>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ea typeface="+mn-ea"/>
              </a:defRPr>
            </a:lvl1pPr>
          </a:lstStyle>
          <a:p>
            <a:pPr indent="0" algn="r">
              <a:lnSpc>
                <a:spcPct val="100000"/>
              </a:lnSpc>
              <a:buNone/>
              <a:tabLst>
                <a:tab algn="l" pos="0"/>
              </a:tabLst>
            </a:pPr>
            <a:fld id="{B54A8827-626F-4CC4-AB92-0A4BE3EB8218}" type="slidenum">
              <a:rPr b="0" lang="en-US" sz="1200" spc="-1" strike="noStrike">
                <a:solidFill>
                  <a:srgbClr val="000000"/>
                </a:solidFill>
                <a:latin typeface="Times New Roman"/>
                <a:ea typeface="+mn-ea"/>
              </a:rPr>
              <a:t>&lt;number&gt;</a:t>
            </a:fld>
            <a:endParaRPr b="0" lang="en-GB"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685800" y="1143000"/>
            <a:ext cx="5485680" cy="3085560"/>
          </a:xfrm>
          <a:prstGeom prst="rect">
            <a:avLst/>
          </a:prstGeom>
          <a:ln w="0">
            <a:noFill/>
          </a:ln>
        </p:spPr>
      </p:sp>
      <p:sp>
        <p:nvSpPr>
          <p:cNvPr id="26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61" name="PlaceHolder 3"/>
          <p:cNvSpPr>
            <a:spLocks noGrp="1"/>
          </p:cNvSpPr>
          <p:nvPr>
            <p:ph type="sldNum" idx="14"/>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ea typeface="+mn-ea"/>
              </a:defRPr>
            </a:lvl1pPr>
          </a:lstStyle>
          <a:p>
            <a:pPr indent="0" algn="r">
              <a:lnSpc>
                <a:spcPct val="100000"/>
              </a:lnSpc>
              <a:buNone/>
              <a:tabLst>
                <a:tab algn="l" pos="0"/>
              </a:tabLst>
            </a:pPr>
            <a:fld id="{DA922719-6EB3-4AE2-8624-4DC1B880FDFC}" type="slidenum">
              <a:rPr b="0" lang="en-US" sz="1200" spc="-1" strike="noStrike">
                <a:solidFill>
                  <a:srgbClr val="000000"/>
                </a:solidFill>
                <a:latin typeface="Times New Roman"/>
                <a:ea typeface="+mn-ea"/>
              </a:rPr>
              <a:t>&lt;number&gt;</a:t>
            </a:fld>
            <a:endParaRPr b="0" lang="en-GB" sz="1200" spc="-1" strike="noStrike">
              <a:solidFill>
                <a:srgbClr val="000000"/>
              </a:solid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685800" y="1143000"/>
            <a:ext cx="5485680" cy="3085560"/>
          </a:xfrm>
          <a:prstGeom prst="rect">
            <a:avLst/>
          </a:prstGeom>
          <a:ln w="0">
            <a:noFill/>
          </a:ln>
        </p:spPr>
      </p:sp>
      <p:sp>
        <p:nvSpPr>
          <p:cNvPr id="26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67" name="PlaceHolder 3"/>
          <p:cNvSpPr>
            <a:spLocks noGrp="1"/>
          </p:cNvSpPr>
          <p:nvPr>
            <p:ph type="sldNum" idx="16"/>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ea typeface="+mn-ea"/>
              </a:defRPr>
            </a:lvl1pPr>
          </a:lstStyle>
          <a:p>
            <a:pPr indent="0" algn="r">
              <a:lnSpc>
                <a:spcPct val="100000"/>
              </a:lnSpc>
              <a:buNone/>
              <a:tabLst>
                <a:tab algn="l" pos="0"/>
              </a:tabLst>
            </a:pPr>
            <a:fld id="{00CC4DDC-5E7C-4446-BB94-CE425EC932E5}" type="slidenum">
              <a:rPr b="0" lang="en-US" sz="1200" spc="-1" strike="noStrike">
                <a:solidFill>
                  <a:srgbClr val="000000"/>
                </a:solidFill>
                <a:latin typeface="Times New Roman"/>
                <a:ea typeface="+mn-ea"/>
              </a:rPr>
              <a:t>&lt;number&gt;</a:t>
            </a:fld>
            <a:endParaRPr b="0" lang="en-GB"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EA197D1-CB9B-41AB-8F26-B47A4572703B}"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3F1E877-842B-4640-B62D-3FE4855A2685}"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93CB4F6-483E-4D95-9EAF-2D5399F2BB58}"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AFE9A87-3FAC-495A-99FD-0DC79F5196E8}"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A73BA26-9AB5-402C-9941-A631D557FDB7}"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C3526EF-BB0F-41D8-A3B5-10CC4B933CA8}"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FE86061-A71D-49D0-AD01-32EC32FAB90D}"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81F751E-CADA-4E7C-A652-DADF3547D638}"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845C0B4-7C3C-46A0-860E-E4A4346614D9}"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E44718C-3DBC-4AE1-9EC5-17E3A49F8B45}"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5C71588-B8AA-4923-9D3B-92B657DDBB91}"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0860124-613D-4CD8-9DC6-2ACD0C240D51}"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300752F-031F-4280-A0F1-B6F5EDFBA044}"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88B8B69-ADF3-4EA6-8969-3098A40BAE56}"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443C381-D7CC-4EA7-BA60-D0F20DF7C8F3}"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E20D5BE-D597-486B-9929-847905287E0F}"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CE94258-0D60-440B-A020-A22C448F26B7}"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1C4B2E8-E9EE-4ECB-9F28-7B4819A3A727}" type="slidenum">
              <a:t>&lt;#&gt;</a:t>
            </a:fld>
          </a:p>
        </p:txBody>
      </p:sp>
      <p:sp>
        <p:nvSpPr>
          <p:cNvPr id="4" name="PlaceHolder 3"/>
          <p:cNvSpPr>
            <a:spLocks noGrp="1"/>
          </p:cNvSpPr>
          <p:nvPr>
            <p:ph type="dt" idx="9"/>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601F401-6BBE-4D91-8332-845A1198E246}"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C79E485-5190-492A-AE57-D1D604279FB7}"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935B045-0760-48CD-B87F-BA73D2F64827}"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3B6F005-1B5E-48E9-84A5-DAA63FED8324}"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C753ABE-B7D3-42A0-B5F2-8326132796F2}"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04B620C-8FFA-4150-AFA4-A173868108DF}"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0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63ECA01-33AE-43C1-B500-136BB0274D8B}"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0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CD66979-5B9B-4774-BDBD-E076C5673E79}"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1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4A7BCE6-C899-4CB9-820A-278FACABEC63}"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11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1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F7E5AD9-C251-41BB-8600-CA9FA10E84C9}"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1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3D7F3F0C-BC11-497A-8704-2CA82F811A71}" type="slidenum">
              <a:t>&lt;#&gt;</a:t>
            </a:fld>
          </a:p>
        </p:txBody>
      </p:sp>
      <p:sp>
        <p:nvSpPr>
          <p:cNvPr id="9" name="PlaceHolder 8"/>
          <p:cNvSpPr>
            <a:spLocks noGrp="1"/>
          </p:cNvSpPr>
          <p:nvPr>
            <p:ph type="dt" idx="9"/>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12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2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2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2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2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2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FCAC790B-39F3-47A4-B8F8-851B653F5B59}" type="slidenum">
              <a:t>&lt;#&gt;</a:t>
            </a:fld>
          </a:p>
        </p:txBody>
      </p:sp>
      <p:sp>
        <p:nvSpPr>
          <p:cNvPr id="11" name="PlaceHolder 10"/>
          <p:cNvSpPr>
            <a:spLocks noGrp="1"/>
          </p:cNvSpPr>
          <p:nvPr>
            <p:ph type="dt" idx="9"/>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2DB5BAE-5FAB-465D-B590-D0AE2E696D20}"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BB7A7C6-067F-46B2-BE95-47FCAC061900}"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3B1B4D3-6CAC-4757-B8B4-E3872E91E90E}"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900CBC6-DBF9-4380-A22A-9065095F4651}"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F0BAFC1-7089-459C-9107-C020E4DD1CA5}"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endParaRPr b="0" lang="sv-SE" sz="1800" spc="-1" strike="noStrike">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sv-SE" sz="1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5581BD5-2776-41AC-BCC8-0924A531A8AA}"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560"/>
        </a:solidFill>
      </p:bgPr>
    </p:bg>
    <p:spTree>
      <p:nvGrpSpPr>
        <p:cNvPr id="1" name=""/>
        <p:cNvGrpSpPr/>
        <p:nvPr/>
      </p:nvGrpSpPr>
      <p:grpSpPr>
        <a:xfrm>
          <a:off x="0" y="0"/>
          <a:ext cx="0" cy="0"/>
          <a:chOff x="0" y="0"/>
          <a:chExt cx="0" cy="0"/>
        </a:xfrm>
      </p:grpSpPr>
      <p:pic>
        <p:nvPicPr>
          <p:cNvPr id="0" name="Picture 7" descr="Text&#10;&#10;Description automatically generated"/>
          <p:cNvPicPr/>
          <p:nvPr/>
        </p:nvPicPr>
        <p:blipFill>
          <a:blip r:embed="rId2"/>
          <a:stretch/>
        </p:blipFill>
        <p:spPr>
          <a:xfrm>
            <a:off x="10098720" y="5733360"/>
            <a:ext cx="1810080" cy="864000"/>
          </a:xfrm>
          <a:prstGeom prst="rect">
            <a:avLst/>
          </a:prstGeom>
          <a:ln w="0">
            <a:noFill/>
          </a:ln>
        </p:spPr>
      </p:pic>
      <p:sp>
        <p:nvSpPr>
          <p:cNvPr id="1"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r>
              <a:rPr b="0" lang="sv-SE" sz="1800" spc="-1" strike="noStrike">
                <a:solidFill>
                  <a:srgbClr val="000000"/>
                </a:solidFill>
                <a:latin typeface="Arial"/>
              </a:rPr>
              <a:t>Click to edit the title text format</a:t>
            </a:r>
            <a:endParaRPr b="0" lang="sv-SE" sz="1800" spc="-1" strike="noStrike">
              <a:solidFill>
                <a:srgbClr val="000000"/>
              </a:solidFill>
              <a:latin typeface="Arial"/>
            </a:endParaRPr>
          </a:p>
        </p:txBody>
      </p:sp>
      <p:sp>
        <p:nvSpPr>
          <p:cNvPr id="2"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GB" sz="1400" spc="-1" strike="noStrike">
                <a:solidFill>
                  <a:srgbClr val="ffffff"/>
                </a:solidFill>
                <a:latin typeface="Times New Roman"/>
                <a:ea typeface="DejaVu Sans"/>
              </a:defRPr>
            </a:lvl1pPr>
          </a:lstStyle>
          <a:p>
            <a:pPr indent="0" algn="ctr">
              <a:lnSpc>
                <a:spcPct val="100000"/>
              </a:lnSpc>
              <a:buNone/>
              <a:tabLst>
                <a:tab algn="l" pos="0"/>
              </a:tabLst>
            </a:pPr>
            <a:r>
              <a:rPr b="0" lang="en-GB" sz="1400" spc="-1" strike="noStrike">
                <a:solidFill>
                  <a:srgbClr val="ffffff"/>
                </a:solidFill>
                <a:latin typeface="Times New Roman"/>
                <a:ea typeface="DejaVu Sans"/>
              </a:rPr>
              <a:t> </a:t>
            </a:r>
            <a:endParaRPr b="0" lang="en-GB" sz="1400" spc="-1" strike="noStrike">
              <a:solidFill>
                <a:srgbClr val="ffffff"/>
              </a:solidFill>
              <a:latin typeface="Times New Roman"/>
            </a:endParaRPr>
          </a:p>
        </p:txBody>
      </p:sp>
      <p:sp>
        <p:nvSpPr>
          <p:cNvPr id="3"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t">
            <a:noAutofit/>
          </a:bodyPr>
          <a:lstStyle>
            <a:lvl1pPr indent="0">
              <a:lnSpc>
                <a:spcPct val="100000"/>
              </a:lnSpc>
              <a:buNone/>
              <a:tabLst>
                <a:tab algn="l" pos="0"/>
              </a:tabLst>
              <a:defRPr b="0" lang="x-none" sz="1800" spc="-1" strike="noStrike">
                <a:solidFill>
                  <a:srgbClr val="ffffff"/>
                </a:solidFill>
                <a:latin typeface="Calibri"/>
                <a:ea typeface="DejaVu Sans"/>
              </a:defRPr>
            </a:lvl1pPr>
          </a:lstStyle>
          <a:p>
            <a:pPr indent="0">
              <a:lnSpc>
                <a:spcPct val="100000"/>
              </a:lnSpc>
              <a:buNone/>
              <a:tabLst>
                <a:tab algn="l" pos="0"/>
              </a:tabLst>
            </a:pPr>
            <a:fld id="{C8594595-81BF-4420-9F75-CF5BF1441B41}" type="slidenum">
              <a:rPr b="0" lang="x-none" sz="1800" spc="-1" strike="noStrike">
                <a:solidFill>
                  <a:srgbClr val="ffffff"/>
                </a:solidFill>
                <a:latin typeface="Calibri"/>
                <a:ea typeface="DejaVu Sans"/>
              </a:rPr>
              <a:t>29</a:t>
            </a:fld>
            <a:endParaRPr b="0" lang="en-GB" sz="1800" spc="-1" strike="noStrike">
              <a:solidFill>
                <a:srgbClr val="ffffff"/>
              </a:solidFill>
              <a:latin typeface="Times New Roman"/>
            </a:endParaRPr>
          </a:p>
        </p:txBody>
      </p:sp>
      <p:sp>
        <p:nvSpPr>
          <p:cNvPr id="4"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t">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 </a:t>
            </a:r>
            <a:endParaRPr b="0" lang="en-GB" sz="1400" spc="-1" strike="noStrike">
              <a:solidFill>
                <a:srgbClr val="ffffff"/>
              </a:solidFill>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v-SE" sz="1800" spc="-1" strike="noStrike">
                <a:solidFill>
                  <a:srgbClr val="000000"/>
                </a:solidFill>
                <a:latin typeface="Arial"/>
              </a:rPr>
              <a:t>Click to edit the outline text format</a:t>
            </a:r>
            <a:endParaRPr b="0" lang="sv-SE"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sv-SE" sz="1800" spc="-1" strike="noStrike">
                <a:solidFill>
                  <a:srgbClr val="000000"/>
                </a:solidFill>
                <a:latin typeface="Arial"/>
              </a:rPr>
              <a:t>Second Outline Level</a:t>
            </a:r>
            <a:endParaRPr b="0" lang="sv-SE"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sv-SE" sz="1800" spc="-1" strike="noStrike">
                <a:solidFill>
                  <a:srgbClr val="000000"/>
                </a:solidFill>
                <a:latin typeface="Arial"/>
              </a:rPr>
              <a:t>Third Outline Level</a:t>
            </a:r>
            <a:endParaRPr b="0" lang="sv-SE"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sv-SE" sz="1800" spc="-1" strike="noStrike">
                <a:solidFill>
                  <a:srgbClr val="000000"/>
                </a:solidFill>
                <a:latin typeface="Arial"/>
              </a:rPr>
              <a:t>Fourth Outline Level</a:t>
            </a:r>
            <a:endParaRPr b="0" lang="sv-SE"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sv-SE" sz="2000" spc="-1" strike="noStrike">
                <a:solidFill>
                  <a:srgbClr val="000000"/>
                </a:solidFill>
                <a:latin typeface="Arial"/>
              </a:rPr>
              <a:t>Fifth Outline Level</a:t>
            </a:r>
            <a:endParaRPr b="0" lang="sv-SE"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sv-SE" sz="2000" spc="-1" strike="noStrike">
                <a:solidFill>
                  <a:srgbClr val="000000"/>
                </a:solidFill>
                <a:latin typeface="Arial"/>
              </a:rPr>
              <a:t>Sixth Outline Level</a:t>
            </a:r>
            <a:endParaRPr b="0" lang="sv-SE"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sv-SE" sz="2000" spc="-1" strike="noStrike">
                <a:solidFill>
                  <a:srgbClr val="000000"/>
                </a:solidFill>
                <a:latin typeface="Arial"/>
              </a:rPr>
              <a:t>Seventh Outline Level</a:t>
            </a:r>
            <a:endParaRPr b="0" lang="sv-S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560"/>
        </a:solidFill>
      </p:bgPr>
    </p:bg>
    <p:spTree>
      <p:nvGrpSpPr>
        <p:cNvPr id="1" name=""/>
        <p:cNvGrpSpPr/>
        <p:nvPr/>
      </p:nvGrpSpPr>
      <p:grpSpPr>
        <a:xfrm>
          <a:off x="0" y="0"/>
          <a:ext cx="0" cy="0"/>
          <a:chOff x="0" y="0"/>
          <a:chExt cx="0" cy="0"/>
        </a:xfrm>
      </p:grpSpPr>
      <p:pic>
        <p:nvPicPr>
          <p:cNvPr id="42" name="Picture 7" descr="Text&#10;&#10;Description automatically generated"/>
          <p:cNvPicPr/>
          <p:nvPr/>
        </p:nvPicPr>
        <p:blipFill>
          <a:blip r:embed="rId2"/>
          <a:stretch/>
        </p:blipFill>
        <p:spPr>
          <a:xfrm>
            <a:off x="10098720" y="5733360"/>
            <a:ext cx="1810080" cy="864000"/>
          </a:xfrm>
          <a:prstGeom prst="rect">
            <a:avLst/>
          </a:prstGeom>
          <a:ln w="0">
            <a:noFill/>
          </a:ln>
        </p:spPr>
      </p:pic>
      <p:sp>
        <p:nvSpPr>
          <p:cNvPr id="43"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GB" sz="1400" spc="-1" strike="noStrike">
                <a:solidFill>
                  <a:srgbClr val="ffffff"/>
                </a:solidFill>
                <a:latin typeface="Times New Roman"/>
                <a:ea typeface="DejaVu Sans"/>
              </a:defRPr>
            </a:lvl1pPr>
          </a:lstStyle>
          <a:p>
            <a:pPr indent="0" algn="ctr">
              <a:lnSpc>
                <a:spcPct val="100000"/>
              </a:lnSpc>
              <a:buNone/>
              <a:tabLst>
                <a:tab algn="l" pos="0"/>
              </a:tabLst>
            </a:pPr>
            <a:r>
              <a:rPr b="0" lang="en-GB" sz="1400" spc="-1" strike="noStrike">
                <a:solidFill>
                  <a:srgbClr val="ffffff"/>
                </a:solidFill>
                <a:latin typeface="Times New Roman"/>
                <a:ea typeface="DejaVu Sans"/>
              </a:rPr>
              <a:t>&lt;footer&gt;</a:t>
            </a:r>
            <a:endParaRPr b="0" lang="en-GB" sz="1400" spc="-1" strike="noStrike">
              <a:solidFill>
                <a:srgbClr val="ffffff"/>
              </a:solidFill>
              <a:latin typeface="Times New Roman"/>
            </a:endParaRPr>
          </a:p>
        </p:txBody>
      </p:sp>
      <p:sp>
        <p:nvSpPr>
          <p:cNvPr id="44"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t">
            <a:noAutofit/>
          </a:bodyPr>
          <a:lstStyle>
            <a:lvl1pPr indent="0">
              <a:lnSpc>
                <a:spcPct val="100000"/>
              </a:lnSpc>
              <a:buNone/>
              <a:tabLst>
                <a:tab algn="l" pos="0"/>
              </a:tabLst>
              <a:defRPr b="0" lang="x-none" sz="1800" spc="-1" strike="noStrike">
                <a:solidFill>
                  <a:srgbClr val="ffffff"/>
                </a:solidFill>
                <a:latin typeface="Calibri"/>
                <a:ea typeface="DejaVu Sans"/>
              </a:defRPr>
            </a:lvl1pPr>
          </a:lstStyle>
          <a:p>
            <a:pPr indent="0">
              <a:lnSpc>
                <a:spcPct val="100000"/>
              </a:lnSpc>
              <a:buNone/>
              <a:tabLst>
                <a:tab algn="l" pos="0"/>
              </a:tabLst>
            </a:pPr>
            <a:fld id="{62F4A93D-435A-4EFC-BE08-1E651171FBC1}" type="slidenum">
              <a:rPr b="0" lang="x-none" sz="1800" spc="-1" strike="noStrike">
                <a:solidFill>
                  <a:srgbClr val="ffffff"/>
                </a:solidFill>
                <a:latin typeface="Calibri"/>
                <a:ea typeface="DejaVu Sans"/>
              </a:rPr>
              <a:t>&lt;number&gt;</a:t>
            </a:fld>
            <a:endParaRPr b="0" lang="en-GB" sz="1800" spc="-1" strike="noStrike">
              <a:solidFill>
                <a:srgbClr val="ffffff"/>
              </a:solidFill>
              <a:latin typeface="Times New Roman"/>
            </a:endParaRPr>
          </a:p>
        </p:txBody>
      </p:sp>
      <p:sp>
        <p:nvSpPr>
          <p:cNvPr id="45"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t">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4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sv-SE" sz="1800" spc="-1" strike="noStrike">
                <a:solidFill>
                  <a:srgbClr val="000000"/>
                </a:solidFill>
                <a:latin typeface="Arial"/>
              </a:rPr>
              <a:t>Click to edit the title text format</a:t>
            </a:r>
            <a:endParaRPr b="0" lang="sv-SE" sz="1800" spc="-1" strike="noStrike">
              <a:solidFill>
                <a:srgbClr val="000000"/>
              </a:solidFill>
              <a:latin typeface="Arial"/>
            </a:endParaRPr>
          </a:p>
        </p:txBody>
      </p:sp>
      <p:sp>
        <p:nvSpPr>
          <p:cNvPr id="4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v-SE" sz="1800" spc="-1" strike="noStrike">
                <a:solidFill>
                  <a:srgbClr val="000000"/>
                </a:solidFill>
                <a:latin typeface="Arial"/>
              </a:rPr>
              <a:t>Click to edit the outline text format</a:t>
            </a:r>
            <a:endParaRPr b="0" lang="sv-SE"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sv-SE" sz="1800" spc="-1" strike="noStrike">
                <a:solidFill>
                  <a:srgbClr val="000000"/>
                </a:solidFill>
                <a:latin typeface="Arial"/>
              </a:rPr>
              <a:t>Second Outline Level</a:t>
            </a:r>
            <a:endParaRPr b="0" lang="sv-SE"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sv-SE" sz="1800" spc="-1" strike="noStrike">
                <a:solidFill>
                  <a:srgbClr val="000000"/>
                </a:solidFill>
                <a:latin typeface="Arial"/>
              </a:rPr>
              <a:t>Third Outline Level</a:t>
            </a:r>
            <a:endParaRPr b="0" lang="sv-SE"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sv-SE" sz="1800" spc="-1" strike="noStrike">
                <a:solidFill>
                  <a:srgbClr val="000000"/>
                </a:solidFill>
                <a:latin typeface="Arial"/>
              </a:rPr>
              <a:t>Fourth Outline Level</a:t>
            </a:r>
            <a:endParaRPr b="0" lang="sv-SE"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sv-SE" sz="2000" spc="-1" strike="noStrike">
                <a:solidFill>
                  <a:srgbClr val="000000"/>
                </a:solidFill>
                <a:latin typeface="Arial"/>
              </a:rPr>
              <a:t>Fifth Outline Level</a:t>
            </a:r>
            <a:endParaRPr b="0" lang="sv-SE"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sv-SE" sz="2000" spc="-1" strike="noStrike">
                <a:solidFill>
                  <a:srgbClr val="000000"/>
                </a:solidFill>
                <a:latin typeface="Arial"/>
              </a:rPr>
              <a:t>Sixth Outline Level</a:t>
            </a:r>
            <a:endParaRPr b="0" lang="sv-SE"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sv-SE" sz="2000" spc="-1" strike="noStrike">
                <a:solidFill>
                  <a:srgbClr val="000000"/>
                </a:solidFill>
                <a:latin typeface="Arial"/>
              </a:rPr>
              <a:t>Seventh Outline Level</a:t>
            </a:r>
            <a:endParaRPr b="0" lang="sv-S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560"/>
        </a:solidFill>
      </p:bgPr>
    </p:bg>
    <p:spTree>
      <p:nvGrpSpPr>
        <p:cNvPr id="1" name=""/>
        <p:cNvGrpSpPr/>
        <p:nvPr/>
      </p:nvGrpSpPr>
      <p:grpSpPr>
        <a:xfrm>
          <a:off x="0" y="0"/>
          <a:ext cx="0" cy="0"/>
          <a:chOff x="0" y="0"/>
          <a:chExt cx="0" cy="0"/>
        </a:xfrm>
      </p:grpSpPr>
      <p:pic>
        <p:nvPicPr>
          <p:cNvPr id="84" name="Picture 7" descr="Text&#10;&#10;Description automatically generated"/>
          <p:cNvPicPr/>
          <p:nvPr/>
        </p:nvPicPr>
        <p:blipFill>
          <a:blip r:embed="rId2"/>
          <a:stretch/>
        </p:blipFill>
        <p:spPr>
          <a:xfrm>
            <a:off x="10098720" y="5733360"/>
            <a:ext cx="1810080" cy="864000"/>
          </a:xfrm>
          <a:prstGeom prst="rect">
            <a:avLst/>
          </a:prstGeom>
          <a:ln w="0">
            <a:noFill/>
          </a:ln>
        </p:spPr>
      </p:pic>
      <p:sp>
        <p:nvSpPr>
          <p:cNvPr id="85" name="PlaceHolder 1"/>
          <p:cNvSpPr>
            <a:spLocks noGrp="1"/>
          </p:cNvSpPr>
          <p:nvPr>
            <p:ph type="ftr" idx="7"/>
          </p:nvPr>
        </p:nvSpPr>
        <p:spPr>
          <a:xfrm>
            <a:off x="4038480" y="6356520"/>
            <a:ext cx="411408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GB" sz="1400" spc="-1" strike="noStrike">
                <a:solidFill>
                  <a:srgbClr val="ffffff"/>
                </a:solidFill>
                <a:latin typeface="Times New Roman"/>
                <a:ea typeface="DejaVu Sans"/>
              </a:defRPr>
            </a:lvl1pPr>
          </a:lstStyle>
          <a:p>
            <a:pPr indent="0" algn="ctr">
              <a:lnSpc>
                <a:spcPct val="100000"/>
              </a:lnSpc>
              <a:buNone/>
              <a:tabLst>
                <a:tab algn="l" pos="0"/>
              </a:tabLst>
            </a:pPr>
            <a:r>
              <a:rPr b="0" lang="en-GB" sz="1400" spc="-1" strike="noStrike">
                <a:solidFill>
                  <a:srgbClr val="ffffff"/>
                </a:solidFill>
                <a:latin typeface="Times New Roman"/>
                <a:ea typeface="DejaVu Sans"/>
              </a:rPr>
              <a:t>&lt;footer&gt;</a:t>
            </a:r>
            <a:endParaRPr b="0" lang="en-GB" sz="1400" spc="-1" strike="noStrike">
              <a:solidFill>
                <a:srgbClr val="ffffff"/>
              </a:solidFill>
              <a:latin typeface="Times New Roman"/>
            </a:endParaRPr>
          </a:p>
        </p:txBody>
      </p:sp>
      <p:sp>
        <p:nvSpPr>
          <p:cNvPr id="86" name="PlaceHolder 2"/>
          <p:cNvSpPr>
            <a:spLocks noGrp="1"/>
          </p:cNvSpPr>
          <p:nvPr>
            <p:ph type="sldNum" idx="8"/>
          </p:nvPr>
        </p:nvSpPr>
        <p:spPr>
          <a:xfrm>
            <a:off x="8610480" y="6356520"/>
            <a:ext cx="2742480" cy="364320"/>
          </a:xfrm>
          <a:prstGeom prst="rect">
            <a:avLst/>
          </a:prstGeom>
          <a:noFill/>
          <a:ln w="0">
            <a:noFill/>
          </a:ln>
        </p:spPr>
        <p:txBody>
          <a:bodyPr lIns="90000" rIns="90000" tIns="45000" bIns="45000" anchor="t">
            <a:noAutofit/>
          </a:bodyPr>
          <a:lstStyle>
            <a:lvl1pPr indent="0">
              <a:lnSpc>
                <a:spcPct val="100000"/>
              </a:lnSpc>
              <a:buNone/>
              <a:tabLst>
                <a:tab algn="l" pos="0"/>
              </a:tabLst>
              <a:defRPr b="0" lang="x-none" sz="1800" spc="-1" strike="noStrike">
                <a:solidFill>
                  <a:srgbClr val="ffffff"/>
                </a:solidFill>
                <a:latin typeface="Calibri"/>
                <a:ea typeface="DejaVu Sans"/>
              </a:defRPr>
            </a:lvl1pPr>
          </a:lstStyle>
          <a:p>
            <a:pPr indent="0">
              <a:lnSpc>
                <a:spcPct val="100000"/>
              </a:lnSpc>
              <a:buNone/>
              <a:tabLst>
                <a:tab algn="l" pos="0"/>
              </a:tabLst>
            </a:pPr>
            <a:fld id="{DA35A379-87F8-4D9F-A7B8-190C1DB37FAF}" type="slidenum">
              <a:rPr b="0" lang="x-none" sz="1800" spc="-1" strike="noStrike">
                <a:solidFill>
                  <a:srgbClr val="ffffff"/>
                </a:solidFill>
                <a:latin typeface="Calibri"/>
                <a:ea typeface="DejaVu Sans"/>
              </a:rPr>
              <a:t>&lt;number&gt;</a:t>
            </a:fld>
            <a:endParaRPr b="0" lang="en-GB" sz="1800" spc="-1" strike="noStrike">
              <a:solidFill>
                <a:srgbClr val="ffffff"/>
              </a:solidFill>
              <a:latin typeface="Times New Roman"/>
            </a:endParaRPr>
          </a:p>
        </p:txBody>
      </p:sp>
      <p:sp>
        <p:nvSpPr>
          <p:cNvPr id="87" name="PlaceHolder 3"/>
          <p:cNvSpPr>
            <a:spLocks noGrp="1"/>
          </p:cNvSpPr>
          <p:nvPr>
            <p:ph type="dt" idx="9"/>
          </p:nvPr>
        </p:nvSpPr>
        <p:spPr>
          <a:xfrm>
            <a:off x="838080" y="6356520"/>
            <a:ext cx="2742480" cy="364320"/>
          </a:xfrm>
          <a:prstGeom prst="rect">
            <a:avLst/>
          </a:prstGeom>
          <a:noFill/>
          <a:ln w="0">
            <a:noFill/>
          </a:ln>
        </p:spPr>
        <p:txBody>
          <a:bodyPr lIns="90000" rIns="90000" tIns="45000" bIns="45000" anchor="t">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8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sv-SE" sz="1800" spc="-1" strike="noStrike">
                <a:solidFill>
                  <a:srgbClr val="000000"/>
                </a:solidFill>
                <a:latin typeface="Arial"/>
              </a:rPr>
              <a:t>Click to edit the title text format</a:t>
            </a:r>
            <a:endParaRPr b="0" lang="sv-SE" sz="1800" spc="-1" strike="noStrike">
              <a:solidFill>
                <a:srgbClr val="000000"/>
              </a:solidFill>
              <a:latin typeface="Arial"/>
            </a:endParaRPr>
          </a:p>
        </p:txBody>
      </p:sp>
      <p:sp>
        <p:nvSpPr>
          <p:cNvPr id="8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v-SE" sz="1800" spc="-1" strike="noStrike">
                <a:solidFill>
                  <a:srgbClr val="000000"/>
                </a:solidFill>
                <a:latin typeface="Arial"/>
              </a:rPr>
              <a:t>Click to edit the outline text format</a:t>
            </a:r>
            <a:endParaRPr b="0" lang="sv-SE"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sv-SE" sz="1800" spc="-1" strike="noStrike">
                <a:solidFill>
                  <a:srgbClr val="000000"/>
                </a:solidFill>
                <a:latin typeface="Arial"/>
              </a:rPr>
              <a:t>Second Outline Level</a:t>
            </a:r>
            <a:endParaRPr b="0" lang="sv-SE"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sv-SE" sz="1800" spc="-1" strike="noStrike">
                <a:solidFill>
                  <a:srgbClr val="000000"/>
                </a:solidFill>
                <a:latin typeface="Arial"/>
              </a:rPr>
              <a:t>Third Outline Level</a:t>
            </a:r>
            <a:endParaRPr b="0" lang="sv-SE"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sv-SE" sz="1800" spc="-1" strike="noStrike">
                <a:solidFill>
                  <a:srgbClr val="000000"/>
                </a:solidFill>
                <a:latin typeface="Arial"/>
              </a:rPr>
              <a:t>Fourth Outline Level</a:t>
            </a:r>
            <a:endParaRPr b="0" lang="sv-SE"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sv-SE" sz="2000" spc="-1" strike="noStrike">
                <a:solidFill>
                  <a:srgbClr val="000000"/>
                </a:solidFill>
                <a:latin typeface="Arial"/>
              </a:rPr>
              <a:t>Fifth Outline Level</a:t>
            </a:r>
            <a:endParaRPr b="0" lang="sv-SE"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sv-SE" sz="2000" spc="-1" strike="noStrike">
                <a:solidFill>
                  <a:srgbClr val="000000"/>
                </a:solidFill>
                <a:latin typeface="Arial"/>
              </a:rPr>
              <a:t>Sixth Outline Level</a:t>
            </a:r>
            <a:endParaRPr b="0" lang="sv-SE"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sv-SE" sz="2000" spc="-1" strike="noStrike">
                <a:solidFill>
                  <a:srgbClr val="000000"/>
                </a:solidFill>
                <a:latin typeface="Arial"/>
              </a:rPr>
              <a:t>Seventh Outline Level</a:t>
            </a:r>
            <a:endParaRPr b="0" lang="sv-S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268280" y="1861560"/>
            <a:ext cx="9654480" cy="2504160"/>
          </a:xfrm>
          <a:prstGeom prst="rect">
            <a:avLst/>
          </a:prstGeom>
          <a:noFill/>
          <a:ln w="0">
            <a:noFill/>
          </a:ln>
        </p:spPr>
        <p:txBody>
          <a:bodyPr lIns="0" rIns="0" tIns="0" bIns="0" anchor="b">
            <a:noAutofit/>
          </a:bodyPr>
          <a:p>
            <a:pPr indent="0" algn="ctr">
              <a:lnSpc>
                <a:spcPct val="90000"/>
              </a:lnSpc>
              <a:buNone/>
              <a:tabLst>
                <a:tab algn="l" pos="0"/>
              </a:tabLst>
            </a:pPr>
            <a:r>
              <a:rPr b="1" lang="en-US" sz="3600" spc="-1" strike="noStrike">
                <a:solidFill>
                  <a:srgbClr val="ffffff"/>
                </a:solidFill>
                <a:latin typeface="Helvetica Neue"/>
                <a:ea typeface="Helvetica Neue"/>
              </a:rPr>
              <a:t>Multiclass Classification for Detection of Pneumonia Infection in Chest X-Rays</a:t>
            </a:r>
            <a:br>
              <a:rPr sz="4000"/>
            </a:br>
            <a:br>
              <a:rPr sz="4000"/>
            </a:br>
            <a:r>
              <a:rPr b="1" lang="es-ES" sz="2800" spc="-1" strike="noStrike">
                <a:solidFill>
                  <a:srgbClr val="ffffff"/>
                </a:solidFill>
                <a:latin typeface="Helvetica Neue"/>
                <a:ea typeface="Helvetica Neue"/>
              </a:rPr>
              <a:t>M7016H - </a:t>
            </a:r>
            <a:r>
              <a:rPr b="1" lang="en-US" sz="2800" spc="-1" strike="noStrike">
                <a:solidFill>
                  <a:srgbClr val="ffffff"/>
                </a:solidFill>
                <a:latin typeface="Helvetica Neue"/>
                <a:ea typeface="Helvetica Neue"/>
              </a:rPr>
              <a:t>AI In The Healthcare System</a:t>
            </a:r>
            <a:endParaRPr b="0" lang="sv-SE" sz="2800" spc="-1" strike="noStrike">
              <a:solidFill>
                <a:srgbClr val="000000"/>
              </a:solidFill>
              <a:latin typeface="Arial"/>
            </a:endParaRPr>
          </a:p>
        </p:txBody>
      </p:sp>
      <p:sp>
        <p:nvSpPr>
          <p:cNvPr id="133" name="PlaceHolder 2"/>
          <p:cNvSpPr>
            <a:spLocks noGrp="1"/>
          </p:cNvSpPr>
          <p:nvPr>
            <p:ph type="subTitle"/>
          </p:nvPr>
        </p:nvSpPr>
        <p:spPr>
          <a:xfrm>
            <a:off x="1523880" y="5219280"/>
            <a:ext cx="9143280" cy="4068720"/>
          </a:xfrm>
          <a:prstGeom prst="rect">
            <a:avLst/>
          </a:prstGeom>
          <a:noFill/>
          <a:ln w="0">
            <a:noFill/>
          </a:ln>
        </p:spPr>
        <p:txBody>
          <a:bodyPr lIns="0" rIns="0" tIns="0" bIns="0" anchor="t">
            <a:noAutofit/>
          </a:bodyPr>
          <a:p>
            <a:pPr indent="0" algn="ctr">
              <a:lnSpc>
                <a:spcPct val="90000"/>
              </a:lnSpc>
              <a:spcBef>
                <a:spcPts val="1001"/>
              </a:spcBef>
              <a:buNone/>
              <a:tabLst>
                <a:tab algn="l" pos="0"/>
              </a:tabLst>
            </a:pPr>
            <a:r>
              <a:rPr b="0" lang="en-US" sz="1800" spc="-1" strike="noStrike">
                <a:solidFill>
                  <a:srgbClr val="ffffff">
                    <a:alpha val="85000"/>
                  </a:srgbClr>
                </a:solidFill>
                <a:latin typeface="Helvetica Neue Medium"/>
                <a:ea typeface="Helvetica Neue Medium"/>
              </a:rPr>
              <a:t>Tim Ufer : </a:t>
            </a:r>
            <a:r>
              <a:rPr b="0" lang="en-US" sz="1400" spc="-1" strike="noStrike">
                <a:solidFill>
                  <a:srgbClr val="ffffff">
                    <a:alpha val="85000"/>
                  </a:srgbClr>
                </a:solidFill>
                <a:latin typeface="Helvetica Neue Medium"/>
                <a:ea typeface="Helvetica Neue Medium"/>
              </a:rPr>
              <a:t>timufe-2    </a:t>
            </a:r>
            <a:r>
              <a:rPr b="0" lang="en-US" sz="1800" spc="-1" strike="noStrike">
                <a:solidFill>
                  <a:srgbClr val="ffffff">
                    <a:alpha val="85000"/>
                  </a:srgbClr>
                </a:solidFill>
                <a:latin typeface="Helvetica Neue Medium"/>
                <a:ea typeface="Helvetica Neue Medium"/>
              </a:rPr>
              <a:t>Robert Lindberg : </a:t>
            </a:r>
            <a:r>
              <a:rPr b="0" lang="en-US" sz="1400" spc="-1" strike="noStrike">
                <a:solidFill>
                  <a:srgbClr val="ffffff">
                    <a:alpha val="85000"/>
                  </a:srgbClr>
                </a:solidFill>
                <a:latin typeface="Helvetica Neue Medium"/>
                <a:ea typeface="Helvetica Neue Medium"/>
              </a:rPr>
              <a:t>oreile-9</a:t>
            </a:r>
            <a:r>
              <a:rPr b="0" lang="en-US" sz="1800" spc="-1" strike="noStrike">
                <a:solidFill>
                  <a:srgbClr val="ffffff">
                    <a:alpha val="85000"/>
                  </a:srgbClr>
                </a:solidFill>
                <a:latin typeface="Helvetica Neue Medium"/>
                <a:ea typeface="Helvetica Neue Medium"/>
              </a:rPr>
              <a:t>    Fernando Labra Caso : </a:t>
            </a:r>
            <a:r>
              <a:rPr b="0" lang="en-US" sz="1400" spc="-1" strike="noStrike">
                <a:solidFill>
                  <a:srgbClr val="ffffff">
                    <a:alpha val="85000"/>
                  </a:srgbClr>
                </a:solidFill>
                <a:latin typeface="Helvetica Neue Medium"/>
                <a:ea typeface="Helvetica Neue Medium"/>
              </a:rPr>
              <a:t>ferlab-1</a:t>
            </a:r>
            <a:endParaRPr b="0" lang="en-GB"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How did we divide the data?</a:t>
            </a:r>
            <a:endParaRPr b="0" lang="sv-SE" sz="4400" spc="-1" strike="noStrike">
              <a:solidFill>
                <a:srgbClr val="000000"/>
              </a:solidFill>
              <a:latin typeface="Arial"/>
            </a:endParaRPr>
          </a:p>
        </p:txBody>
      </p:sp>
      <p:sp>
        <p:nvSpPr>
          <p:cNvPr id="15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Two datasets were given for training and testing, with variable number of instances for each class</a:t>
            </a:r>
            <a:r>
              <a:rPr b="0" lang="en-US" sz="2800" spc="-1" strike="noStrike">
                <a:solidFill>
                  <a:srgbClr val="ffffff"/>
                </a:solidFill>
                <a:latin typeface="Roboto"/>
                <a:ea typeface="Helvetica Neue Medium"/>
              </a:rPr>
              <a:t> (approximately same ratio of train/test division).</a:t>
            </a:r>
            <a:endParaRPr b="0" lang="sv-SE" sz="2800" spc="-1" strike="noStrike">
              <a:solidFill>
                <a:srgbClr val="000000"/>
              </a:solidFill>
              <a:latin typeface="Arial"/>
            </a:endParaRPr>
          </a:p>
        </p:txBody>
      </p:sp>
      <p:graphicFrame>
        <p:nvGraphicFramePr>
          <p:cNvPr id="157" name="Tabla 11"/>
          <p:cNvGraphicFramePr/>
          <p:nvPr/>
        </p:nvGraphicFramePr>
        <p:xfrm>
          <a:off x="8170920" y="2989080"/>
          <a:ext cx="2696040" cy="1483200"/>
        </p:xfrm>
        <a:graphic>
          <a:graphicData uri="http://schemas.openxmlformats.org/drawingml/2006/table">
            <a:tbl>
              <a:tblPr/>
              <a:tblGrid>
                <a:gridCol w="1072800"/>
                <a:gridCol w="844200"/>
                <a:gridCol w="779400"/>
              </a:tblGrid>
              <a:tr h="370800">
                <a:tc>
                  <a:txBody>
                    <a:bodyPr anchor="t">
                      <a:noAutofit/>
                    </a:bodyPr>
                    <a:p>
                      <a:endParaRPr b="1" lang="es-ES" sz="1800" spc="-1" strike="noStrike">
                        <a:solidFill>
                          <a:schemeClr val="dk1"/>
                        </a:solidFill>
                        <a:latin typeface="Calibri"/>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gn="ctr">
                        <a:lnSpc>
                          <a:spcPct val="100000"/>
                        </a:lnSpc>
                      </a:pPr>
                      <a:r>
                        <a:rPr b="1" lang="es-ES" sz="1800" spc="-1" strike="noStrike">
                          <a:solidFill>
                            <a:schemeClr val="dk1"/>
                          </a:solidFill>
                          <a:latin typeface="Calibri"/>
                        </a:rPr>
                        <a:t>Train</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gn="ctr">
                        <a:lnSpc>
                          <a:spcPct val="100000"/>
                        </a:lnSpc>
                      </a:pPr>
                      <a:r>
                        <a:rPr b="1" lang="es-ES" sz="1800" spc="-1" strike="noStrike">
                          <a:solidFill>
                            <a:schemeClr val="dk1"/>
                          </a:solidFill>
                          <a:latin typeface="Calibri"/>
                        </a:rPr>
                        <a:t>Test</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nchor="t">
                      <a:noAutofit/>
                    </a:bodyPr>
                    <a:p>
                      <a:pPr algn="ctr">
                        <a:lnSpc>
                          <a:spcPct val="100000"/>
                        </a:lnSpc>
                      </a:pPr>
                      <a:r>
                        <a:rPr b="0" lang="es-ES" sz="1800" spc="-1" strike="noStrike">
                          <a:solidFill>
                            <a:schemeClr val="dk1"/>
                          </a:solidFill>
                          <a:latin typeface="Calibri"/>
                        </a:rPr>
                        <a:t>Covid</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111</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26</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70800">
                <a:tc>
                  <a:txBody>
                    <a:bodyPr anchor="t">
                      <a:noAutofit/>
                    </a:bodyPr>
                    <a:p>
                      <a:pPr algn="ctr">
                        <a:lnSpc>
                          <a:spcPct val="100000"/>
                        </a:lnSpc>
                      </a:pPr>
                      <a:r>
                        <a:rPr b="0" lang="es-ES" sz="1800" spc="-1" strike="noStrike">
                          <a:solidFill>
                            <a:schemeClr val="dk1"/>
                          </a:solidFill>
                          <a:latin typeface="Calibri"/>
                        </a:rPr>
                        <a:t>Viral</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0" lang="es-ES" sz="1800" spc="-1" strike="noStrike">
                          <a:solidFill>
                            <a:schemeClr val="dk1"/>
                          </a:solidFill>
                          <a:latin typeface="Calibri"/>
                        </a:rPr>
                        <a:t>70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0" lang="es-ES" sz="1800" spc="-1" strike="noStrike">
                          <a:solidFill>
                            <a:schemeClr val="dk1"/>
                          </a:solidFill>
                          <a:latin typeface="Calibri"/>
                        </a:rPr>
                        <a:t>20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nchor="t">
                      <a:noAutofit/>
                    </a:bodyPr>
                    <a:p>
                      <a:pPr algn="ctr">
                        <a:lnSpc>
                          <a:spcPct val="100000"/>
                        </a:lnSpc>
                      </a:pPr>
                      <a:r>
                        <a:rPr b="0" lang="es-ES" sz="1800" spc="-1" strike="noStrike">
                          <a:solidFill>
                            <a:schemeClr val="dk1"/>
                          </a:solidFill>
                          <a:latin typeface="Calibri"/>
                        </a:rPr>
                        <a:t>Normal</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70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20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bl>
          </a:graphicData>
        </a:graphic>
      </p:graphicFrame>
      <p:graphicFrame>
        <p:nvGraphicFramePr>
          <p:cNvPr id="158" name="Tabla 11"/>
          <p:cNvGraphicFramePr/>
          <p:nvPr/>
        </p:nvGraphicFramePr>
        <p:xfrm>
          <a:off x="8170920" y="4650840"/>
          <a:ext cx="2675520" cy="1112400"/>
        </p:xfrm>
        <a:graphic>
          <a:graphicData uri="http://schemas.openxmlformats.org/drawingml/2006/table">
            <a:tbl>
              <a:tblPr/>
              <a:tblGrid>
                <a:gridCol w="1072800"/>
                <a:gridCol w="841320"/>
                <a:gridCol w="761760"/>
              </a:tblGrid>
              <a:tr h="370800">
                <a:tc>
                  <a:txBody>
                    <a:bodyPr anchor="t">
                      <a:noAutofit/>
                    </a:bodyPr>
                    <a:p>
                      <a:endParaRPr b="1" lang="es-ES" sz="1800" spc="-1" strike="noStrike">
                        <a:solidFill>
                          <a:schemeClr val="dk1"/>
                        </a:solidFill>
                        <a:latin typeface="Calibri"/>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gn="ctr">
                        <a:lnSpc>
                          <a:spcPct val="100000"/>
                        </a:lnSpc>
                      </a:pPr>
                      <a:r>
                        <a:rPr b="1" lang="es-ES" sz="1800" spc="-1" strike="noStrike">
                          <a:solidFill>
                            <a:schemeClr val="dk1"/>
                          </a:solidFill>
                          <a:latin typeface="Calibri"/>
                        </a:rPr>
                        <a:t>Train</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gn="ctr">
                        <a:lnSpc>
                          <a:spcPct val="100000"/>
                        </a:lnSpc>
                      </a:pPr>
                      <a:r>
                        <a:rPr b="1" lang="es-ES" sz="1800" spc="-1" strike="noStrike">
                          <a:solidFill>
                            <a:schemeClr val="dk1"/>
                          </a:solidFill>
                          <a:latin typeface="Calibri"/>
                        </a:rPr>
                        <a:t>Test</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nchor="t">
                      <a:noAutofit/>
                    </a:bodyPr>
                    <a:p>
                      <a:pPr algn="ctr">
                        <a:lnSpc>
                          <a:spcPct val="100000"/>
                        </a:lnSpc>
                      </a:pPr>
                      <a:r>
                        <a:rPr b="0" lang="es-ES" sz="1800" spc="-1" strike="noStrike">
                          <a:solidFill>
                            <a:schemeClr val="dk1"/>
                          </a:solidFill>
                          <a:latin typeface="Calibri"/>
                        </a:rPr>
                        <a:t>TOTAL</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251</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66</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70800">
                <a:tc>
                  <a:txBody>
                    <a:bodyPr anchor="t">
                      <a:noAutofit/>
                    </a:bodyPr>
                    <a:p>
                      <a:pPr algn="ctr">
                        <a:lnSpc>
                          <a:spcPct val="100000"/>
                        </a:lnSpc>
                      </a:pPr>
                      <a:r>
                        <a:rPr b="0" lang="es-E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0" lang="es-ES" sz="1800" spc="-1" strike="noStrike">
                          <a:solidFill>
                            <a:schemeClr val="dk1"/>
                          </a:solidFill>
                          <a:latin typeface="Calibri"/>
                        </a:rPr>
                        <a:t>80%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0" lang="es-ES" sz="1800" spc="-1" strike="noStrike">
                          <a:solidFill>
                            <a:schemeClr val="dk1"/>
                          </a:solidFill>
                          <a:latin typeface="Calibri"/>
                        </a:rPr>
                        <a:t>20%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bl>
          </a:graphicData>
        </a:graphic>
      </p:graphicFrame>
      <p:pic>
        <p:nvPicPr>
          <p:cNvPr id="159" name="Imagen 12" descr=""/>
          <p:cNvPicPr/>
          <p:nvPr/>
        </p:nvPicPr>
        <p:blipFill>
          <a:blip r:embed="rId1"/>
          <a:stretch/>
        </p:blipFill>
        <p:spPr>
          <a:xfrm>
            <a:off x="1126800" y="3627360"/>
            <a:ext cx="3202560" cy="2548800"/>
          </a:xfrm>
          <a:prstGeom prst="rect">
            <a:avLst/>
          </a:prstGeom>
          <a:ln w="0">
            <a:noFill/>
          </a:ln>
        </p:spPr>
      </p:pic>
      <p:pic>
        <p:nvPicPr>
          <p:cNvPr id="160" name="Imagen 13" descr=""/>
          <p:cNvPicPr/>
          <p:nvPr/>
        </p:nvPicPr>
        <p:blipFill>
          <a:blip r:embed="rId2"/>
          <a:stretch/>
        </p:blipFill>
        <p:spPr>
          <a:xfrm>
            <a:off x="4490280" y="3627360"/>
            <a:ext cx="3210840" cy="25488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Preprocessing Techniques</a:t>
            </a:r>
            <a:endParaRPr b="0" lang="sv-SE" sz="4400" spc="-1" strike="noStrike">
              <a:solidFill>
                <a:srgbClr val="000000"/>
              </a:solidFill>
              <a:latin typeface="Arial"/>
            </a:endParaRPr>
          </a:p>
        </p:txBody>
      </p:sp>
      <p:sp>
        <p:nvSpPr>
          <p:cNvPr id="16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As preprocessing we resized the image to the 224x224 “standard” that is commonly used for CNN processing as it captures most of the image’s information without becoming too computationally expensive.</a:t>
            </a:r>
            <a:endParaRPr b="0" lang="sv-SE" sz="2800" spc="-1" strike="noStrike">
              <a:solidFill>
                <a:srgbClr val="000000"/>
              </a:solidFill>
              <a:latin typeface="Arial"/>
            </a:endParaRPr>
          </a:p>
          <a:p>
            <a:pPr indent="0" algn="just">
              <a:lnSpc>
                <a:spcPct val="90000"/>
              </a:lnSpc>
              <a:spcBef>
                <a:spcPts val="1001"/>
              </a:spcBef>
              <a:buNone/>
              <a:tabLst>
                <a:tab algn="l" pos="0"/>
              </a:tabLst>
            </a:pPr>
            <a:endParaRPr b="0" lang="sv-SE" sz="2800" spc="-1" strike="noStrike">
              <a:solidFill>
                <a:srgbClr val="000000"/>
              </a:solidFill>
              <a:latin typeface="Arial"/>
            </a:endParaRPr>
          </a:p>
          <a:p>
            <a:pPr marL="228600" indent="-2286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We tried Histogram Equalization, a method in image processing of contrast adjustment using the image's histogram. This technique is commonly used with X-Ray images.</a:t>
            </a:r>
            <a:endParaRPr b="0" lang="sv-SE" sz="2800" spc="-1" strike="noStrike">
              <a:solidFill>
                <a:srgbClr val="000000"/>
              </a:solidFill>
              <a:latin typeface="Arial"/>
            </a:endParaRPr>
          </a:p>
          <a:p>
            <a:pPr lvl="1" marL="685800" indent="-228600" algn="just">
              <a:lnSpc>
                <a:spcPct val="90000"/>
              </a:lnSpc>
              <a:spcBef>
                <a:spcPts val="499"/>
              </a:spcBef>
              <a:buClr>
                <a:srgbClr val="ffffff"/>
              </a:buClr>
              <a:buFont typeface="Arial"/>
              <a:buChar char="•"/>
              <a:tabLst>
                <a:tab algn="l" pos="0"/>
              </a:tabLst>
            </a:pPr>
            <a:r>
              <a:rPr b="0" lang="en-US" sz="2400" spc="-1" strike="noStrike">
                <a:solidFill>
                  <a:srgbClr val="ffffff"/>
                </a:solidFill>
                <a:latin typeface="Arial"/>
                <a:ea typeface="Helvetica Neue Medium"/>
              </a:rPr>
              <a:t>Not optimal for every model</a:t>
            </a:r>
            <a:endParaRPr b="0" lang="sv-SE" sz="2400" spc="-1" strike="noStrike">
              <a:solidFill>
                <a:srgbClr val="000000"/>
              </a:solidFill>
              <a:latin typeface="Arial"/>
            </a:endParaRPr>
          </a:p>
        </p:txBody>
      </p:sp>
      <p:sp>
        <p:nvSpPr>
          <p:cNvPr id="163" name="CuadroTexto 2"/>
          <p:cNvSpPr/>
          <p:nvPr/>
        </p:nvSpPr>
        <p:spPr>
          <a:xfrm>
            <a:off x="838080" y="6123600"/>
            <a:ext cx="609768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ea typeface="DejaVu Sans"/>
              </a:rPr>
              <a:t>Source: https://en.wikipedia.org/wiki/Histogram_equalization</a:t>
            </a:r>
            <a:endParaRPr b="0" lang="en-GB"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Preprocessing Techniques</a:t>
            </a:r>
            <a:endParaRPr b="0" lang="sv-SE" sz="4400" spc="-1" strike="noStrike">
              <a:solidFill>
                <a:srgbClr val="000000"/>
              </a:solidFill>
              <a:latin typeface="Arial"/>
            </a:endParaRPr>
          </a:p>
        </p:txBody>
      </p:sp>
      <p:sp>
        <p:nvSpPr>
          <p:cNvPr id="165" name="PlaceHolder 2"/>
          <p:cNvSpPr>
            <a:spLocks noGrp="1"/>
          </p:cNvSpPr>
          <p:nvPr>
            <p:ph/>
          </p:nvPr>
        </p:nvSpPr>
        <p:spPr>
          <a:xfrm>
            <a:off x="838080" y="1855080"/>
            <a:ext cx="10514880" cy="4350600"/>
          </a:xfrm>
          <a:prstGeom prst="rect">
            <a:avLst/>
          </a:prstGeom>
          <a:noFill/>
          <a:ln w="0">
            <a:noFill/>
          </a:ln>
        </p:spPr>
        <p:txBody>
          <a:bodyPr lIns="90000" rIns="90000" tIns="45000" bIns="45000"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To address the class imbalance we used a weighted loss function:</a:t>
            </a:r>
            <a:endParaRPr b="0" lang="sv-SE" sz="2800" spc="-1" strike="noStrike">
              <a:solidFill>
                <a:srgbClr val="000000"/>
              </a:solidFill>
              <a:latin typeface="Arial"/>
            </a:endParaRPr>
          </a:p>
          <a:p>
            <a:pPr lvl="1" marL="864000" indent="-324000">
              <a:lnSpc>
                <a:spcPct val="90000"/>
              </a:lnSpc>
              <a:spcBef>
                <a:spcPts val="1134"/>
              </a:spcBef>
              <a:buClr>
                <a:srgbClr val="ffffff"/>
              </a:buClr>
              <a:buSzPct val="75000"/>
              <a:buFont typeface="Symbol"/>
              <a:buChar char=""/>
            </a:pPr>
            <a:r>
              <a:rPr b="0" lang="en-US" sz="2800" spc="-1" strike="noStrike">
                <a:solidFill>
                  <a:srgbClr val="ffffff"/>
                </a:solidFill>
                <a:latin typeface="Arial"/>
                <a:ea typeface="Helvetica Neue Medium"/>
              </a:rPr>
              <a:t>Compute the class weights from the training data</a:t>
            </a:r>
            <a:endParaRPr b="0" lang="sv-SE" sz="2800" spc="-1" strike="noStrike">
              <a:solidFill>
                <a:srgbClr val="000000"/>
              </a:solidFill>
              <a:latin typeface="Arial"/>
            </a:endParaRPr>
          </a:p>
          <a:p>
            <a:pPr lvl="1" marL="864000" indent="-324000">
              <a:lnSpc>
                <a:spcPct val="90000"/>
              </a:lnSpc>
              <a:spcBef>
                <a:spcPts val="1134"/>
              </a:spcBef>
              <a:buClr>
                <a:srgbClr val="ffffff"/>
              </a:buClr>
              <a:buSzPct val="75000"/>
              <a:buFont typeface="Symbol"/>
              <a:buChar char=""/>
            </a:pPr>
            <a:r>
              <a:rPr b="0" lang="en-US" sz="2800" spc="-1" strike="noStrike">
                <a:solidFill>
                  <a:srgbClr val="ffffff"/>
                </a:solidFill>
                <a:latin typeface="Arial"/>
                <a:ea typeface="Helvetica Neue Medium"/>
              </a:rPr>
              <a:t>Pass the weights to the loss function</a:t>
            </a:r>
            <a:endParaRPr b="0" lang="sv-SE" sz="2800" spc="-1" strike="noStrike">
              <a:solidFill>
                <a:srgbClr val="000000"/>
              </a:solidFill>
              <a:latin typeface="Arial"/>
            </a:endParaRPr>
          </a:p>
          <a:p>
            <a:pPr lvl="1" marL="864000" indent="-324000">
              <a:lnSpc>
                <a:spcPct val="90000"/>
              </a:lnSpc>
              <a:spcBef>
                <a:spcPts val="1134"/>
              </a:spcBef>
              <a:buClr>
                <a:srgbClr val="ffffff"/>
              </a:buClr>
              <a:buSzPct val="75000"/>
              <a:buFont typeface="Symbol"/>
              <a:buChar char=""/>
            </a:pPr>
            <a:r>
              <a:rPr b="0" lang="en-US" sz="2800" spc="-1" strike="noStrike">
                <a:solidFill>
                  <a:srgbClr val="ffffff"/>
                </a:solidFill>
                <a:latin typeface="Arial"/>
                <a:ea typeface="Helvetica Neue Medium"/>
              </a:rPr>
              <a:t>Train the model as usual</a:t>
            </a:r>
            <a:endParaRPr b="0" lang="sv-SE" sz="2800" spc="-1" strike="noStrike">
              <a:solidFill>
                <a:srgbClr val="000000"/>
              </a:solidFill>
              <a:latin typeface="Arial"/>
            </a:endParaRPr>
          </a:p>
          <a:p>
            <a:pPr lvl="1" marL="864000" indent="-324000">
              <a:lnSpc>
                <a:spcPct val="90000"/>
              </a:lnSpc>
              <a:spcBef>
                <a:spcPts val="1134"/>
              </a:spcBef>
              <a:buClr>
                <a:srgbClr val="ffffff"/>
              </a:buClr>
              <a:buSzPct val="75000"/>
              <a:buFont typeface="Symbol"/>
              <a:buChar char=""/>
            </a:pPr>
            <a:r>
              <a:rPr b="0" lang="en-US" sz="2800" spc="-1" strike="noStrike">
                <a:solidFill>
                  <a:srgbClr val="ffffff"/>
                </a:solidFill>
                <a:latin typeface="Arial"/>
                <a:ea typeface="Helvetica Neue Medium"/>
              </a:rPr>
              <a:t>No need to make any changes to the data itself</a:t>
            </a:r>
            <a:endParaRPr b="0" lang="sv-SE"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Augmentation Techniques</a:t>
            </a:r>
            <a:endParaRPr b="0" lang="sv-SE" sz="4400" spc="-1" strike="noStrike">
              <a:solidFill>
                <a:srgbClr val="000000"/>
              </a:solidFill>
              <a:latin typeface="Arial"/>
            </a:endParaRPr>
          </a:p>
        </p:txBody>
      </p:sp>
      <p:sp>
        <p:nvSpPr>
          <p:cNvPr id="167"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We applied a simple augmentation technique based on the horizontal flipping of the images. Applying this to every image in our dataset we were able to duplicate the number of instances for each class.</a:t>
            </a:r>
            <a:endParaRPr b="0" lang="sv-SE" sz="2800" spc="-1" strike="noStrike">
              <a:solidFill>
                <a:srgbClr val="000000"/>
              </a:solidFill>
              <a:latin typeface="Arial"/>
            </a:endParaRPr>
          </a:p>
          <a:p>
            <a:pPr indent="0" algn="just">
              <a:lnSpc>
                <a:spcPct val="90000"/>
              </a:lnSpc>
              <a:spcBef>
                <a:spcPts val="1001"/>
              </a:spcBef>
              <a:buNone/>
              <a:tabLst>
                <a:tab algn="l" pos="0"/>
              </a:tabLst>
            </a:pPr>
            <a:r>
              <a:rPr b="0" lang="en-US" sz="2800" spc="-1" strike="noStrike">
                <a:solidFill>
                  <a:srgbClr val="ffffff"/>
                </a:solidFill>
                <a:latin typeface="Arial"/>
                <a:ea typeface="Helvetica Neue Medium"/>
              </a:rPr>
              <a:t> </a:t>
            </a:r>
            <a:endParaRPr b="0" lang="sv-SE" sz="2800" spc="-1" strike="noStrike">
              <a:solidFill>
                <a:srgbClr val="000000"/>
              </a:solidFill>
              <a:latin typeface="Arial"/>
            </a:endParaRPr>
          </a:p>
          <a:p>
            <a:pPr marL="228600" indent="-2286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We were able to decrease the bias of the network towards one side of the lung displaying more probability of belonging to a class.</a:t>
            </a:r>
            <a:endParaRPr b="0" lang="sv-SE"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Augmentation Techniques</a:t>
            </a:r>
            <a:endParaRPr b="0" lang="sv-SE" sz="4400" spc="-1" strike="noStrike">
              <a:solidFill>
                <a:srgbClr val="000000"/>
              </a:solidFill>
              <a:latin typeface="Arial"/>
            </a:endParaRPr>
          </a:p>
        </p:txBody>
      </p:sp>
      <p:pic>
        <p:nvPicPr>
          <p:cNvPr id="169" name="Imagen 6" descr=""/>
          <p:cNvPicPr/>
          <p:nvPr/>
        </p:nvPicPr>
        <p:blipFill>
          <a:blip r:embed="rId1"/>
          <a:srcRect l="0" t="0" r="0" b="49947"/>
          <a:stretch/>
        </p:blipFill>
        <p:spPr>
          <a:xfrm>
            <a:off x="876240" y="2347920"/>
            <a:ext cx="5218920" cy="2641680"/>
          </a:xfrm>
          <a:prstGeom prst="rect">
            <a:avLst/>
          </a:prstGeom>
          <a:ln w="0">
            <a:noFill/>
          </a:ln>
        </p:spPr>
      </p:pic>
      <p:pic>
        <p:nvPicPr>
          <p:cNvPr id="170" name="Imagen 18" descr=""/>
          <p:cNvPicPr/>
          <p:nvPr/>
        </p:nvPicPr>
        <p:blipFill>
          <a:blip r:embed="rId2"/>
          <a:srcRect l="-179" t="49576" r="179" b="371"/>
          <a:stretch/>
        </p:blipFill>
        <p:spPr>
          <a:xfrm>
            <a:off x="6286680" y="2347920"/>
            <a:ext cx="5218920" cy="26416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1960" y="1709640"/>
            <a:ext cx="10514880" cy="2851920"/>
          </a:xfrm>
          <a:prstGeom prst="rect">
            <a:avLst/>
          </a:prstGeom>
          <a:noFill/>
          <a:ln w="0">
            <a:noFill/>
          </a:ln>
        </p:spPr>
        <p:txBody>
          <a:bodyPr lIns="90000" rIns="90000" tIns="45000" bIns="45000" anchor="b">
            <a:normAutofit/>
          </a:bodyPr>
          <a:p>
            <a:pPr indent="0">
              <a:lnSpc>
                <a:spcPct val="90000"/>
              </a:lnSpc>
              <a:buNone/>
              <a:tabLst>
                <a:tab algn="l" pos="0"/>
              </a:tabLst>
            </a:pPr>
            <a:r>
              <a:rPr b="1" lang="es-MX" sz="4800" spc="-1" strike="noStrike">
                <a:solidFill>
                  <a:srgbClr val="ffffff"/>
                </a:solidFill>
                <a:latin typeface="Helvetica Neue"/>
                <a:ea typeface="Helvetica Neue"/>
              </a:rPr>
              <a:t>Network Architecture Design</a:t>
            </a:r>
            <a:endParaRPr b="0" lang="sv-SE" sz="4800" spc="-1" strike="noStrike">
              <a:solidFill>
                <a:srgbClr val="000000"/>
              </a:solidFill>
              <a:latin typeface="Arial"/>
            </a:endParaRPr>
          </a:p>
        </p:txBody>
      </p:sp>
      <p:sp>
        <p:nvSpPr>
          <p:cNvPr id="172" name="PlaceHolder 2"/>
          <p:cNvSpPr>
            <a:spLocks noGrp="1"/>
          </p:cNvSpPr>
          <p:nvPr>
            <p:ph/>
          </p:nvPr>
        </p:nvSpPr>
        <p:spPr>
          <a:xfrm>
            <a:off x="831960" y="4589640"/>
            <a:ext cx="10514880" cy="14994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s-ES" sz="2400" spc="-1" strike="noStrike">
                <a:solidFill>
                  <a:srgbClr val="ffffff"/>
                </a:solidFill>
                <a:latin typeface="Helvetica Neue Medium"/>
                <a:ea typeface="Helvetica Neue Medium"/>
              </a:rPr>
              <a:t>Research Models &amp; Proposed Solution</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3200" spc="-1" strike="noStrike">
                <a:solidFill>
                  <a:srgbClr val="ffffff"/>
                </a:solidFill>
                <a:latin typeface="Helvetica Neue"/>
                <a:ea typeface="Helvetica Neue"/>
              </a:rPr>
              <a:t>Classification of COVID-19 from chest x-ray images using deep features and correlation coefficient</a:t>
            </a:r>
            <a:endParaRPr b="0" lang="sv-SE" sz="3200" spc="-1" strike="noStrike">
              <a:solidFill>
                <a:srgbClr val="000000"/>
              </a:solidFill>
              <a:latin typeface="Arial"/>
            </a:endParaRPr>
          </a:p>
        </p:txBody>
      </p:sp>
      <p:sp>
        <p:nvSpPr>
          <p:cNvPr id="174" name="CuadroTexto 2"/>
          <p:cNvSpPr/>
          <p:nvPr/>
        </p:nvSpPr>
        <p:spPr>
          <a:xfrm>
            <a:off x="838080" y="6123600"/>
            <a:ext cx="609768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ea typeface="DejaVu Sans"/>
              </a:rPr>
              <a:t>Source: https://link.springer.com/article/10.1007/s11042-022-12500-3</a:t>
            </a:r>
            <a:endParaRPr b="0" lang="en-GB" sz="1400" spc="-1" strike="noStrike">
              <a:solidFill>
                <a:srgbClr val="ffffff"/>
              </a:solidFill>
              <a:latin typeface="Arial"/>
            </a:endParaRPr>
          </a:p>
        </p:txBody>
      </p:sp>
      <p:pic>
        <p:nvPicPr>
          <p:cNvPr id="175" name="Imagen 5" descr=""/>
          <p:cNvPicPr/>
          <p:nvPr/>
        </p:nvPicPr>
        <p:blipFill>
          <a:blip r:embed="rId1"/>
          <a:stretch/>
        </p:blipFill>
        <p:spPr>
          <a:xfrm>
            <a:off x="2773440" y="2980800"/>
            <a:ext cx="6644520" cy="1340640"/>
          </a:xfrm>
          <a:prstGeom prst="rect">
            <a:avLst/>
          </a:prstGeom>
          <a:ln w="0">
            <a:noFill/>
          </a:ln>
        </p:spPr>
      </p:pic>
      <p:pic>
        <p:nvPicPr>
          <p:cNvPr id="176" name="Imagen 7" descr=""/>
          <p:cNvPicPr/>
          <p:nvPr/>
        </p:nvPicPr>
        <p:blipFill>
          <a:blip r:embed="rId2"/>
          <a:stretch/>
        </p:blipFill>
        <p:spPr>
          <a:xfrm>
            <a:off x="2773440" y="4453200"/>
            <a:ext cx="6644520" cy="1409760"/>
          </a:xfrm>
          <a:prstGeom prst="rect">
            <a:avLst/>
          </a:prstGeom>
          <a:ln w="0">
            <a:noFill/>
          </a:ln>
        </p:spPr>
      </p:pic>
      <p:pic>
        <p:nvPicPr>
          <p:cNvPr id="177" name="Imagen 17" descr=""/>
          <p:cNvPicPr/>
          <p:nvPr/>
        </p:nvPicPr>
        <p:blipFill>
          <a:blip r:embed="rId3"/>
          <a:stretch/>
        </p:blipFill>
        <p:spPr>
          <a:xfrm>
            <a:off x="3161880" y="2098080"/>
            <a:ext cx="5867280" cy="6850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3200" spc="-1" strike="noStrike">
                <a:solidFill>
                  <a:srgbClr val="ffffff"/>
                </a:solidFill>
                <a:latin typeface="Helvetica Neue"/>
                <a:ea typeface="Helvetica Neue"/>
              </a:rPr>
              <a:t>Classification of COVID-19 from chest x-ray images using deep features and correlation coefficient</a:t>
            </a:r>
            <a:endParaRPr b="0" lang="sv-SE" sz="3200" spc="-1" strike="noStrike">
              <a:solidFill>
                <a:srgbClr val="000000"/>
              </a:solidFill>
              <a:latin typeface="Arial"/>
            </a:endParaRPr>
          </a:p>
        </p:txBody>
      </p:sp>
      <p:sp>
        <p:nvSpPr>
          <p:cNvPr id="179" name="CuadroTexto 2"/>
          <p:cNvSpPr/>
          <p:nvPr/>
        </p:nvSpPr>
        <p:spPr>
          <a:xfrm>
            <a:off x="838080" y="6123600"/>
            <a:ext cx="609768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ea typeface="DejaVu Sans"/>
              </a:rPr>
              <a:t>Source: https://link.springer.com/article/10.1007/s11042-022-12500-3</a:t>
            </a:r>
            <a:endParaRPr b="0" lang="en-GB" sz="1400" spc="-1" strike="noStrike">
              <a:solidFill>
                <a:srgbClr val="ffffff"/>
              </a:solidFill>
              <a:latin typeface="Arial"/>
            </a:endParaRPr>
          </a:p>
        </p:txBody>
      </p:sp>
      <p:pic>
        <p:nvPicPr>
          <p:cNvPr id="180" name="Imagen 4" descr=""/>
          <p:cNvPicPr/>
          <p:nvPr/>
        </p:nvPicPr>
        <p:blipFill>
          <a:blip r:embed="rId1"/>
          <a:stretch/>
        </p:blipFill>
        <p:spPr>
          <a:xfrm>
            <a:off x="3012480" y="1638000"/>
            <a:ext cx="6166080" cy="43326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3200" spc="-1" strike="noStrike">
                <a:solidFill>
                  <a:srgbClr val="ffffff"/>
                </a:solidFill>
                <a:latin typeface="Helvetica Neue"/>
                <a:ea typeface="Helvetica Neue"/>
              </a:rPr>
              <a:t>Classification of COVID-19 from chest x-ray images using deep features and correlation coefficient</a:t>
            </a:r>
            <a:endParaRPr b="0" lang="sv-SE" sz="3200" spc="-1" strike="noStrike">
              <a:solidFill>
                <a:srgbClr val="000000"/>
              </a:solidFill>
              <a:latin typeface="Arial"/>
            </a:endParaRPr>
          </a:p>
        </p:txBody>
      </p:sp>
      <p:sp>
        <p:nvSpPr>
          <p:cNvPr id="182" name="CuadroTexto 2"/>
          <p:cNvSpPr/>
          <p:nvPr/>
        </p:nvSpPr>
        <p:spPr>
          <a:xfrm>
            <a:off x="838080" y="6123600"/>
            <a:ext cx="609768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ea typeface="DejaVu Sans"/>
              </a:rPr>
              <a:t>Source: https://link.springer.com/article/10.1007/s11042-022-12500-3</a:t>
            </a:r>
            <a:endParaRPr b="0" lang="en-GB" sz="1400" spc="-1" strike="noStrike">
              <a:solidFill>
                <a:srgbClr val="ffffff"/>
              </a:solidFill>
              <a:latin typeface="Arial"/>
            </a:endParaRPr>
          </a:p>
        </p:txBody>
      </p:sp>
      <p:pic>
        <p:nvPicPr>
          <p:cNvPr id="183" name="Imagen 5" descr=""/>
          <p:cNvPicPr/>
          <p:nvPr/>
        </p:nvPicPr>
        <p:blipFill>
          <a:blip r:embed="rId1"/>
          <a:stretch/>
        </p:blipFill>
        <p:spPr>
          <a:xfrm>
            <a:off x="2658960" y="2440800"/>
            <a:ext cx="6873120" cy="23616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3200" spc="-1" strike="noStrike">
                <a:solidFill>
                  <a:srgbClr val="ffffff"/>
                </a:solidFill>
                <a:latin typeface="Helvetica Neue"/>
                <a:ea typeface="Helvetica Neue"/>
              </a:rPr>
              <a:t>Multiclass Classification for Detection of COVID-19 Infection in Chest X-Rays Using CNN</a:t>
            </a:r>
            <a:endParaRPr b="0" lang="sv-SE" sz="3200" spc="-1" strike="noStrike">
              <a:solidFill>
                <a:srgbClr val="000000"/>
              </a:solidFill>
              <a:latin typeface="Arial"/>
            </a:endParaRPr>
          </a:p>
        </p:txBody>
      </p:sp>
      <p:sp>
        <p:nvSpPr>
          <p:cNvPr id="185" name="CuadroTexto 2"/>
          <p:cNvSpPr/>
          <p:nvPr/>
        </p:nvSpPr>
        <p:spPr>
          <a:xfrm>
            <a:off x="838080" y="6123600"/>
            <a:ext cx="609768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ea typeface="DejaVu Sans"/>
              </a:rPr>
              <a:t>Source: https://www.hindawi.com/journals/cin/2022/3289809/</a:t>
            </a:r>
            <a:endParaRPr b="0" lang="en-GB" sz="1400" spc="-1" strike="noStrike">
              <a:solidFill>
                <a:srgbClr val="ffffff"/>
              </a:solidFill>
              <a:latin typeface="Arial"/>
            </a:endParaRPr>
          </a:p>
        </p:txBody>
      </p:sp>
      <p:pic>
        <p:nvPicPr>
          <p:cNvPr id="186" name="Imagen 5" descr=""/>
          <p:cNvPicPr/>
          <p:nvPr/>
        </p:nvPicPr>
        <p:blipFill>
          <a:blip r:embed="rId1"/>
          <a:stretch/>
        </p:blipFill>
        <p:spPr>
          <a:xfrm>
            <a:off x="2773440" y="1825560"/>
            <a:ext cx="6644520" cy="570960"/>
          </a:xfrm>
          <a:prstGeom prst="rect">
            <a:avLst/>
          </a:prstGeom>
          <a:ln w="0">
            <a:noFill/>
          </a:ln>
        </p:spPr>
      </p:pic>
      <p:pic>
        <p:nvPicPr>
          <p:cNvPr id="187" name="Imagen 7" descr=""/>
          <p:cNvPicPr/>
          <p:nvPr/>
        </p:nvPicPr>
        <p:blipFill>
          <a:blip r:embed="rId2"/>
          <a:stretch/>
        </p:blipFill>
        <p:spPr>
          <a:xfrm>
            <a:off x="4307040" y="2907720"/>
            <a:ext cx="7246440" cy="1866240"/>
          </a:xfrm>
          <a:prstGeom prst="rect">
            <a:avLst/>
          </a:prstGeom>
          <a:ln w="0">
            <a:noFill/>
          </a:ln>
        </p:spPr>
      </p:pic>
      <p:pic>
        <p:nvPicPr>
          <p:cNvPr id="188" name="Imagen 16" descr=""/>
          <p:cNvPicPr/>
          <p:nvPr/>
        </p:nvPicPr>
        <p:blipFill>
          <a:blip r:embed="rId3"/>
          <a:stretch/>
        </p:blipFill>
        <p:spPr>
          <a:xfrm>
            <a:off x="654120" y="2648880"/>
            <a:ext cx="3432600" cy="23835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ffffff"/>
                </a:solidFill>
                <a:latin typeface="Helvetica Neue"/>
                <a:ea typeface="Helvetica Neue"/>
              </a:rPr>
              <a:t>Index</a:t>
            </a:r>
            <a:endParaRPr b="0" lang="sv-SE" sz="4400" spc="-1" strike="noStrike">
              <a:solidFill>
                <a:srgbClr val="000000"/>
              </a:solidFill>
              <a:latin typeface="Arial"/>
            </a:endParaRPr>
          </a:p>
        </p:txBody>
      </p:sp>
      <p:sp>
        <p:nvSpPr>
          <p:cNvPr id="135"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ffffff"/>
              </a:buClr>
              <a:buFont typeface="Arial"/>
              <a:buChar char="•"/>
            </a:pPr>
            <a:r>
              <a:rPr b="0" lang="en-US" sz="3600" spc="-1" strike="noStrike">
                <a:solidFill>
                  <a:srgbClr val="ffffff"/>
                </a:solidFill>
                <a:latin typeface="Helvetica Neue Medium"/>
                <a:ea typeface="Helvetica Neue Medium"/>
              </a:rPr>
              <a:t>Introduction</a:t>
            </a:r>
            <a:endParaRPr b="0" lang="sv-SE" sz="3600" spc="-1" strike="noStrike">
              <a:solidFill>
                <a:srgbClr val="000000"/>
              </a:solidFill>
              <a:latin typeface="Arial"/>
            </a:endParaRPr>
          </a:p>
          <a:p>
            <a:pPr marL="228600" indent="-228600">
              <a:lnSpc>
                <a:spcPct val="90000"/>
              </a:lnSpc>
              <a:spcBef>
                <a:spcPts val="1001"/>
              </a:spcBef>
              <a:buClr>
                <a:srgbClr val="ffffff"/>
              </a:buClr>
              <a:buFont typeface="Arial"/>
              <a:buChar char="•"/>
            </a:pPr>
            <a:r>
              <a:rPr b="0" lang="en-US" sz="3600" spc="-1" strike="noStrike">
                <a:solidFill>
                  <a:srgbClr val="ffffff"/>
                </a:solidFill>
                <a:latin typeface="Helvetica Neue Medium"/>
                <a:ea typeface="Helvetica Neue Medium"/>
              </a:rPr>
              <a:t>Data Analysis</a:t>
            </a:r>
            <a:endParaRPr b="0" lang="sv-SE" sz="3600" spc="-1" strike="noStrike">
              <a:solidFill>
                <a:srgbClr val="000000"/>
              </a:solidFill>
              <a:latin typeface="Arial"/>
            </a:endParaRPr>
          </a:p>
          <a:p>
            <a:pPr marL="228600" indent="-228600">
              <a:lnSpc>
                <a:spcPct val="90000"/>
              </a:lnSpc>
              <a:spcBef>
                <a:spcPts val="1001"/>
              </a:spcBef>
              <a:buClr>
                <a:srgbClr val="ffffff"/>
              </a:buClr>
              <a:buFont typeface="Arial"/>
              <a:buChar char="•"/>
            </a:pPr>
            <a:r>
              <a:rPr b="0" lang="en-US" sz="3600" spc="-1" strike="noStrike">
                <a:solidFill>
                  <a:srgbClr val="ffffff"/>
                </a:solidFill>
                <a:latin typeface="Helvetica Neue Medium"/>
                <a:ea typeface="Helvetica Neue Medium"/>
              </a:rPr>
              <a:t>Network Architecture Design</a:t>
            </a:r>
            <a:endParaRPr b="0" lang="sv-SE" sz="3600" spc="-1" strike="noStrike">
              <a:solidFill>
                <a:srgbClr val="000000"/>
              </a:solidFill>
              <a:latin typeface="Arial"/>
            </a:endParaRPr>
          </a:p>
          <a:p>
            <a:pPr marL="228600" indent="-228600">
              <a:lnSpc>
                <a:spcPct val="90000"/>
              </a:lnSpc>
              <a:spcBef>
                <a:spcPts val="1001"/>
              </a:spcBef>
              <a:buClr>
                <a:srgbClr val="ffffff"/>
              </a:buClr>
              <a:buFont typeface="Arial"/>
              <a:buChar char="•"/>
            </a:pPr>
            <a:r>
              <a:rPr b="0" lang="en-US" sz="3600" spc="-1" strike="noStrike">
                <a:solidFill>
                  <a:srgbClr val="ffffff"/>
                </a:solidFill>
                <a:latin typeface="Helvetica Neue Medium"/>
                <a:ea typeface="Helvetica Neue Medium"/>
              </a:rPr>
              <a:t>Network Training &amp; Evaluation</a:t>
            </a:r>
            <a:endParaRPr b="0" lang="sv-SE" sz="3600" spc="-1" strike="noStrike">
              <a:solidFill>
                <a:srgbClr val="000000"/>
              </a:solidFill>
              <a:latin typeface="Arial"/>
            </a:endParaRPr>
          </a:p>
          <a:p>
            <a:pPr marL="228600" indent="-228600">
              <a:lnSpc>
                <a:spcPct val="90000"/>
              </a:lnSpc>
              <a:spcBef>
                <a:spcPts val="1001"/>
              </a:spcBef>
              <a:buClr>
                <a:srgbClr val="ffffff"/>
              </a:buClr>
              <a:buFont typeface="Arial"/>
              <a:buChar char="•"/>
            </a:pPr>
            <a:r>
              <a:rPr b="0" lang="en-US" sz="3600" spc="-1" strike="noStrike">
                <a:solidFill>
                  <a:srgbClr val="ffffff"/>
                </a:solidFill>
                <a:latin typeface="Helvetica Neue Medium"/>
                <a:ea typeface="Helvetica Neue Medium"/>
              </a:rPr>
              <a:t>Results</a:t>
            </a:r>
            <a:endParaRPr b="0" lang="sv-SE" sz="3600" spc="-1" strike="noStrike">
              <a:solidFill>
                <a:srgbClr val="000000"/>
              </a:solidFill>
              <a:latin typeface="Arial"/>
            </a:endParaRPr>
          </a:p>
          <a:p>
            <a:pPr marL="228600" indent="-228600">
              <a:lnSpc>
                <a:spcPct val="90000"/>
              </a:lnSpc>
              <a:spcBef>
                <a:spcPts val="1001"/>
              </a:spcBef>
              <a:buClr>
                <a:srgbClr val="ffffff"/>
              </a:buClr>
              <a:buFont typeface="Arial"/>
              <a:buChar char="•"/>
            </a:pPr>
            <a:r>
              <a:rPr b="0" lang="en-US" sz="3600" spc="-1" strike="noStrike">
                <a:solidFill>
                  <a:srgbClr val="ffffff"/>
                </a:solidFill>
                <a:latin typeface="Helvetica Neue Medium"/>
                <a:ea typeface="Helvetica Neue Medium"/>
              </a:rPr>
              <a:t>Conclusion</a:t>
            </a:r>
            <a:endParaRPr b="0" lang="sv-SE" sz="3600" spc="-1" strike="noStrike">
              <a:solidFill>
                <a:srgbClr val="000000"/>
              </a:solidFill>
              <a:latin typeface="Arial"/>
            </a:endParaRPr>
          </a:p>
          <a:p>
            <a:pPr indent="0">
              <a:lnSpc>
                <a:spcPct val="90000"/>
              </a:lnSpc>
              <a:spcBef>
                <a:spcPts val="1001"/>
              </a:spcBef>
              <a:buNone/>
              <a:tabLst>
                <a:tab algn="l" pos="0"/>
              </a:tabLst>
            </a:pPr>
            <a:endParaRPr b="0" lang="sv-SE" sz="3600" spc="-1" strike="noStrike">
              <a:solidFill>
                <a:srgbClr val="000000"/>
              </a:solidFill>
              <a:latin typeface="Arial"/>
            </a:endParaRPr>
          </a:p>
          <a:p>
            <a:pPr indent="0">
              <a:lnSpc>
                <a:spcPct val="90000"/>
              </a:lnSpc>
              <a:spcBef>
                <a:spcPts val="1001"/>
              </a:spcBef>
              <a:buNone/>
              <a:tabLst>
                <a:tab algn="l" pos="0"/>
              </a:tabLst>
            </a:pPr>
            <a:endParaRPr b="0" lang="sv-SE" sz="3600" spc="-1" strike="noStrike">
              <a:solidFill>
                <a:srgbClr val="000000"/>
              </a:solidFill>
              <a:latin typeface="Arial"/>
            </a:endParaRPr>
          </a:p>
          <a:p>
            <a:pPr indent="0">
              <a:lnSpc>
                <a:spcPct val="90000"/>
              </a:lnSpc>
              <a:spcBef>
                <a:spcPts val="1001"/>
              </a:spcBef>
              <a:buNone/>
              <a:tabLst>
                <a:tab algn="l" pos="0"/>
              </a:tabLst>
            </a:pPr>
            <a:endParaRPr b="0" lang="sv-SE"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3200" spc="-1" strike="noStrike">
                <a:solidFill>
                  <a:srgbClr val="ffffff"/>
                </a:solidFill>
                <a:latin typeface="Helvetica Neue"/>
                <a:ea typeface="Helvetica Neue"/>
              </a:rPr>
              <a:t>Multiclass Classification for Detection of COVID-19 Infection in Chest X-Rays Using CNN</a:t>
            </a:r>
            <a:endParaRPr b="0" lang="sv-SE" sz="3200" spc="-1" strike="noStrike">
              <a:solidFill>
                <a:srgbClr val="000000"/>
              </a:solidFill>
              <a:latin typeface="Arial"/>
            </a:endParaRPr>
          </a:p>
        </p:txBody>
      </p:sp>
      <p:sp>
        <p:nvSpPr>
          <p:cNvPr id="190" name="CuadroTexto 2"/>
          <p:cNvSpPr/>
          <p:nvPr/>
        </p:nvSpPr>
        <p:spPr>
          <a:xfrm>
            <a:off x="838080" y="6123600"/>
            <a:ext cx="609768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ea typeface="DejaVu Sans"/>
              </a:rPr>
              <a:t>Source: https://www.hindawi.com/journals/cin/2022/3289809/</a:t>
            </a:r>
            <a:endParaRPr b="0" lang="en-GB" sz="1400" spc="-1" strike="noStrike">
              <a:solidFill>
                <a:srgbClr val="ffffff"/>
              </a:solidFill>
              <a:latin typeface="Arial"/>
            </a:endParaRPr>
          </a:p>
        </p:txBody>
      </p:sp>
      <p:pic>
        <p:nvPicPr>
          <p:cNvPr id="191" name="Imagen 11" descr=""/>
          <p:cNvPicPr/>
          <p:nvPr/>
        </p:nvPicPr>
        <p:blipFill>
          <a:blip r:embed="rId1"/>
          <a:srcRect l="3550" t="0" r="0" b="0"/>
          <a:stretch/>
        </p:blipFill>
        <p:spPr>
          <a:xfrm>
            <a:off x="2869920" y="1892160"/>
            <a:ext cx="6451200" cy="40428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indent="0">
              <a:lnSpc>
                <a:spcPct val="90000"/>
              </a:lnSpc>
              <a:buNone/>
              <a:tabLst>
                <a:tab algn="l" pos="0"/>
              </a:tabLst>
            </a:pPr>
            <a:r>
              <a:rPr b="1" lang="en-US" sz="3600" spc="-1" strike="noStrike">
                <a:solidFill>
                  <a:srgbClr val="ffffff"/>
                </a:solidFill>
                <a:latin typeface="Helvetica Neue"/>
                <a:ea typeface="Helvetica Neue"/>
              </a:rPr>
              <a:t>A Deep Transfer Learning Approach to Diagnose Covid-19 using X-ray Images</a:t>
            </a:r>
            <a:endParaRPr b="0" lang="sv-SE" sz="3600" spc="-1" strike="noStrike">
              <a:solidFill>
                <a:srgbClr val="000000"/>
              </a:solidFill>
              <a:latin typeface="Arial"/>
            </a:endParaRPr>
          </a:p>
        </p:txBody>
      </p:sp>
      <p:sp>
        <p:nvSpPr>
          <p:cNvPr id="193" name="CuadroTexto 2"/>
          <p:cNvSpPr/>
          <p:nvPr/>
        </p:nvSpPr>
        <p:spPr>
          <a:xfrm>
            <a:off x="838080" y="6123600"/>
            <a:ext cx="609768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ea typeface="DejaVu Sans"/>
              </a:rPr>
              <a:t>Source: https://ieeexplore.ieee.org/abstract/document/9398037</a:t>
            </a:r>
            <a:endParaRPr b="0" lang="en-GB" sz="1400" spc="-1" strike="noStrike">
              <a:solidFill>
                <a:srgbClr val="ffffff"/>
              </a:solidFill>
              <a:latin typeface="Arial"/>
            </a:endParaRPr>
          </a:p>
        </p:txBody>
      </p:sp>
      <p:pic>
        <p:nvPicPr>
          <p:cNvPr id="194" name="Imagen 7" descr=""/>
          <p:cNvPicPr/>
          <p:nvPr/>
        </p:nvPicPr>
        <p:blipFill>
          <a:blip r:embed="rId1"/>
          <a:stretch/>
        </p:blipFill>
        <p:spPr>
          <a:xfrm>
            <a:off x="769320" y="1915560"/>
            <a:ext cx="6301440" cy="997560"/>
          </a:xfrm>
          <a:prstGeom prst="rect">
            <a:avLst/>
          </a:prstGeom>
          <a:ln w="0">
            <a:noFill/>
          </a:ln>
        </p:spPr>
      </p:pic>
      <p:pic>
        <p:nvPicPr>
          <p:cNvPr id="195" name="Imagen 13" descr=""/>
          <p:cNvPicPr/>
          <p:nvPr/>
        </p:nvPicPr>
        <p:blipFill>
          <a:blip r:embed="rId2"/>
          <a:stretch/>
        </p:blipFill>
        <p:spPr>
          <a:xfrm>
            <a:off x="1843920" y="3271680"/>
            <a:ext cx="4152600" cy="2178720"/>
          </a:xfrm>
          <a:prstGeom prst="rect">
            <a:avLst/>
          </a:prstGeom>
          <a:ln w="0">
            <a:noFill/>
          </a:ln>
        </p:spPr>
      </p:pic>
      <p:pic>
        <p:nvPicPr>
          <p:cNvPr id="196" name="Imagen 1" descr=""/>
          <p:cNvPicPr/>
          <p:nvPr/>
        </p:nvPicPr>
        <p:blipFill>
          <a:blip r:embed="rId3"/>
          <a:stretch/>
        </p:blipFill>
        <p:spPr>
          <a:xfrm>
            <a:off x="7410600" y="1915560"/>
            <a:ext cx="2946240" cy="41205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indent="0">
              <a:lnSpc>
                <a:spcPct val="90000"/>
              </a:lnSpc>
              <a:buNone/>
              <a:tabLst>
                <a:tab algn="l" pos="0"/>
              </a:tabLst>
            </a:pPr>
            <a:r>
              <a:rPr b="1" lang="en-US" sz="3600" spc="-1" strike="noStrike">
                <a:solidFill>
                  <a:srgbClr val="ffffff"/>
                </a:solidFill>
                <a:latin typeface="Helvetica Neue"/>
                <a:ea typeface="Helvetica Neue"/>
              </a:rPr>
              <a:t>A Deep Transfer Learning Approach to Diagnose Covid-19 using X-ray Images</a:t>
            </a:r>
            <a:endParaRPr b="0" lang="sv-SE" sz="3600" spc="-1" strike="noStrike">
              <a:solidFill>
                <a:srgbClr val="000000"/>
              </a:solidFill>
              <a:latin typeface="Arial"/>
            </a:endParaRPr>
          </a:p>
        </p:txBody>
      </p:sp>
      <p:sp>
        <p:nvSpPr>
          <p:cNvPr id="198" name="CuadroTexto 2"/>
          <p:cNvSpPr/>
          <p:nvPr/>
        </p:nvSpPr>
        <p:spPr>
          <a:xfrm>
            <a:off x="838080" y="6123600"/>
            <a:ext cx="609768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ea typeface="DejaVu Sans"/>
              </a:rPr>
              <a:t>Source: https://ieeexplore.ieee.org/abstract/document/9398037</a:t>
            </a:r>
            <a:endParaRPr b="0" lang="en-GB" sz="1400" spc="-1" strike="noStrike">
              <a:solidFill>
                <a:srgbClr val="ffffff"/>
              </a:solidFill>
              <a:latin typeface="Arial"/>
            </a:endParaRPr>
          </a:p>
        </p:txBody>
      </p:sp>
      <p:pic>
        <p:nvPicPr>
          <p:cNvPr id="199" name="Imagen 11" descr=""/>
          <p:cNvPicPr/>
          <p:nvPr/>
        </p:nvPicPr>
        <p:blipFill>
          <a:blip r:embed="rId1"/>
          <a:stretch/>
        </p:blipFill>
        <p:spPr>
          <a:xfrm>
            <a:off x="2346840" y="1867320"/>
            <a:ext cx="2946240" cy="4120560"/>
          </a:xfrm>
          <a:prstGeom prst="rect">
            <a:avLst/>
          </a:prstGeom>
          <a:ln w="0">
            <a:noFill/>
          </a:ln>
        </p:spPr>
      </p:pic>
      <p:pic>
        <p:nvPicPr>
          <p:cNvPr id="200" name="Imagen 18" descr=""/>
          <p:cNvPicPr/>
          <p:nvPr/>
        </p:nvPicPr>
        <p:blipFill>
          <a:blip r:embed="rId2"/>
          <a:stretch/>
        </p:blipFill>
        <p:spPr>
          <a:xfrm>
            <a:off x="6209280" y="2678400"/>
            <a:ext cx="4228920" cy="24987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Proposed Solutions</a:t>
            </a:r>
            <a:endParaRPr b="0" lang="sv-SE" sz="4400" spc="-1" strike="noStrike">
              <a:solidFill>
                <a:srgbClr val="000000"/>
              </a:solidFill>
              <a:latin typeface="Arial"/>
            </a:endParaRPr>
          </a:p>
        </p:txBody>
      </p:sp>
      <p:sp>
        <p:nvSpPr>
          <p:cNvPr id="20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TabukNet – Own Implemented Deep CNN</a:t>
            </a:r>
            <a:endParaRPr b="0" lang="sv-SE" sz="2800" spc="-1" strike="noStrike">
              <a:solidFill>
                <a:srgbClr val="000000"/>
              </a:solidFill>
              <a:latin typeface="Arial"/>
            </a:endParaRPr>
          </a:p>
          <a:p>
            <a:pPr indent="0" algn="just">
              <a:lnSpc>
                <a:spcPct val="90000"/>
              </a:lnSpc>
              <a:spcBef>
                <a:spcPts val="1001"/>
              </a:spcBef>
              <a:buNone/>
              <a:tabLst>
                <a:tab algn="l" pos="0"/>
              </a:tabLst>
            </a:pPr>
            <a:endParaRPr b="0" lang="sv-SE" sz="2800" spc="-1" strike="noStrike">
              <a:solidFill>
                <a:srgbClr val="000000"/>
              </a:solidFill>
              <a:latin typeface="Arial"/>
            </a:endParaRPr>
          </a:p>
          <a:p>
            <a:pPr marL="228600" indent="-2286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ChittagongNet – Transfer Learning</a:t>
            </a:r>
            <a:endParaRPr b="0" lang="sv-SE" sz="2800" spc="-1" strike="noStrike">
              <a:solidFill>
                <a:srgbClr val="000000"/>
              </a:solidFill>
              <a:latin typeface="Arial"/>
            </a:endParaRPr>
          </a:p>
          <a:p>
            <a:pPr lvl="1" marL="685800" indent="-228600" algn="just">
              <a:lnSpc>
                <a:spcPct val="90000"/>
              </a:lnSpc>
              <a:spcBef>
                <a:spcPts val="499"/>
              </a:spcBef>
              <a:buClr>
                <a:srgbClr val="ffffff"/>
              </a:buClr>
              <a:buFont typeface="Arial"/>
              <a:buChar char="•"/>
              <a:tabLst>
                <a:tab algn="l" pos="0"/>
              </a:tabLst>
            </a:pPr>
            <a:r>
              <a:rPr b="0" lang="en-US" sz="2400" spc="-1" strike="noStrike">
                <a:solidFill>
                  <a:srgbClr val="ffffff"/>
                </a:solidFill>
                <a:latin typeface="Arial"/>
                <a:ea typeface="Helvetica Neue Medium"/>
              </a:rPr>
              <a:t>VGG19 – Feature Extraction</a:t>
            </a:r>
            <a:endParaRPr b="0" lang="sv-SE" sz="2400" spc="-1" strike="noStrike">
              <a:solidFill>
                <a:srgbClr val="000000"/>
              </a:solidFill>
              <a:latin typeface="Arial"/>
            </a:endParaRPr>
          </a:p>
          <a:p>
            <a:pPr lvl="1" marL="685800" indent="-228600" algn="just">
              <a:lnSpc>
                <a:spcPct val="90000"/>
              </a:lnSpc>
              <a:spcBef>
                <a:spcPts val="499"/>
              </a:spcBef>
              <a:buClr>
                <a:srgbClr val="ffffff"/>
              </a:buClr>
              <a:buFont typeface="Arial"/>
              <a:buChar char="•"/>
              <a:tabLst>
                <a:tab algn="l" pos="0"/>
              </a:tabLst>
            </a:pPr>
            <a:r>
              <a:rPr b="0" lang="en-US" sz="2400" spc="-1" strike="noStrike">
                <a:solidFill>
                  <a:srgbClr val="ffffff"/>
                </a:solidFill>
                <a:latin typeface="Arial"/>
                <a:ea typeface="Helvetica Neue Medium"/>
              </a:rPr>
              <a:t>ResNet18 – Fine Tuning</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831960" y="1709640"/>
            <a:ext cx="10514880" cy="2851920"/>
          </a:xfrm>
          <a:prstGeom prst="rect">
            <a:avLst/>
          </a:prstGeom>
          <a:noFill/>
          <a:ln w="0">
            <a:noFill/>
          </a:ln>
        </p:spPr>
        <p:txBody>
          <a:bodyPr lIns="90000" rIns="90000" tIns="45000" bIns="45000" anchor="b">
            <a:normAutofit/>
          </a:bodyPr>
          <a:p>
            <a:pPr indent="0">
              <a:lnSpc>
                <a:spcPct val="90000"/>
              </a:lnSpc>
              <a:buNone/>
              <a:tabLst>
                <a:tab algn="l" pos="0"/>
              </a:tabLst>
            </a:pPr>
            <a:r>
              <a:rPr b="1" lang="es-MX" sz="4800" spc="-1" strike="noStrike">
                <a:solidFill>
                  <a:srgbClr val="ffffff"/>
                </a:solidFill>
                <a:latin typeface="Helvetica Neue"/>
                <a:ea typeface="Helvetica Neue"/>
              </a:rPr>
              <a:t>Network Training &amp; Evaluation</a:t>
            </a:r>
            <a:endParaRPr b="0" lang="sv-SE" sz="4800" spc="-1" strike="noStrike">
              <a:solidFill>
                <a:srgbClr val="000000"/>
              </a:solidFill>
              <a:latin typeface="Arial"/>
            </a:endParaRPr>
          </a:p>
        </p:txBody>
      </p:sp>
      <p:sp>
        <p:nvSpPr>
          <p:cNvPr id="204" name="PlaceHolder 2"/>
          <p:cNvSpPr>
            <a:spLocks noGrp="1"/>
          </p:cNvSpPr>
          <p:nvPr>
            <p:ph/>
          </p:nvPr>
        </p:nvSpPr>
        <p:spPr>
          <a:xfrm>
            <a:off x="831960" y="4589640"/>
            <a:ext cx="10514880" cy="14994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s-ES" sz="2400" spc="-1" strike="noStrike">
                <a:solidFill>
                  <a:srgbClr val="ffffff"/>
                </a:solidFill>
                <a:latin typeface="Helvetica Neue Medium"/>
                <a:ea typeface="Helvetica Neue Medium"/>
              </a:rPr>
              <a:t>Training Procedure &amp; Evaluation Metrics </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Training characteristics</a:t>
            </a:r>
            <a:endParaRPr b="0" lang="sv-SE" sz="4400" spc="-1" strike="noStrike">
              <a:solidFill>
                <a:srgbClr val="000000"/>
              </a:solidFill>
              <a:latin typeface="Arial"/>
            </a:endParaRPr>
          </a:p>
        </p:txBody>
      </p:sp>
      <p:sp>
        <p:nvSpPr>
          <p:cNvPr id="20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90000"/>
          </a:bodyPr>
          <a:p>
            <a:pPr marL="205200" indent="-2052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Hyperparameters:</a:t>
            </a:r>
            <a:endParaRPr b="0" lang="sv-SE" sz="2800" spc="-1" strike="noStrike">
              <a:solidFill>
                <a:srgbClr val="000000"/>
              </a:solidFill>
              <a:latin typeface="Arial"/>
            </a:endParaRPr>
          </a:p>
          <a:p>
            <a:pPr indent="0">
              <a:lnSpc>
                <a:spcPct val="90000"/>
              </a:lnSpc>
              <a:spcBef>
                <a:spcPts val="1417"/>
              </a:spcBef>
              <a:buNone/>
              <a:tabLst>
                <a:tab algn="l" pos="0"/>
              </a:tabLst>
            </a:pPr>
            <a:endParaRPr b="0" lang="sv-SE" sz="2400" spc="-1" strike="noStrike">
              <a:solidFill>
                <a:srgbClr val="000000"/>
              </a:solidFill>
              <a:latin typeface="Arial"/>
            </a:endParaRPr>
          </a:p>
          <a:p>
            <a:pPr indent="0">
              <a:lnSpc>
                <a:spcPct val="90000"/>
              </a:lnSpc>
              <a:spcBef>
                <a:spcPts val="1417"/>
              </a:spcBef>
              <a:buNone/>
              <a:tabLst>
                <a:tab algn="l" pos="0"/>
              </a:tabLst>
            </a:pPr>
            <a:endParaRPr b="0" lang="sv-SE" sz="2400" spc="-1" strike="noStrike">
              <a:solidFill>
                <a:srgbClr val="000000"/>
              </a:solidFill>
              <a:latin typeface="Arial"/>
            </a:endParaRPr>
          </a:p>
          <a:p>
            <a:pPr indent="0">
              <a:lnSpc>
                <a:spcPct val="90000"/>
              </a:lnSpc>
              <a:spcBef>
                <a:spcPts val="1417"/>
              </a:spcBef>
              <a:buNone/>
              <a:tabLst>
                <a:tab algn="l" pos="0"/>
              </a:tabLst>
            </a:pPr>
            <a:endParaRPr b="0" lang="sv-SE" sz="2400" spc="-1" strike="noStrike">
              <a:solidFill>
                <a:srgbClr val="000000"/>
              </a:solidFill>
              <a:latin typeface="Arial"/>
            </a:endParaRPr>
          </a:p>
          <a:p>
            <a:pPr indent="0">
              <a:lnSpc>
                <a:spcPct val="90000"/>
              </a:lnSpc>
              <a:spcBef>
                <a:spcPts val="1417"/>
              </a:spcBef>
              <a:buNone/>
              <a:tabLst>
                <a:tab algn="l" pos="0"/>
              </a:tabLst>
            </a:pPr>
            <a:endParaRPr b="0" lang="sv-SE" sz="2400" spc="-1" strike="noStrike">
              <a:solidFill>
                <a:srgbClr val="000000"/>
              </a:solidFill>
              <a:latin typeface="Arial"/>
            </a:endParaRPr>
          </a:p>
          <a:p>
            <a:pPr indent="0">
              <a:lnSpc>
                <a:spcPct val="90000"/>
              </a:lnSpc>
              <a:spcBef>
                <a:spcPts val="1417"/>
              </a:spcBef>
              <a:buNone/>
              <a:tabLst>
                <a:tab algn="l" pos="0"/>
              </a:tabLst>
            </a:pPr>
            <a:endParaRPr b="0" lang="sv-SE" sz="2400" spc="-1" strike="noStrike">
              <a:solidFill>
                <a:srgbClr val="000000"/>
              </a:solidFill>
              <a:latin typeface="Arial"/>
            </a:endParaRPr>
          </a:p>
          <a:p>
            <a:pPr marL="205200" indent="-2052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Optimizer: Adam</a:t>
            </a:r>
            <a:endParaRPr b="0" lang="sv-SE" sz="2800" spc="-1" strike="noStrike">
              <a:solidFill>
                <a:srgbClr val="000000"/>
              </a:solidFill>
              <a:latin typeface="Arial"/>
            </a:endParaRPr>
          </a:p>
          <a:p>
            <a:pPr marL="205200" indent="-2052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Criterion: CrossEntropyLoss</a:t>
            </a:r>
            <a:endParaRPr b="0" lang="sv-SE" sz="2800" spc="-1" strike="noStrike">
              <a:solidFill>
                <a:srgbClr val="000000"/>
              </a:solidFill>
              <a:latin typeface="Arial"/>
            </a:endParaRPr>
          </a:p>
          <a:p>
            <a:pPr lvl="1" marL="616680" indent="-205200" algn="just">
              <a:lnSpc>
                <a:spcPct val="90000"/>
              </a:lnSpc>
              <a:spcBef>
                <a:spcPts val="499"/>
              </a:spcBef>
              <a:buClr>
                <a:srgbClr val="ffffff"/>
              </a:buClr>
              <a:buFont typeface="Arial"/>
              <a:buChar char="•"/>
              <a:tabLst>
                <a:tab algn="l" pos="0"/>
              </a:tabLst>
            </a:pPr>
            <a:r>
              <a:rPr b="0" lang="en-US" sz="2400" spc="-1" strike="noStrike">
                <a:solidFill>
                  <a:srgbClr val="ffffff"/>
                </a:solidFill>
                <a:latin typeface="Arial"/>
                <a:ea typeface="Helvetica Neue Medium"/>
              </a:rPr>
              <a:t>Prediction: Softmax probabilities</a:t>
            </a:r>
            <a:endParaRPr b="0" lang="sv-SE" sz="2400" spc="-1" strike="noStrike">
              <a:solidFill>
                <a:srgbClr val="000000"/>
              </a:solidFill>
              <a:latin typeface="Arial"/>
            </a:endParaRPr>
          </a:p>
          <a:p>
            <a:pPr lvl="1" marL="616680" indent="-205200" algn="just">
              <a:lnSpc>
                <a:spcPct val="90000"/>
              </a:lnSpc>
              <a:spcBef>
                <a:spcPts val="499"/>
              </a:spcBef>
              <a:buClr>
                <a:srgbClr val="ffffff"/>
              </a:buClr>
              <a:buFont typeface="Arial"/>
              <a:buChar char="•"/>
              <a:tabLst>
                <a:tab algn="l" pos="0"/>
              </a:tabLst>
            </a:pPr>
            <a:r>
              <a:rPr b="0" lang="en-US" sz="2400" spc="-1" strike="noStrike">
                <a:solidFill>
                  <a:srgbClr val="ffffff"/>
                </a:solidFill>
                <a:latin typeface="Arial"/>
                <a:ea typeface="Helvetica Neue Medium"/>
              </a:rPr>
              <a:t>Ground Truth: Class label</a:t>
            </a:r>
            <a:endParaRPr b="0" lang="sv-SE" sz="2400" spc="-1" strike="noStrike">
              <a:solidFill>
                <a:srgbClr val="000000"/>
              </a:solidFill>
              <a:latin typeface="Arial"/>
            </a:endParaRPr>
          </a:p>
        </p:txBody>
      </p:sp>
      <p:graphicFrame>
        <p:nvGraphicFramePr>
          <p:cNvPr id="207" name="Tabla 5"/>
          <p:cNvGraphicFramePr/>
          <p:nvPr/>
        </p:nvGraphicFramePr>
        <p:xfrm>
          <a:off x="2031840" y="2517840"/>
          <a:ext cx="8127000" cy="1483200"/>
        </p:xfrm>
        <a:graphic>
          <a:graphicData uri="http://schemas.openxmlformats.org/drawingml/2006/table">
            <a:tbl>
              <a:tblPr/>
              <a:tblGrid>
                <a:gridCol w="2031840"/>
                <a:gridCol w="2031840"/>
                <a:gridCol w="2031840"/>
                <a:gridCol w="2031840"/>
              </a:tblGrid>
              <a:tr h="370800">
                <a:tc>
                  <a:txBody>
                    <a:bodyPr anchor="t">
                      <a:noAutofit/>
                    </a:bodyPr>
                    <a:p>
                      <a:endParaRPr b="1" lang="es-ES" sz="1800" spc="-1" strike="noStrike">
                        <a:solidFill>
                          <a:schemeClr val="dk1"/>
                        </a:solidFill>
                        <a:latin typeface="Calibri"/>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1" lang="es-ES" sz="1800" spc="-1" strike="noStrike">
                          <a:solidFill>
                            <a:schemeClr val="dk1"/>
                          </a:solidFill>
                          <a:latin typeface="Calibri"/>
                        </a:rPr>
                        <a:t>TabukNet</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1" lang="es-ES" sz="1800" spc="-1" strike="noStrike">
                          <a:solidFill>
                            <a:schemeClr val="dk1"/>
                          </a:solidFill>
                          <a:latin typeface="Calibri"/>
                        </a:rPr>
                        <a:t>VGG19</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1" lang="es-ES" sz="1800" spc="-1" strike="noStrike">
                          <a:solidFill>
                            <a:schemeClr val="dk1"/>
                          </a:solidFill>
                          <a:latin typeface="Calibri"/>
                        </a:rPr>
                        <a:t>ResNet18</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nchor="t">
                      <a:noAutofit/>
                    </a:bodyPr>
                    <a:p>
                      <a:pPr>
                        <a:lnSpc>
                          <a:spcPct val="100000"/>
                        </a:lnSpc>
                      </a:pPr>
                      <a:r>
                        <a:rPr b="0" lang="es-ES" sz="1800" spc="-1" strike="noStrike">
                          <a:solidFill>
                            <a:schemeClr val="dk1"/>
                          </a:solidFill>
                          <a:latin typeface="Calibri"/>
                        </a:rPr>
                        <a:t>Number of epochs</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40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40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r>
                        <a:rPr b="0" lang="es-ES" sz="1800" spc="-1" strike="noStrike">
                          <a:solidFill>
                            <a:schemeClr val="dk1"/>
                          </a:solidFill>
                          <a:latin typeface="Calibri"/>
                        </a:rPr>
                        <a:t>40</a:t>
                      </a:r>
                      <a:endParaRPr b="0" lang="es-ES" sz="1800" spc="-1" strike="noStrike">
                        <a:solidFill>
                          <a:schemeClr val="dk1"/>
                        </a:solidFill>
                        <a:latin typeface="Calibri"/>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70800">
                <a:tc>
                  <a:txBody>
                    <a:bodyPr anchor="t">
                      <a:noAutofit/>
                    </a:bodyPr>
                    <a:p>
                      <a:pPr>
                        <a:lnSpc>
                          <a:spcPct val="100000"/>
                        </a:lnSpc>
                      </a:pPr>
                      <a:r>
                        <a:rPr b="0" lang="es-ES" sz="1800" spc="-1" strike="noStrike">
                          <a:solidFill>
                            <a:schemeClr val="dk1"/>
                          </a:solidFill>
                          <a:latin typeface="Calibri"/>
                        </a:rPr>
                        <a:t>Batch Size</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0" lang="es-ES" sz="1800" spc="-1" strike="noStrike">
                          <a:solidFill>
                            <a:schemeClr val="dk1"/>
                          </a:solidFill>
                          <a:latin typeface="Calibri"/>
                        </a:rPr>
                        <a:t>64</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0" lang="es-ES" sz="1800" spc="-1" strike="noStrike">
                          <a:solidFill>
                            <a:schemeClr val="dk1"/>
                          </a:solidFill>
                          <a:latin typeface="Calibri"/>
                        </a:rPr>
                        <a:t>64</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r>
                        <a:rPr b="0" lang="es-ES" sz="1800" spc="-1" strike="noStrike">
                          <a:solidFill>
                            <a:schemeClr val="dk1"/>
                          </a:solidFill>
                          <a:latin typeface="Calibri"/>
                        </a:rPr>
                        <a:t>64</a:t>
                      </a:r>
                      <a:endParaRPr b="0" lang="es-ES" sz="1800" spc="-1" strike="noStrike">
                        <a:solidFill>
                          <a:schemeClr val="dk1"/>
                        </a:solidFill>
                        <a:latin typeface="Calibri"/>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nchor="t">
                      <a:noAutofit/>
                    </a:bodyPr>
                    <a:p>
                      <a:pPr>
                        <a:lnSpc>
                          <a:spcPct val="100000"/>
                        </a:lnSpc>
                      </a:pPr>
                      <a:r>
                        <a:rPr b="0" lang="es-ES" sz="1800" spc="-1" strike="noStrike">
                          <a:solidFill>
                            <a:schemeClr val="dk1"/>
                          </a:solidFill>
                          <a:latin typeface="Calibri"/>
                        </a:rPr>
                        <a:t>Learning Rate</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0.001</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0.001</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r>
                        <a:rPr b="0" lang="es-ES" sz="1800" spc="-1" strike="noStrike">
                          <a:solidFill>
                            <a:schemeClr val="dk1"/>
                          </a:solidFill>
                          <a:latin typeface="Calibri"/>
                        </a:rPr>
                        <a:t>0.0001</a:t>
                      </a:r>
                      <a:endParaRPr b="0" lang="es-ES" sz="1800" spc="-1" strike="noStrike">
                        <a:solidFill>
                          <a:schemeClr val="dk1"/>
                        </a:solidFill>
                        <a:latin typeface="Calibri"/>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TabukNet</a:t>
            </a:r>
            <a:endParaRPr b="0" lang="sv-SE" sz="4400" spc="-1" strike="noStrike">
              <a:solidFill>
                <a:srgbClr val="000000"/>
              </a:solidFill>
              <a:latin typeface="Arial"/>
            </a:endParaRPr>
          </a:p>
        </p:txBody>
      </p:sp>
      <p:sp>
        <p:nvSpPr>
          <p:cNvPr id="209" name="CuadroTexto 2"/>
          <p:cNvSpPr/>
          <p:nvPr/>
        </p:nvSpPr>
        <p:spPr>
          <a:xfrm>
            <a:off x="7521840" y="1690560"/>
            <a:ext cx="419760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800" spc="-1" strike="noStrike">
                <a:solidFill>
                  <a:srgbClr val="ffffff"/>
                </a:solidFill>
                <a:latin typeface="Calibri"/>
                <a:ea typeface="DejaVu Sans"/>
              </a:rPr>
              <a:t>Train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0.891</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 0.8869</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0.6472</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Val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0.9362</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 0.9352</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0.6123</a:t>
            </a:r>
            <a:r>
              <a:rPr b="0" lang="es-ES" sz="1800" spc="-1" strike="noStrike">
                <a:solidFill>
                  <a:srgbClr val="ffffff"/>
                </a:solidFill>
                <a:latin typeface="Calibri"/>
                <a:ea typeface="DejaVu Sans"/>
              </a:rPr>
              <a:t>	</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Test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0.612</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 0.555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0.857</a:t>
            </a:r>
            <a:endParaRPr b="0" lang="en-GB" sz="1800" spc="-1" strike="noStrike">
              <a:solidFill>
                <a:srgbClr val="ffffff"/>
              </a:solidFill>
              <a:latin typeface="Arial"/>
            </a:endParaRPr>
          </a:p>
        </p:txBody>
      </p:sp>
      <p:pic>
        <p:nvPicPr>
          <p:cNvPr id="210" name="Imagen 5" descr=""/>
          <p:cNvPicPr/>
          <p:nvPr/>
        </p:nvPicPr>
        <p:blipFill>
          <a:blip r:embed="rId1"/>
          <a:stretch/>
        </p:blipFill>
        <p:spPr>
          <a:xfrm>
            <a:off x="838080" y="1690200"/>
            <a:ext cx="6132960" cy="2175120"/>
          </a:xfrm>
          <a:prstGeom prst="rect">
            <a:avLst/>
          </a:prstGeom>
          <a:ln w="0">
            <a:noFill/>
          </a:ln>
        </p:spPr>
      </p:pic>
      <p:pic>
        <p:nvPicPr>
          <p:cNvPr id="211" name="Imagen 7" descr=""/>
          <p:cNvPicPr/>
          <p:nvPr/>
        </p:nvPicPr>
        <p:blipFill>
          <a:blip r:embed="rId2"/>
          <a:stretch/>
        </p:blipFill>
        <p:spPr>
          <a:xfrm>
            <a:off x="838080" y="4048560"/>
            <a:ext cx="6132960" cy="223776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indent="0">
              <a:lnSpc>
                <a:spcPct val="90000"/>
              </a:lnSpc>
              <a:buNone/>
              <a:tabLst>
                <a:tab algn="l" pos="0"/>
              </a:tabLst>
            </a:pPr>
            <a:r>
              <a:rPr b="1" lang="es-ES" sz="4000" spc="-1" strike="noStrike">
                <a:solidFill>
                  <a:srgbClr val="ffffff"/>
                </a:solidFill>
                <a:latin typeface="Helvetica Neue"/>
                <a:ea typeface="Helvetica Neue"/>
              </a:rPr>
              <a:t>ChittagongNet/VGG16</a:t>
            </a:r>
            <a:endParaRPr b="0" lang="sv-SE" sz="4000" spc="-1" strike="noStrike">
              <a:solidFill>
                <a:srgbClr val="000000"/>
              </a:solidFill>
              <a:latin typeface="Arial"/>
            </a:endParaRPr>
          </a:p>
        </p:txBody>
      </p:sp>
      <p:pic>
        <p:nvPicPr>
          <p:cNvPr id="213" name="Imagen 1" descr=""/>
          <p:cNvPicPr/>
          <p:nvPr/>
        </p:nvPicPr>
        <p:blipFill>
          <a:blip r:embed="rId1"/>
          <a:stretch/>
        </p:blipFill>
        <p:spPr>
          <a:xfrm>
            <a:off x="838080" y="1690560"/>
            <a:ext cx="6132960" cy="2150640"/>
          </a:xfrm>
          <a:prstGeom prst="rect">
            <a:avLst/>
          </a:prstGeom>
          <a:ln w="0">
            <a:noFill/>
          </a:ln>
        </p:spPr>
      </p:pic>
      <p:pic>
        <p:nvPicPr>
          <p:cNvPr id="214" name="Imagen 2" descr=""/>
          <p:cNvPicPr/>
          <p:nvPr/>
        </p:nvPicPr>
        <p:blipFill>
          <a:blip r:embed="rId2"/>
          <a:stretch/>
        </p:blipFill>
        <p:spPr>
          <a:xfrm>
            <a:off x="838080" y="3991320"/>
            <a:ext cx="6132960" cy="2209320"/>
          </a:xfrm>
          <a:prstGeom prst="rect">
            <a:avLst/>
          </a:prstGeom>
          <a:ln w="0">
            <a:noFill/>
          </a:ln>
        </p:spPr>
      </p:pic>
      <p:sp>
        <p:nvSpPr>
          <p:cNvPr id="215" name="CuadroTexto 4"/>
          <p:cNvSpPr/>
          <p:nvPr/>
        </p:nvSpPr>
        <p:spPr>
          <a:xfrm>
            <a:off x="7521840" y="1690560"/>
            <a:ext cx="419760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800" spc="-1" strike="noStrike">
                <a:solidFill>
                  <a:srgbClr val="ffffff"/>
                </a:solidFill>
                <a:latin typeface="Calibri"/>
                <a:ea typeface="DejaVu Sans"/>
              </a:rPr>
              <a:t>Train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0.967</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 0.9638</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0.5834</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Val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0.975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 0.9665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0.5271</a:t>
            </a:r>
            <a:r>
              <a:rPr b="0" lang="es-ES" sz="1800" spc="-1" strike="noStrike">
                <a:solidFill>
                  <a:srgbClr val="ffffff"/>
                </a:solidFill>
                <a:latin typeface="Calibri"/>
                <a:ea typeface="DejaVu Sans"/>
              </a:rPr>
              <a:t>	</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Test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 0.446</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0.950</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indent="0">
              <a:lnSpc>
                <a:spcPct val="90000"/>
              </a:lnSpc>
              <a:buNone/>
              <a:tabLst>
                <a:tab algn="l" pos="0"/>
              </a:tabLst>
            </a:pPr>
            <a:r>
              <a:rPr b="1" lang="es-ES" sz="4000" spc="-1" strike="noStrike">
                <a:solidFill>
                  <a:srgbClr val="ffffff"/>
                </a:solidFill>
                <a:latin typeface="Helvetica Neue"/>
                <a:ea typeface="Helvetica Neue"/>
              </a:rPr>
              <a:t>ChittagongNet/VGG19</a:t>
            </a:r>
            <a:endParaRPr b="0" lang="sv-SE" sz="4000" spc="-1" strike="noStrike">
              <a:solidFill>
                <a:srgbClr val="000000"/>
              </a:solidFill>
              <a:latin typeface="Arial"/>
            </a:endParaRPr>
          </a:p>
        </p:txBody>
      </p:sp>
      <p:pic>
        <p:nvPicPr>
          <p:cNvPr id="217" name="Imagen 8" descr=""/>
          <p:cNvPicPr/>
          <p:nvPr/>
        </p:nvPicPr>
        <p:blipFill>
          <a:blip r:embed="rId1"/>
          <a:stretch/>
        </p:blipFill>
        <p:spPr>
          <a:xfrm>
            <a:off x="838080" y="1690560"/>
            <a:ext cx="6068160" cy="2150640"/>
          </a:xfrm>
          <a:prstGeom prst="rect">
            <a:avLst/>
          </a:prstGeom>
          <a:ln w="0">
            <a:noFill/>
          </a:ln>
        </p:spPr>
      </p:pic>
      <p:pic>
        <p:nvPicPr>
          <p:cNvPr id="218" name="Imagen 10" descr=""/>
          <p:cNvPicPr/>
          <p:nvPr/>
        </p:nvPicPr>
        <p:blipFill>
          <a:blip r:embed="rId2"/>
          <a:stretch/>
        </p:blipFill>
        <p:spPr>
          <a:xfrm>
            <a:off x="838080" y="4089600"/>
            <a:ext cx="6068160" cy="2199600"/>
          </a:xfrm>
          <a:prstGeom prst="rect">
            <a:avLst/>
          </a:prstGeom>
          <a:ln w="0">
            <a:noFill/>
          </a:ln>
        </p:spPr>
      </p:pic>
      <p:sp>
        <p:nvSpPr>
          <p:cNvPr id="219" name="CuadroTexto 12"/>
          <p:cNvSpPr/>
          <p:nvPr/>
        </p:nvSpPr>
        <p:spPr>
          <a:xfrm>
            <a:off x="7521840" y="1690560"/>
            <a:ext cx="419760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800" spc="-1" strike="noStrike">
                <a:solidFill>
                  <a:srgbClr val="ffffff"/>
                </a:solidFill>
                <a:latin typeface="Calibri"/>
                <a:ea typeface="DejaVu Sans"/>
              </a:rPr>
              <a:t>Train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0.9588</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 0.9542</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0.5911</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Val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0.9841</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 0.9819</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0.5663</a:t>
            </a:r>
            <a:r>
              <a:rPr b="0" lang="es-ES" sz="1800" spc="-1" strike="noStrike">
                <a:solidFill>
                  <a:srgbClr val="ffffff"/>
                </a:solidFill>
                <a:latin typeface="Calibri"/>
                <a:ea typeface="DejaVu Sans"/>
              </a:rPr>
              <a:t>	</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Test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0.766</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 0.766</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0.614</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838080" y="180000"/>
            <a:ext cx="10514880" cy="1324800"/>
          </a:xfrm>
          <a:prstGeom prst="rect">
            <a:avLst/>
          </a:prstGeom>
          <a:noFill/>
          <a:ln w="0">
            <a:noFill/>
          </a:ln>
        </p:spPr>
        <p:txBody>
          <a:bodyPr lIns="90000" rIns="90000" tIns="45000" bIns="45000" anchor="ctr">
            <a:normAutofit/>
          </a:bodyPr>
          <a:p>
            <a:pPr indent="0">
              <a:lnSpc>
                <a:spcPct val="90000"/>
              </a:lnSpc>
              <a:buNone/>
              <a:tabLst>
                <a:tab algn="l" pos="0"/>
              </a:tabLst>
            </a:pPr>
            <a:r>
              <a:rPr b="1" lang="es-ES" sz="4000" spc="-1" strike="noStrike">
                <a:solidFill>
                  <a:srgbClr val="ffffff"/>
                </a:solidFill>
                <a:latin typeface="Helvetica Neue"/>
                <a:ea typeface="Helvetica Neue"/>
              </a:rPr>
              <a:t>ChittagongNet/ResNet18</a:t>
            </a:r>
            <a:endParaRPr b="0" lang="sv-SE" sz="4000" spc="-1" strike="noStrike">
              <a:solidFill>
                <a:srgbClr val="000000"/>
              </a:solidFill>
              <a:latin typeface="Arial"/>
            </a:endParaRPr>
          </a:p>
        </p:txBody>
      </p:sp>
      <p:sp>
        <p:nvSpPr>
          <p:cNvPr id="221" name="CuadroTexto 12"/>
          <p:cNvSpPr/>
          <p:nvPr/>
        </p:nvSpPr>
        <p:spPr>
          <a:xfrm>
            <a:off x="7521840" y="1690560"/>
            <a:ext cx="419760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800" spc="-1" strike="noStrike">
                <a:solidFill>
                  <a:srgbClr val="ffffff"/>
                </a:solidFill>
                <a:latin typeface="Calibri"/>
                <a:ea typeface="DejaVu Sans"/>
              </a:rPr>
              <a:t>Train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1.0</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0.0005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Val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0.95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0.13</a:t>
            </a:r>
            <a:r>
              <a:rPr b="0" lang="es-ES" sz="1800" spc="-1" strike="noStrike">
                <a:solidFill>
                  <a:srgbClr val="ffffff"/>
                </a:solidFill>
                <a:latin typeface="Calibri"/>
                <a:ea typeface="DejaVu Sans"/>
              </a:rPr>
              <a:t>	</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Test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0.87</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0.46</a:t>
            </a:r>
            <a:endParaRPr b="0" lang="en-GB" sz="1800" spc="-1" strike="noStrike">
              <a:solidFill>
                <a:srgbClr val="ffffff"/>
              </a:solidFill>
              <a:latin typeface="Arial"/>
            </a:endParaRPr>
          </a:p>
        </p:txBody>
      </p:sp>
      <p:pic>
        <p:nvPicPr>
          <p:cNvPr id="222" name="" descr=""/>
          <p:cNvPicPr/>
          <p:nvPr/>
        </p:nvPicPr>
        <p:blipFill>
          <a:blip r:embed="rId1"/>
          <a:stretch/>
        </p:blipFill>
        <p:spPr>
          <a:xfrm>
            <a:off x="1362960" y="3960000"/>
            <a:ext cx="5477040" cy="2700000"/>
          </a:xfrm>
          <a:prstGeom prst="rect">
            <a:avLst/>
          </a:prstGeom>
          <a:ln w="0">
            <a:noFill/>
          </a:ln>
        </p:spPr>
      </p:pic>
      <p:pic>
        <p:nvPicPr>
          <p:cNvPr id="223" name="" descr=""/>
          <p:cNvPicPr/>
          <p:nvPr/>
        </p:nvPicPr>
        <p:blipFill>
          <a:blip r:embed="rId2"/>
          <a:stretch/>
        </p:blipFill>
        <p:spPr>
          <a:xfrm>
            <a:off x="1362960" y="1260000"/>
            <a:ext cx="5400000" cy="26654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1960" y="1709640"/>
            <a:ext cx="10514880" cy="2851920"/>
          </a:xfrm>
          <a:prstGeom prst="rect">
            <a:avLst/>
          </a:prstGeom>
          <a:noFill/>
          <a:ln w="0">
            <a:noFill/>
          </a:ln>
        </p:spPr>
        <p:txBody>
          <a:bodyPr lIns="90000" rIns="90000" tIns="45000" bIns="45000" anchor="b">
            <a:noAutofit/>
          </a:bodyPr>
          <a:p>
            <a:pPr indent="0">
              <a:lnSpc>
                <a:spcPct val="90000"/>
              </a:lnSpc>
              <a:buNone/>
              <a:tabLst>
                <a:tab algn="l" pos="0"/>
              </a:tabLst>
            </a:pPr>
            <a:r>
              <a:rPr b="1" lang="es-MX" sz="6000" spc="-1" strike="noStrike">
                <a:solidFill>
                  <a:srgbClr val="ffffff"/>
                </a:solidFill>
                <a:latin typeface="Helvetica Neue"/>
                <a:ea typeface="Helvetica Neue"/>
              </a:rPr>
              <a:t>Introduction</a:t>
            </a:r>
            <a:endParaRPr b="0" lang="sv-SE" sz="6000" spc="-1" strike="noStrike">
              <a:solidFill>
                <a:srgbClr val="000000"/>
              </a:solidFill>
              <a:latin typeface="Arial"/>
            </a:endParaRPr>
          </a:p>
        </p:txBody>
      </p:sp>
      <p:sp>
        <p:nvSpPr>
          <p:cNvPr id="137" name="PlaceHolder 2"/>
          <p:cNvSpPr>
            <a:spLocks noGrp="1"/>
          </p:cNvSpPr>
          <p:nvPr>
            <p:ph/>
          </p:nvPr>
        </p:nvSpPr>
        <p:spPr>
          <a:xfrm>
            <a:off x="831960" y="4589640"/>
            <a:ext cx="10514880" cy="14994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s-ES" sz="2400" spc="-1" strike="noStrike">
                <a:solidFill>
                  <a:srgbClr val="ffffff"/>
                </a:solidFill>
                <a:latin typeface="Helvetica Neue Medium"/>
                <a:ea typeface="Helvetica Neue Medium"/>
              </a:rPr>
              <a:t>About Pneumonia</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indent="0">
              <a:lnSpc>
                <a:spcPct val="90000"/>
              </a:lnSpc>
              <a:buNone/>
              <a:tabLst>
                <a:tab algn="l" pos="0"/>
              </a:tabLst>
            </a:pPr>
            <a:r>
              <a:rPr b="1" lang="es-ES" sz="4000" spc="-1" strike="noStrike">
                <a:solidFill>
                  <a:srgbClr val="ffffff"/>
                </a:solidFill>
                <a:latin typeface="Helvetica Neue"/>
                <a:ea typeface="Helvetica Neue"/>
              </a:rPr>
              <a:t>ChittagongNet/MobileNetV2</a:t>
            </a:r>
            <a:endParaRPr b="0" lang="sv-SE" sz="4000" spc="-1" strike="noStrike">
              <a:solidFill>
                <a:srgbClr val="000000"/>
              </a:solidFill>
              <a:latin typeface="Arial"/>
            </a:endParaRPr>
          </a:p>
        </p:txBody>
      </p:sp>
      <p:pic>
        <p:nvPicPr>
          <p:cNvPr id="225" name="Imagen 11" descr=""/>
          <p:cNvPicPr/>
          <p:nvPr/>
        </p:nvPicPr>
        <p:blipFill>
          <a:blip r:embed="rId1"/>
          <a:stretch/>
        </p:blipFill>
        <p:spPr>
          <a:xfrm>
            <a:off x="854280" y="1630440"/>
            <a:ext cx="6068160" cy="2171160"/>
          </a:xfrm>
          <a:prstGeom prst="rect">
            <a:avLst/>
          </a:prstGeom>
          <a:ln w="0">
            <a:noFill/>
          </a:ln>
        </p:spPr>
      </p:pic>
      <p:pic>
        <p:nvPicPr>
          <p:cNvPr id="226" name="Imagen 13" descr=""/>
          <p:cNvPicPr/>
          <p:nvPr/>
        </p:nvPicPr>
        <p:blipFill>
          <a:blip r:embed="rId2"/>
          <a:stretch/>
        </p:blipFill>
        <p:spPr>
          <a:xfrm>
            <a:off x="838080" y="4021200"/>
            <a:ext cx="6100920" cy="2171160"/>
          </a:xfrm>
          <a:prstGeom prst="rect">
            <a:avLst/>
          </a:prstGeom>
          <a:ln w="0">
            <a:noFill/>
          </a:ln>
        </p:spPr>
      </p:pic>
      <p:sp>
        <p:nvSpPr>
          <p:cNvPr id="227" name="CuadroTexto 14"/>
          <p:cNvSpPr/>
          <p:nvPr/>
        </p:nvSpPr>
        <p:spPr>
          <a:xfrm>
            <a:off x="7521840" y="1690560"/>
            <a:ext cx="419760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800" spc="-1" strike="noStrike">
                <a:solidFill>
                  <a:srgbClr val="ffffff"/>
                </a:solidFill>
                <a:latin typeface="Calibri"/>
                <a:ea typeface="DejaVu Sans"/>
              </a:rPr>
              <a:t>Train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0.9889</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 0.9877</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0.5633</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Val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0.9936</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 0.9895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0.5634</a:t>
            </a:r>
            <a:r>
              <a:rPr b="0" lang="es-ES" sz="1800" spc="-1" strike="noStrike">
                <a:solidFill>
                  <a:srgbClr val="ffffff"/>
                </a:solidFill>
                <a:latin typeface="Calibri"/>
                <a:ea typeface="DejaVu Sans"/>
              </a:rPr>
              <a:t>	</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Test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Accuracy: 0.615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Fscore: 0.615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	</a:t>
            </a:r>
            <a:r>
              <a:rPr b="0" lang="es-ES" sz="1800" spc="-1" strike="noStrike">
                <a:solidFill>
                  <a:srgbClr val="ffffff"/>
                </a:solidFill>
                <a:latin typeface="Calibri"/>
                <a:ea typeface="DejaVu Sans"/>
              </a:rPr>
              <a:t>Loss: 0.853</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831960" y="1709640"/>
            <a:ext cx="10514880" cy="2851920"/>
          </a:xfrm>
          <a:prstGeom prst="rect">
            <a:avLst/>
          </a:prstGeom>
          <a:noFill/>
          <a:ln w="0">
            <a:noFill/>
          </a:ln>
        </p:spPr>
        <p:txBody>
          <a:bodyPr lIns="90000" rIns="90000" tIns="45000" bIns="45000" anchor="b">
            <a:normAutofit/>
          </a:bodyPr>
          <a:p>
            <a:pPr indent="0">
              <a:lnSpc>
                <a:spcPct val="90000"/>
              </a:lnSpc>
              <a:buNone/>
              <a:tabLst>
                <a:tab algn="l" pos="0"/>
              </a:tabLst>
            </a:pPr>
            <a:r>
              <a:rPr b="1" lang="es-MX" sz="4800" spc="-1" strike="noStrike">
                <a:solidFill>
                  <a:srgbClr val="ffffff"/>
                </a:solidFill>
                <a:latin typeface="Helvetica Neue"/>
                <a:ea typeface="Helvetica Neue"/>
              </a:rPr>
              <a:t>Results</a:t>
            </a:r>
            <a:endParaRPr b="0" lang="sv-SE" sz="4800" spc="-1" strike="noStrike">
              <a:solidFill>
                <a:srgbClr val="000000"/>
              </a:solidFill>
              <a:latin typeface="Arial"/>
            </a:endParaRPr>
          </a:p>
        </p:txBody>
      </p:sp>
      <p:sp>
        <p:nvSpPr>
          <p:cNvPr id="229" name="PlaceHolder 2"/>
          <p:cNvSpPr>
            <a:spLocks noGrp="1"/>
          </p:cNvSpPr>
          <p:nvPr>
            <p:ph/>
          </p:nvPr>
        </p:nvSpPr>
        <p:spPr>
          <a:xfrm>
            <a:off x="831960" y="4589640"/>
            <a:ext cx="10514880" cy="14994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s-ES" sz="2400" spc="-1" strike="noStrike">
                <a:solidFill>
                  <a:srgbClr val="ffffff"/>
                </a:solidFill>
                <a:latin typeface="Helvetica Neue Medium"/>
                <a:ea typeface="Helvetica Neue Medium"/>
              </a:rPr>
              <a:t>What did our network learn?</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indent="0">
              <a:lnSpc>
                <a:spcPct val="90000"/>
              </a:lnSpc>
              <a:buNone/>
              <a:tabLst>
                <a:tab algn="l" pos="0"/>
              </a:tabLst>
            </a:pPr>
            <a:r>
              <a:rPr b="1" lang="es-ES" sz="4000" spc="-1" strike="noStrike">
                <a:solidFill>
                  <a:srgbClr val="ffffff"/>
                </a:solidFill>
                <a:latin typeface="Helvetica Neue"/>
                <a:ea typeface="Helvetica Neue"/>
              </a:rPr>
              <a:t>Feature Activations</a:t>
            </a:r>
            <a:endParaRPr b="0" lang="sv-SE" sz="4000" spc="-1" strike="noStrike">
              <a:solidFill>
                <a:srgbClr val="000000"/>
              </a:solidFill>
              <a:latin typeface="Arial"/>
            </a:endParaRPr>
          </a:p>
        </p:txBody>
      </p:sp>
      <p:pic>
        <p:nvPicPr>
          <p:cNvPr id="231" name="Imagen 2" descr=""/>
          <p:cNvPicPr/>
          <p:nvPr/>
        </p:nvPicPr>
        <p:blipFill>
          <a:blip r:embed="rId1"/>
          <a:stretch/>
        </p:blipFill>
        <p:spPr>
          <a:xfrm>
            <a:off x="5685480" y="1690560"/>
            <a:ext cx="4213800" cy="4733280"/>
          </a:xfrm>
          <a:prstGeom prst="rect">
            <a:avLst/>
          </a:prstGeom>
          <a:ln w="0">
            <a:noFill/>
          </a:ln>
        </p:spPr>
      </p:pic>
      <p:sp>
        <p:nvSpPr>
          <p:cNvPr id="232" name="CuadroTexto 1"/>
          <p:cNvSpPr/>
          <p:nvPr/>
        </p:nvSpPr>
        <p:spPr>
          <a:xfrm>
            <a:off x="943920" y="1612440"/>
            <a:ext cx="4423680" cy="516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Arial"/>
              <a:buChar char="•"/>
            </a:pPr>
            <a:r>
              <a:rPr b="0" lang="es-ES" sz="2800" spc="-1" strike="noStrike">
                <a:solidFill>
                  <a:srgbClr val="ffffff"/>
                </a:solidFill>
                <a:latin typeface="Arial"/>
                <a:ea typeface="DejaVu Sans"/>
              </a:rPr>
              <a:t>Bla bla bla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indent="0">
              <a:lnSpc>
                <a:spcPct val="90000"/>
              </a:lnSpc>
              <a:buNone/>
              <a:tabLst>
                <a:tab algn="l" pos="0"/>
              </a:tabLst>
            </a:pPr>
            <a:r>
              <a:rPr b="1" lang="es-ES" sz="4000" spc="-1" strike="noStrike">
                <a:solidFill>
                  <a:srgbClr val="ffffff"/>
                </a:solidFill>
                <a:latin typeface="Helvetica Neue"/>
                <a:ea typeface="Helvetica Neue"/>
              </a:rPr>
              <a:t>Feature Activations</a:t>
            </a:r>
            <a:endParaRPr b="0" lang="sv-SE" sz="4000" spc="-1" strike="noStrike">
              <a:solidFill>
                <a:srgbClr val="000000"/>
              </a:solidFill>
              <a:latin typeface="Arial"/>
            </a:endParaRPr>
          </a:p>
        </p:txBody>
      </p:sp>
      <p:pic>
        <p:nvPicPr>
          <p:cNvPr id="234" name="Imagen 4" descr=""/>
          <p:cNvPicPr/>
          <p:nvPr/>
        </p:nvPicPr>
        <p:blipFill>
          <a:blip r:embed="rId1"/>
          <a:stretch/>
        </p:blipFill>
        <p:spPr>
          <a:xfrm>
            <a:off x="838080" y="1690560"/>
            <a:ext cx="4213800" cy="4733280"/>
          </a:xfrm>
          <a:prstGeom prst="rect">
            <a:avLst/>
          </a:prstGeom>
          <a:ln w="0">
            <a:noFill/>
          </a:ln>
        </p:spPr>
      </p:pic>
      <p:pic>
        <p:nvPicPr>
          <p:cNvPr id="235" name="Picture 2" descr=""/>
          <p:cNvPicPr/>
          <p:nvPr/>
        </p:nvPicPr>
        <p:blipFill>
          <a:blip r:embed="rId2"/>
          <a:stretch/>
        </p:blipFill>
        <p:spPr>
          <a:xfrm>
            <a:off x="5952960" y="1643040"/>
            <a:ext cx="4252320" cy="4776480"/>
          </a:xfrm>
          <a:prstGeom prst="rect">
            <a:avLst/>
          </a:prstGeom>
          <a:ln w="9525">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indent="0">
              <a:lnSpc>
                <a:spcPct val="90000"/>
              </a:lnSpc>
              <a:buNone/>
              <a:tabLst>
                <a:tab algn="l" pos="0"/>
              </a:tabLst>
            </a:pPr>
            <a:r>
              <a:rPr b="1" lang="es-ES" sz="4000" spc="-1" strike="noStrike">
                <a:solidFill>
                  <a:srgbClr val="ffffff"/>
                </a:solidFill>
                <a:latin typeface="Helvetica Neue"/>
                <a:ea typeface="Helvetica Neue"/>
              </a:rPr>
              <a:t>GradCAM – Gradient Visualization</a:t>
            </a:r>
            <a:endParaRPr b="0" lang="sv-SE" sz="4000" spc="-1" strike="noStrike">
              <a:solidFill>
                <a:srgbClr val="000000"/>
              </a:solidFill>
              <a:latin typeface="Arial"/>
            </a:endParaRPr>
          </a:p>
        </p:txBody>
      </p:sp>
      <p:pic>
        <p:nvPicPr>
          <p:cNvPr id="237" name="Imagen 2" descr=""/>
          <p:cNvPicPr/>
          <p:nvPr/>
        </p:nvPicPr>
        <p:blipFill>
          <a:blip r:embed="rId1"/>
          <a:stretch/>
        </p:blipFill>
        <p:spPr>
          <a:xfrm>
            <a:off x="6540840" y="1690560"/>
            <a:ext cx="4047480" cy="4142520"/>
          </a:xfrm>
          <a:prstGeom prst="rect">
            <a:avLst/>
          </a:prstGeom>
          <a:ln w="0">
            <a:noFill/>
          </a:ln>
        </p:spPr>
      </p:pic>
      <p:sp>
        <p:nvSpPr>
          <p:cNvPr id="238" name="CuadroTexto 1"/>
          <p:cNvSpPr/>
          <p:nvPr/>
        </p:nvSpPr>
        <p:spPr>
          <a:xfrm>
            <a:off x="943920" y="1612440"/>
            <a:ext cx="4423680" cy="516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Arial"/>
              <a:buChar char="•"/>
            </a:pPr>
            <a:r>
              <a:rPr b="0" lang="es-ES" sz="2800" spc="-1" strike="noStrike">
                <a:solidFill>
                  <a:srgbClr val="ffffff"/>
                </a:solidFill>
                <a:latin typeface="Arial"/>
                <a:ea typeface="DejaVu Sans"/>
              </a:rPr>
              <a:t>Bla bla bla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indent="0">
              <a:lnSpc>
                <a:spcPct val="90000"/>
              </a:lnSpc>
              <a:buNone/>
              <a:tabLst>
                <a:tab algn="l" pos="0"/>
              </a:tabLst>
            </a:pPr>
            <a:r>
              <a:rPr b="1" lang="es-ES" sz="4000" spc="-1" strike="noStrike">
                <a:solidFill>
                  <a:srgbClr val="ffffff"/>
                </a:solidFill>
                <a:latin typeface="Helvetica Neue"/>
                <a:ea typeface="Helvetica Neue"/>
              </a:rPr>
              <a:t>GradCAM – Gradient Visualization</a:t>
            </a:r>
            <a:endParaRPr b="0" lang="sv-SE" sz="4000" spc="-1" strike="noStrike">
              <a:solidFill>
                <a:srgbClr val="000000"/>
              </a:solidFill>
              <a:latin typeface="Arial"/>
            </a:endParaRPr>
          </a:p>
        </p:txBody>
      </p:sp>
      <p:pic>
        <p:nvPicPr>
          <p:cNvPr id="240" name="Imagen 7" descr=""/>
          <p:cNvPicPr/>
          <p:nvPr/>
        </p:nvPicPr>
        <p:blipFill>
          <a:blip r:embed="rId1"/>
          <a:stretch/>
        </p:blipFill>
        <p:spPr>
          <a:xfrm>
            <a:off x="838080" y="1690560"/>
            <a:ext cx="4047480" cy="4142520"/>
          </a:xfrm>
          <a:prstGeom prst="rect">
            <a:avLst/>
          </a:prstGeom>
          <a:ln w="0">
            <a:noFill/>
          </a:ln>
        </p:spPr>
      </p:pic>
      <p:pic>
        <p:nvPicPr>
          <p:cNvPr id="241" name="Picture 3" descr=""/>
          <p:cNvPicPr/>
          <p:nvPr/>
        </p:nvPicPr>
        <p:blipFill>
          <a:blip r:embed="rId2"/>
          <a:stretch/>
        </p:blipFill>
        <p:spPr>
          <a:xfrm>
            <a:off x="6191280" y="1714320"/>
            <a:ext cx="4047840" cy="4142880"/>
          </a:xfrm>
          <a:prstGeom prst="rect">
            <a:avLst/>
          </a:prstGeom>
          <a:ln w="9525">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indent="0">
              <a:lnSpc>
                <a:spcPct val="90000"/>
              </a:lnSpc>
              <a:buNone/>
              <a:tabLst>
                <a:tab algn="l" pos="0"/>
              </a:tabLst>
            </a:pPr>
            <a:r>
              <a:rPr b="1" lang="es-ES" sz="4000" spc="-1" strike="noStrike">
                <a:solidFill>
                  <a:srgbClr val="ffffff"/>
                </a:solidFill>
                <a:latin typeface="Helvetica Neue"/>
                <a:ea typeface="Helvetica Neue"/>
              </a:rPr>
              <a:t>t-SNE – Feature Visualization</a:t>
            </a:r>
            <a:endParaRPr b="0" lang="sv-SE" sz="4000" spc="-1" strike="noStrike">
              <a:solidFill>
                <a:srgbClr val="000000"/>
              </a:solidFill>
              <a:latin typeface="Arial"/>
            </a:endParaRPr>
          </a:p>
        </p:txBody>
      </p:sp>
      <p:pic>
        <p:nvPicPr>
          <p:cNvPr id="243" name="Imagen 9" descr=""/>
          <p:cNvPicPr/>
          <p:nvPr/>
        </p:nvPicPr>
        <p:blipFill>
          <a:blip r:embed="rId1"/>
          <a:stretch/>
        </p:blipFill>
        <p:spPr>
          <a:xfrm>
            <a:off x="5990400" y="1690560"/>
            <a:ext cx="4609080" cy="3758040"/>
          </a:xfrm>
          <a:prstGeom prst="rect">
            <a:avLst/>
          </a:prstGeom>
          <a:ln w="0">
            <a:noFill/>
          </a:ln>
        </p:spPr>
      </p:pic>
      <p:sp>
        <p:nvSpPr>
          <p:cNvPr id="244" name="CuadroTexto 1"/>
          <p:cNvSpPr/>
          <p:nvPr/>
        </p:nvSpPr>
        <p:spPr>
          <a:xfrm>
            <a:off x="943920" y="1612440"/>
            <a:ext cx="4423680" cy="516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Arial"/>
              <a:buChar char="•"/>
            </a:pPr>
            <a:r>
              <a:rPr b="0" lang="es-ES" sz="2800" spc="-1" strike="noStrike">
                <a:solidFill>
                  <a:srgbClr val="ffffff"/>
                </a:solidFill>
                <a:latin typeface="Arial"/>
                <a:ea typeface="DejaVu Sans"/>
              </a:rPr>
              <a:t>Bla bla bla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indent="0">
              <a:lnSpc>
                <a:spcPct val="90000"/>
              </a:lnSpc>
              <a:buNone/>
              <a:tabLst>
                <a:tab algn="l" pos="0"/>
              </a:tabLst>
            </a:pPr>
            <a:r>
              <a:rPr b="1" lang="es-ES" sz="4000" spc="-1" strike="noStrike">
                <a:solidFill>
                  <a:srgbClr val="ffffff"/>
                </a:solidFill>
                <a:latin typeface="Helvetica Neue"/>
                <a:ea typeface="Helvetica Neue"/>
              </a:rPr>
              <a:t>t-SNE – Feature Visualization</a:t>
            </a:r>
            <a:endParaRPr b="0" lang="sv-SE" sz="4000" spc="-1" strike="noStrike">
              <a:solidFill>
                <a:srgbClr val="000000"/>
              </a:solidFill>
              <a:latin typeface="Arial"/>
            </a:endParaRPr>
          </a:p>
        </p:txBody>
      </p:sp>
      <p:pic>
        <p:nvPicPr>
          <p:cNvPr id="246" name="Imagen 2" descr=""/>
          <p:cNvPicPr/>
          <p:nvPr/>
        </p:nvPicPr>
        <p:blipFill>
          <a:blip r:embed="rId1"/>
          <a:stretch/>
        </p:blipFill>
        <p:spPr>
          <a:xfrm>
            <a:off x="838080" y="1690560"/>
            <a:ext cx="4617360" cy="3758040"/>
          </a:xfrm>
          <a:prstGeom prst="rect">
            <a:avLst/>
          </a:prstGeom>
          <a:ln w="0">
            <a:noFill/>
          </a:ln>
        </p:spPr>
      </p:pic>
      <p:pic>
        <p:nvPicPr>
          <p:cNvPr id="247" name="Picture 2" descr=""/>
          <p:cNvPicPr/>
          <p:nvPr/>
        </p:nvPicPr>
        <p:blipFill>
          <a:blip r:embed="rId2"/>
          <a:stretch/>
        </p:blipFill>
        <p:spPr>
          <a:xfrm>
            <a:off x="5945040" y="1714320"/>
            <a:ext cx="4651200" cy="3785760"/>
          </a:xfrm>
          <a:prstGeom prst="rect">
            <a:avLst/>
          </a:prstGeom>
          <a:ln w="9525">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831960" y="1709640"/>
            <a:ext cx="10514880" cy="2851920"/>
          </a:xfrm>
          <a:prstGeom prst="rect">
            <a:avLst/>
          </a:prstGeom>
          <a:noFill/>
          <a:ln w="0">
            <a:noFill/>
          </a:ln>
        </p:spPr>
        <p:txBody>
          <a:bodyPr lIns="90000" rIns="90000" tIns="45000" bIns="45000" anchor="b">
            <a:normAutofit/>
          </a:bodyPr>
          <a:p>
            <a:pPr indent="0">
              <a:lnSpc>
                <a:spcPct val="90000"/>
              </a:lnSpc>
              <a:buNone/>
              <a:tabLst>
                <a:tab algn="l" pos="0"/>
              </a:tabLst>
            </a:pPr>
            <a:r>
              <a:rPr b="1" lang="es-MX" sz="4800" spc="-1" strike="noStrike">
                <a:solidFill>
                  <a:srgbClr val="ffffff"/>
                </a:solidFill>
                <a:latin typeface="Helvetica Neue"/>
                <a:ea typeface="Helvetica Neue"/>
              </a:rPr>
              <a:t>Conclusion</a:t>
            </a:r>
            <a:endParaRPr b="0" lang="sv-SE" sz="4800" spc="-1" strike="noStrike">
              <a:solidFill>
                <a:srgbClr val="000000"/>
              </a:solidFill>
              <a:latin typeface="Arial"/>
            </a:endParaRPr>
          </a:p>
        </p:txBody>
      </p:sp>
      <p:sp>
        <p:nvSpPr>
          <p:cNvPr id="249" name="PlaceHolder 2"/>
          <p:cNvSpPr>
            <a:spLocks noGrp="1"/>
          </p:cNvSpPr>
          <p:nvPr>
            <p:ph/>
          </p:nvPr>
        </p:nvSpPr>
        <p:spPr>
          <a:xfrm>
            <a:off x="831960" y="4589640"/>
            <a:ext cx="10514880" cy="1499400"/>
          </a:xfrm>
          <a:prstGeom prst="rect">
            <a:avLst/>
          </a:prstGeom>
          <a:noFill/>
          <a:ln w="0">
            <a:noFill/>
          </a:ln>
        </p:spPr>
        <p:txBody>
          <a:bodyPr lIns="90000" rIns="90000" tIns="45000" bIns="45000" anchor="t">
            <a:noAutofit/>
          </a:bodyPr>
          <a:p>
            <a:pPr indent="0">
              <a:spcBef>
                <a:spcPts val="1417"/>
              </a:spcBef>
              <a:buNone/>
            </a:pPr>
            <a:endParaRPr b="0" lang="sv-SE"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Key ideas from Project Work</a:t>
            </a:r>
            <a:endParaRPr b="0" lang="sv-SE" sz="4400" spc="-1" strike="noStrike">
              <a:solidFill>
                <a:srgbClr val="000000"/>
              </a:solidFill>
              <a:latin typeface="Arial"/>
            </a:endParaRPr>
          </a:p>
        </p:txBody>
      </p:sp>
      <p:sp>
        <p:nvSpPr>
          <p:cNvPr id="25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It does seem a reachable task to train a CNN for identification of pneumonia on x-ray chest images. </a:t>
            </a:r>
            <a:endParaRPr b="0" lang="sv-SE" sz="2800" spc="-1" strike="noStrike">
              <a:solidFill>
                <a:srgbClr val="000000"/>
              </a:solidFill>
              <a:latin typeface="Arial"/>
            </a:endParaRPr>
          </a:p>
          <a:p>
            <a:pPr indent="0" algn="just">
              <a:lnSpc>
                <a:spcPct val="90000"/>
              </a:lnSpc>
              <a:spcBef>
                <a:spcPts val="1001"/>
              </a:spcBef>
              <a:buNone/>
              <a:tabLst>
                <a:tab algn="l" pos="0"/>
              </a:tabLst>
            </a:pPr>
            <a:endParaRPr b="0" lang="sv-SE" sz="2800" spc="-1" strike="noStrike">
              <a:solidFill>
                <a:srgbClr val="000000"/>
              </a:solidFill>
              <a:latin typeface="Arial"/>
            </a:endParaRPr>
          </a:p>
          <a:p>
            <a:pPr marL="228600" indent="-2286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Training and Validation Accuracy/Fscore higher than 95% on all models except TabukNet.</a:t>
            </a:r>
            <a:endParaRPr b="0" lang="sv-SE" sz="2800" spc="-1" strike="noStrike">
              <a:solidFill>
                <a:srgbClr val="000000"/>
              </a:solidFill>
              <a:latin typeface="Arial"/>
            </a:endParaRPr>
          </a:p>
          <a:p>
            <a:pPr marL="228600" indent="-2286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Testing Metrics do not seem as promising with a generalization Accuracy/Fscore of ~60%.</a:t>
            </a:r>
            <a:endParaRPr b="0" lang="sv-SE" sz="2800" spc="-1" strike="noStrike">
              <a:solidFill>
                <a:srgbClr val="000000"/>
              </a:solidFill>
              <a:latin typeface="Arial"/>
            </a:endParaRPr>
          </a:p>
          <a:p>
            <a:pPr indent="0" algn="just">
              <a:lnSpc>
                <a:spcPct val="90000"/>
              </a:lnSpc>
              <a:spcBef>
                <a:spcPts val="1001"/>
              </a:spcBef>
              <a:buNone/>
              <a:tabLst>
                <a:tab algn="l" pos="0"/>
              </a:tabLst>
            </a:pPr>
            <a:endParaRPr b="0" lang="sv-SE" sz="2800" spc="-1" strike="noStrike">
              <a:solidFill>
                <a:srgbClr val="000000"/>
              </a:solidFill>
              <a:latin typeface="Arial"/>
            </a:endParaRPr>
          </a:p>
          <a:p>
            <a:pPr marL="228600" indent="-2286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Better models might be achieved by increasing the dataset.</a:t>
            </a:r>
            <a:endParaRPr b="0" lang="sv-SE"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What is Pneumonia?</a:t>
            </a:r>
            <a:endParaRPr b="0" lang="sv-SE" sz="4400" spc="-1" strike="noStrike">
              <a:solidFill>
                <a:srgbClr val="000000"/>
              </a:solidFill>
              <a:latin typeface="Arial"/>
            </a:endParaRPr>
          </a:p>
        </p:txBody>
      </p:sp>
      <p:sp>
        <p:nvSpPr>
          <p:cNvPr id="13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gn="just">
              <a:lnSpc>
                <a:spcPct val="90000"/>
              </a:lnSpc>
              <a:spcBef>
                <a:spcPts val="1001"/>
              </a:spcBef>
              <a:buClr>
                <a:srgbClr val="ffffff"/>
              </a:buClr>
              <a:buFont typeface="Arial"/>
              <a:buChar char="•"/>
            </a:pPr>
            <a:r>
              <a:rPr b="1" lang="en-US" sz="2800" spc="-1" strike="noStrike">
                <a:solidFill>
                  <a:srgbClr val="ffffff"/>
                </a:solidFill>
                <a:latin typeface="Arial"/>
                <a:ea typeface="Helvetica Neue Medium"/>
              </a:rPr>
              <a:t>Pneumonia</a:t>
            </a:r>
            <a:r>
              <a:rPr b="0" lang="en-US" sz="2800" spc="-1" strike="noStrike">
                <a:solidFill>
                  <a:srgbClr val="ffffff"/>
                </a:solidFill>
                <a:latin typeface="Arial"/>
                <a:ea typeface="Helvetica Neue Medium"/>
              </a:rPr>
              <a:t> is an inflammatory condition of the lung primarily affecting the small air sacs known as alveoli.</a:t>
            </a:r>
            <a:endParaRPr b="0" lang="sv-SE" sz="2800" spc="-1" strike="noStrike">
              <a:solidFill>
                <a:srgbClr val="000000"/>
              </a:solidFill>
              <a:latin typeface="Arial"/>
            </a:endParaRPr>
          </a:p>
          <a:p>
            <a:pPr indent="0" algn="just">
              <a:lnSpc>
                <a:spcPct val="90000"/>
              </a:lnSpc>
              <a:spcBef>
                <a:spcPts val="1001"/>
              </a:spcBef>
              <a:buNone/>
              <a:tabLst>
                <a:tab algn="l" pos="0"/>
              </a:tabLst>
            </a:pPr>
            <a:endParaRPr b="0" lang="sv-SE" sz="2800" spc="-1" strike="noStrike">
              <a:solidFill>
                <a:srgbClr val="000000"/>
              </a:solidFill>
              <a:latin typeface="Arial"/>
            </a:endParaRPr>
          </a:p>
          <a:p>
            <a:pPr marL="228600" indent="-2286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Pneumonia is usually caused by infection with viruses or bacteria, and less commonly by other microorganisms.</a:t>
            </a:r>
            <a:endParaRPr b="0" lang="sv-SE" sz="2800" spc="-1" strike="noStrike">
              <a:solidFill>
                <a:srgbClr val="000000"/>
              </a:solidFill>
              <a:latin typeface="Arial"/>
            </a:endParaRPr>
          </a:p>
          <a:p>
            <a:pPr indent="0" algn="just">
              <a:lnSpc>
                <a:spcPct val="90000"/>
              </a:lnSpc>
              <a:spcBef>
                <a:spcPts val="1001"/>
              </a:spcBef>
              <a:buNone/>
              <a:tabLst>
                <a:tab algn="l" pos="0"/>
              </a:tabLst>
            </a:pPr>
            <a:endParaRPr b="0" lang="sv-SE" sz="2800" spc="-1" strike="noStrike">
              <a:solidFill>
                <a:srgbClr val="000000"/>
              </a:solidFill>
              <a:latin typeface="Arial"/>
            </a:endParaRPr>
          </a:p>
          <a:p>
            <a:pPr marL="228600" indent="-2286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Each year, pneumonia affects about 450 million people globally (7% of the population) and results in about 4 million deaths.</a:t>
            </a:r>
            <a:endParaRPr b="0" lang="sv-SE" sz="2800" spc="-1" strike="noStrike">
              <a:solidFill>
                <a:srgbClr val="000000"/>
              </a:solidFill>
              <a:latin typeface="Arial"/>
            </a:endParaRPr>
          </a:p>
        </p:txBody>
      </p:sp>
      <p:sp>
        <p:nvSpPr>
          <p:cNvPr id="140" name="CuadroTexto 6"/>
          <p:cNvSpPr/>
          <p:nvPr/>
        </p:nvSpPr>
        <p:spPr>
          <a:xfrm>
            <a:off x="838080" y="6123600"/>
            <a:ext cx="609768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ea typeface="DejaVu Sans"/>
              </a:rPr>
              <a:t>Source: https://en.wikipedia.org/wiki/Pneumonia</a:t>
            </a:r>
            <a:endParaRPr b="0" lang="en-GB"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Key ideas from Project Work</a:t>
            </a:r>
            <a:endParaRPr b="0" lang="sv-SE" sz="4400" spc="-1" strike="noStrike">
              <a:solidFill>
                <a:srgbClr val="000000"/>
              </a:solidFill>
              <a:latin typeface="Arial"/>
            </a:endParaRPr>
          </a:p>
        </p:txBody>
      </p:sp>
      <p:sp>
        <p:nvSpPr>
          <p:cNvPr id="25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a:t>
            </a:r>
            <a:endParaRPr b="0" lang="sv-SE"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1523880" y="1122480"/>
            <a:ext cx="9143280" cy="2386800"/>
          </a:xfrm>
          <a:prstGeom prst="rect">
            <a:avLst/>
          </a:prstGeom>
          <a:noFill/>
          <a:ln w="0">
            <a:noFill/>
          </a:ln>
        </p:spPr>
        <p:txBody>
          <a:bodyPr lIns="0" rIns="0" tIns="0" bIns="0" anchor="b">
            <a:noAutofit/>
          </a:bodyPr>
          <a:p>
            <a:pPr indent="0" algn="ctr">
              <a:lnSpc>
                <a:spcPct val="90000"/>
              </a:lnSpc>
              <a:buNone/>
              <a:tabLst>
                <a:tab algn="l" pos="0"/>
              </a:tabLst>
            </a:pPr>
            <a:r>
              <a:rPr b="1" lang="en-US" sz="6000" spc="-1" strike="noStrike">
                <a:solidFill>
                  <a:srgbClr val="ffffff"/>
                </a:solidFill>
                <a:latin typeface="Helvetica Neue"/>
                <a:ea typeface="Helvetica Neue"/>
              </a:rPr>
              <a:t>Thank you</a:t>
            </a:r>
            <a:endParaRPr b="0" lang="sv-SE" sz="6000" spc="-1" strike="noStrike">
              <a:solidFill>
                <a:srgbClr val="000000"/>
              </a:solidFill>
              <a:latin typeface="Arial"/>
            </a:endParaRPr>
          </a:p>
        </p:txBody>
      </p:sp>
      <p:sp>
        <p:nvSpPr>
          <p:cNvPr id="255" name="PlaceHolder 2"/>
          <p:cNvSpPr>
            <a:spLocks noGrp="1"/>
          </p:cNvSpPr>
          <p:nvPr>
            <p:ph type="subTitle"/>
          </p:nvPr>
        </p:nvSpPr>
        <p:spPr>
          <a:xfrm>
            <a:off x="1523880" y="3602160"/>
            <a:ext cx="9143280" cy="1654920"/>
          </a:xfrm>
          <a:prstGeom prst="rect">
            <a:avLst/>
          </a:prstGeom>
          <a:noFill/>
          <a:ln w="0">
            <a:noFill/>
          </a:ln>
        </p:spPr>
        <p:txBody>
          <a:bodyPr lIns="0" rIns="0" tIns="0" bIns="0" anchor="t">
            <a:noAutofit/>
          </a:bodyPr>
          <a:p>
            <a:pPr indent="0" algn="ctr">
              <a:lnSpc>
                <a:spcPct val="90000"/>
              </a:lnSpc>
              <a:spcBef>
                <a:spcPts val="1001"/>
              </a:spcBef>
              <a:buNone/>
              <a:tabLst>
                <a:tab algn="l" pos="0"/>
              </a:tabLst>
            </a:pPr>
            <a:r>
              <a:rPr b="0" lang="en-US" sz="2400" spc="-1" strike="noStrike">
                <a:solidFill>
                  <a:srgbClr val="ffffff"/>
                </a:solidFill>
                <a:latin typeface="Helvetica Neue Medium"/>
                <a:ea typeface="Helvetica Neue Medium"/>
              </a:rPr>
              <a:t>Questions?</a:t>
            </a:r>
            <a:endParaRPr b="0" lang="en-GB"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What does Pneumonia affect?</a:t>
            </a:r>
            <a:endParaRPr b="0" lang="sv-SE" sz="4400" spc="-1" strike="noStrike">
              <a:solidFill>
                <a:srgbClr val="000000"/>
              </a:solidFill>
              <a:latin typeface="Arial"/>
            </a:endParaRPr>
          </a:p>
        </p:txBody>
      </p:sp>
      <p:sp>
        <p:nvSpPr>
          <p:cNvPr id="14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A </a:t>
            </a:r>
            <a:r>
              <a:rPr b="1" lang="en-US" sz="2800" spc="-1" strike="noStrike">
                <a:solidFill>
                  <a:srgbClr val="ffffff"/>
                </a:solidFill>
                <a:latin typeface="Arial"/>
                <a:ea typeface="Helvetica Neue Medium"/>
              </a:rPr>
              <a:t>pulmonary alveolus</a:t>
            </a:r>
            <a:r>
              <a:rPr b="0" lang="en-US" sz="2800" spc="-1" strike="noStrike">
                <a:solidFill>
                  <a:srgbClr val="ffffff"/>
                </a:solidFill>
                <a:latin typeface="Arial"/>
                <a:ea typeface="Helvetica Neue Medium"/>
              </a:rPr>
              <a:t>, is one of millions of hollow, cup-shaped cavities in the lungs where pulmonary gas exchange takes place. </a:t>
            </a:r>
            <a:endParaRPr b="0" lang="sv-SE" sz="2800" spc="-1" strike="noStrike">
              <a:solidFill>
                <a:srgbClr val="000000"/>
              </a:solidFill>
              <a:latin typeface="Arial"/>
            </a:endParaRPr>
          </a:p>
          <a:p>
            <a:pPr indent="0" algn="just">
              <a:lnSpc>
                <a:spcPct val="90000"/>
              </a:lnSpc>
              <a:spcBef>
                <a:spcPts val="1001"/>
              </a:spcBef>
              <a:buNone/>
              <a:tabLst>
                <a:tab algn="l" pos="0"/>
              </a:tabLst>
            </a:pPr>
            <a:endParaRPr b="0" lang="sv-SE" sz="2800" spc="-1" strike="noStrike">
              <a:solidFill>
                <a:srgbClr val="000000"/>
              </a:solidFill>
              <a:latin typeface="Arial"/>
            </a:endParaRPr>
          </a:p>
          <a:p>
            <a:pPr marL="228600" indent="-2286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Oxygen is exchanged for carbon dioxide at the blood–air barrier between the alveolar air and the pulmonary capillary.</a:t>
            </a:r>
            <a:endParaRPr b="0" lang="sv-SE" sz="2800" spc="-1" strike="noStrike">
              <a:solidFill>
                <a:srgbClr val="000000"/>
              </a:solidFill>
              <a:latin typeface="Arial"/>
            </a:endParaRPr>
          </a:p>
        </p:txBody>
      </p:sp>
      <p:sp>
        <p:nvSpPr>
          <p:cNvPr id="143" name="CuadroTexto 6"/>
          <p:cNvSpPr/>
          <p:nvPr/>
        </p:nvSpPr>
        <p:spPr>
          <a:xfrm>
            <a:off x="838080" y="6123600"/>
            <a:ext cx="609768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ea typeface="DejaVu Sans"/>
              </a:rPr>
              <a:t>Source: https://en.wikipedia.org/wiki/Pulmonary_alveolus</a:t>
            </a:r>
            <a:endParaRPr b="0" lang="en-GB"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How does Pneumonia look like?</a:t>
            </a:r>
            <a:endParaRPr b="0" lang="sv-SE" sz="4400" spc="-1" strike="noStrike">
              <a:solidFill>
                <a:srgbClr val="000000"/>
              </a:solidFill>
              <a:latin typeface="Arial"/>
            </a:endParaRPr>
          </a:p>
        </p:txBody>
      </p:sp>
      <p:pic>
        <p:nvPicPr>
          <p:cNvPr id="145" name="Picture 2" descr="Pneumonia | informedhealth.org"/>
          <p:cNvPicPr/>
          <p:nvPr/>
        </p:nvPicPr>
        <p:blipFill>
          <a:blip r:embed="rId1"/>
          <a:stretch/>
        </p:blipFill>
        <p:spPr>
          <a:xfrm>
            <a:off x="956160" y="1730160"/>
            <a:ext cx="3686040" cy="3216960"/>
          </a:xfrm>
          <a:prstGeom prst="rect">
            <a:avLst/>
          </a:prstGeom>
          <a:ln w="0">
            <a:noFill/>
          </a:ln>
        </p:spPr>
      </p:pic>
      <p:pic>
        <p:nvPicPr>
          <p:cNvPr id="146" name="Picture 2" descr="Imagen en blanco y negro de una cascada de fondo&#10;&#10;Descripción generada automáticamente con confianza baja"/>
          <p:cNvPicPr/>
          <p:nvPr/>
        </p:nvPicPr>
        <p:blipFill>
          <a:blip r:embed="rId2"/>
          <a:stretch/>
        </p:blipFill>
        <p:spPr>
          <a:xfrm>
            <a:off x="5736960" y="1740240"/>
            <a:ext cx="3686040" cy="3206880"/>
          </a:xfrm>
          <a:prstGeom prst="rect">
            <a:avLst/>
          </a:prstGeom>
          <a:ln w="0">
            <a:noFill/>
          </a:ln>
        </p:spPr>
      </p:pic>
      <p:sp>
        <p:nvSpPr>
          <p:cNvPr id="147" name="CuadroTexto 2"/>
          <p:cNvSpPr/>
          <p:nvPr/>
        </p:nvSpPr>
        <p:spPr>
          <a:xfrm>
            <a:off x="956160" y="5135040"/>
            <a:ext cx="3686040" cy="1125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s-ES" sz="1800" spc="-1" strike="noStrike">
                <a:solidFill>
                  <a:srgbClr val="ffffff"/>
                </a:solidFill>
                <a:latin typeface="Calibri"/>
                <a:ea typeface="DejaVu Sans"/>
              </a:rPr>
              <a:t>Graphical visualization of the Pneumonia effects on the alveoli</a:t>
            </a:r>
            <a:endParaRPr b="0" lang="en-GB" sz="1800" spc="-1" strike="noStrike">
              <a:solidFill>
                <a:srgbClr val="ffffff"/>
              </a:solidFill>
              <a:latin typeface="Arial"/>
            </a:endParaRPr>
          </a:p>
          <a:p>
            <a:pPr>
              <a:lnSpc>
                <a:spcPct val="100000"/>
              </a:lnSpc>
            </a:pPr>
            <a:endParaRPr b="0" lang="en-GB" sz="1800" spc="-1" strike="noStrike">
              <a:solidFill>
                <a:srgbClr val="ffffff"/>
              </a:solidFill>
              <a:latin typeface="Arial"/>
            </a:endParaRPr>
          </a:p>
          <a:p>
            <a:pPr algn="ctr">
              <a:lnSpc>
                <a:spcPct val="100000"/>
              </a:lnSpc>
            </a:pPr>
            <a:r>
              <a:rPr b="0" lang="es-ES" sz="1400" spc="-1" strike="noStrike">
                <a:solidFill>
                  <a:srgbClr val="ffffff"/>
                </a:solidFill>
                <a:latin typeface="Calibri"/>
                <a:ea typeface="DejaVu Sans"/>
              </a:rPr>
              <a:t>Source: informedhealth.org</a:t>
            </a:r>
            <a:endParaRPr b="0" lang="en-GB" sz="1400" spc="-1" strike="noStrike">
              <a:solidFill>
                <a:srgbClr val="ffffff"/>
              </a:solidFill>
              <a:latin typeface="Arial"/>
            </a:endParaRPr>
          </a:p>
        </p:txBody>
      </p:sp>
      <p:sp>
        <p:nvSpPr>
          <p:cNvPr id="148" name="CuadroTexto 5"/>
          <p:cNvSpPr/>
          <p:nvPr/>
        </p:nvSpPr>
        <p:spPr>
          <a:xfrm>
            <a:off x="5736960" y="5135040"/>
            <a:ext cx="3686040" cy="1125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ffffff"/>
                </a:solidFill>
                <a:latin typeface="Calibri"/>
                <a:ea typeface="DejaVu Sans"/>
              </a:rPr>
              <a:t>Chest X-ray of a pneumonia caused by </a:t>
            </a:r>
            <a:r>
              <a:rPr b="0" i="1" lang="en-US" sz="1800" spc="-1" strike="noStrike">
                <a:solidFill>
                  <a:srgbClr val="ffffff"/>
                </a:solidFill>
                <a:latin typeface="Calibri"/>
                <a:ea typeface="DejaVu Sans"/>
              </a:rPr>
              <a:t>Haemophilus influenzae</a:t>
            </a:r>
            <a:endParaRPr b="0" lang="en-GB" sz="1800" spc="-1" strike="noStrike">
              <a:solidFill>
                <a:srgbClr val="ffffff"/>
              </a:solidFill>
              <a:latin typeface="Arial"/>
            </a:endParaRPr>
          </a:p>
          <a:p>
            <a:pPr algn="ctr">
              <a:lnSpc>
                <a:spcPct val="100000"/>
              </a:lnSpc>
            </a:pPr>
            <a:endParaRPr b="0" lang="en-GB" sz="1800" spc="-1" strike="noStrike">
              <a:solidFill>
                <a:srgbClr val="ffffff"/>
              </a:solidFill>
              <a:latin typeface="Arial"/>
            </a:endParaRPr>
          </a:p>
          <a:p>
            <a:pPr algn="ctr">
              <a:lnSpc>
                <a:spcPct val="100000"/>
              </a:lnSpc>
            </a:pPr>
            <a:r>
              <a:rPr b="0" lang="en-US" sz="1400" spc="-1" strike="noStrike">
                <a:solidFill>
                  <a:srgbClr val="ffffff"/>
                </a:solidFill>
                <a:latin typeface="Calibri"/>
                <a:ea typeface="DejaVu Sans"/>
              </a:rPr>
              <a:t>Source</a:t>
            </a:r>
            <a:r>
              <a:rPr b="0" i="1" lang="en-US" sz="1400" spc="-1" strike="noStrike">
                <a:solidFill>
                  <a:srgbClr val="ffffff"/>
                </a:solidFill>
                <a:latin typeface="Calibri"/>
                <a:ea typeface="DejaVu Sans"/>
              </a:rPr>
              <a:t>: </a:t>
            </a:r>
            <a:r>
              <a:rPr b="0" lang="es-ES" sz="1400" spc="-1" strike="noStrike">
                <a:solidFill>
                  <a:srgbClr val="ffffff"/>
                </a:solidFill>
                <a:latin typeface="Calibri"/>
                <a:ea typeface="DejaVu Sans"/>
              </a:rPr>
              <a:t>wikipedia.org/wiki/Pneumonia</a:t>
            </a:r>
            <a:endParaRPr b="0" lang="en-GB"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1960" y="1709640"/>
            <a:ext cx="10514880" cy="2851920"/>
          </a:xfrm>
          <a:prstGeom prst="rect">
            <a:avLst/>
          </a:prstGeom>
          <a:noFill/>
          <a:ln w="0">
            <a:noFill/>
          </a:ln>
        </p:spPr>
        <p:txBody>
          <a:bodyPr lIns="90000" rIns="90000" tIns="45000" bIns="45000" anchor="b">
            <a:normAutofit/>
          </a:bodyPr>
          <a:p>
            <a:pPr indent="0">
              <a:lnSpc>
                <a:spcPct val="90000"/>
              </a:lnSpc>
              <a:buNone/>
              <a:tabLst>
                <a:tab algn="l" pos="0"/>
              </a:tabLst>
            </a:pPr>
            <a:r>
              <a:rPr b="1" lang="es-MX" sz="4800" spc="-1" strike="noStrike">
                <a:solidFill>
                  <a:srgbClr val="ffffff"/>
                </a:solidFill>
                <a:latin typeface="Helvetica Neue"/>
                <a:ea typeface="Helvetica Neue"/>
              </a:rPr>
              <a:t>Data Analysis</a:t>
            </a:r>
            <a:endParaRPr b="0" lang="sv-SE" sz="4800" spc="-1" strike="noStrike">
              <a:solidFill>
                <a:srgbClr val="000000"/>
              </a:solidFill>
              <a:latin typeface="Arial"/>
            </a:endParaRPr>
          </a:p>
        </p:txBody>
      </p:sp>
      <p:sp>
        <p:nvSpPr>
          <p:cNvPr id="150" name="PlaceHolder 2"/>
          <p:cNvSpPr>
            <a:spLocks noGrp="1"/>
          </p:cNvSpPr>
          <p:nvPr>
            <p:ph/>
          </p:nvPr>
        </p:nvSpPr>
        <p:spPr>
          <a:xfrm>
            <a:off x="831960" y="4589640"/>
            <a:ext cx="10514880" cy="14994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s-ES" sz="2400" spc="-1" strike="noStrike">
                <a:solidFill>
                  <a:srgbClr val="ffffff"/>
                </a:solidFill>
                <a:latin typeface="Helvetica Neue Medium"/>
                <a:ea typeface="Helvetica Neue Medium"/>
              </a:rPr>
              <a:t>Class Distribution &amp; Preprocessing Techniques</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How does our data look like?</a:t>
            </a:r>
            <a:endParaRPr b="0" lang="sv-SE" sz="4400" spc="-1" strike="noStrike">
              <a:solidFill>
                <a:srgbClr val="000000"/>
              </a:solidFill>
              <a:latin typeface="Arial"/>
            </a:endParaRPr>
          </a:p>
        </p:txBody>
      </p:sp>
      <p:sp>
        <p:nvSpPr>
          <p:cNvPr id="15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The dataset consists of high-resolution x-ray images of the lungs. There are two classes for pneumonia patients contracted with (1) COVID-19 and (2) other viruses as well as a class for (3) non-infected patients.</a:t>
            </a:r>
            <a:endParaRPr b="0" lang="sv-SE" sz="2800" spc="-1" strike="noStrike">
              <a:solidFill>
                <a:srgbClr val="000000"/>
              </a:solidFill>
              <a:latin typeface="Arial"/>
            </a:endParaRPr>
          </a:p>
          <a:p>
            <a:pPr indent="0" algn="just">
              <a:lnSpc>
                <a:spcPct val="90000"/>
              </a:lnSpc>
              <a:spcBef>
                <a:spcPts val="1001"/>
              </a:spcBef>
              <a:buNone/>
              <a:tabLst>
                <a:tab algn="l" pos="0"/>
              </a:tabLst>
            </a:pPr>
            <a:endParaRPr b="0" lang="sv-SE" sz="2800" spc="-1" strike="noStrike">
              <a:solidFill>
                <a:srgbClr val="000000"/>
              </a:solidFill>
              <a:latin typeface="Arial"/>
            </a:endParaRPr>
          </a:p>
          <a:p>
            <a:pPr marL="228600" indent="-2286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The images are not the same size and the number of instances on each class is different. The total number of instances is 137, 90 and 90 for respectively covid, viral and normal classes.</a:t>
            </a:r>
            <a:endParaRPr b="0" lang="sv-SE" sz="2800" spc="-1" strike="noStrike">
              <a:solidFill>
                <a:srgbClr val="000000"/>
              </a:solidFill>
              <a:latin typeface="Arial"/>
            </a:endParaRPr>
          </a:p>
          <a:p>
            <a:pPr indent="0" algn="just">
              <a:lnSpc>
                <a:spcPct val="90000"/>
              </a:lnSpc>
              <a:spcBef>
                <a:spcPts val="1001"/>
              </a:spcBef>
              <a:buNone/>
              <a:tabLst>
                <a:tab algn="l" pos="0"/>
              </a:tabLst>
            </a:pPr>
            <a:endParaRPr b="0" lang="sv-SE" sz="2800" spc="-1" strike="noStrike">
              <a:solidFill>
                <a:srgbClr val="000000"/>
              </a:solidFill>
              <a:latin typeface="Arial"/>
            </a:endParaRPr>
          </a:p>
          <a:p>
            <a:pPr indent="0" algn="just">
              <a:lnSpc>
                <a:spcPct val="90000"/>
              </a:lnSpc>
              <a:spcBef>
                <a:spcPts val="1001"/>
              </a:spcBef>
              <a:buNone/>
              <a:tabLst>
                <a:tab algn="l" pos="0"/>
              </a:tabLst>
            </a:pPr>
            <a:endParaRPr b="0" lang="sv-SE"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s-ES" sz="4400" spc="-1" strike="noStrike">
                <a:solidFill>
                  <a:srgbClr val="ffffff"/>
                </a:solidFill>
                <a:latin typeface="Helvetica Neue"/>
                <a:ea typeface="Helvetica Neue"/>
              </a:rPr>
              <a:t>How does our data look like?</a:t>
            </a:r>
            <a:endParaRPr b="0" lang="sv-SE" sz="4400" spc="-1" strike="noStrike">
              <a:solidFill>
                <a:srgbClr val="000000"/>
              </a:solidFill>
              <a:latin typeface="Arial"/>
            </a:endParaRPr>
          </a:p>
        </p:txBody>
      </p:sp>
      <p:pic>
        <p:nvPicPr>
          <p:cNvPr id="154" name="Imagen 12" descr=""/>
          <p:cNvPicPr/>
          <p:nvPr/>
        </p:nvPicPr>
        <p:blipFill>
          <a:blip r:embed="rId1"/>
          <a:srcRect l="0" t="12211" r="0" b="0"/>
          <a:stretch/>
        </p:blipFill>
        <p:spPr>
          <a:xfrm>
            <a:off x="838080" y="2029320"/>
            <a:ext cx="10559520" cy="3030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6884</TotalTime>
  <Application>LibreOffice/7.4.4.2$Windows_X86_64 LibreOffice_project/85569322deea74ec9134968a29af2df5663baa21</Application>
  <AppVersion>15.0000</AppVersion>
  <Words>720</Words>
  <Paragraphs>215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2021-10-12T14:06:34Z</dcterms:created>
  <dc:creator>Carnelos Matteo</dc:creator>
  <dc:description/>
  <dc:language>en-GB</dc:language>
  <cp:lastModifiedBy/>
  <dcterms:modified xsi:type="dcterms:W3CDTF">2023-05-16T00:45:18Z</dcterms:modified>
  <cp:revision>238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9</vt:i4>
  </property>
  <property fmtid="{D5CDD505-2E9C-101B-9397-08002B2CF9AE}" pid="3" name="Notes">
    <vt:i4>4</vt:i4>
  </property>
  <property fmtid="{D5CDD505-2E9C-101B-9397-08002B2CF9AE}" pid="4" name="PresentationFormat">
    <vt:lpwstr>Anpassad</vt:lpwstr>
  </property>
  <property fmtid="{D5CDD505-2E9C-101B-9397-08002B2CF9AE}" pid="5" name="Slides">
    <vt:i4>41</vt:i4>
  </property>
</Properties>
</file>