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41.xml.rels" ContentType="application/vnd.openxmlformats-package.relationships+xml"/>
  <Override PartName="/ppt/notesSlides/_rels/notesSlide10.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1.xml" ContentType="application/vnd.openxmlformats-officedocument.presentationml.notesSlide+xml"/>
  <Override PartName="/ppt/media/image1.png" ContentType="image/pn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T" sz="1800" spc="-1" strike="noStrike">
                <a:solidFill>
                  <a:srgbClr val="ffffff"/>
                </a:solidFill>
                <a:latin typeface="Calibri"/>
              </a:rPr>
              <a:t>Click to move the slide</a:t>
            </a:r>
            <a:endParaRPr b="0" lang="en-IT" sz="1800" spc="-1" strike="noStrike">
              <a:solidFill>
                <a:srgbClr val="ffffff"/>
              </a:solidFill>
              <a:latin typeface="Calibri"/>
            </a:endParaRPr>
          </a:p>
        </p:txBody>
      </p:sp>
      <p:sp>
        <p:nvSpPr>
          <p:cNvPr id="12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2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29"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30"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31"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F9E08F69-C42F-4357-A27E-C19D841ED98E}"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6040" cy="3085920"/>
          </a:xfrm>
          <a:prstGeom prst="rect">
            <a:avLst/>
          </a:prstGeom>
          <a:ln w="0">
            <a:noFill/>
          </a:ln>
        </p:spPr>
      </p:sp>
      <p:sp>
        <p:nvSpPr>
          <p:cNvPr id="25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5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641D41E-1C49-45D2-AC83-A208B41F69CE}" type="slidenum">
              <a:rPr b="0" lang="en-US"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6040" cy="3085920"/>
          </a:xfrm>
          <a:prstGeom prst="rect">
            <a:avLst/>
          </a:prstGeom>
          <a:ln w="0">
            <a:noFill/>
          </a:ln>
        </p:spPr>
      </p:sp>
      <p:sp>
        <p:nvSpPr>
          <p:cNvPr id="25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5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528EF49-1763-407D-A3AD-19A8663FDA3F}" type="slidenum">
              <a:rPr b="0" lang="en-US"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6040" cy="3085920"/>
          </a:xfrm>
          <a:prstGeom prst="rect">
            <a:avLst/>
          </a:prstGeom>
          <a:ln w="0">
            <a:noFill/>
          </a:ln>
        </p:spPr>
      </p:sp>
      <p:sp>
        <p:nvSpPr>
          <p:cNvPr id="25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5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71BC3F6-6994-406A-B72B-E3110BB00EB5}" type="slidenum">
              <a:rPr b="0" lang="en-US"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6040" cy="3085920"/>
          </a:xfrm>
          <a:prstGeom prst="rect">
            <a:avLst/>
          </a:prstGeom>
          <a:ln w="0">
            <a:noFill/>
          </a:ln>
        </p:spPr>
      </p:sp>
      <p:sp>
        <p:nvSpPr>
          <p:cNvPr id="26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GB" sz="1800" spc="-1" strike="noStrike">
              <a:solidFill>
                <a:srgbClr val="000000"/>
              </a:solidFill>
              <a:latin typeface="Arial"/>
            </a:endParaRPr>
          </a:p>
        </p:txBody>
      </p:sp>
      <p:sp>
        <p:nvSpPr>
          <p:cNvPr id="26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793543D-E3D9-4A71-8653-F759CC055975}" type="slidenum">
              <a:rPr b="0" lang="en-US"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D6C7E54-DD1E-4FD4-A68E-D9DD6C998838}"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B6A4807-AAAD-435A-889F-02C9ABA0925E}"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3AFBBA8-1456-4286-9310-116FF4B48BF3}"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C9DDB83-69B3-41D6-AAD8-FFEC6079667F}"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E6D4A2C-7B67-4E41-91BD-AE89E1DFFBD6}"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EEBE659D-D4E4-4D21-AC72-E35D78CACA60}"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89D7194-E584-476F-B77D-6F48910298B0}"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7A1F877-E3F8-486B-B179-04101C74D8F0}"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508CAEC-9C29-40F0-B7CE-104D2726966A}"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185100F-E133-44A8-97EA-D4A78237CC5B}"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77B6A0D-B28E-42EA-B356-770664DC2E6E}"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29FEFB-A3A3-415F-A7B5-D058150E230C}"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ED39107-1230-42F5-B515-1562474113B7}"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4841CBD-00BB-41C7-B582-073F5B3A4F53}"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CE74662-0CED-4C24-A4A5-BC998DA2506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1B54E4EA-0BAA-4A67-98D8-3A19E8E8FB33}"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B5FFB32-28EA-4984-9DDB-2CBA0265014B}"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D58292F-C17D-441D-9B5B-5F10465EF34E}"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374B9B7-8EA0-4F8A-AF9C-785375220DA6}"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227A355-7661-407B-B852-9B030D8DEA6B}"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0CDDEE2-8D40-4BFA-A622-93FAEA4A13EE}"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1ED53DC8-661B-4476-8A0D-01D1D6A2EE40}"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CD63255-2DA7-414A-A4B6-C6A835C4E690}"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D6F9578-86DB-46A1-BBB9-D06D73E2CBF2}"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FD88F43-33A0-42CA-9FE8-3450DE028C16}"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57A1F38-3772-493F-A945-BDF423A5A415}"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14A7258-F965-4C87-872D-9BDDF1131D21}"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974681E-EF00-48AC-AE5A-15A0A63C1387}"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651936B-9C2B-4FCB-8928-BCE87137FFAD}"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B64979EE-0F70-4427-BFC8-4BB937F5CF68}"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3BF55F2-FC7C-47FC-9BB1-CE1444664516}"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161D8F2-532B-4B53-88EC-B79BA23C8AC8}"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523880" y="1122480"/>
            <a:ext cx="9143640" cy="1106676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87F5486-DE5A-4858-97F5-EC14D628BA17}"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96DCB31-4CDD-42DE-A0AC-357F590BCB36}"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0262215-A2E6-44E2-8664-1B473BF59AB1}"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IT" sz="1800" spc="-1" strike="noStrike">
              <a:solidFill>
                <a:srgbClr val="ffffff"/>
              </a:solidFill>
              <a:latin typeface="Calibri"/>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IT" sz="2800" spc="-1" strike="noStrike">
              <a:solidFill>
                <a:srgbClr val="ffffff"/>
              </a:solidFill>
              <a:latin typeface="Helvetica Neue Medium"/>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23A7F5D-43C5-4270-AD40-D7C4E831A4B1}"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0" name="Picture 7" descr="Text&#10;&#10;Description automatically generated"/>
          <p:cNvPicPr/>
          <p:nvPr/>
        </p:nvPicPr>
        <p:blipFill>
          <a:blip r:embed="rId2"/>
          <a:stretch/>
        </p:blipFill>
        <p:spPr>
          <a:xfrm>
            <a:off x="10098720" y="5733360"/>
            <a:ext cx="1810440" cy="864360"/>
          </a:xfrm>
          <a:prstGeom prst="rect">
            <a:avLst/>
          </a:prstGeom>
          <a:ln w="0">
            <a:noFill/>
          </a:ln>
        </p:spPr>
      </p:pic>
      <p:sp>
        <p:nvSpPr>
          <p:cNvPr id="1"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1" lang="en-US" sz="6000" spc="-1" strike="noStrike">
                <a:solidFill>
                  <a:srgbClr val="ffffff"/>
                </a:solidFill>
                <a:latin typeface="Helvetica Neue"/>
                <a:ea typeface="Helvetica Neue"/>
              </a:rPr>
              <a:t>Click to edit Master title style</a:t>
            </a:r>
            <a:endParaRPr b="0" lang="en-IT" sz="6000" spc="-1" strike="noStrike">
              <a:solidFill>
                <a:srgbClr val="ffffff"/>
              </a:solidFill>
              <a:latin typeface="Calibri"/>
            </a:endParaRPr>
          </a:p>
        </p:txBody>
      </p:sp>
      <p:sp>
        <p:nvSpPr>
          <p:cNvPr id="2" name="PlaceHolder 2"/>
          <p:cNvSpPr>
            <a:spLocks noGrp="1"/>
          </p:cNvSpPr>
          <p:nvPr>
            <p:ph type="dt" idx="1"/>
          </p:nvPr>
        </p:nvSpPr>
        <p:spPr>
          <a:xfrm>
            <a:off x="8380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r>
              <a:rPr b="0" lang="en-IT" sz="1800" spc="-1" strike="noStrike">
                <a:solidFill>
                  <a:srgbClr val="ffffff"/>
                </a:solidFill>
                <a:latin typeface="Calibri"/>
              </a:rPr>
              <a:t>&lt;date/time&gt;</a:t>
            </a:r>
            <a:endParaRPr b="0" lang="en-GB" sz="1800" spc="-1" strike="noStrike">
              <a:solidFill>
                <a:srgbClr val="ffffff"/>
              </a:solidFill>
              <a:latin typeface="Times New Roman"/>
            </a:endParaRPr>
          </a:p>
        </p:txBody>
      </p:sp>
      <p:sp>
        <p:nvSpPr>
          <p:cNvPr id="3" name="PlaceHolder 3"/>
          <p:cNvSpPr>
            <a:spLocks noGrp="1"/>
          </p:cNvSpPr>
          <p:nvPr>
            <p:ph type="ftr" idx="2"/>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 name="PlaceHolder 4"/>
          <p:cNvSpPr>
            <a:spLocks noGrp="1"/>
          </p:cNvSpPr>
          <p:nvPr>
            <p:ph type="sldNum" idx="3"/>
          </p:nvPr>
        </p:nvSpPr>
        <p:spPr>
          <a:xfrm>
            <a:off x="86104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fld id="{3C17E1F8-5533-4CD4-B1CC-3E541B619A55}" type="slidenum">
              <a:rPr b="0" lang="en-IT" sz="1800" spc="-1" strike="noStrike">
                <a:solidFill>
                  <a:srgbClr val="ffffff"/>
                </a:solidFill>
                <a:latin typeface="Calibri"/>
              </a:rPr>
              <a:t>&lt;number&gt;</a:t>
            </a:fld>
            <a:endParaRPr b="0" lang="en-GB" sz="1800" spc="-1" strike="noStrike">
              <a:solidFill>
                <a:srgbClr val="ffffff"/>
              </a:solidFill>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IT" sz="2800" spc="-1" strike="noStrike">
                <a:solidFill>
                  <a:srgbClr val="ffffff"/>
                </a:solidFill>
                <a:latin typeface="Helvetica Neue Medium"/>
              </a:rPr>
              <a:t>Click to edit the outline text format</a:t>
            </a:r>
            <a:endParaRPr b="0" lang="en-IT" sz="2800" spc="-1" strike="noStrike">
              <a:solidFill>
                <a:srgbClr val="ffffff"/>
              </a:solidFill>
              <a:latin typeface="Helvetica Neue Medium"/>
            </a:endParaRPr>
          </a:p>
          <a:p>
            <a:pPr lvl="1" marL="864000" indent="-324000">
              <a:lnSpc>
                <a:spcPct val="90000"/>
              </a:lnSpc>
              <a:spcBef>
                <a:spcPts val="1134"/>
              </a:spcBef>
              <a:buClr>
                <a:srgbClr val="ffffff"/>
              </a:buClr>
              <a:buSzPct val="75000"/>
              <a:buFont typeface="Symbol" charset="2"/>
              <a:buChar char=""/>
            </a:pPr>
            <a:r>
              <a:rPr b="0" lang="en-IT" sz="2000" spc="-1" strike="noStrike">
                <a:solidFill>
                  <a:srgbClr val="ffffff"/>
                </a:solidFill>
                <a:latin typeface="Helvetica Neue Medium"/>
              </a:rPr>
              <a:t>Second Outline Level</a:t>
            </a:r>
            <a:endParaRPr b="0" lang="en-IT" sz="2000" spc="-1" strike="noStrike">
              <a:solidFill>
                <a:srgbClr val="ffffff"/>
              </a:solidFill>
              <a:latin typeface="Helvetica Neue Medium"/>
            </a:endParaRPr>
          </a:p>
          <a:p>
            <a:pPr lvl="2" marL="1296000" indent="-288000">
              <a:lnSpc>
                <a:spcPct val="90000"/>
              </a:lnSpc>
              <a:spcBef>
                <a:spcPts val="850"/>
              </a:spcBef>
              <a:buClr>
                <a:srgbClr val="ffffff"/>
              </a:buClr>
              <a:buSzPct val="45000"/>
              <a:buFont typeface="Wingdings" charset="2"/>
              <a:buChar char=""/>
            </a:pPr>
            <a:r>
              <a:rPr b="0" lang="en-IT" sz="1800" spc="-1" strike="noStrike">
                <a:solidFill>
                  <a:srgbClr val="ffffff"/>
                </a:solidFill>
                <a:latin typeface="Helvetica Neue Medium"/>
              </a:rPr>
              <a:t>Third Outline Level</a:t>
            </a:r>
            <a:endParaRPr b="0" lang="en-IT" sz="1800" spc="-1" strike="noStrike">
              <a:solidFill>
                <a:srgbClr val="ffffff"/>
              </a:solidFill>
              <a:latin typeface="Helvetica Neue Medium"/>
            </a:endParaRPr>
          </a:p>
          <a:p>
            <a:pPr lvl="3" marL="1728000" indent="-216000">
              <a:lnSpc>
                <a:spcPct val="90000"/>
              </a:lnSpc>
              <a:spcBef>
                <a:spcPts val="567"/>
              </a:spcBef>
              <a:buClr>
                <a:srgbClr val="ffffff"/>
              </a:buClr>
              <a:buSzPct val="75000"/>
              <a:buFont typeface="Symbol" charset="2"/>
              <a:buChar char=""/>
            </a:pPr>
            <a:r>
              <a:rPr b="0" lang="en-IT" sz="1800" spc="-1" strike="noStrike">
                <a:solidFill>
                  <a:srgbClr val="ffffff"/>
                </a:solidFill>
                <a:latin typeface="Helvetica Neue Medium"/>
              </a:rPr>
              <a:t>Fourth Outline Level</a:t>
            </a:r>
            <a:endParaRPr b="0" lang="en-IT" sz="1800" spc="-1" strike="noStrike">
              <a:solidFill>
                <a:srgbClr val="ffffff"/>
              </a:solidFill>
              <a:latin typeface="Helvetica Neue Medium"/>
            </a:endParaRPr>
          </a:p>
          <a:p>
            <a:pPr lvl="4" marL="2160000" indent="-216000">
              <a:lnSpc>
                <a:spcPct val="90000"/>
              </a:lnSpc>
              <a:spcBef>
                <a:spcPts val="283"/>
              </a:spcBef>
              <a:buClr>
                <a:srgbClr val="ffffff"/>
              </a:buClr>
              <a:buSzPct val="45000"/>
              <a:buFont typeface="Wingdings" charset="2"/>
              <a:buChar char=""/>
            </a:pPr>
            <a:r>
              <a:rPr b="0" lang="en-IT" sz="2000" spc="-1" strike="noStrike">
                <a:solidFill>
                  <a:srgbClr val="ffffff"/>
                </a:solidFill>
                <a:latin typeface="Helvetica Neue Medium"/>
              </a:rPr>
              <a:t>Fifth Outline Level</a:t>
            </a:r>
            <a:endParaRPr b="0" lang="en-IT" sz="2000" spc="-1" strike="noStrike">
              <a:solidFill>
                <a:srgbClr val="ffffff"/>
              </a:solidFill>
              <a:latin typeface="Helvetica Neue Medium"/>
            </a:endParaRPr>
          </a:p>
          <a:p>
            <a:pPr lvl="5" marL="2592000" indent="-216000">
              <a:lnSpc>
                <a:spcPct val="90000"/>
              </a:lnSpc>
              <a:spcBef>
                <a:spcPts val="283"/>
              </a:spcBef>
              <a:buClr>
                <a:srgbClr val="ffffff"/>
              </a:buClr>
              <a:buSzPct val="45000"/>
              <a:buFont typeface="Wingdings" charset="2"/>
              <a:buChar char=""/>
            </a:pPr>
            <a:r>
              <a:rPr b="0" lang="en-IT" sz="2000" spc="-1" strike="noStrike">
                <a:solidFill>
                  <a:srgbClr val="ffffff"/>
                </a:solidFill>
                <a:latin typeface="Helvetica Neue Medium"/>
              </a:rPr>
              <a:t>Sixth Outline Level</a:t>
            </a:r>
            <a:endParaRPr b="0" lang="en-IT" sz="2000" spc="-1" strike="noStrike">
              <a:solidFill>
                <a:srgbClr val="ffffff"/>
              </a:solidFill>
              <a:latin typeface="Helvetica Neue Medium"/>
            </a:endParaRPr>
          </a:p>
          <a:p>
            <a:pPr lvl="6" marL="3024000" indent="-216000">
              <a:lnSpc>
                <a:spcPct val="90000"/>
              </a:lnSpc>
              <a:spcBef>
                <a:spcPts val="283"/>
              </a:spcBef>
              <a:buClr>
                <a:srgbClr val="ffffff"/>
              </a:buClr>
              <a:buSzPct val="45000"/>
              <a:buFont typeface="Wingdings" charset="2"/>
              <a:buChar char=""/>
            </a:pPr>
            <a:r>
              <a:rPr b="0" lang="en-IT" sz="2000" spc="-1" strike="noStrike">
                <a:solidFill>
                  <a:srgbClr val="ffffff"/>
                </a:solidFill>
                <a:latin typeface="Helvetica Neue Medium"/>
              </a:rPr>
              <a:t>Seventh Outline Level</a:t>
            </a:r>
            <a:endParaRPr b="0" lang="en-IT" sz="2000" spc="-1" strike="noStrike">
              <a:solidFill>
                <a:srgbClr val="ffffff"/>
              </a:solidFill>
              <a:latin typeface="Helvetica Neue Medium"/>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42" name="Picture 7" descr="Text&#10;&#10;Description automatically generated"/>
          <p:cNvPicPr/>
          <p:nvPr/>
        </p:nvPicPr>
        <p:blipFill>
          <a:blip r:embed="rId2"/>
          <a:stretch/>
        </p:blipFill>
        <p:spPr>
          <a:xfrm>
            <a:off x="10098720" y="5733360"/>
            <a:ext cx="1810440" cy="864360"/>
          </a:xfrm>
          <a:prstGeom prst="rect">
            <a:avLst/>
          </a:prstGeom>
          <a:ln w="0">
            <a:noFill/>
          </a:ln>
        </p:spPr>
      </p:pic>
      <p:sp>
        <p:nvSpPr>
          <p:cNvPr id="4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ffffff"/>
                </a:solidFill>
                <a:latin typeface="Helvetica Neue"/>
                <a:ea typeface="Helvetica Neue"/>
              </a:rPr>
              <a:t>Click to edit Master title style</a:t>
            </a:r>
            <a:endParaRPr b="0" lang="en-IT" sz="4400" spc="-1" strike="noStrike">
              <a:solidFill>
                <a:srgbClr val="ffffff"/>
              </a:solidFill>
              <a:latin typeface="Calibri"/>
            </a:endParaRPr>
          </a:p>
        </p:txBody>
      </p:sp>
      <p:sp>
        <p:nvSpPr>
          <p:cNvPr id="44"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ffffff"/>
              </a:buClr>
              <a:buFont typeface="Arial"/>
              <a:buChar char="•"/>
            </a:pPr>
            <a:r>
              <a:rPr b="0" lang="en-US" sz="2800" spc="-1" strike="noStrike">
                <a:solidFill>
                  <a:srgbClr val="ffffff"/>
                </a:solidFill>
                <a:latin typeface="Helvetica Neue Medium"/>
                <a:ea typeface="Helvetica Neue Medium"/>
              </a:rPr>
              <a:t>Click to edit Master text styles</a:t>
            </a:r>
            <a:endParaRPr b="0" lang="en-IT" sz="2800" spc="-1" strike="noStrike">
              <a:solidFill>
                <a:srgbClr val="ffffff"/>
              </a:solidFill>
              <a:latin typeface="Helvetica Neue Medium"/>
            </a:endParaRPr>
          </a:p>
          <a:p>
            <a:pPr lvl="1" marL="685800" indent="-228600">
              <a:lnSpc>
                <a:spcPct val="90000"/>
              </a:lnSpc>
              <a:spcBef>
                <a:spcPts val="499"/>
              </a:spcBef>
              <a:buClr>
                <a:srgbClr val="ffffff"/>
              </a:buClr>
              <a:buFont typeface="Arial"/>
              <a:buChar char="•"/>
            </a:pPr>
            <a:r>
              <a:rPr b="0" lang="en-US" sz="2400" spc="-1" strike="noStrike">
                <a:solidFill>
                  <a:srgbClr val="ffffff"/>
                </a:solidFill>
                <a:latin typeface="Helvetica Neue Medium"/>
                <a:ea typeface="Helvetica Neue Medium"/>
              </a:rPr>
              <a:t>Second level</a:t>
            </a:r>
            <a:endParaRPr b="0" lang="en-IT" sz="2400" spc="-1" strike="noStrike">
              <a:solidFill>
                <a:srgbClr val="ffffff"/>
              </a:solidFill>
              <a:latin typeface="Helvetica Neue Medium"/>
            </a:endParaRPr>
          </a:p>
          <a:p>
            <a:pPr lvl="2" marL="1143000" indent="-228600">
              <a:lnSpc>
                <a:spcPct val="90000"/>
              </a:lnSpc>
              <a:spcBef>
                <a:spcPts val="499"/>
              </a:spcBef>
              <a:buClr>
                <a:srgbClr val="ffffff"/>
              </a:buClr>
              <a:buFont typeface="Arial"/>
              <a:buChar char="•"/>
            </a:pPr>
            <a:r>
              <a:rPr b="0" lang="en-US" sz="2000" spc="-1" strike="noStrike">
                <a:solidFill>
                  <a:srgbClr val="ffffff"/>
                </a:solidFill>
                <a:latin typeface="Helvetica Neue Medium"/>
                <a:ea typeface="Helvetica Neue Medium"/>
              </a:rPr>
              <a:t>Third level</a:t>
            </a:r>
            <a:endParaRPr b="0" lang="en-IT" sz="2000" spc="-1" strike="noStrike">
              <a:solidFill>
                <a:srgbClr val="ffffff"/>
              </a:solidFill>
              <a:latin typeface="Helvetica Neue Medium"/>
            </a:endParaRPr>
          </a:p>
          <a:p>
            <a:pPr lvl="3" marL="1600200" indent="-228600">
              <a:lnSpc>
                <a:spcPct val="90000"/>
              </a:lnSpc>
              <a:spcBef>
                <a:spcPts val="499"/>
              </a:spcBef>
              <a:buClr>
                <a:srgbClr val="ffffff"/>
              </a:buClr>
              <a:buFont typeface="Arial"/>
              <a:buChar char="•"/>
            </a:pPr>
            <a:r>
              <a:rPr b="0" lang="en-US" sz="1800" spc="-1" strike="noStrike">
                <a:solidFill>
                  <a:srgbClr val="ffffff"/>
                </a:solidFill>
                <a:latin typeface="Helvetica Neue Medium"/>
                <a:ea typeface="Helvetica Neue Medium"/>
              </a:rPr>
              <a:t>Fourth level</a:t>
            </a:r>
            <a:endParaRPr b="0" lang="en-IT" sz="1800" spc="-1" strike="noStrike">
              <a:solidFill>
                <a:srgbClr val="ffffff"/>
              </a:solidFill>
              <a:latin typeface="Helvetica Neue Medium"/>
            </a:endParaRPr>
          </a:p>
          <a:p>
            <a:pPr lvl="4" marL="2057400" indent="-228600">
              <a:lnSpc>
                <a:spcPct val="90000"/>
              </a:lnSpc>
              <a:spcBef>
                <a:spcPts val="499"/>
              </a:spcBef>
              <a:buClr>
                <a:srgbClr val="ffffff"/>
              </a:buClr>
              <a:buFont typeface="Arial"/>
              <a:buChar char="•"/>
            </a:pPr>
            <a:r>
              <a:rPr b="0" lang="en-US" sz="1800" spc="-1" strike="noStrike">
                <a:solidFill>
                  <a:srgbClr val="ffffff"/>
                </a:solidFill>
                <a:latin typeface="Helvetica Neue Medium"/>
                <a:ea typeface="Helvetica Neue Medium"/>
              </a:rPr>
              <a:t>Fifth level</a:t>
            </a:r>
            <a:endParaRPr b="0" lang="en-IT" sz="1800" spc="-1" strike="noStrike">
              <a:solidFill>
                <a:srgbClr val="ffffff"/>
              </a:solidFill>
              <a:latin typeface="Helvetica Neue Medium"/>
            </a:endParaRPr>
          </a:p>
        </p:txBody>
      </p:sp>
      <p:sp>
        <p:nvSpPr>
          <p:cNvPr id="45" name="PlaceHolder 3"/>
          <p:cNvSpPr>
            <a:spLocks noGrp="1"/>
          </p:cNvSpPr>
          <p:nvPr>
            <p:ph type="dt" idx="4"/>
          </p:nvPr>
        </p:nvSpPr>
        <p:spPr>
          <a:xfrm>
            <a:off x="8380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r>
              <a:rPr b="0" lang="en-IT" sz="1800" spc="-1" strike="noStrike">
                <a:solidFill>
                  <a:srgbClr val="ffffff"/>
                </a:solidFill>
                <a:latin typeface="Calibri"/>
              </a:rPr>
              <a:t>&lt;date/time&gt;</a:t>
            </a:r>
            <a:endParaRPr b="0" lang="en-GB" sz="1800" spc="-1" strike="noStrike">
              <a:solidFill>
                <a:srgbClr val="ffffff"/>
              </a:solidFill>
              <a:latin typeface="Times New Roman"/>
            </a:endParaRPr>
          </a:p>
        </p:txBody>
      </p:sp>
      <p:sp>
        <p:nvSpPr>
          <p:cNvPr id="46" name="PlaceHolder 4"/>
          <p:cNvSpPr>
            <a:spLocks noGrp="1"/>
          </p:cNvSpPr>
          <p:nvPr>
            <p:ph type="ftr" idx="5"/>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7" name="PlaceHolder 5"/>
          <p:cNvSpPr>
            <a:spLocks noGrp="1"/>
          </p:cNvSpPr>
          <p:nvPr>
            <p:ph type="sldNum" idx="6"/>
          </p:nvPr>
        </p:nvSpPr>
        <p:spPr>
          <a:xfrm>
            <a:off x="86104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fld id="{9A696216-023D-4747-B138-38AD930F2FEB}" type="slidenum">
              <a:rPr b="0" lang="en-IT" sz="1800" spc="-1" strike="noStrike">
                <a:solidFill>
                  <a:srgbClr val="ffffff"/>
                </a:solidFill>
                <a:latin typeface="Calibri"/>
              </a:rPr>
              <a:t>&lt;number&gt;</a:t>
            </a:fld>
            <a:endParaRPr b="0" lang="en-GB" sz="1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3560"/>
        </a:solidFill>
      </p:bgPr>
    </p:bg>
    <p:spTree>
      <p:nvGrpSpPr>
        <p:cNvPr id="1" name=""/>
        <p:cNvGrpSpPr/>
        <p:nvPr/>
      </p:nvGrpSpPr>
      <p:grpSpPr>
        <a:xfrm>
          <a:off x="0" y="0"/>
          <a:ext cx="0" cy="0"/>
          <a:chOff x="0" y="0"/>
          <a:chExt cx="0" cy="0"/>
        </a:xfrm>
      </p:grpSpPr>
      <p:pic>
        <p:nvPicPr>
          <p:cNvPr id="84" name="Picture 7" descr="Text&#10;&#10;Description automatically generated"/>
          <p:cNvPicPr/>
          <p:nvPr/>
        </p:nvPicPr>
        <p:blipFill>
          <a:blip r:embed="rId2"/>
          <a:stretch/>
        </p:blipFill>
        <p:spPr>
          <a:xfrm>
            <a:off x="10098720" y="5733360"/>
            <a:ext cx="1810440" cy="864360"/>
          </a:xfrm>
          <a:prstGeom prst="rect">
            <a:avLst/>
          </a:prstGeom>
          <a:ln w="0">
            <a:noFill/>
          </a:ln>
        </p:spPr>
      </p:pic>
      <p:sp>
        <p:nvSpPr>
          <p:cNvPr id="85" name="PlaceHolder 1"/>
          <p:cNvSpPr>
            <a:spLocks noGrp="1"/>
          </p:cNvSpPr>
          <p:nvPr>
            <p:ph type="title"/>
          </p:nvPr>
        </p:nvSpPr>
        <p:spPr>
          <a:xfrm>
            <a:off x="831960" y="1709640"/>
            <a:ext cx="10515240" cy="2852280"/>
          </a:xfrm>
          <a:prstGeom prst="rect">
            <a:avLst/>
          </a:prstGeom>
          <a:noFill/>
          <a:ln w="0">
            <a:noFill/>
          </a:ln>
        </p:spPr>
        <p:txBody>
          <a:bodyPr anchor="b">
            <a:noAutofit/>
          </a:bodyPr>
          <a:p>
            <a:pPr indent="0">
              <a:lnSpc>
                <a:spcPct val="90000"/>
              </a:lnSpc>
              <a:buNone/>
            </a:pPr>
            <a:r>
              <a:rPr b="1" lang="en-US" sz="6000" spc="-1" strike="noStrike">
                <a:solidFill>
                  <a:srgbClr val="ffffff"/>
                </a:solidFill>
                <a:latin typeface="Helvetica Neue"/>
                <a:ea typeface="Helvetica Neue"/>
              </a:rPr>
              <a:t>Click to edit Master title style</a:t>
            </a:r>
            <a:endParaRPr b="0" lang="en-IT" sz="6000" spc="-1" strike="noStrike">
              <a:solidFill>
                <a:srgbClr val="ffffff"/>
              </a:solidFill>
              <a:latin typeface="Calibri"/>
            </a:endParaRPr>
          </a:p>
        </p:txBody>
      </p:sp>
      <p:sp>
        <p:nvSpPr>
          <p:cNvPr id="86" name="PlaceHolder 2"/>
          <p:cNvSpPr>
            <a:spLocks noGrp="1"/>
          </p:cNvSpPr>
          <p:nvPr>
            <p:ph type="body"/>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n-US" sz="2400" spc="-1" strike="noStrike">
                <a:solidFill>
                  <a:srgbClr val="ffffff"/>
                </a:solidFill>
                <a:latin typeface="Helvetica Neue Medium"/>
                <a:ea typeface="Helvetica Neue Medium"/>
              </a:rPr>
              <a:t>Click to edit Master text styles</a:t>
            </a:r>
            <a:endParaRPr b="0" lang="en-IT" sz="2400" spc="-1" strike="noStrike">
              <a:solidFill>
                <a:srgbClr val="ffffff"/>
              </a:solidFill>
              <a:latin typeface="Helvetica Neue Medium"/>
            </a:endParaRPr>
          </a:p>
        </p:txBody>
      </p:sp>
      <p:sp>
        <p:nvSpPr>
          <p:cNvPr id="87" name="PlaceHolder 3"/>
          <p:cNvSpPr>
            <a:spLocks noGrp="1"/>
          </p:cNvSpPr>
          <p:nvPr>
            <p:ph type="dt" idx="7"/>
          </p:nvPr>
        </p:nvSpPr>
        <p:spPr>
          <a:xfrm>
            <a:off x="8380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r>
              <a:rPr b="0" lang="en-IT" sz="1800" spc="-1" strike="noStrike">
                <a:solidFill>
                  <a:srgbClr val="ffffff"/>
                </a:solidFill>
                <a:latin typeface="Calibri"/>
              </a:rPr>
              <a:t>&lt;date/time&gt;</a:t>
            </a:r>
            <a:endParaRPr b="0" lang="en-GB" sz="1800" spc="-1" strike="noStrike">
              <a:solidFill>
                <a:srgbClr val="ffffff"/>
              </a:solidFill>
              <a:latin typeface="Times New Roman"/>
            </a:endParaRPr>
          </a:p>
        </p:txBody>
      </p:sp>
      <p:sp>
        <p:nvSpPr>
          <p:cNvPr id="88" name="PlaceHolder 4"/>
          <p:cNvSpPr>
            <a:spLocks noGrp="1"/>
          </p:cNvSpPr>
          <p:nvPr>
            <p:ph type="ftr" idx="8"/>
          </p:nvPr>
        </p:nvSpPr>
        <p:spPr>
          <a:xfrm>
            <a:off x="4038480" y="6356520"/>
            <a:ext cx="4114440" cy="364680"/>
          </a:xfrm>
          <a:prstGeom prst="rect">
            <a:avLst/>
          </a:prstGeom>
          <a:noFill/>
          <a:ln w="0">
            <a:noFill/>
          </a:ln>
        </p:spPr>
        <p:txBody>
          <a:bodyPr lIns="90000" rIns="90000" tIns="45000" bIns="45000" anchor="t">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9" name="PlaceHolder 5"/>
          <p:cNvSpPr>
            <a:spLocks noGrp="1"/>
          </p:cNvSpPr>
          <p:nvPr>
            <p:ph type="sldNum" idx="9"/>
          </p:nvPr>
        </p:nvSpPr>
        <p:spPr>
          <a:xfrm>
            <a:off x="8610480" y="6356520"/>
            <a:ext cx="2742840" cy="364680"/>
          </a:xfrm>
          <a:prstGeom prst="rect">
            <a:avLst/>
          </a:prstGeom>
          <a:noFill/>
          <a:ln w="0">
            <a:noFill/>
          </a:ln>
        </p:spPr>
        <p:txBody>
          <a:bodyPr lIns="90000" rIns="90000" tIns="45000" bIns="45000" anchor="t">
            <a:noAutofit/>
          </a:bodyPr>
          <a:lstStyle>
            <a:lvl1pPr indent="0">
              <a:lnSpc>
                <a:spcPct val="100000"/>
              </a:lnSpc>
              <a:buNone/>
              <a:defRPr b="0" lang="en-IT" sz="1800" spc="-1" strike="noStrike">
                <a:solidFill>
                  <a:srgbClr val="ffffff"/>
                </a:solidFill>
                <a:latin typeface="Calibri"/>
              </a:defRPr>
            </a:lvl1pPr>
          </a:lstStyle>
          <a:p>
            <a:pPr indent="0">
              <a:lnSpc>
                <a:spcPct val="100000"/>
              </a:lnSpc>
              <a:buNone/>
            </a:pPr>
            <a:fld id="{4F5A7E0E-7F94-454D-8535-4F257C1D8DBE}" type="slidenum">
              <a:rPr b="0" lang="en-IT" sz="1800" spc="-1" strike="noStrike">
                <a:solidFill>
                  <a:srgbClr val="ffffff"/>
                </a:solidFill>
                <a:latin typeface="Calibri"/>
              </a:rPr>
              <a:t>&lt;number&gt;</a:t>
            </a:fld>
            <a:endParaRPr b="0" lang="en-GB" sz="18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68280" y="1861560"/>
            <a:ext cx="9654840" cy="2504520"/>
          </a:xfrm>
          <a:prstGeom prst="rect">
            <a:avLst/>
          </a:prstGeom>
          <a:noFill/>
          <a:ln w="0">
            <a:noFill/>
          </a:ln>
        </p:spPr>
        <p:txBody>
          <a:bodyPr anchor="b">
            <a:noAutofit/>
          </a:bodyPr>
          <a:p>
            <a:pPr indent="0" algn="ctr">
              <a:lnSpc>
                <a:spcPct val="90000"/>
              </a:lnSpc>
              <a:buNone/>
            </a:pPr>
            <a:r>
              <a:rPr b="1" lang="en-US" sz="3600" spc="-1" strike="noStrike">
                <a:solidFill>
                  <a:srgbClr val="ffffff"/>
                </a:solidFill>
                <a:latin typeface="Helvetica Neue"/>
                <a:ea typeface="Helvetica Neue"/>
              </a:rPr>
              <a:t>Multiclass Classification for Detection of Pneumonia Infection in Chest X-Rays</a:t>
            </a:r>
            <a:br>
              <a:rPr sz="4000"/>
            </a:br>
            <a:br>
              <a:rPr sz="4000"/>
            </a:br>
            <a:r>
              <a:rPr b="1" lang="es-ES" sz="2800" spc="-1" strike="noStrike">
                <a:solidFill>
                  <a:srgbClr val="ffffff"/>
                </a:solidFill>
                <a:latin typeface="Helvetica Neue"/>
                <a:ea typeface="Helvetica Neue"/>
              </a:rPr>
              <a:t>M7016H - </a:t>
            </a:r>
            <a:r>
              <a:rPr b="1" lang="en-US" sz="2800" spc="-1" strike="noStrike">
                <a:solidFill>
                  <a:srgbClr val="ffffff"/>
                </a:solidFill>
                <a:latin typeface="Helvetica Neue"/>
                <a:ea typeface="Helvetica Neue"/>
              </a:rPr>
              <a:t>AI In The Healthcare System</a:t>
            </a:r>
            <a:endParaRPr b="0" lang="en-IT" sz="2800" spc="-1" strike="noStrike">
              <a:solidFill>
                <a:srgbClr val="ffffff"/>
              </a:solidFill>
              <a:latin typeface="Calibri"/>
            </a:endParaRPr>
          </a:p>
        </p:txBody>
      </p:sp>
      <p:sp>
        <p:nvSpPr>
          <p:cNvPr id="133" name="PlaceHolder 2"/>
          <p:cNvSpPr>
            <a:spLocks noGrp="1"/>
          </p:cNvSpPr>
          <p:nvPr>
            <p:ph type="subTitle"/>
          </p:nvPr>
        </p:nvSpPr>
        <p:spPr>
          <a:xfrm>
            <a:off x="1523880" y="5219280"/>
            <a:ext cx="9143640" cy="4069080"/>
          </a:xfrm>
          <a:prstGeom prst="rect">
            <a:avLst/>
          </a:prstGeom>
          <a:noFill/>
          <a:ln w="0">
            <a:noFill/>
          </a:ln>
        </p:spPr>
        <p:txBody>
          <a:bodyPr anchor="t">
            <a:noAutofit/>
          </a:bodyPr>
          <a:p>
            <a:pPr indent="0" algn="ctr">
              <a:lnSpc>
                <a:spcPct val="90000"/>
              </a:lnSpc>
              <a:spcBef>
                <a:spcPts val="1001"/>
              </a:spcBef>
              <a:buNone/>
              <a:tabLst>
                <a:tab algn="l" pos="0"/>
              </a:tabLst>
            </a:pPr>
            <a:r>
              <a:rPr b="0" lang="en-US" sz="1800" spc="-1" strike="noStrike">
                <a:solidFill>
                  <a:srgbClr val="ffffff">
                    <a:alpha val="85000"/>
                  </a:srgbClr>
                </a:solidFill>
                <a:latin typeface="Helvetica Neue Medium"/>
                <a:ea typeface="Helvetica Neue Medium"/>
              </a:rPr>
              <a:t>Tim Ufer : </a:t>
            </a:r>
            <a:r>
              <a:rPr b="0" lang="en-US" sz="1400" spc="-1" strike="noStrike">
                <a:solidFill>
                  <a:srgbClr val="ffffff">
                    <a:alpha val="85000"/>
                  </a:srgbClr>
                </a:solidFill>
                <a:latin typeface="Helvetica Neue Medium"/>
                <a:ea typeface="Helvetica Neue Medium"/>
              </a:rPr>
              <a:t>timufe-2    </a:t>
            </a:r>
            <a:r>
              <a:rPr b="0" lang="en-US" sz="1800" spc="-1" strike="noStrike">
                <a:solidFill>
                  <a:srgbClr val="ffffff">
                    <a:alpha val="85000"/>
                  </a:srgbClr>
                </a:solidFill>
                <a:latin typeface="Helvetica Neue Medium"/>
                <a:ea typeface="Helvetica Neue Medium"/>
              </a:rPr>
              <a:t>Robert Lindberg : </a:t>
            </a:r>
            <a:r>
              <a:rPr b="0" lang="en-US" sz="1400" spc="-1" strike="noStrike">
                <a:solidFill>
                  <a:srgbClr val="ffffff">
                    <a:alpha val="85000"/>
                  </a:srgbClr>
                </a:solidFill>
                <a:latin typeface="Helvetica Neue Medium"/>
                <a:ea typeface="Helvetica Neue Medium"/>
              </a:rPr>
              <a:t>oreile-9</a:t>
            </a:r>
            <a:r>
              <a:rPr b="0" lang="en-US" sz="1800" spc="-1" strike="noStrike">
                <a:solidFill>
                  <a:srgbClr val="ffffff">
                    <a:alpha val="85000"/>
                  </a:srgbClr>
                </a:solidFill>
                <a:latin typeface="Helvetica Neue Medium"/>
                <a:ea typeface="Helvetica Neue Medium"/>
              </a:rPr>
              <a:t>    Fernando Labra Caso : </a:t>
            </a:r>
            <a:r>
              <a:rPr b="0" lang="en-US" sz="1400" spc="-1" strike="noStrike">
                <a:solidFill>
                  <a:srgbClr val="ffffff">
                    <a:alpha val="85000"/>
                  </a:srgbClr>
                </a:solidFill>
                <a:latin typeface="Helvetica Neue Medium"/>
                <a:ea typeface="Helvetica Neue Medium"/>
              </a:rPr>
              <a:t>ferlab-1</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How did we divide the data?</a:t>
            </a:r>
            <a:endParaRPr b="0" lang="en-IT" sz="4400" spc="-1" strike="noStrike">
              <a:solidFill>
                <a:srgbClr val="ffffff"/>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Two datasets were given for training and testing, with variable number of instances for each class</a:t>
            </a:r>
            <a:r>
              <a:rPr b="0" lang="en-US" sz="2800" spc="-1" strike="noStrike">
                <a:solidFill>
                  <a:srgbClr val="ffffff"/>
                </a:solidFill>
                <a:latin typeface="Roboto"/>
                <a:ea typeface="Helvetica Neue Medium"/>
              </a:rPr>
              <a:t> (approximately same ratio of train/test division).</a:t>
            </a:r>
            <a:endParaRPr b="0" lang="en-IT" sz="2800" spc="-1" strike="noStrike">
              <a:solidFill>
                <a:srgbClr val="ffffff"/>
              </a:solidFill>
              <a:latin typeface="Helvetica Neue Medium"/>
            </a:endParaRPr>
          </a:p>
        </p:txBody>
      </p:sp>
      <p:graphicFrame>
        <p:nvGraphicFramePr>
          <p:cNvPr id="157" name="Tabla 11"/>
          <p:cNvGraphicFramePr/>
          <p:nvPr/>
        </p:nvGraphicFramePr>
        <p:xfrm>
          <a:off x="8170920" y="2989080"/>
          <a:ext cx="2696760" cy="1483200"/>
        </p:xfrm>
        <a:graphic>
          <a:graphicData uri="http://schemas.openxmlformats.org/drawingml/2006/table">
            <a:tbl>
              <a:tblPr/>
              <a:tblGrid>
                <a:gridCol w="1072800"/>
                <a:gridCol w="844200"/>
                <a:gridCol w="77940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Train</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Test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Covid</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111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26</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gn="ctr">
                        <a:lnSpc>
                          <a:spcPct val="100000"/>
                        </a:lnSpc>
                      </a:pPr>
                      <a:r>
                        <a:rPr b="0" lang="es-ES" sz="1800" spc="-1" strike="noStrike">
                          <a:solidFill>
                            <a:schemeClr val="dk1"/>
                          </a:solidFill>
                          <a:latin typeface="Calibri"/>
                        </a:rPr>
                        <a:t>Viral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70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Normal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70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graphicFrame>
        <p:nvGraphicFramePr>
          <p:cNvPr id="158" name="Tabla 11"/>
          <p:cNvGraphicFramePr/>
          <p:nvPr/>
        </p:nvGraphicFramePr>
        <p:xfrm>
          <a:off x="8170920" y="4650840"/>
          <a:ext cx="2676240" cy="1112400"/>
        </p:xfrm>
        <a:graphic>
          <a:graphicData uri="http://schemas.openxmlformats.org/drawingml/2006/table">
            <a:tbl>
              <a:tblPr/>
              <a:tblGrid>
                <a:gridCol w="1072800"/>
                <a:gridCol w="841320"/>
                <a:gridCol w="76176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Train</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gn="ctr">
                        <a:lnSpc>
                          <a:spcPct val="100000"/>
                        </a:lnSpc>
                      </a:pPr>
                      <a:r>
                        <a:rPr b="1" lang="es-ES" sz="1800" spc="-1" strike="noStrike">
                          <a:solidFill>
                            <a:schemeClr val="dk1"/>
                          </a:solidFill>
                          <a:latin typeface="Calibri"/>
                        </a:rPr>
                        <a:t>Test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gn="ctr">
                        <a:lnSpc>
                          <a:spcPct val="100000"/>
                        </a:lnSpc>
                      </a:pPr>
                      <a:r>
                        <a:rPr b="0" lang="es-ES" sz="1800" spc="-1" strike="noStrike">
                          <a:solidFill>
                            <a:schemeClr val="dk1"/>
                          </a:solidFill>
                          <a:latin typeface="Calibri"/>
                        </a:rPr>
                        <a:t>TOTAL</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251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66</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gn="ctr">
                        <a:lnSpc>
                          <a:spcPct val="100000"/>
                        </a:lnSpc>
                      </a:pPr>
                      <a:r>
                        <a:rPr b="0" lang="es-ES" sz="1800" spc="-1" strike="noStrike">
                          <a:solidFill>
                            <a:schemeClr val="dk1"/>
                          </a:solidFill>
                          <a:latin typeface="Calibri"/>
                        </a:rPr>
                        <a: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80%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20%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bl>
          </a:graphicData>
        </a:graphic>
      </p:graphicFrame>
      <p:pic>
        <p:nvPicPr>
          <p:cNvPr id="159" name="Imagen 12" descr=""/>
          <p:cNvPicPr/>
          <p:nvPr/>
        </p:nvPicPr>
        <p:blipFill>
          <a:blip r:embed="rId1"/>
          <a:stretch/>
        </p:blipFill>
        <p:spPr>
          <a:xfrm>
            <a:off x="1126800" y="3627360"/>
            <a:ext cx="3202920" cy="2549160"/>
          </a:xfrm>
          <a:prstGeom prst="rect">
            <a:avLst/>
          </a:prstGeom>
          <a:ln w="0">
            <a:noFill/>
          </a:ln>
        </p:spPr>
      </p:pic>
      <p:pic>
        <p:nvPicPr>
          <p:cNvPr id="160" name="Imagen 13" descr=""/>
          <p:cNvPicPr/>
          <p:nvPr/>
        </p:nvPicPr>
        <p:blipFill>
          <a:blip r:embed="rId2"/>
          <a:stretch/>
        </p:blipFill>
        <p:spPr>
          <a:xfrm>
            <a:off x="4490280" y="3627360"/>
            <a:ext cx="3211200" cy="25491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Preprocessing Techniques</a:t>
            </a:r>
            <a:endParaRPr b="0" lang="en-IT" sz="4400" spc="-1" strike="noStrike">
              <a:solidFill>
                <a:srgbClr val="ffffff"/>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As preprocessing we resized the image to the 224x224 “standard” that is commonly used for CNN processing as it captures most of the image’s information without becoming too computationally expensive.</a:t>
            </a:r>
            <a:endParaRPr b="0" lang="en-IT" sz="2800" spc="-1" strike="noStrike">
              <a:solidFill>
                <a:srgbClr val="ffffff"/>
              </a:solidFill>
              <a:latin typeface="Helvetica Neue Medium"/>
            </a:endParaRPr>
          </a:p>
          <a:p>
            <a:pPr indent="0" algn="just">
              <a:lnSpc>
                <a:spcPct val="90000"/>
              </a:lnSpc>
              <a:spcBef>
                <a:spcPts val="1001"/>
              </a:spcBef>
              <a:buNone/>
              <a:tabLst>
                <a:tab algn="l" pos="0"/>
              </a:tabLst>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We tried Histogram Equalization, a method in image processing of contrast adjustment using the image's histogram. This technique is commonly used with X-Ray images.</a:t>
            </a:r>
            <a:endParaRPr b="0" lang="en-IT" sz="2800" spc="-1" strike="noStrike">
              <a:solidFill>
                <a:srgbClr val="ffffff"/>
              </a:solidFill>
              <a:latin typeface="Helvetica Neue Medium"/>
            </a:endParaRPr>
          </a:p>
          <a:p>
            <a:pPr lvl="1" marL="685800" indent="-228600" algn="just">
              <a:lnSpc>
                <a:spcPct val="90000"/>
              </a:lnSpc>
              <a:spcBef>
                <a:spcPts val="499"/>
              </a:spcBef>
              <a:buClr>
                <a:srgbClr val="ffffff"/>
              </a:buClr>
              <a:buFont typeface="Arial"/>
              <a:buChar char="•"/>
              <a:tabLst>
                <a:tab algn="l" pos="0"/>
              </a:tabLst>
            </a:pPr>
            <a:r>
              <a:rPr b="0" lang="en-US" sz="2400" spc="-1" strike="noStrike">
                <a:solidFill>
                  <a:srgbClr val="ffffff"/>
                </a:solidFill>
                <a:latin typeface="Arial"/>
                <a:ea typeface="Helvetica Neue Medium"/>
              </a:rPr>
              <a:t>Not optimal for every model</a:t>
            </a:r>
            <a:endParaRPr b="0" lang="en-IT" sz="2400" spc="-1" strike="noStrike">
              <a:solidFill>
                <a:srgbClr val="ffffff"/>
              </a:solidFill>
              <a:latin typeface="Helvetica Neue Medium"/>
            </a:endParaRPr>
          </a:p>
        </p:txBody>
      </p:sp>
      <p:sp>
        <p:nvSpPr>
          <p:cNvPr id="163"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https://en.wikipedia.org/wiki/Histogram_equalization</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Preprocessing Techniques</a:t>
            </a:r>
            <a:endParaRPr b="0" lang="en-IT" sz="4400" spc="-1" strike="noStrike">
              <a:solidFill>
                <a:srgbClr val="ffffff"/>
              </a:solidFill>
              <a:latin typeface="Calibri"/>
            </a:endParaRPr>
          </a:p>
        </p:txBody>
      </p:sp>
      <p:sp>
        <p:nvSpPr>
          <p:cNvPr id="165" name="PlaceHolder 2"/>
          <p:cNvSpPr>
            <a:spLocks noGrp="1"/>
          </p:cNvSpPr>
          <p:nvPr>
            <p:ph/>
          </p:nvPr>
        </p:nvSpPr>
        <p:spPr>
          <a:xfrm>
            <a:off x="838080" y="185508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To address the class imbalance we used a weighted loss function:</a:t>
            </a:r>
            <a:endParaRPr b="0" lang="en-IT" sz="2800" spc="-1" strike="noStrike">
              <a:solidFill>
                <a:srgbClr val="ffffff"/>
              </a:solidFill>
              <a:latin typeface="Arial"/>
            </a:endParaRPr>
          </a:p>
          <a:p>
            <a:pPr lvl="1" marL="864000" indent="-324000">
              <a:lnSpc>
                <a:spcPct val="90000"/>
              </a:lnSpc>
              <a:spcBef>
                <a:spcPts val="1134"/>
              </a:spcBef>
              <a:buClr>
                <a:srgbClr val="ffffff"/>
              </a:buClr>
              <a:buSzPct val="75000"/>
              <a:buFont typeface="Symbol" charset="2"/>
              <a:buChar char=""/>
            </a:pPr>
            <a:r>
              <a:rPr b="0" lang="en-US" sz="2800" spc="-1" strike="noStrike">
                <a:solidFill>
                  <a:srgbClr val="ffffff"/>
                </a:solidFill>
                <a:latin typeface="Arial"/>
                <a:ea typeface="Helvetica Neue Medium"/>
              </a:rPr>
              <a:t>Compute the class weights from the training data</a:t>
            </a:r>
            <a:endParaRPr b="0" lang="en-IT" sz="2800" spc="-1" strike="noStrike">
              <a:solidFill>
                <a:srgbClr val="ffffff"/>
              </a:solidFill>
              <a:latin typeface="Helvetica Neue Medium"/>
            </a:endParaRPr>
          </a:p>
          <a:p>
            <a:pPr lvl="1" marL="864000" indent="-324000">
              <a:lnSpc>
                <a:spcPct val="90000"/>
              </a:lnSpc>
              <a:spcBef>
                <a:spcPts val="1134"/>
              </a:spcBef>
              <a:buClr>
                <a:srgbClr val="ffffff"/>
              </a:buClr>
              <a:buSzPct val="75000"/>
              <a:buFont typeface="Symbol" charset="2"/>
              <a:buChar char=""/>
            </a:pPr>
            <a:r>
              <a:rPr b="0" lang="en-US" sz="2800" spc="-1" strike="noStrike">
                <a:solidFill>
                  <a:srgbClr val="ffffff"/>
                </a:solidFill>
                <a:latin typeface="Arial"/>
                <a:ea typeface="Helvetica Neue Medium"/>
              </a:rPr>
              <a:t>Pass the weights to the loss function</a:t>
            </a:r>
            <a:endParaRPr b="0" lang="en-IT" sz="2800" spc="-1" strike="noStrike">
              <a:solidFill>
                <a:srgbClr val="ffffff"/>
              </a:solidFill>
              <a:latin typeface="Helvetica Neue Medium"/>
            </a:endParaRPr>
          </a:p>
          <a:p>
            <a:pPr lvl="1" marL="864000" indent="-324000">
              <a:lnSpc>
                <a:spcPct val="90000"/>
              </a:lnSpc>
              <a:spcBef>
                <a:spcPts val="1134"/>
              </a:spcBef>
              <a:buClr>
                <a:srgbClr val="ffffff"/>
              </a:buClr>
              <a:buSzPct val="75000"/>
              <a:buFont typeface="Symbol" charset="2"/>
              <a:buChar char=""/>
            </a:pPr>
            <a:r>
              <a:rPr b="0" lang="en-US" sz="2800" spc="-1" strike="noStrike">
                <a:solidFill>
                  <a:srgbClr val="ffffff"/>
                </a:solidFill>
                <a:latin typeface="Arial"/>
                <a:ea typeface="Helvetica Neue Medium"/>
              </a:rPr>
              <a:t>Train the model as usual</a:t>
            </a:r>
            <a:endParaRPr b="0" lang="en-IT" sz="2800" spc="-1" strike="noStrike">
              <a:solidFill>
                <a:srgbClr val="ffffff"/>
              </a:solidFill>
              <a:latin typeface="Helvetica Neue Medium"/>
            </a:endParaRPr>
          </a:p>
          <a:p>
            <a:pPr lvl="1" marL="864000" indent="-324000">
              <a:lnSpc>
                <a:spcPct val="90000"/>
              </a:lnSpc>
              <a:spcBef>
                <a:spcPts val="1134"/>
              </a:spcBef>
              <a:buClr>
                <a:srgbClr val="ffffff"/>
              </a:buClr>
              <a:buSzPct val="75000"/>
              <a:buFont typeface="Symbol" charset="2"/>
              <a:buChar char=""/>
            </a:pPr>
            <a:r>
              <a:rPr b="0" lang="en-US" sz="2800" spc="-1" strike="noStrike">
                <a:solidFill>
                  <a:srgbClr val="ffffff"/>
                </a:solidFill>
                <a:latin typeface="Arial"/>
                <a:ea typeface="Helvetica Neue Medium"/>
              </a:rPr>
              <a:t>No need to make any changes to the data itself</a:t>
            </a:r>
            <a:endParaRPr b="0" lang="en-IT" sz="28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Augmentation Techniques</a:t>
            </a:r>
            <a:endParaRPr b="0" lang="en-IT" sz="4400" spc="-1" strike="noStrike">
              <a:solidFill>
                <a:srgbClr val="ffffff"/>
              </a:solidFill>
              <a:latin typeface="Calibri"/>
            </a:endParaRPr>
          </a:p>
        </p:txBody>
      </p:sp>
      <p:sp>
        <p:nvSpPr>
          <p:cNvPr id="167"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We applied a simple augmentation technique based on the horizontal flipping of the images. Applying this to every image in our dataset we were able to duplicate the number of instances for each class.</a:t>
            </a:r>
            <a:endParaRPr b="0" lang="en-IT" sz="2800" spc="-1" strike="noStrike">
              <a:solidFill>
                <a:srgbClr val="ffffff"/>
              </a:solidFill>
              <a:latin typeface="Helvetica Neue Medium"/>
            </a:endParaRPr>
          </a:p>
          <a:p>
            <a:pPr indent="0" algn="just">
              <a:lnSpc>
                <a:spcPct val="90000"/>
              </a:lnSpc>
              <a:spcBef>
                <a:spcPts val="1001"/>
              </a:spcBef>
              <a:buNone/>
              <a:tabLst>
                <a:tab algn="l" pos="0"/>
              </a:tabLst>
            </a:pPr>
            <a:r>
              <a:rPr b="0" lang="en-US" sz="2800" spc="-1" strike="noStrike">
                <a:solidFill>
                  <a:srgbClr val="ffffff"/>
                </a:solidFill>
                <a:latin typeface="Arial"/>
                <a:ea typeface="Helvetica Neue Medium"/>
              </a:rPr>
              <a:t> </a:t>
            </a: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tabLst>
                <a:tab algn="l" pos="0"/>
              </a:tabLst>
            </a:pPr>
            <a:r>
              <a:rPr b="0" lang="en-US" sz="2800" spc="-1" strike="noStrike">
                <a:solidFill>
                  <a:srgbClr val="ffffff"/>
                </a:solidFill>
                <a:latin typeface="Arial"/>
                <a:ea typeface="Helvetica Neue Medium"/>
              </a:rPr>
              <a:t>We were able to decrease the bias of the network towards one side of the lung displaying more probability of belonging to a class.</a:t>
            </a:r>
            <a:endParaRPr b="0" lang="en-IT" sz="28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Augmentation Techniques</a:t>
            </a:r>
            <a:endParaRPr b="0" lang="en-IT" sz="4400" spc="-1" strike="noStrike">
              <a:solidFill>
                <a:srgbClr val="ffffff"/>
              </a:solidFill>
              <a:latin typeface="Calibri"/>
            </a:endParaRPr>
          </a:p>
        </p:txBody>
      </p:sp>
      <p:pic>
        <p:nvPicPr>
          <p:cNvPr id="169" name="Imagen 6" descr=""/>
          <p:cNvPicPr/>
          <p:nvPr/>
        </p:nvPicPr>
        <p:blipFill>
          <a:blip r:embed="rId1"/>
          <a:srcRect l="0" t="0" r="0" b="49958"/>
          <a:stretch/>
        </p:blipFill>
        <p:spPr>
          <a:xfrm>
            <a:off x="876240" y="2347920"/>
            <a:ext cx="5219280" cy="2642040"/>
          </a:xfrm>
          <a:prstGeom prst="rect">
            <a:avLst/>
          </a:prstGeom>
          <a:ln w="0">
            <a:noFill/>
          </a:ln>
        </p:spPr>
      </p:pic>
      <p:pic>
        <p:nvPicPr>
          <p:cNvPr id="170" name="Imagen 18" descr=""/>
          <p:cNvPicPr/>
          <p:nvPr/>
        </p:nvPicPr>
        <p:blipFill>
          <a:blip r:embed="rId2"/>
          <a:srcRect l="-179" t="49587" r="179" b="371"/>
          <a:stretch/>
        </p:blipFill>
        <p:spPr>
          <a:xfrm>
            <a:off x="6286680" y="2347920"/>
            <a:ext cx="5219280" cy="26420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1960" y="1709640"/>
            <a:ext cx="10515240" cy="2852280"/>
          </a:xfrm>
          <a:prstGeom prst="rect">
            <a:avLst/>
          </a:prstGeom>
          <a:noFill/>
          <a:ln w="0">
            <a:noFill/>
          </a:ln>
        </p:spPr>
        <p:txBody>
          <a:bodyPr anchor="b">
            <a:normAutofit/>
          </a:bodyPr>
          <a:p>
            <a:pPr indent="0">
              <a:lnSpc>
                <a:spcPct val="90000"/>
              </a:lnSpc>
              <a:buNone/>
            </a:pPr>
            <a:r>
              <a:rPr b="1" lang="es-MX" sz="4800" spc="-1" strike="noStrike">
                <a:solidFill>
                  <a:srgbClr val="ffffff"/>
                </a:solidFill>
                <a:latin typeface="Helvetica Neue"/>
                <a:ea typeface="Helvetica Neue"/>
              </a:rPr>
              <a:t>Network Architecture Design</a:t>
            </a:r>
            <a:endParaRPr b="0" lang="en-IT" sz="4800" spc="-1" strike="noStrike">
              <a:solidFill>
                <a:srgbClr val="ffffff"/>
              </a:solidFill>
              <a:latin typeface="Calibri"/>
            </a:endParaRPr>
          </a:p>
        </p:txBody>
      </p:sp>
      <p:sp>
        <p:nvSpPr>
          <p:cNvPr id="172"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Research Models &amp; Proposed Solution</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3200" spc="-1" strike="noStrike">
                <a:solidFill>
                  <a:srgbClr val="ffffff"/>
                </a:solidFill>
                <a:latin typeface="Helvetica Neue"/>
                <a:ea typeface="Helvetica Neue"/>
              </a:rPr>
              <a:t>Classification of COVID-19 from chest x-ray images using deep features and correlation coefficient</a:t>
            </a:r>
            <a:endParaRPr b="0" lang="en-IT" sz="3200" spc="-1" strike="noStrike">
              <a:solidFill>
                <a:srgbClr val="ffffff"/>
              </a:solidFill>
              <a:latin typeface="Calibri"/>
            </a:endParaRPr>
          </a:p>
        </p:txBody>
      </p:sp>
      <p:sp>
        <p:nvSpPr>
          <p:cNvPr id="174"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https://link.springer.com/article/10.1007/s11042-022-12500-3</a:t>
            </a:r>
            <a:endParaRPr b="0" lang="en-GB" sz="1400" spc="-1" strike="noStrike">
              <a:solidFill>
                <a:srgbClr val="ffffff"/>
              </a:solidFill>
              <a:latin typeface="Arial"/>
            </a:endParaRPr>
          </a:p>
        </p:txBody>
      </p:sp>
      <p:pic>
        <p:nvPicPr>
          <p:cNvPr id="175" name="Imagen 5" descr=""/>
          <p:cNvPicPr/>
          <p:nvPr/>
        </p:nvPicPr>
        <p:blipFill>
          <a:blip r:embed="rId1"/>
          <a:stretch/>
        </p:blipFill>
        <p:spPr>
          <a:xfrm>
            <a:off x="2773440" y="2980800"/>
            <a:ext cx="6644880" cy="1341000"/>
          </a:xfrm>
          <a:prstGeom prst="rect">
            <a:avLst/>
          </a:prstGeom>
          <a:ln w="0">
            <a:noFill/>
          </a:ln>
        </p:spPr>
      </p:pic>
      <p:pic>
        <p:nvPicPr>
          <p:cNvPr id="176" name="Imagen 7" descr=""/>
          <p:cNvPicPr/>
          <p:nvPr/>
        </p:nvPicPr>
        <p:blipFill>
          <a:blip r:embed="rId2"/>
          <a:stretch/>
        </p:blipFill>
        <p:spPr>
          <a:xfrm>
            <a:off x="2773440" y="4453200"/>
            <a:ext cx="6644880" cy="1410120"/>
          </a:xfrm>
          <a:prstGeom prst="rect">
            <a:avLst/>
          </a:prstGeom>
          <a:ln w="0">
            <a:noFill/>
          </a:ln>
        </p:spPr>
      </p:pic>
      <p:pic>
        <p:nvPicPr>
          <p:cNvPr id="177" name="Imagen 17" descr=""/>
          <p:cNvPicPr/>
          <p:nvPr/>
        </p:nvPicPr>
        <p:blipFill>
          <a:blip r:embed="rId3"/>
          <a:stretch/>
        </p:blipFill>
        <p:spPr>
          <a:xfrm>
            <a:off x="3161880" y="2098080"/>
            <a:ext cx="5867640" cy="685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3200" spc="-1" strike="noStrike">
                <a:solidFill>
                  <a:srgbClr val="ffffff"/>
                </a:solidFill>
                <a:latin typeface="Helvetica Neue"/>
                <a:ea typeface="Helvetica Neue"/>
              </a:rPr>
              <a:t>Classification of COVID-19 from chest x-ray images using deep features and correlation coefficient</a:t>
            </a:r>
            <a:endParaRPr b="0" lang="en-IT" sz="3200" spc="-1" strike="noStrike">
              <a:solidFill>
                <a:srgbClr val="ffffff"/>
              </a:solidFill>
              <a:latin typeface="Calibri"/>
            </a:endParaRPr>
          </a:p>
        </p:txBody>
      </p:sp>
      <p:sp>
        <p:nvSpPr>
          <p:cNvPr id="179"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https://link.springer.com/article/10.1007/s11042-022-12500-3</a:t>
            </a:r>
            <a:endParaRPr b="0" lang="en-GB" sz="1400" spc="-1" strike="noStrike">
              <a:solidFill>
                <a:srgbClr val="ffffff"/>
              </a:solidFill>
              <a:latin typeface="Arial"/>
            </a:endParaRPr>
          </a:p>
        </p:txBody>
      </p:sp>
      <p:pic>
        <p:nvPicPr>
          <p:cNvPr id="180" name="Imagen 4" descr=""/>
          <p:cNvPicPr/>
          <p:nvPr/>
        </p:nvPicPr>
        <p:blipFill>
          <a:blip r:embed="rId1"/>
          <a:stretch/>
        </p:blipFill>
        <p:spPr>
          <a:xfrm>
            <a:off x="3012480" y="1638000"/>
            <a:ext cx="6166440" cy="4332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3200" spc="-1" strike="noStrike">
                <a:solidFill>
                  <a:srgbClr val="ffffff"/>
                </a:solidFill>
                <a:latin typeface="Helvetica Neue"/>
                <a:ea typeface="Helvetica Neue"/>
              </a:rPr>
              <a:t>Classification of COVID-19 from chest x-ray images using deep features and correlation coefficient</a:t>
            </a:r>
            <a:endParaRPr b="0" lang="en-IT" sz="3200" spc="-1" strike="noStrike">
              <a:solidFill>
                <a:srgbClr val="ffffff"/>
              </a:solidFill>
              <a:latin typeface="Calibri"/>
            </a:endParaRPr>
          </a:p>
        </p:txBody>
      </p:sp>
      <p:sp>
        <p:nvSpPr>
          <p:cNvPr id="182"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https://link.springer.com/article/10.1007/s11042-022-12500-3</a:t>
            </a:r>
            <a:endParaRPr b="0" lang="en-GB" sz="1400" spc="-1" strike="noStrike">
              <a:solidFill>
                <a:srgbClr val="ffffff"/>
              </a:solidFill>
              <a:latin typeface="Arial"/>
            </a:endParaRPr>
          </a:p>
        </p:txBody>
      </p:sp>
      <p:pic>
        <p:nvPicPr>
          <p:cNvPr id="183" name="Imagen 5" descr=""/>
          <p:cNvPicPr/>
          <p:nvPr/>
        </p:nvPicPr>
        <p:blipFill>
          <a:blip r:embed="rId1"/>
          <a:stretch/>
        </p:blipFill>
        <p:spPr>
          <a:xfrm>
            <a:off x="2658960" y="2440800"/>
            <a:ext cx="6873480" cy="2361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3200" spc="-1" strike="noStrike">
                <a:solidFill>
                  <a:srgbClr val="ffffff"/>
                </a:solidFill>
                <a:latin typeface="Helvetica Neue"/>
                <a:ea typeface="Helvetica Neue"/>
              </a:rPr>
              <a:t>Multiclass Classification for Detection of COVID-19 Infection in Chest X-Rays Using CNN</a:t>
            </a:r>
            <a:endParaRPr b="0" lang="en-IT" sz="3200" spc="-1" strike="noStrike">
              <a:solidFill>
                <a:srgbClr val="ffffff"/>
              </a:solidFill>
              <a:latin typeface="Calibri"/>
            </a:endParaRPr>
          </a:p>
        </p:txBody>
      </p:sp>
      <p:sp>
        <p:nvSpPr>
          <p:cNvPr id="185"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https://www.hindawi.com/journals/cin/2022/3289809/</a:t>
            </a:r>
            <a:endParaRPr b="0" lang="en-GB" sz="1400" spc="-1" strike="noStrike">
              <a:solidFill>
                <a:srgbClr val="ffffff"/>
              </a:solidFill>
              <a:latin typeface="Arial"/>
            </a:endParaRPr>
          </a:p>
        </p:txBody>
      </p:sp>
      <p:pic>
        <p:nvPicPr>
          <p:cNvPr id="186" name="Imagen 5" descr=""/>
          <p:cNvPicPr/>
          <p:nvPr/>
        </p:nvPicPr>
        <p:blipFill>
          <a:blip r:embed="rId1"/>
          <a:stretch/>
        </p:blipFill>
        <p:spPr>
          <a:xfrm>
            <a:off x="2773440" y="1825560"/>
            <a:ext cx="6644880" cy="571320"/>
          </a:xfrm>
          <a:prstGeom prst="rect">
            <a:avLst/>
          </a:prstGeom>
          <a:ln w="0">
            <a:noFill/>
          </a:ln>
        </p:spPr>
      </p:pic>
      <p:pic>
        <p:nvPicPr>
          <p:cNvPr id="187" name="Imagen 7" descr=""/>
          <p:cNvPicPr/>
          <p:nvPr/>
        </p:nvPicPr>
        <p:blipFill>
          <a:blip r:embed="rId2"/>
          <a:stretch/>
        </p:blipFill>
        <p:spPr>
          <a:xfrm>
            <a:off x="4307040" y="2907720"/>
            <a:ext cx="7246800" cy="1866600"/>
          </a:xfrm>
          <a:prstGeom prst="rect">
            <a:avLst/>
          </a:prstGeom>
          <a:ln w="0">
            <a:noFill/>
          </a:ln>
        </p:spPr>
      </p:pic>
      <p:pic>
        <p:nvPicPr>
          <p:cNvPr id="188" name="Imagen 16" descr=""/>
          <p:cNvPicPr/>
          <p:nvPr/>
        </p:nvPicPr>
        <p:blipFill>
          <a:blip r:embed="rId3"/>
          <a:stretch/>
        </p:blipFill>
        <p:spPr>
          <a:xfrm>
            <a:off x="654120" y="2648880"/>
            <a:ext cx="3432960" cy="2383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4400" spc="-1" strike="noStrike">
                <a:solidFill>
                  <a:srgbClr val="ffffff"/>
                </a:solidFill>
                <a:latin typeface="Helvetica Neue"/>
                <a:ea typeface="Helvetica Neue"/>
              </a:rPr>
              <a:t>Index</a:t>
            </a:r>
            <a:endParaRPr b="0" lang="en-IT" sz="4400" spc="-1" strike="noStrike">
              <a:solidFill>
                <a:srgbClr val="ffffff"/>
              </a:solidFill>
              <a:latin typeface="Calibri"/>
            </a:endParaRPr>
          </a:p>
        </p:txBody>
      </p:sp>
      <p:sp>
        <p:nvSpPr>
          <p:cNvPr id="135"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Introduction</a:t>
            </a:r>
            <a:endParaRPr b="0" lang="en-IT" sz="3600" spc="-1" strike="noStrike">
              <a:solidFill>
                <a:srgbClr val="ffffff"/>
              </a:solidFill>
              <a:latin typeface="Helvetica Neue Medium"/>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Data Analysis</a:t>
            </a:r>
            <a:endParaRPr b="0" lang="en-IT" sz="3600" spc="-1" strike="noStrike">
              <a:solidFill>
                <a:srgbClr val="ffffff"/>
              </a:solidFill>
              <a:latin typeface="Helvetica Neue Medium"/>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Network Architecture Design</a:t>
            </a:r>
            <a:endParaRPr b="0" lang="en-IT" sz="3600" spc="-1" strike="noStrike">
              <a:solidFill>
                <a:srgbClr val="ffffff"/>
              </a:solidFill>
              <a:latin typeface="Helvetica Neue Medium"/>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Network Training &amp; Evaluation</a:t>
            </a:r>
            <a:endParaRPr b="0" lang="en-IT" sz="3600" spc="-1" strike="noStrike">
              <a:solidFill>
                <a:srgbClr val="ffffff"/>
              </a:solidFill>
              <a:latin typeface="Helvetica Neue Medium"/>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Results</a:t>
            </a:r>
            <a:endParaRPr b="0" lang="en-IT" sz="3600" spc="-1" strike="noStrike">
              <a:solidFill>
                <a:srgbClr val="ffffff"/>
              </a:solidFill>
              <a:latin typeface="Helvetica Neue Medium"/>
            </a:endParaRPr>
          </a:p>
          <a:p>
            <a:pPr marL="228600" indent="-228600">
              <a:lnSpc>
                <a:spcPct val="90000"/>
              </a:lnSpc>
              <a:spcBef>
                <a:spcPts val="1001"/>
              </a:spcBef>
              <a:buClr>
                <a:srgbClr val="ffffff"/>
              </a:buClr>
              <a:buFont typeface="Arial"/>
              <a:buChar char="•"/>
            </a:pPr>
            <a:r>
              <a:rPr b="0" lang="en-US" sz="3600" spc="-1" strike="noStrike">
                <a:solidFill>
                  <a:srgbClr val="ffffff"/>
                </a:solidFill>
                <a:latin typeface="Helvetica Neue Medium"/>
                <a:ea typeface="Helvetica Neue Medium"/>
              </a:rPr>
              <a:t>Conclusion</a:t>
            </a:r>
            <a:endParaRPr b="0" lang="en-IT" sz="3600" spc="-1" strike="noStrike">
              <a:solidFill>
                <a:srgbClr val="ffffff"/>
              </a:solidFill>
              <a:latin typeface="Helvetica Neue Medium"/>
            </a:endParaRPr>
          </a:p>
          <a:p>
            <a:pPr indent="0">
              <a:lnSpc>
                <a:spcPct val="90000"/>
              </a:lnSpc>
              <a:spcBef>
                <a:spcPts val="1001"/>
              </a:spcBef>
              <a:buNone/>
              <a:tabLst>
                <a:tab algn="l" pos="0"/>
              </a:tabLst>
            </a:pPr>
            <a:endParaRPr b="0" lang="en-IT" sz="3600" spc="-1" strike="noStrike">
              <a:solidFill>
                <a:srgbClr val="ffffff"/>
              </a:solidFill>
              <a:latin typeface="Helvetica Neue Medium"/>
            </a:endParaRPr>
          </a:p>
          <a:p>
            <a:pPr indent="0">
              <a:lnSpc>
                <a:spcPct val="90000"/>
              </a:lnSpc>
              <a:spcBef>
                <a:spcPts val="1001"/>
              </a:spcBef>
              <a:buNone/>
              <a:tabLst>
                <a:tab algn="l" pos="0"/>
              </a:tabLst>
            </a:pPr>
            <a:endParaRPr b="0" lang="en-IT" sz="3600" spc="-1" strike="noStrike">
              <a:solidFill>
                <a:srgbClr val="ffffff"/>
              </a:solidFill>
              <a:latin typeface="Helvetica Neue Medium"/>
            </a:endParaRPr>
          </a:p>
          <a:p>
            <a:pPr indent="0">
              <a:lnSpc>
                <a:spcPct val="90000"/>
              </a:lnSpc>
              <a:spcBef>
                <a:spcPts val="1001"/>
              </a:spcBef>
              <a:buNone/>
              <a:tabLst>
                <a:tab algn="l" pos="0"/>
              </a:tabLst>
            </a:pPr>
            <a:endParaRPr b="0" lang="en-IT" sz="36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n-US" sz="3200" spc="-1" strike="noStrike">
                <a:solidFill>
                  <a:srgbClr val="ffffff"/>
                </a:solidFill>
                <a:latin typeface="Helvetica Neue"/>
                <a:ea typeface="Helvetica Neue"/>
              </a:rPr>
              <a:t>Multiclass Classification for Detection of COVID-19 Infection in Chest X-Rays Using CNN</a:t>
            </a:r>
            <a:endParaRPr b="0" lang="en-IT" sz="3200" spc="-1" strike="noStrike">
              <a:solidFill>
                <a:srgbClr val="ffffff"/>
              </a:solidFill>
              <a:latin typeface="Calibri"/>
            </a:endParaRPr>
          </a:p>
        </p:txBody>
      </p:sp>
      <p:sp>
        <p:nvSpPr>
          <p:cNvPr id="190"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https://www.hindawi.com/journals/cin/2022/3289809/</a:t>
            </a:r>
            <a:endParaRPr b="0" lang="en-GB" sz="1400" spc="-1" strike="noStrike">
              <a:solidFill>
                <a:srgbClr val="ffffff"/>
              </a:solidFill>
              <a:latin typeface="Arial"/>
            </a:endParaRPr>
          </a:p>
        </p:txBody>
      </p:sp>
      <p:pic>
        <p:nvPicPr>
          <p:cNvPr id="191" name="Imagen 11" descr=""/>
          <p:cNvPicPr/>
          <p:nvPr/>
        </p:nvPicPr>
        <p:blipFill>
          <a:blip r:embed="rId1"/>
          <a:srcRect l="3550" t="0" r="0" b="0"/>
          <a:stretch/>
        </p:blipFill>
        <p:spPr>
          <a:xfrm>
            <a:off x="2869920" y="1892160"/>
            <a:ext cx="6451560" cy="40431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n-US" sz="3600" spc="-1" strike="noStrike">
                <a:solidFill>
                  <a:srgbClr val="ffffff"/>
                </a:solidFill>
                <a:latin typeface="Helvetica Neue"/>
                <a:ea typeface="Helvetica Neue"/>
              </a:rPr>
              <a:t>A Deep Transfer Learning Approach to Diagnose Covid-19 using X-ray Images</a:t>
            </a:r>
            <a:endParaRPr b="0" lang="en-IT" sz="3600" spc="-1" strike="noStrike">
              <a:solidFill>
                <a:srgbClr val="ffffff"/>
              </a:solidFill>
              <a:latin typeface="Calibri"/>
            </a:endParaRPr>
          </a:p>
        </p:txBody>
      </p:sp>
      <p:sp>
        <p:nvSpPr>
          <p:cNvPr id="193"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https://ieeexplore.ieee.org/abstract/document/9398037</a:t>
            </a:r>
            <a:endParaRPr b="0" lang="en-GB" sz="1400" spc="-1" strike="noStrike">
              <a:solidFill>
                <a:srgbClr val="ffffff"/>
              </a:solidFill>
              <a:latin typeface="Arial"/>
            </a:endParaRPr>
          </a:p>
        </p:txBody>
      </p:sp>
      <p:pic>
        <p:nvPicPr>
          <p:cNvPr id="194" name="Imagen 7" descr=""/>
          <p:cNvPicPr/>
          <p:nvPr/>
        </p:nvPicPr>
        <p:blipFill>
          <a:blip r:embed="rId1"/>
          <a:stretch/>
        </p:blipFill>
        <p:spPr>
          <a:xfrm>
            <a:off x="769320" y="1915560"/>
            <a:ext cx="6301800" cy="997920"/>
          </a:xfrm>
          <a:prstGeom prst="rect">
            <a:avLst/>
          </a:prstGeom>
          <a:ln w="0">
            <a:noFill/>
          </a:ln>
        </p:spPr>
      </p:pic>
      <p:pic>
        <p:nvPicPr>
          <p:cNvPr id="195" name="Imagen 13" descr=""/>
          <p:cNvPicPr/>
          <p:nvPr/>
        </p:nvPicPr>
        <p:blipFill>
          <a:blip r:embed="rId2"/>
          <a:stretch/>
        </p:blipFill>
        <p:spPr>
          <a:xfrm>
            <a:off x="1843920" y="3271680"/>
            <a:ext cx="4152960" cy="2179080"/>
          </a:xfrm>
          <a:prstGeom prst="rect">
            <a:avLst/>
          </a:prstGeom>
          <a:ln w="0">
            <a:noFill/>
          </a:ln>
        </p:spPr>
      </p:pic>
      <p:pic>
        <p:nvPicPr>
          <p:cNvPr id="196" name="Imagen 1" descr=""/>
          <p:cNvPicPr/>
          <p:nvPr/>
        </p:nvPicPr>
        <p:blipFill>
          <a:blip r:embed="rId3"/>
          <a:stretch/>
        </p:blipFill>
        <p:spPr>
          <a:xfrm>
            <a:off x="7410600" y="1915560"/>
            <a:ext cx="2946600" cy="4120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n-US" sz="3600" spc="-1" strike="noStrike">
                <a:solidFill>
                  <a:srgbClr val="ffffff"/>
                </a:solidFill>
                <a:latin typeface="Helvetica Neue"/>
                <a:ea typeface="Helvetica Neue"/>
              </a:rPr>
              <a:t>A Deep Transfer Learning Approach to Diagnose Covid-19 using X-ray Images</a:t>
            </a:r>
            <a:endParaRPr b="0" lang="en-IT" sz="3600" spc="-1" strike="noStrike">
              <a:solidFill>
                <a:srgbClr val="ffffff"/>
              </a:solidFill>
              <a:latin typeface="Calibri"/>
            </a:endParaRPr>
          </a:p>
        </p:txBody>
      </p:sp>
      <p:sp>
        <p:nvSpPr>
          <p:cNvPr id="198" name="CuadroTexto 2"/>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https://ieeexplore.ieee.org/abstract/document/9398037</a:t>
            </a:r>
            <a:endParaRPr b="0" lang="en-GB" sz="1400" spc="-1" strike="noStrike">
              <a:solidFill>
                <a:srgbClr val="ffffff"/>
              </a:solidFill>
              <a:latin typeface="Arial"/>
            </a:endParaRPr>
          </a:p>
        </p:txBody>
      </p:sp>
      <p:pic>
        <p:nvPicPr>
          <p:cNvPr id="199" name="Imagen 11" descr=""/>
          <p:cNvPicPr/>
          <p:nvPr/>
        </p:nvPicPr>
        <p:blipFill>
          <a:blip r:embed="rId1"/>
          <a:stretch/>
        </p:blipFill>
        <p:spPr>
          <a:xfrm>
            <a:off x="2346840" y="1867320"/>
            <a:ext cx="2946600" cy="4120920"/>
          </a:xfrm>
          <a:prstGeom prst="rect">
            <a:avLst/>
          </a:prstGeom>
          <a:ln w="0">
            <a:noFill/>
          </a:ln>
        </p:spPr>
      </p:pic>
      <p:pic>
        <p:nvPicPr>
          <p:cNvPr id="200" name="Imagen 18" descr=""/>
          <p:cNvPicPr/>
          <p:nvPr/>
        </p:nvPicPr>
        <p:blipFill>
          <a:blip r:embed="rId2"/>
          <a:stretch/>
        </p:blipFill>
        <p:spPr>
          <a:xfrm>
            <a:off x="6209280" y="2678400"/>
            <a:ext cx="4229280" cy="2499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Proposed Solutions</a:t>
            </a:r>
            <a:endParaRPr b="0" lang="en-IT" sz="4400" spc="-1" strike="noStrike">
              <a:solidFill>
                <a:srgbClr val="ffffff"/>
              </a:solidFill>
              <a:latin typeface="Calibri"/>
            </a:endParaRPr>
          </a:p>
        </p:txBody>
      </p:sp>
      <p:sp>
        <p:nvSpPr>
          <p:cNvPr id="20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TabukNet – Own Implemented Deep CNN</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ChittagongNet – Transfer Learning</a:t>
            </a:r>
            <a:endParaRPr b="0" lang="en-IT" sz="2800" spc="-1" strike="noStrike">
              <a:solidFill>
                <a:srgbClr val="ffffff"/>
              </a:solidFill>
              <a:latin typeface="Helvetica Neue Medium"/>
            </a:endParaRPr>
          </a:p>
          <a:p>
            <a:pPr lvl="1" marL="685800" indent="-228600" algn="just">
              <a:lnSpc>
                <a:spcPct val="90000"/>
              </a:lnSpc>
              <a:spcBef>
                <a:spcPts val="499"/>
              </a:spcBef>
              <a:buClr>
                <a:srgbClr val="ffffff"/>
              </a:buClr>
              <a:buFont typeface="Arial"/>
              <a:buChar char="•"/>
            </a:pPr>
            <a:r>
              <a:rPr b="0" lang="en-US" sz="2400" spc="-1" strike="noStrike">
                <a:solidFill>
                  <a:srgbClr val="ffffff"/>
                </a:solidFill>
                <a:latin typeface="Arial"/>
                <a:ea typeface="Helvetica Neue Medium"/>
              </a:rPr>
              <a:t>VGG19 – Feature Extraction</a:t>
            </a:r>
            <a:endParaRPr b="0" lang="en-IT" sz="2400" spc="-1" strike="noStrike">
              <a:solidFill>
                <a:srgbClr val="ffffff"/>
              </a:solidFill>
              <a:latin typeface="Helvetica Neue Medium"/>
            </a:endParaRPr>
          </a:p>
          <a:p>
            <a:pPr lvl="1" marL="685800" indent="-228600" algn="just">
              <a:lnSpc>
                <a:spcPct val="90000"/>
              </a:lnSpc>
              <a:spcBef>
                <a:spcPts val="499"/>
              </a:spcBef>
              <a:buClr>
                <a:srgbClr val="ffffff"/>
              </a:buClr>
              <a:buFont typeface="Arial"/>
              <a:buChar char="•"/>
            </a:pPr>
            <a:r>
              <a:rPr b="0" lang="en-US" sz="2400" spc="-1" strike="noStrike">
                <a:solidFill>
                  <a:srgbClr val="ffffff"/>
                </a:solidFill>
                <a:latin typeface="Arial"/>
                <a:ea typeface="Helvetica Neue Medium"/>
              </a:rPr>
              <a:t>ResNet18 – Fine Tuning</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831960" y="1709640"/>
            <a:ext cx="10515240" cy="2852280"/>
          </a:xfrm>
          <a:prstGeom prst="rect">
            <a:avLst/>
          </a:prstGeom>
          <a:noFill/>
          <a:ln w="0">
            <a:noFill/>
          </a:ln>
        </p:spPr>
        <p:txBody>
          <a:bodyPr anchor="b">
            <a:normAutofit/>
          </a:bodyPr>
          <a:p>
            <a:pPr indent="0">
              <a:lnSpc>
                <a:spcPct val="90000"/>
              </a:lnSpc>
              <a:buNone/>
            </a:pPr>
            <a:r>
              <a:rPr b="1" lang="es-MX" sz="4800" spc="-1" strike="noStrike">
                <a:solidFill>
                  <a:srgbClr val="ffffff"/>
                </a:solidFill>
                <a:latin typeface="Helvetica Neue"/>
                <a:ea typeface="Helvetica Neue"/>
              </a:rPr>
              <a:t>Network Training &amp; Evaluation</a:t>
            </a:r>
            <a:endParaRPr b="0" lang="en-IT" sz="4800" spc="-1" strike="noStrike">
              <a:solidFill>
                <a:srgbClr val="ffffff"/>
              </a:solidFill>
              <a:latin typeface="Calibri"/>
            </a:endParaRPr>
          </a:p>
        </p:txBody>
      </p:sp>
      <p:sp>
        <p:nvSpPr>
          <p:cNvPr id="204"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Training Procedure &amp; Evaluation Metrics </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Training characteristics</a:t>
            </a:r>
            <a:endParaRPr b="0" lang="en-IT" sz="4400" spc="-1" strike="noStrike">
              <a:solidFill>
                <a:srgbClr val="ffffff"/>
              </a:solidFill>
              <a:latin typeface="Calibri"/>
            </a:endParaRPr>
          </a:p>
        </p:txBody>
      </p:sp>
      <p:sp>
        <p:nvSpPr>
          <p:cNvPr id="206" name="PlaceHolder 2"/>
          <p:cNvSpPr>
            <a:spLocks noGrp="1"/>
          </p:cNvSpPr>
          <p:nvPr>
            <p:ph/>
          </p:nvPr>
        </p:nvSpPr>
        <p:spPr>
          <a:xfrm>
            <a:off x="838080" y="1825560"/>
            <a:ext cx="10515240" cy="4350960"/>
          </a:xfrm>
          <a:prstGeom prst="rect">
            <a:avLst/>
          </a:prstGeom>
          <a:noFill/>
          <a:ln w="0">
            <a:noFill/>
          </a:ln>
        </p:spPr>
        <p:txBody>
          <a:bodyPr anchor="t">
            <a:normAutofit fontScale="90000"/>
          </a:bodyPr>
          <a:p>
            <a:pPr marL="205560" indent="-20556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Hyperparameters:</a:t>
            </a:r>
            <a:endParaRPr b="0" lang="en-IT" sz="2800" spc="-1" strike="noStrike">
              <a:solidFill>
                <a:srgbClr val="ffffff"/>
              </a:solidFill>
              <a:latin typeface="Helvetica Neue Medium"/>
            </a:endParaRPr>
          </a:p>
          <a:p>
            <a:pPr indent="0">
              <a:lnSpc>
                <a:spcPct val="90000"/>
              </a:lnSpc>
              <a:spcBef>
                <a:spcPts val="1417"/>
              </a:spcBef>
              <a:buNone/>
            </a:pPr>
            <a:endParaRPr b="0" lang="en-IT" sz="2400" spc="-1" strike="noStrike">
              <a:solidFill>
                <a:srgbClr val="ffffff"/>
              </a:solidFill>
              <a:latin typeface="Helvetica Neue Medium"/>
            </a:endParaRPr>
          </a:p>
          <a:p>
            <a:pPr indent="0">
              <a:lnSpc>
                <a:spcPct val="90000"/>
              </a:lnSpc>
              <a:spcBef>
                <a:spcPts val="1417"/>
              </a:spcBef>
              <a:buNone/>
            </a:pPr>
            <a:endParaRPr b="0" lang="en-IT" sz="2400" spc="-1" strike="noStrike">
              <a:solidFill>
                <a:srgbClr val="ffffff"/>
              </a:solidFill>
              <a:latin typeface="Helvetica Neue Medium"/>
            </a:endParaRPr>
          </a:p>
          <a:p>
            <a:pPr indent="0">
              <a:lnSpc>
                <a:spcPct val="90000"/>
              </a:lnSpc>
              <a:spcBef>
                <a:spcPts val="1417"/>
              </a:spcBef>
              <a:buNone/>
            </a:pPr>
            <a:endParaRPr b="0" lang="en-IT" sz="2400" spc="-1" strike="noStrike">
              <a:solidFill>
                <a:srgbClr val="ffffff"/>
              </a:solidFill>
              <a:latin typeface="Helvetica Neue Medium"/>
            </a:endParaRPr>
          </a:p>
          <a:p>
            <a:pPr indent="0">
              <a:lnSpc>
                <a:spcPct val="90000"/>
              </a:lnSpc>
              <a:spcBef>
                <a:spcPts val="1417"/>
              </a:spcBef>
              <a:buNone/>
            </a:pPr>
            <a:endParaRPr b="0" lang="en-IT" sz="2400" spc="-1" strike="noStrike">
              <a:solidFill>
                <a:srgbClr val="ffffff"/>
              </a:solidFill>
              <a:latin typeface="Helvetica Neue Medium"/>
            </a:endParaRPr>
          </a:p>
          <a:p>
            <a:pPr indent="0">
              <a:lnSpc>
                <a:spcPct val="90000"/>
              </a:lnSpc>
              <a:spcBef>
                <a:spcPts val="1417"/>
              </a:spcBef>
              <a:buNone/>
            </a:pPr>
            <a:endParaRPr b="0" lang="en-IT" sz="2400" spc="-1" strike="noStrike">
              <a:solidFill>
                <a:srgbClr val="ffffff"/>
              </a:solidFill>
              <a:latin typeface="Helvetica Neue Medium"/>
            </a:endParaRPr>
          </a:p>
          <a:p>
            <a:pPr marL="205560" indent="-20556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Optimizer: Adam</a:t>
            </a:r>
            <a:endParaRPr b="0" lang="en-IT" sz="2800" spc="-1" strike="noStrike">
              <a:solidFill>
                <a:srgbClr val="ffffff"/>
              </a:solidFill>
              <a:latin typeface="Helvetica Neue Medium"/>
            </a:endParaRPr>
          </a:p>
          <a:p>
            <a:pPr marL="205560" indent="-20556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Criterion: CrossEntropyLoss</a:t>
            </a:r>
            <a:endParaRPr b="0" lang="en-IT" sz="2800" spc="-1" strike="noStrike">
              <a:solidFill>
                <a:srgbClr val="ffffff"/>
              </a:solidFill>
              <a:latin typeface="Helvetica Neue Medium"/>
            </a:endParaRPr>
          </a:p>
          <a:p>
            <a:pPr lvl="1" marL="617040" indent="-205560" algn="just">
              <a:lnSpc>
                <a:spcPct val="90000"/>
              </a:lnSpc>
              <a:spcBef>
                <a:spcPts val="499"/>
              </a:spcBef>
              <a:buClr>
                <a:srgbClr val="ffffff"/>
              </a:buClr>
              <a:buFont typeface="Arial"/>
              <a:buChar char="•"/>
            </a:pPr>
            <a:r>
              <a:rPr b="0" lang="en-US" sz="2400" spc="-1" strike="noStrike">
                <a:solidFill>
                  <a:srgbClr val="ffffff"/>
                </a:solidFill>
                <a:latin typeface="Arial"/>
                <a:ea typeface="Helvetica Neue Medium"/>
              </a:rPr>
              <a:t>Prediction: Softmax probabilities</a:t>
            </a:r>
            <a:endParaRPr b="0" lang="en-IT" sz="2400" spc="-1" strike="noStrike">
              <a:solidFill>
                <a:srgbClr val="ffffff"/>
              </a:solidFill>
              <a:latin typeface="Helvetica Neue Medium"/>
            </a:endParaRPr>
          </a:p>
          <a:p>
            <a:pPr lvl="1" marL="617040" indent="-205560" algn="just">
              <a:lnSpc>
                <a:spcPct val="90000"/>
              </a:lnSpc>
              <a:spcBef>
                <a:spcPts val="499"/>
              </a:spcBef>
              <a:buClr>
                <a:srgbClr val="ffffff"/>
              </a:buClr>
              <a:buFont typeface="Arial"/>
              <a:buChar char="•"/>
            </a:pPr>
            <a:r>
              <a:rPr b="0" lang="en-US" sz="2400" spc="-1" strike="noStrike">
                <a:solidFill>
                  <a:srgbClr val="ffffff"/>
                </a:solidFill>
                <a:latin typeface="Arial"/>
                <a:ea typeface="Helvetica Neue Medium"/>
              </a:rPr>
              <a:t>Ground Truth: Class label</a:t>
            </a:r>
            <a:endParaRPr b="0" lang="en-IT" sz="2400" spc="-1" strike="noStrike">
              <a:solidFill>
                <a:srgbClr val="ffffff"/>
              </a:solidFill>
              <a:latin typeface="Helvetica Neue Medium"/>
            </a:endParaRPr>
          </a:p>
        </p:txBody>
      </p:sp>
      <p:graphicFrame>
        <p:nvGraphicFramePr>
          <p:cNvPr id="207" name="Tabla 5"/>
          <p:cNvGraphicFramePr/>
          <p:nvPr/>
        </p:nvGraphicFramePr>
        <p:xfrm>
          <a:off x="2031840" y="2517840"/>
          <a:ext cx="8127720" cy="1483200"/>
        </p:xfrm>
        <a:graphic>
          <a:graphicData uri="http://schemas.openxmlformats.org/drawingml/2006/table">
            <a:tbl>
              <a:tblPr/>
              <a:tblGrid>
                <a:gridCol w="2031840"/>
                <a:gridCol w="2031840"/>
                <a:gridCol w="2031840"/>
                <a:gridCol w="2031840"/>
              </a:tblGrid>
              <a:tr h="370800">
                <a:tc>
                  <a:txBody>
                    <a:bodyPr anchor="t">
                      <a:noAutofit/>
                    </a:bodyPr>
                    <a:p>
                      <a:endParaRPr b="1"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TabukNet</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VGG19</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1" lang="es-ES" sz="1800" spc="-1" strike="noStrike">
                          <a:solidFill>
                            <a:schemeClr val="dk1"/>
                          </a:solidFill>
                          <a:latin typeface="Calibri"/>
                        </a:rPr>
                        <a:t>ResNet18</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nSpc>
                          <a:spcPct val="100000"/>
                        </a:lnSpc>
                      </a:pPr>
                      <a:r>
                        <a:rPr b="0" lang="es-ES" sz="1800" spc="-1" strike="noStrike">
                          <a:solidFill>
                            <a:schemeClr val="dk1"/>
                          </a:solidFill>
                          <a:latin typeface="Calibri"/>
                        </a:rPr>
                        <a:t>Number of epochs</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40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40</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r h="370800">
                <a:tc>
                  <a:txBody>
                    <a:bodyPr anchor="t">
                      <a:noAutofit/>
                    </a:bodyPr>
                    <a:p>
                      <a:pPr>
                        <a:lnSpc>
                          <a:spcPct val="100000"/>
                        </a:lnSpc>
                      </a:pPr>
                      <a:r>
                        <a:rPr b="0" lang="es-ES" sz="1800" spc="-1" strike="noStrike">
                          <a:solidFill>
                            <a:schemeClr val="dk1"/>
                          </a:solidFill>
                          <a:latin typeface="Calibri"/>
                        </a:rPr>
                        <a:t>Batch Size</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64</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pPr>
                        <a:lnSpc>
                          <a:spcPct val="100000"/>
                        </a:lnSpc>
                      </a:pPr>
                      <a:r>
                        <a:rPr b="0" lang="es-ES" sz="1800" spc="-1" strike="noStrike">
                          <a:solidFill>
                            <a:schemeClr val="dk1"/>
                          </a:solidFill>
                          <a:latin typeface="Calibri"/>
                        </a:rPr>
                        <a:t>64</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c>
                  <a:txBody>
                    <a:bodyPr anchor="t">
                      <a:noAutofit/>
                    </a:bodyPr>
                    <a:p>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e9eff7"/>
                    </a:solidFill>
                  </a:tcPr>
                </a:tc>
              </a:tr>
              <a:tr h="370800">
                <a:tc>
                  <a:txBody>
                    <a:bodyPr anchor="t">
                      <a:noAutofit/>
                    </a:bodyPr>
                    <a:p>
                      <a:pPr>
                        <a:lnSpc>
                          <a:spcPct val="100000"/>
                        </a:lnSpc>
                      </a:pPr>
                      <a:r>
                        <a:rPr b="0" lang="es-ES" sz="1800" spc="-1" strike="noStrike">
                          <a:solidFill>
                            <a:schemeClr val="dk1"/>
                          </a:solidFill>
                          <a:latin typeface="Calibri"/>
                        </a:rPr>
                        <a:t>Learning Rate</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0.001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pPr>
                        <a:lnSpc>
                          <a:spcPct val="100000"/>
                        </a:lnSpc>
                      </a:pPr>
                      <a:r>
                        <a:rPr b="0" lang="es-ES" sz="1800" spc="-1" strike="noStrike">
                          <a:solidFill>
                            <a:schemeClr val="dk1"/>
                          </a:solidFill>
                          <a:latin typeface="Calibri"/>
                        </a:rPr>
                        <a:t>0.001</a:t>
                      </a:r>
                      <a:endParaRPr b="0" lang="en-GB" sz="1800" spc="-1" strike="noStrike">
                        <a:solidFill>
                          <a:srgbClr val="000000"/>
                        </a:solidFill>
                        <a:latin typeface="Arial"/>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c>
                  <a:txBody>
                    <a:bodyPr anchor="t">
                      <a:noAutofit/>
                    </a:bodyPr>
                    <a:p>
                      <a:endParaRPr b="0" lang="es-ES" sz="1800" spc="-1" strike="noStrike">
                        <a:solidFill>
                          <a:schemeClr val="dk1"/>
                        </a:solidFill>
                        <a:latin typeface="Calibri"/>
                      </a:endParaRPr>
                    </a:p>
                  </a:txBody>
                  <a:tcPr anchor="t" marL="91440" marR="91440">
                    <a:lnL w="12240">
                      <a:solidFill>
                        <a:srgbClr val="5b9bd5"/>
                      </a:solidFill>
                    </a:lnL>
                    <a:lnR w="12240">
                      <a:solidFill>
                        <a:srgbClr val="5b9bd5"/>
                      </a:solidFill>
                    </a:lnR>
                    <a:lnT w="12240">
                      <a:solidFill>
                        <a:srgbClr val="5b9bd5"/>
                      </a:solidFill>
                    </a:lnT>
                    <a:lnB w="12240">
                      <a:solidFill>
                        <a:srgbClr val="5b9bd5"/>
                      </a:solidFill>
                    </a:lnB>
                    <a:solidFill>
                      <a:srgbClr val="d1deef"/>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TabukNet</a:t>
            </a:r>
            <a:endParaRPr b="0" lang="en-IT" sz="4400" spc="-1" strike="noStrike">
              <a:solidFill>
                <a:srgbClr val="ffffff"/>
              </a:solidFill>
              <a:latin typeface="Calibri"/>
            </a:endParaRPr>
          </a:p>
        </p:txBody>
      </p:sp>
      <p:sp>
        <p:nvSpPr>
          <p:cNvPr id="209" name="CuadroTexto 2"/>
          <p:cNvSpPr/>
          <p:nvPr/>
        </p:nvSpPr>
        <p:spPr>
          <a:xfrm>
            <a:off x="7521840" y="1690560"/>
            <a:ext cx="41979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0.891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0.8869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0.6472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0.9362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0.9352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0.6123</a:t>
            </a:r>
            <a:r>
              <a:rPr b="0" lang="es-ES" sz="1800" spc="-1" strike="noStrike">
                <a:solidFill>
                  <a:srgbClr val="ffffff"/>
                </a:solidFill>
                <a:latin typeface="Calibri"/>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0.612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0.555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0.857</a:t>
            </a:r>
            <a:endParaRPr b="0" lang="en-GB" sz="1800" spc="-1" strike="noStrike">
              <a:solidFill>
                <a:srgbClr val="ffffff"/>
              </a:solidFill>
              <a:latin typeface="Arial"/>
            </a:endParaRPr>
          </a:p>
        </p:txBody>
      </p:sp>
      <p:pic>
        <p:nvPicPr>
          <p:cNvPr id="210" name="Imagen 5" descr=""/>
          <p:cNvPicPr/>
          <p:nvPr/>
        </p:nvPicPr>
        <p:blipFill>
          <a:blip r:embed="rId1"/>
          <a:stretch/>
        </p:blipFill>
        <p:spPr>
          <a:xfrm>
            <a:off x="838080" y="1690200"/>
            <a:ext cx="6133320" cy="2175480"/>
          </a:xfrm>
          <a:prstGeom prst="rect">
            <a:avLst/>
          </a:prstGeom>
          <a:ln w="0">
            <a:noFill/>
          </a:ln>
        </p:spPr>
      </p:pic>
      <p:pic>
        <p:nvPicPr>
          <p:cNvPr id="211" name="Imagen 7" descr=""/>
          <p:cNvPicPr/>
          <p:nvPr/>
        </p:nvPicPr>
        <p:blipFill>
          <a:blip r:embed="rId2"/>
          <a:stretch/>
        </p:blipFill>
        <p:spPr>
          <a:xfrm>
            <a:off x="838080" y="4048560"/>
            <a:ext cx="6133320" cy="2238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ChittagongNet/VGG16</a:t>
            </a:r>
            <a:endParaRPr b="0" lang="en-IT" sz="4000" spc="-1" strike="noStrike">
              <a:solidFill>
                <a:srgbClr val="ffffff"/>
              </a:solidFill>
              <a:latin typeface="Calibri"/>
            </a:endParaRPr>
          </a:p>
        </p:txBody>
      </p:sp>
      <p:pic>
        <p:nvPicPr>
          <p:cNvPr id="213" name="Imagen 1" descr=""/>
          <p:cNvPicPr/>
          <p:nvPr/>
        </p:nvPicPr>
        <p:blipFill>
          <a:blip r:embed="rId1"/>
          <a:stretch/>
        </p:blipFill>
        <p:spPr>
          <a:xfrm>
            <a:off x="838080" y="1690560"/>
            <a:ext cx="6133320" cy="2151000"/>
          </a:xfrm>
          <a:prstGeom prst="rect">
            <a:avLst/>
          </a:prstGeom>
          <a:ln w="0">
            <a:noFill/>
          </a:ln>
        </p:spPr>
      </p:pic>
      <p:pic>
        <p:nvPicPr>
          <p:cNvPr id="214" name="Imagen 2" descr=""/>
          <p:cNvPicPr/>
          <p:nvPr/>
        </p:nvPicPr>
        <p:blipFill>
          <a:blip r:embed="rId2"/>
          <a:stretch/>
        </p:blipFill>
        <p:spPr>
          <a:xfrm>
            <a:off x="838080" y="3991320"/>
            <a:ext cx="6133320" cy="2209680"/>
          </a:xfrm>
          <a:prstGeom prst="rect">
            <a:avLst/>
          </a:prstGeom>
          <a:ln w="0">
            <a:noFill/>
          </a:ln>
        </p:spPr>
      </p:pic>
      <p:sp>
        <p:nvSpPr>
          <p:cNvPr id="215" name="CuadroTexto 4"/>
          <p:cNvSpPr/>
          <p:nvPr/>
        </p:nvSpPr>
        <p:spPr>
          <a:xfrm>
            <a:off x="7521840" y="1690560"/>
            <a:ext cx="41979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0.967</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0.9638</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0.5834</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0.975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0.9665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0.5271</a:t>
            </a:r>
            <a:r>
              <a:rPr b="0" lang="es-ES" sz="1800" spc="-1" strike="noStrike">
                <a:solidFill>
                  <a:srgbClr val="ffffff"/>
                </a:solidFill>
                <a:latin typeface="Calibri"/>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0.446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0.950</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ChittagongNet/VGG19</a:t>
            </a:r>
            <a:endParaRPr b="0" lang="en-IT" sz="4000" spc="-1" strike="noStrike">
              <a:solidFill>
                <a:srgbClr val="ffffff"/>
              </a:solidFill>
              <a:latin typeface="Calibri"/>
            </a:endParaRPr>
          </a:p>
        </p:txBody>
      </p:sp>
      <p:pic>
        <p:nvPicPr>
          <p:cNvPr id="217" name="Imagen 8" descr=""/>
          <p:cNvPicPr/>
          <p:nvPr/>
        </p:nvPicPr>
        <p:blipFill>
          <a:blip r:embed="rId1"/>
          <a:stretch/>
        </p:blipFill>
        <p:spPr>
          <a:xfrm>
            <a:off x="838080" y="1690560"/>
            <a:ext cx="6068520" cy="2151000"/>
          </a:xfrm>
          <a:prstGeom prst="rect">
            <a:avLst/>
          </a:prstGeom>
          <a:ln w="0">
            <a:noFill/>
          </a:ln>
        </p:spPr>
      </p:pic>
      <p:pic>
        <p:nvPicPr>
          <p:cNvPr id="218" name="Imagen 10" descr=""/>
          <p:cNvPicPr/>
          <p:nvPr/>
        </p:nvPicPr>
        <p:blipFill>
          <a:blip r:embed="rId2"/>
          <a:stretch/>
        </p:blipFill>
        <p:spPr>
          <a:xfrm>
            <a:off x="838080" y="4089600"/>
            <a:ext cx="6068520" cy="2199960"/>
          </a:xfrm>
          <a:prstGeom prst="rect">
            <a:avLst/>
          </a:prstGeom>
          <a:ln w="0">
            <a:noFill/>
          </a:ln>
        </p:spPr>
      </p:pic>
      <p:sp>
        <p:nvSpPr>
          <p:cNvPr id="219" name="CuadroTexto 12"/>
          <p:cNvSpPr/>
          <p:nvPr/>
        </p:nvSpPr>
        <p:spPr>
          <a:xfrm>
            <a:off x="7521840" y="1690560"/>
            <a:ext cx="41979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0.9588</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0.9542</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0.5911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0.9841</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0.9819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0.5663</a:t>
            </a:r>
            <a:r>
              <a:rPr b="0" lang="es-ES" sz="1800" spc="-1" strike="noStrike">
                <a:solidFill>
                  <a:srgbClr val="ffffff"/>
                </a:solidFill>
                <a:latin typeface="Calibri"/>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0.766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0.766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0.614</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ChittagongNet/ResNet18</a:t>
            </a:r>
            <a:endParaRPr b="0" lang="en-IT" sz="4000" spc="-1" strike="noStrike">
              <a:solidFill>
                <a:srgbClr val="ffffff"/>
              </a:solidFill>
              <a:latin typeface="Calibri"/>
            </a:endParaRPr>
          </a:p>
        </p:txBody>
      </p:sp>
      <p:sp>
        <p:nvSpPr>
          <p:cNvPr id="221" name="CuadroTexto 12"/>
          <p:cNvSpPr/>
          <p:nvPr/>
        </p:nvSpPr>
        <p:spPr>
          <a:xfrm>
            <a:off x="7521840" y="1690560"/>
            <a:ext cx="41979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a:t>
            </a:r>
            <a:r>
              <a:rPr b="0" lang="es-ES" sz="1800" spc="-1" strike="noStrike">
                <a:solidFill>
                  <a:srgbClr val="ffffff"/>
                </a:solidFill>
                <a:latin typeface="Calibri"/>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1960" y="1709640"/>
            <a:ext cx="10515240" cy="2852280"/>
          </a:xfrm>
          <a:prstGeom prst="rect">
            <a:avLst/>
          </a:prstGeom>
          <a:noFill/>
          <a:ln w="0">
            <a:noFill/>
          </a:ln>
        </p:spPr>
        <p:txBody>
          <a:bodyPr anchor="b">
            <a:noAutofit/>
          </a:bodyPr>
          <a:p>
            <a:pPr indent="0">
              <a:lnSpc>
                <a:spcPct val="90000"/>
              </a:lnSpc>
              <a:buNone/>
            </a:pPr>
            <a:r>
              <a:rPr b="1" lang="es-MX" sz="6000" spc="-1" strike="noStrike">
                <a:solidFill>
                  <a:srgbClr val="ffffff"/>
                </a:solidFill>
                <a:latin typeface="Helvetica Neue"/>
                <a:ea typeface="Helvetica Neue"/>
              </a:rPr>
              <a:t>Introduction</a:t>
            </a:r>
            <a:endParaRPr b="0" lang="en-IT" sz="6000" spc="-1" strike="noStrike">
              <a:solidFill>
                <a:srgbClr val="ffffff"/>
              </a:solidFill>
              <a:latin typeface="Calibri"/>
            </a:endParaRPr>
          </a:p>
        </p:txBody>
      </p:sp>
      <p:sp>
        <p:nvSpPr>
          <p:cNvPr id="137"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About Pneumonia</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ChittagongNet/MobileNetV2</a:t>
            </a:r>
            <a:endParaRPr b="0" lang="en-IT" sz="4000" spc="-1" strike="noStrike">
              <a:solidFill>
                <a:srgbClr val="ffffff"/>
              </a:solidFill>
              <a:latin typeface="Calibri"/>
            </a:endParaRPr>
          </a:p>
        </p:txBody>
      </p:sp>
      <p:pic>
        <p:nvPicPr>
          <p:cNvPr id="223" name="Imagen 11" descr=""/>
          <p:cNvPicPr/>
          <p:nvPr/>
        </p:nvPicPr>
        <p:blipFill>
          <a:blip r:embed="rId1"/>
          <a:stretch/>
        </p:blipFill>
        <p:spPr>
          <a:xfrm>
            <a:off x="854280" y="1630440"/>
            <a:ext cx="6068520" cy="2171520"/>
          </a:xfrm>
          <a:prstGeom prst="rect">
            <a:avLst/>
          </a:prstGeom>
          <a:ln w="0">
            <a:noFill/>
          </a:ln>
        </p:spPr>
      </p:pic>
      <p:pic>
        <p:nvPicPr>
          <p:cNvPr id="224" name="Imagen 13" descr=""/>
          <p:cNvPicPr/>
          <p:nvPr/>
        </p:nvPicPr>
        <p:blipFill>
          <a:blip r:embed="rId2"/>
          <a:stretch/>
        </p:blipFill>
        <p:spPr>
          <a:xfrm>
            <a:off x="838080" y="4021200"/>
            <a:ext cx="6101280" cy="2171520"/>
          </a:xfrm>
          <a:prstGeom prst="rect">
            <a:avLst/>
          </a:prstGeom>
          <a:ln w="0">
            <a:noFill/>
          </a:ln>
        </p:spPr>
      </p:pic>
      <p:sp>
        <p:nvSpPr>
          <p:cNvPr id="225" name="CuadroTexto 14"/>
          <p:cNvSpPr/>
          <p:nvPr/>
        </p:nvSpPr>
        <p:spPr>
          <a:xfrm>
            <a:off x="7521840" y="1690560"/>
            <a:ext cx="419796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s-ES" sz="1800" spc="-1" strike="noStrike">
                <a:solidFill>
                  <a:srgbClr val="ffffff"/>
                </a:solidFill>
                <a:latin typeface="Calibri"/>
              </a:rPr>
              <a:t>Train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0.9889</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0.9877</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0.5633</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Val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0.9936</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0.9895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0.5634</a:t>
            </a:r>
            <a:r>
              <a:rPr b="0" lang="es-ES" sz="1800" spc="-1" strike="noStrike">
                <a:solidFill>
                  <a:srgbClr val="ffffff"/>
                </a:solidFill>
                <a:latin typeface="Calibri"/>
              </a:rPr>
              <a:t>	</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Test Set:</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Accuracy: 0.615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Fscore: 0.615</a:t>
            </a:r>
            <a:endParaRPr b="0" lang="en-GB" sz="1800" spc="-1" strike="noStrike">
              <a:solidFill>
                <a:srgbClr val="ffffff"/>
              </a:solidFill>
              <a:latin typeface="Arial"/>
            </a:endParaRPr>
          </a:p>
          <a:p>
            <a:pPr>
              <a:lnSpc>
                <a:spcPct val="100000"/>
              </a:lnSpc>
            </a:pPr>
            <a:r>
              <a:rPr b="0" lang="es-ES" sz="1800" spc="-1" strike="noStrike">
                <a:solidFill>
                  <a:srgbClr val="ffffff"/>
                </a:solidFill>
                <a:latin typeface="Calibri"/>
              </a:rPr>
              <a:t>	</a:t>
            </a:r>
            <a:r>
              <a:rPr b="0" lang="es-ES" sz="1800" spc="-1" strike="noStrike">
                <a:solidFill>
                  <a:srgbClr val="ffffff"/>
                </a:solidFill>
                <a:latin typeface="Calibri"/>
              </a:rPr>
              <a:t>	</a:t>
            </a:r>
            <a:r>
              <a:rPr b="0" lang="es-ES" sz="1800" spc="-1" strike="noStrike">
                <a:solidFill>
                  <a:srgbClr val="ffffff"/>
                </a:solidFill>
                <a:latin typeface="Calibri"/>
              </a:rPr>
              <a:t>Loss: 0.853</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31960" y="1709640"/>
            <a:ext cx="10515240" cy="2852280"/>
          </a:xfrm>
          <a:prstGeom prst="rect">
            <a:avLst/>
          </a:prstGeom>
          <a:noFill/>
          <a:ln w="0">
            <a:noFill/>
          </a:ln>
        </p:spPr>
        <p:txBody>
          <a:bodyPr anchor="b">
            <a:normAutofit/>
          </a:bodyPr>
          <a:p>
            <a:pPr indent="0">
              <a:lnSpc>
                <a:spcPct val="90000"/>
              </a:lnSpc>
              <a:buNone/>
            </a:pPr>
            <a:r>
              <a:rPr b="1" lang="es-MX" sz="4800" spc="-1" strike="noStrike">
                <a:solidFill>
                  <a:srgbClr val="ffffff"/>
                </a:solidFill>
                <a:latin typeface="Helvetica Neue"/>
                <a:ea typeface="Helvetica Neue"/>
              </a:rPr>
              <a:t>Results</a:t>
            </a:r>
            <a:endParaRPr b="0" lang="en-IT" sz="4800" spc="-1" strike="noStrike">
              <a:solidFill>
                <a:srgbClr val="ffffff"/>
              </a:solidFill>
              <a:latin typeface="Calibri"/>
            </a:endParaRPr>
          </a:p>
        </p:txBody>
      </p:sp>
      <p:sp>
        <p:nvSpPr>
          <p:cNvPr id="227"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What did our network learn?</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Feature Activations</a:t>
            </a:r>
            <a:endParaRPr b="0" lang="en-IT" sz="4000" spc="-1" strike="noStrike">
              <a:solidFill>
                <a:srgbClr val="ffffff"/>
              </a:solidFill>
              <a:latin typeface="Calibri"/>
            </a:endParaRPr>
          </a:p>
        </p:txBody>
      </p:sp>
      <p:pic>
        <p:nvPicPr>
          <p:cNvPr id="229" name="Imagen 2" descr=""/>
          <p:cNvPicPr/>
          <p:nvPr/>
        </p:nvPicPr>
        <p:blipFill>
          <a:blip r:embed="rId1"/>
          <a:stretch/>
        </p:blipFill>
        <p:spPr>
          <a:xfrm>
            <a:off x="5685480" y="1690560"/>
            <a:ext cx="4214160" cy="4733640"/>
          </a:xfrm>
          <a:prstGeom prst="rect">
            <a:avLst/>
          </a:prstGeom>
          <a:ln w="0">
            <a:noFill/>
          </a:ln>
        </p:spPr>
      </p:pic>
      <p:sp>
        <p:nvSpPr>
          <p:cNvPr id="230" name="CuadroTexto 1"/>
          <p:cNvSpPr/>
          <p:nvPr/>
        </p:nvSpPr>
        <p:spPr>
          <a:xfrm>
            <a:off x="943920" y="1612440"/>
            <a:ext cx="442404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Feature Activations</a:t>
            </a:r>
            <a:endParaRPr b="0" lang="en-IT" sz="4000" spc="-1" strike="noStrike">
              <a:solidFill>
                <a:srgbClr val="ffffff"/>
              </a:solidFill>
              <a:latin typeface="Calibri"/>
            </a:endParaRPr>
          </a:p>
        </p:txBody>
      </p:sp>
      <p:pic>
        <p:nvPicPr>
          <p:cNvPr id="232" name="Imagen 4" descr=""/>
          <p:cNvPicPr/>
          <p:nvPr/>
        </p:nvPicPr>
        <p:blipFill>
          <a:blip r:embed="rId1"/>
          <a:stretch/>
        </p:blipFill>
        <p:spPr>
          <a:xfrm>
            <a:off x="838080" y="1690560"/>
            <a:ext cx="4214160" cy="47336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GradCAM – Gradient Visualization</a:t>
            </a:r>
            <a:endParaRPr b="0" lang="en-IT" sz="4000" spc="-1" strike="noStrike">
              <a:solidFill>
                <a:srgbClr val="ffffff"/>
              </a:solidFill>
              <a:latin typeface="Calibri"/>
            </a:endParaRPr>
          </a:p>
        </p:txBody>
      </p:sp>
      <p:pic>
        <p:nvPicPr>
          <p:cNvPr id="234" name="Imagen 2" descr=""/>
          <p:cNvPicPr/>
          <p:nvPr/>
        </p:nvPicPr>
        <p:blipFill>
          <a:blip r:embed="rId1"/>
          <a:stretch/>
        </p:blipFill>
        <p:spPr>
          <a:xfrm>
            <a:off x="6540840" y="1690560"/>
            <a:ext cx="4047840" cy="4142880"/>
          </a:xfrm>
          <a:prstGeom prst="rect">
            <a:avLst/>
          </a:prstGeom>
          <a:ln w="0">
            <a:noFill/>
          </a:ln>
        </p:spPr>
      </p:pic>
      <p:sp>
        <p:nvSpPr>
          <p:cNvPr id="235" name="CuadroTexto 1"/>
          <p:cNvSpPr/>
          <p:nvPr/>
        </p:nvSpPr>
        <p:spPr>
          <a:xfrm>
            <a:off x="943920" y="1612440"/>
            <a:ext cx="442404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GradCAM – Gradient Visualization</a:t>
            </a:r>
            <a:endParaRPr b="0" lang="en-IT" sz="4000" spc="-1" strike="noStrike">
              <a:solidFill>
                <a:srgbClr val="ffffff"/>
              </a:solidFill>
              <a:latin typeface="Calibri"/>
            </a:endParaRPr>
          </a:p>
        </p:txBody>
      </p:sp>
      <p:pic>
        <p:nvPicPr>
          <p:cNvPr id="237" name="Imagen 7" descr=""/>
          <p:cNvPicPr/>
          <p:nvPr/>
        </p:nvPicPr>
        <p:blipFill>
          <a:blip r:embed="rId1"/>
          <a:stretch/>
        </p:blipFill>
        <p:spPr>
          <a:xfrm>
            <a:off x="838080" y="1690560"/>
            <a:ext cx="4047840" cy="414288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t-SNE – Feature Visualization</a:t>
            </a:r>
            <a:endParaRPr b="0" lang="en-IT" sz="4000" spc="-1" strike="noStrike">
              <a:solidFill>
                <a:srgbClr val="ffffff"/>
              </a:solidFill>
              <a:latin typeface="Calibri"/>
            </a:endParaRPr>
          </a:p>
        </p:txBody>
      </p:sp>
      <p:pic>
        <p:nvPicPr>
          <p:cNvPr id="239" name="Imagen 9" descr=""/>
          <p:cNvPicPr/>
          <p:nvPr/>
        </p:nvPicPr>
        <p:blipFill>
          <a:blip r:embed="rId1"/>
          <a:stretch/>
        </p:blipFill>
        <p:spPr>
          <a:xfrm>
            <a:off x="5990400" y="1690560"/>
            <a:ext cx="4609440" cy="3758400"/>
          </a:xfrm>
          <a:prstGeom prst="rect">
            <a:avLst/>
          </a:prstGeom>
          <a:ln w="0">
            <a:noFill/>
          </a:ln>
        </p:spPr>
      </p:pic>
      <p:sp>
        <p:nvSpPr>
          <p:cNvPr id="240" name="CuadroTexto 1"/>
          <p:cNvSpPr/>
          <p:nvPr/>
        </p:nvSpPr>
        <p:spPr>
          <a:xfrm>
            <a:off x="943920" y="1612440"/>
            <a:ext cx="4424040" cy="516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ffffff"/>
              </a:buClr>
              <a:buFont typeface="Arial"/>
              <a:buChar char="•"/>
            </a:pPr>
            <a:r>
              <a:rPr b="0" lang="es-ES" sz="2800" spc="-1" strike="noStrike">
                <a:solidFill>
                  <a:srgbClr val="ffffff"/>
                </a:solidFill>
                <a:latin typeface="Arial"/>
              </a:rPr>
              <a:t>Bla bla bla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838080" y="365040"/>
            <a:ext cx="10515240" cy="1325160"/>
          </a:xfrm>
          <a:prstGeom prst="rect">
            <a:avLst/>
          </a:prstGeom>
          <a:noFill/>
          <a:ln w="0">
            <a:noFill/>
          </a:ln>
        </p:spPr>
        <p:txBody>
          <a:bodyPr anchor="ctr">
            <a:normAutofit/>
          </a:bodyPr>
          <a:p>
            <a:pPr indent="0">
              <a:lnSpc>
                <a:spcPct val="90000"/>
              </a:lnSpc>
              <a:buNone/>
            </a:pPr>
            <a:r>
              <a:rPr b="1" lang="es-ES" sz="4000" spc="-1" strike="noStrike">
                <a:solidFill>
                  <a:srgbClr val="ffffff"/>
                </a:solidFill>
                <a:latin typeface="Helvetica Neue"/>
                <a:ea typeface="Helvetica Neue"/>
              </a:rPr>
              <a:t>t-SNE – Feature Visualization</a:t>
            </a:r>
            <a:endParaRPr b="0" lang="en-IT" sz="4000" spc="-1" strike="noStrike">
              <a:solidFill>
                <a:srgbClr val="ffffff"/>
              </a:solidFill>
              <a:latin typeface="Calibri"/>
            </a:endParaRPr>
          </a:p>
        </p:txBody>
      </p:sp>
      <p:pic>
        <p:nvPicPr>
          <p:cNvPr id="242" name="Imagen 2" descr=""/>
          <p:cNvPicPr/>
          <p:nvPr/>
        </p:nvPicPr>
        <p:blipFill>
          <a:blip r:embed="rId1"/>
          <a:stretch/>
        </p:blipFill>
        <p:spPr>
          <a:xfrm>
            <a:off x="838080" y="1690560"/>
            <a:ext cx="4617720" cy="37584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831960" y="1709640"/>
            <a:ext cx="10515240" cy="2852280"/>
          </a:xfrm>
          <a:prstGeom prst="rect">
            <a:avLst/>
          </a:prstGeom>
          <a:noFill/>
          <a:ln w="0">
            <a:noFill/>
          </a:ln>
        </p:spPr>
        <p:txBody>
          <a:bodyPr anchor="b">
            <a:normAutofit/>
          </a:bodyPr>
          <a:p>
            <a:pPr indent="0">
              <a:lnSpc>
                <a:spcPct val="90000"/>
              </a:lnSpc>
              <a:buNone/>
            </a:pPr>
            <a:r>
              <a:rPr b="1" lang="es-MX" sz="4800" spc="-1" strike="noStrike">
                <a:solidFill>
                  <a:srgbClr val="ffffff"/>
                </a:solidFill>
                <a:latin typeface="Helvetica Neue"/>
                <a:ea typeface="Helvetica Neue"/>
              </a:rPr>
              <a:t>Conclusion</a:t>
            </a:r>
            <a:endParaRPr b="0" lang="en-IT" sz="4800" spc="-1" strike="noStrike">
              <a:solidFill>
                <a:srgbClr val="ffffff"/>
              </a:solidFill>
              <a:latin typeface="Calibri"/>
            </a:endParaRPr>
          </a:p>
        </p:txBody>
      </p:sp>
      <p:sp>
        <p:nvSpPr>
          <p:cNvPr id="244"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417"/>
              </a:spcBef>
              <a:buNone/>
            </a:pPr>
            <a:endParaRPr b="0" lang="en-IT" sz="2400" spc="-1" strike="noStrike">
              <a:solidFill>
                <a:srgbClr val="ffffff"/>
              </a:solidFill>
              <a:latin typeface="Helvetica Neue Medium"/>
              <a:ea typeface="Helvetica Neue Medium"/>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Key ideas from Project Work</a:t>
            </a:r>
            <a:endParaRPr b="0" lang="en-IT" sz="4400" spc="-1" strike="noStrike">
              <a:solidFill>
                <a:srgbClr val="ffffff"/>
              </a:solidFill>
              <a:latin typeface="Calibri"/>
            </a:endParaRPr>
          </a:p>
        </p:txBody>
      </p:sp>
      <p:sp>
        <p:nvSpPr>
          <p:cNvPr id="246"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It does seem a reachable task to train a CNN for identification of pneumonia on x-ray chest images. </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Training and Validation Accuracy/Fscore higher than 95% on all models except TabukNet.</a:t>
            </a: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Testing Metrics do not seem as promising with a generalization Accuracy/Fscore of ~60%.</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Better models might be achieved by increasing the dataset.</a:t>
            </a:r>
            <a:endParaRPr b="0" lang="en-IT" sz="28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What is Pneumonia?</a:t>
            </a:r>
            <a:endParaRPr b="0" lang="en-IT" sz="4400" spc="-1" strike="noStrike">
              <a:solidFill>
                <a:srgbClr val="ffffff"/>
              </a:solidFill>
              <a:latin typeface="Calibri"/>
            </a:endParaRPr>
          </a:p>
        </p:txBody>
      </p:sp>
      <p:sp>
        <p:nvSpPr>
          <p:cNvPr id="139"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1" lang="en-US" sz="2800" spc="-1" strike="noStrike">
                <a:solidFill>
                  <a:srgbClr val="ffffff"/>
                </a:solidFill>
                <a:latin typeface="Arial"/>
                <a:ea typeface="Helvetica Neue Medium"/>
              </a:rPr>
              <a:t>Pneumonia</a:t>
            </a:r>
            <a:r>
              <a:rPr b="0" lang="en-US" sz="2800" spc="-1" strike="noStrike">
                <a:solidFill>
                  <a:srgbClr val="ffffff"/>
                </a:solidFill>
                <a:latin typeface="Arial"/>
                <a:ea typeface="Helvetica Neue Medium"/>
              </a:rPr>
              <a:t> is an inflammatory condition of the lung primarily affecting the small air sacs known as alveoli.</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Pneumonia is usually caused by infection with viruses or bacteria, and less commonly by other microorganisms.</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Each year, pneumonia affects about 450 million people globally (7% of the population) and results in about 4 million deaths.</a:t>
            </a:r>
            <a:endParaRPr b="0" lang="en-IT" sz="2800" spc="-1" strike="noStrike">
              <a:solidFill>
                <a:srgbClr val="ffffff"/>
              </a:solidFill>
              <a:latin typeface="Helvetica Neue Medium"/>
            </a:endParaRPr>
          </a:p>
        </p:txBody>
      </p:sp>
      <p:sp>
        <p:nvSpPr>
          <p:cNvPr id="140" name="CuadroTexto 6"/>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https://en.wikipedia.org/wiki/Pneumonia</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Key ideas from Project Work</a:t>
            </a:r>
            <a:endParaRPr b="0" lang="en-IT" sz="4400" spc="-1" strike="noStrike">
              <a:solidFill>
                <a:srgbClr val="ffffff"/>
              </a:solidFill>
              <a:latin typeface="Calibri"/>
            </a:endParaRPr>
          </a:p>
        </p:txBody>
      </p:sp>
      <p:sp>
        <p:nvSpPr>
          <p:cNvPr id="248"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t>
            </a:r>
            <a:endParaRPr b="0" lang="en-IT" sz="28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1" lang="en-US" sz="6000" spc="-1" strike="noStrike">
                <a:solidFill>
                  <a:srgbClr val="ffffff"/>
                </a:solidFill>
                <a:latin typeface="Helvetica Neue"/>
                <a:ea typeface="Helvetica Neue"/>
              </a:rPr>
              <a:t>Thank you</a:t>
            </a:r>
            <a:endParaRPr b="0" lang="en-IT" sz="6000" spc="-1" strike="noStrike">
              <a:solidFill>
                <a:srgbClr val="ffffff"/>
              </a:solidFill>
              <a:latin typeface="Calibri"/>
            </a:endParaRPr>
          </a:p>
        </p:txBody>
      </p:sp>
      <p:sp>
        <p:nvSpPr>
          <p:cNvPr id="250"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lnSpc>
                <a:spcPct val="90000"/>
              </a:lnSpc>
              <a:spcBef>
                <a:spcPts val="1001"/>
              </a:spcBef>
              <a:buNone/>
              <a:tabLst>
                <a:tab algn="l" pos="0"/>
              </a:tabLst>
            </a:pPr>
            <a:r>
              <a:rPr b="0" lang="en-US" sz="2400" spc="-1" strike="noStrike">
                <a:solidFill>
                  <a:srgbClr val="ffffff"/>
                </a:solidFill>
                <a:latin typeface="Helvetica Neue Medium"/>
                <a:ea typeface="Helvetica Neue Medium"/>
              </a:rPr>
              <a:t>Questions?</a:t>
            </a:r>
            <a:endParaRPr b="0" lang="en-GB"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What does Pneumonia affect?</a:t>
            </a:r>
            <a:endParaRPr b="0" lang="en-IT" sz="4400" spc="-1" strike="noStrike">
              <a:solidFill>
                <a:srgbClr val="ffffff"/>
              </a:solidFill>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A </a:t>
            </a:r>
            <a:r>
              <a:rPr b="1" lang="en-US" sz="2800" spc="-1" strike="noStrike">
                <a:solidFill>
                  <a:srgbClr val="ffffff"/>
                </a:solidFill>
                <a:latin typeface="Arial"/>
                <a:ea typeface="Helvetica Neue Medium"/>
              </a:rPr>
              <a:t>pulmonary alveolus</a:t>
            </a:r>
            <a:r>
              <a:rPr b="0" lang="en-US" sz="2800" spc="-1" strike="noStrike">
                <a:solidFill>
                  <a:srgbClr val="ffffff"/>
                </a:solidFill>
                <a:latin typeface="Arial"/>
                <a:ea typeface="Helvetica Neue Medium"/>
              </a:rPr>
              <a:t>, is one of millions of hollow, cup-shaped cavities in the lungs where pulmonary gas exchange takes place. </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Oxygen is exchanged for carbon dioxide at the blood–air barrier between the alveolar air and the pulmonary capillary.</a:t>
            </a:r>
            <a:endParaRPr b="0" lang="en-IT" sz="2800" spc="-1" strike="noStrike">
              <a:solidFill>
                <a:srgbClr val="ffffff"/>
              </a:solidFill>
              <a:latin typeface="Helvetica Neue Medium"/>
            </a:endParaRPr>
          </a:p>
        </p:txBody>
      </p:sp>
      <p:sp>
        <p:nvSpPr>
          <p:cNvPr id="143" name="CuadroTexto 6"/>
          <p:cNvSpPr/>
          <p:nvPr/>
        </p:nvSpPr>
        <p:spPr>
          <a:xfrm>
            <a:off x="838080" y="6123600"/>
            <a:ext cx="6098040" cy="3027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tabLst>
                <a:tab algn="l" pos="0"/>
              </a:tabLst>
            </a:pPr>
            <a:r>
              <a:rPr b="0" lang="es-ES" sz="1400" spc="-1" strike="noStrike">
                <a:solidFill>
                  <a:srgbClr val="ffffff"/>
                </a:solidFill>
                <a:latin typeface="Calibri"/>
              </a:rPr>
              <a:t>Source: https://en.wikipedia.org/wiki/Pulmonary_alveolus</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How does Pneumonia look like?</a:t>
            </a:r>
            <a:endParaRPr b="0" lang="en-IT" sz="4400" spc="-1" strike="noStrike">
              <a:solidFill>
                <a:srgbClr val="ffffff"/>
              </a:solidFill>
              <a:latin typeface="Calibri"/>
            </a:endParaRPr>
          </a:p>
        </p:txBody>
      </p:sp>
      <p:pic>
        <p:nvPicPr>
          <p:cNvPr id="145" name="Picture 2" descr="Pneumonia | informedhealth.org"/>
          <p:cNvPicPr/>
          <p:nvPr/>
        </p:nvPicPr>
        <p:blipFill>
          <a:blip r:embed="rId1"/>
          <a:stretch/>
        </p:blipFill>
        <p:spPr>
          <a:xfrm>
            <a:off x="956160" y="1730160"/>
            <a:ext cx="3686400" cy="3217320"/>
          </a:xfrm>
          <a:prstGeom prst="rect">
            <a:avLst/>
          </a:prstGeom>
          <a:ln w="0">
            <a:noFill/>
          </a:ln>
        </p:spPr>
      </p:pic>
      <p:pic>
        <p:nvPicPr>
          <p:cNvPr id="146" name="Picture 2" descr="Imagen en blanco y negro de una cascada de fondo&#10;&#10;Descripción generada automáticamente con confianza baja"/>
          <p:cNvPicPr/>
          <p:nvPr/>
        </p:nvPicPr>
        <p:blipFill>
          <a:blip r:embed="rId2"/>
          <a:stretch/>
        </p:blipFill>
        <p:spPr>
          <a:xfrm>
            <a:off x="5736960" y="1740240"/>
            <a:ext cx="3686400" cy="3207240"/>
          </a:xfrm>
          <a:prstGeom prst="rect">
            <a:avLst/>
          </a:prstGeom>
          <a:ln w="0">
            <a:noFill/>
          </a:ln>
        </p:spPr>
      </p:pic>
      <p:sp>
        <p:nvSpPr>
          <p:cNvPr id="147" name="CuadroTexto 2"/>
          <p:cNvSpPr/>
          <p:nvPr/>
        </p:nvSpPr>
        <p:spPr>
          <a:xfrm>
            <a:off x="956160" y="5135040"/>
            <a:ext cx="3686400" cy="1125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s-ES" sz="1800" spc="-1" strike="noStrike">
                <a:solidFill>
                  <a:srgbClr val="ffffff"/>
                </a:solidFill>
                <a:latin typeface="Calibri"/>
              </a:rPr>
              <a:t>Graphical visualization of the Pneumonia effects on the alveoli</a:t>
            </a:r>
            <a:endParaRPr b="0" lang="en-GB" sz="1800" spc="-1" strike="noStrike">
              <a:solidFill>
                <a:srgbClr val="ffffff"/>
              </a:solidFill>
              <a:latin typeface="Arial"/>
            </a:endParaRPr>
          </a:p>
          <a:p>
            <a:pPr>
              <a:lnSpc>
                <a:spcPct val="100000"/>
              </a:lnSpc>
            </a:pPr>
            <a:endParaRPr b="0" lang="en-GB" sz="1800" spc="-1" strike="noStrike">
              <a:solidFill>
                <a:srgbClr val="ffffff"/>
              </a:solidFill>
              <a:latin typeface="Arial"/>
            </a:endParaRPr>
          </a:p>
          <a:p>
            <a:pPr algn="ctr">
              <a:lnSpc>
                <a:spcPct val="100000"/>
              </a:lnSpc>
            </a:pPr>
            <a:r>
              <a:rPr b="0" lang="es-ES" sz="1400" spc="-1" strike="noStrike">
                <a:solidFill>
                  <a:srgbClr val="ffffff"/>
                </a:solidFill>
                <a:latin typeface="Calibri"/>
              </a:rPr>
              <a:t>Source: informedhealth.org</a:t>
            </a:r>
            <a:endParaRPr b="0" lang="en-GB" sz="1400" spc="-1" strike="noStrike">
              <a:solidFill>
                <a:srgbClr val="ffffff"/>
              </a:solidFill>
              <a:latin typeface="Arial"/>
            </a:endParaRPr>
          </a:p>
        </p:txBody>
      </p:sp>
      <p:sp>
        <p:nvSpPr>
          <p:cNvPr id="148" name="CuadroTexto 5"/>
          <p:cNvSpPr/>
          <p:nvPr/>
        </p:nvSpPr>
        <p:spPr>
          <a:xfrm>
            <a:off x="5736960" y="5135040"/>
            <a:ext cx="3686400" cy="1125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rPr>
              <a:t>Chest X-ray of a pneumonia caused by </a:t>
            </a:r>
            <a:r>
              <a:rPr b="0" i="1" lang="en-US" sz="1800" spc="-1" strike="noStrike">
                <a:solidFill>
                  <a:srgbClr val="ffffff"/>
                </a:solidFill>
                <a:latin typeface="Calibri"/>
              </a:rPr>
              <a:t>Haemophilus influenzae</a:t>
            </a:r>
            <a:endParaRPr b="0" lang="en-GB" sz="1800" spc="-1" strike="noStrike">
              <a:solidFill>
                <a:srgbClr val="ffffff"/>
              </a:solidFill>
              <a:latin typeface="Arial"/>
            </a:endParaRPr>
          </a:p>
          <a:p>
            <a:pPr algn="ctr">
              <a:lnSpc>
                <a:spcPct val="100000"/>
              </a:lnSpc>
            </a:pPr>
            <a:endParaRPr b="0" lang="en-GB" sz="1800" spc="-1" strike="noStrike">
              <a:solidFill>
                <a:srgbClr val="ffffff"/>
              </a:solidFill>
              <a:latin typeface="Arial"/>
            </a:endParaRPr>
          </a:p>
          <a:p>
            <a:pPr algn="ctr">
              <a:lnSpc>
                <a:spcPct val="100000"/>
              </a:lnSpc>
            </a:pPr>
            <a:r>
              <a:rPr b="0" lang="en-US" sz="1400" spc="-1" strike="noStrike">
                <a:solidFill>
                  <a:srgbClr val="ffffff"/>
                </a:solidFill>
                <a:latin typeface="Calibri"/>
              </a:rPr>
              <a:t>Source</a:t>
            </a:r>
            <a:r>
              <a:rPr b="0" i="1" lang="en-US" sz="1400" spc="-1" strike="noStrike">
                <a:solidFill>
                  <a:srgbClr val="ffffff"/>
                </a:solidFill>
                <a:latin typeface="Calibri"/>
              </a:rPr>
              <a:t>: </a:t>
            </a:r>
            <a:r>
              <a:rPr b="0" lang="es-ES" sz="1400" spc="-1" strike="noStrike">
                <a:solidFill>
                  <a:srgbClr val="ffffff"/>
                </a:solidFill>
                <a:latin typeface="Calibri"/>
              </a:rPr>
              <a:t>wikipedia.org/wiki/Pneumonia</a:t>
            </a:r>
            <a:endParaRPr b="0" lang="en-GB" sz="1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1960" y="1709640"/>
            <a:ext cx="10515240" cy="2852280"/>
          </a:xfrm>
          <a:prstGeom prst="rect">
            <a:avLst/>
          </a:prstGeom>
          <a:noFill/>
          <a:ln w="0">
            <a:noFill/>
          </a:ln>
        </p:spPr>
        <p:txBody>
          <a:bodyPr anchor="b">
            <a:normAutofit/>
          </a:bodyPr>
          <a:p>
            <a:pPr indent="0">
              <a:lnSpc>
                <a:spcPct val="90000"/>
              </a:lnSpc>
              <a:buNone/>
            </a:pPr>
            <a:r>
              <a:rPr b="1" lang="es-MX" sz="4800" spc="-1" strike="noStrike">
                <a:solidFill>
                  <a:srgbClr val="ffffff"/>
                </a:solidFill>
                <a:latin typeface="Helvetica Neue"/>
                <a:ea typeface="Helvetica Neue"/>
              </a:rPr>
              <a:t>Data Analysis</a:t>
            </a:r>
            <a:endParaRPr b="0" lang="en-IT" sz="4800" spc="-1" strike="noStrike">
              <a:solidFill>
                <a:srgbClr val="ffffff"/>
              </a:solidFill>
              <a:latin typeface="Calibri"/>
            </a:endParaRPr>
          </a:p>
        </p:txBody>
      </p:sp>
      <p:sp>
        <p:nvSpPr>
          <p:cNvPr id="150" name="PlaceHolder 2"/>
          <p:cNvSpPr>
            <a:spLocks noGrp="1"/>
          </p:cNvSpPr>
          <p:nvPr>
            <p:ph/>
          </p:nvPr>
        </p:nvSpPr>
        <p:spPr>
          <a:xfrm>
            <a:off x="831960" y="4589640"/>
            <a:ext cx="10515240" cy="1499760"/>
          </a:xfrm>
          <a:prstGeom prst="rect">
            <a:avLst/>
          </a:prstGeom>
          <a:noFill/>
          <a:ln w="0">
            <a:noFill/>
          </a:ln>
        </p:spPr>
        <p:txBody>
          <a:bodyPr anchor="t">
            <a:noAutofit/>
          </a:bodyPr>
          <a:p>
            <a:pPr indent="0">
              <a:lnSpc>
                <a:spcPct val="90000"/>
              </a:lnSpc>
              <a:spcBef>
                <a:spcPts val="1001"/>
              </a:spcBef>
              <a:buNone/>
              <a:tabLst>
                <a:tab algn="l" pos="0"/>
              </a:tabLst>
            </a:pPr>
            <a:r>
              <a:rPr b="0" lang="es-ES" sz="2400" spc="-1" strike="noStrike">
                <a:solidFill>
                  <a:srgbClr val="ffffff"/>
                </a:solidFill>
                <a:latin typeface="Helvetica Neue Medium"/>
                <a:ea typeface="Helvetica Neue Medium"/>
              </a:rPr>
              <a:t>Class Distribution &amp; Preprocessing Techniques</a:t>
            </a:r>
            <a:endParaRPr b="0" lang="en-IT" sz="24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How does our data look like?</a:t>
            </a:r>
            <a:endParaRPr b="0" lang="en-IT" sz="4400" spc="-1" strike="noStrike">
              <a:solidFill>
                <a:srgbClr val="ffffff"/>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anchor="t">
            <a:normAutofit/>
          </a:bodyPr>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The dataset consists of high-resolution x-ray images of the lungs. There are two classes for pneumonia patients contracted with (1) COVID-19 and (2) other viruses as well as a class for (3) non-infected patients.</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marL="228600" indent="-228600" algn="just">
              <a:lnSpc>
                <a:spcPct val="90000"/>
              </a:lnSpc>
              <a:spcBef>
                <a:spcPts val="1001"/>
              </a:spcBef>
              <a:buClr>
                <a:srgbClr val="ffffff"/>
              </a:buClr>
              <a:buFont typeface="Arial"/>
              <a:buChar char="•"/>
            </a:pPr>
            <a:r>
              <a:rPr b="0" lang="en-US" sz="2800" spc="-1" strike="noStrike">
                <a:solidFill>
                  <a:srgbClr val="ffffff"/>
                </a:solidFill>
                <a:latin typeface="Arial"/>
                <a:ea typeface="Helvetica Neue Medium"/>
              </a:rPr>
              <a:t>The images are not the same size and the number of instances on each class is different. The total number of instances is 137, 90 and 90 for respectively covid, viral and normal classes.</a:t>
            </a: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a:p>
            <a:pPr indent="0" algn="just">
              <a:lnSpc>
                <a:spcPct val="90000"/>
              </a:lnSpc>
              <a:spcBef>
                <a:spcPts val="1001"/>
              </a:spcBef>
              <a:buNone/>
            </a:pPr>
            <a:endParaRPr b="0" lang="en-IT" sz="2800" spc="-1" strike="noStrike">
              <a:solidFill>
                <a:srgbClr val="ffffff"/>
              </a:solidFill>
              <a:latin typeface="Helvetica Neue Medium"/>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1" lang="es-ES" sz="4400" spc="-1" strike="noStrike">
                <a:solidFill>
                  <a:srgbClr val="ffffff"/>
                </a:solidFill>
                <a:latin typeface="Helvetica Neue"/>
                <a:ea typeface="Helvetica Neue"/>
              </a:rPr>
              <a:t>How does our data look like?</a:t>
            </a:r>
            <a:endParaRPr b="0" lang="en-IT" sz="4400" spc="-1" strike="noStrike">
              <a:solidFill>
                <a:srgbClr val="ffffff"/>
              </a:solidFill>
              <a:latin typeface="Calibri"/>
            </a:endParaRPr>
          </a:p>
        </p:txBody>
      </p:sp>
      <p:pic>
        <p:nvPicPr>
          <p:cNvPr id="154" name="Imagen 12" descr=""/>
          <p:cNvPicPr/>
          <p:nvPr/>
        </p:nvPicPr>
        <p:blipFill>
          <a:blip r:embed="rId1"/>
          <a:srcRect l="0" t="12211" r="0" b="0"/>
          <a:stretch/>
        </p:blipFill>
        <p:spPr>
          <a:xfrm>
            <a:off x="838080" y="2029320"/>
            <a:ext cx="10559880" cy="30308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6870</TotalTime>
  <Application>LibreOffice/7.4.4.2$Windows_X86_64 LibreOffice_project/85569322deea74ec9134968a29af2df5663baa21</Application>
  <AppVersion>15.0000</AppVersion>
  <Words>1200</Words>
  <Paragraphs>211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2021-10-12T14:06:34Z</dcterms:created>
  <dc:creator>Carnelos Matteo</dc:creator>
  <dc:description/>
  <dc:language>en-GB</dc:language>
  <cp:lastModifiedBy/>
  <dcterms:modified xsi:type="dcterms:W3CDTF">2023-05-15T15:38:23Z</dcterms:modified>
  <cp:revision>235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9</vt:i4>
  </property>
  <property fmtid="{D5CDD505-2E9C-101B-9397-08002B2CF9AE}" pid="3" name="Notes">
    <vt:i4>4</vt:i4>
  </property>
  <property fmtid="{D5CDD505-2E9C-101B-9397-08002B2CF9AE}" pid="4" name="PresentationFormat">
    <vt:lpwstr>Panorámica</vt:lpwstr>
  </property>
  <property fmtid="{D5CDD505-2E9C-101B-9397-08002B2CF9AE}" pid="5" name="Slides">
    <vt:i4>41</vt:i4>
  </property>
</Properties>
</file>