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sv-SE" sz="1800" b="0" strike="noStrike" spc="-1">
                <a:solidFill>
                  <a:srgbClr val="000000"/>
                </a:solidFill>
                <a:latin typeface="Arial"/>
              </a:rPr>
              <a:t>Click to move the slide</a:t>
            </a: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GB" sz="2000" b="0" strike="noStrike" spc="-1">
                <a:solidFill>
                  <a:srgbClr val="000000"/>
                </a:solidFill>
                <a:latin typeface="Arial"/>
              </a:rPr>
              <a:t>Click to edit the notes' format</a:t>
            </a:r>
          </a:p>
        </p:txBody>
      </p:sp>
      <p:sp>
        <p:nvSpPr>
          <p:cNvPr id="12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GB" sz="1400" b="0" strike="noStrike" spc="-1">
                <a:solidFill>
                  <a:srgbClr val="000000"/>
                </a:solidFill>
                <a:latin typeface="Times New Roman"/>
              </a:rPr>
              <a:t>&lt;header&gt;</a:t>
            </a:r>
          </a:p>
        </p:txBody>
      </p:sp>
      <p:sp>
        <p:nvSpPr>
          <p:cNvPr id="129"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indent="0" algn="r">
              <a:buNone/>
              <a:defRPr lang="en-GB" sz="1400" b="0" strike="noStrike" spc="-1">
                <a:solidFill>
                  <a:srgbClr val="000000"/>
                </a:solidFill>
                <a:latin typeface="Times New Roman"/>
              </a:defRPr>
            </a:lvl1pPr>
          </a:lstStyle>
          <a:p>
            <a:pPr indent="0" algn="r">
              <a:buNone/>
            </a:pPr>
            <a:r>
              <a:rPr lang="en-GB" sz="1400" b="0" strike="noStrike" spc="-1">
                <a:solidFill>
                  <a:srgbClr val="000000"/>
                </a:solidFill>
                <a:latin typeface="Times New Roman"/>
              </a:rPr>
              <a:t>&lt;date/time&gt;</a:t>
            </a:r>
          </a:p>
        </p:txBody>
      </p:sp>
      <p:sp>
        <p:nvSpPr>
          <p:cNvPr id="130"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&lt;footer&gt;</a:t>
            </a:r>
          </a:p>
        </p:txBody>
      </p:sp>
      <p:sp>
        <p:nvSpPr>
          <p:cNvPr id="131"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indent="0" algn="r">
              <a:buNone/>
              <a:defRPr lang="en-GB" sz="1400" b="0" strike="noStrike" spc="-1">
                <a:solidFill>
                  <a:srgbClr val="000000"/>
                </a:solidFill>
                <a:latin typeface="Times New Roman"/>
              </a:defRPr>
            </a:lvl1pPr>
          </a:lstStyle>
          <a:p>
            <a:pPr indent="0" algn="r">
              <a:buNone/>
            </a:pPr>
            <a:fld id="{1CACEB2D-C04E-4B8E-A581-6639C58D91FF}" type="slidenum">
              <a:rPr lang="en-GB" sz="1400" b="0" strike="noStrike" spc="-1">
                <a:solidFill>
                  <a:srgbClr val="000000"/>
                </a:solidFill>
                <a:latin typeface="Times New Roman"/>
              </a:rPr>
              <a:t>‹Nº›</a:t>
            </a:fld>
            <a:endParaRPr lang="en-GB"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5680" cy="3085560"/>
          </a:xfrm>
          <a:prstGeom prst="rect">
            <a:avLst/>
          </a:prstGeom>
          <a:ln w="0">
            <a:noFill/>
          </a:ln>
        </p:spPr>
      </p:sp>
      <p:sp>
        <p:nvSpPr>
          <p:cNvPr id="25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
        <p:nvSpPr>
          <p:cNvPr id="258" name="PlaceHolder 3"/>
          <p:cNvSpPr>
            <a:spLocks noGrp="1"/>
          </p:cNvSpPr>
          <p:nvPr>
            <p:ph type="sldNum" idx="13"/>
          </p:nvPr>
        </p:nvSpPr>
        <p:spPr>
          <a:xfrm>
            <a:off x="3884760" y="8685360"/>
            <a:ext cx="2971080" cy="4579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Times New Roman"/>
                <a:ea typeface="+mn-ea"/>
              </a:defRPr>
            </a:lvl1pPr>
          </a:lstStyle>
          <a:p>
            <a:pPr indent="0" algn="r">
              <a:lnSpc>
                <a:spcPct val="100000"/>
              </a:lnSpc>
              <a:buNone/>
              <a:tabLst>
                <a:tab pos="0" algn="l"/>
              </a:tabLst>
            </a:pPr>
            <a:fld id="{7ACFD28D-4C10-464E-9E41-844CF915E2AF}" type="slidenum">
              <a:rPr lang="en-US" sz="1200" b="0" strike="noStrike" spc="-1">
                <a:solidFill>
                  <a:srgbClr val="000000"/>
                </a:solidFill>
                <a:latin typeface="Times New Roman"/>
                <a:ea typeface="+mn-ea"/>
              </a:rPr>
              <a:t>1</a:t>
            </a:fld>
            <a:endParaRPr lang="en-GB"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5680" cy="3085560"/>
          </a:xfrm>
          <a:prstGeom prst="rect">
            <a:avLst/>
          </a:prstGeom>
          <a:ln w="0">
            <a:noFill/>
          </a:ln>
        </p:spPr>
      </p:sp>
      <p:sp>
        <p:nvSpPr>
          <p:cNvPr id="26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
        <p:nvSpPr>
          <p:cNvPr id="261" name="PlaceHolder 3"/>
          <p:cNvSpPr>
            <a:spLocks noGrp="1"/>
          </p:cNvSpPr>
          <p:nvPr>
            <p:ph type="sldNum" idx="14"/>
          </p:nvPr>
        </p:nvSpPr>
        <p:spPr>
          <a:xfrm>
            <a:off x="3884760" y="8685360"/>
            <a:ext cx="2971080" cy="4579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Times New Roman"/>
                <a:ea typeface="+mn-ea"/>
              </a:defRPr>
            </a:lvl1pPr>
          </a:lstStyle>
          <a:p>
            <a:pPr indent="0" algn="r">
              <a:lnSpc>
                <a:spcPct val="100000"/>
              </a:lnSpc>
              <a:buNone/>
              <a:tabLst>
                <a:tab pos="0" algn="l"/>
              </a:tabLst>
            </a:pPr>
            <a:fld id="{DA922719-6EB3-4AE2-8624-4DC1B880FDFC}" type="slidenum">
              <a:rPr lang="en-US" sz="1200" b="0" strike="noStrike" spc="-1">
                <a:solidFill>
                  <a:srgbClr val="000000"/>
                </a:solidFill>
                <a:latin typeface="Times New Roman"/>
                <a:ea typeface="+mn-ea"/>
              </a:rPr>
              <a:t>2</a:t>
            </a:fld>
            <a:endParaRPr lang="en-GB"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685800" y="1143000"/>
            <a:ext cx="5486400" cy="3086100"/>
          </a:xfrm>
          <a:prstGeom prst="rect">
            <a:avLst/>
          </a:prstGeom>
          <a:ln w="0">
            <a:noFill/>
          </a:ln>
        </p:spPr>
      </p:sp>
      <p:sp>
        <p:nvSpPr>
          <p:cNvPr id="263"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
        <p:nvSpPr>
          <p:cNvPr id="264" name="PlaceHolder 3"/>
          <p:cNvSpPr>
            <a:spLocks noGrp="1"/>
          </p:cNvSpPr>
          <p:nvPr>
            <p:ph type="sldNum" idx="15"/>
          </p:nvPr>
        </p:nvSpPr>
        <p:spPr>
          <a:xfrm>
            <a:off x="3884760" y="8685360"/>
            <a:ext cx="2971080" cy="4579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Times New Roman"/>
                <a:ea typeface="+mn-ea"/>
              </a:defRPr>
            </a:lvl1pPr>
          </a:lstStyle>
          <a:p>
            <a:pPr indent="0" algn="r">
              <a:lnSpc>
                <a:spcPct val="100000"/>
              </a:lnSpc>
              <a:buNone/>
              <a:tabLst>
                <a:tab pos="0" algn="l"/>
              </a:tabLst>
            </a:pPr>
            <a:fld id="{B54A8827-626F-4CC4-AB92-0A4BE3EB8218}" type="slidenum">
              <a:rPr lang="en-US" sz="1200" b="0" strike="noStrike" spc="-1">
                <a:solidFill>
                  <a:srgbClr val="000000"/>
                </a:solidFill>
                <a:latin typeface="Times New Roman"/>
                <a:ea typeface="+mn-ea"/>
              </a:rPr>
              <a:t>10</a:t>
            </a:fld>
            <a:endParaRPr lang="en-GB"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685800" y="1143000"/>
            <a:ext cx="5485680" cy="3085560"/>
          </a:xfrm>
          <a:prstGeom prst="rect">
            <a:avLst/>
          </a:prstGeom>
          <a:ln w="0">
            <a:noFill/>
          </a:ln>
        </p:spPr>
      </p:sp>
      <p:sp>
        <p:nvSpPr>
          <p:cNvPr id="26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pPr marL="216000" indent="0">
              <a:buNone/>
            </a:pPr>
            <a:endParaRPr lang="en-GB" sz="1800" b="0" strike="noStrike" spc="-1">
              <a:solidFill>
                <a:srgbClr val="000000"/>
              </a:solidFill>
              <a:latin typeface="Arial"/>
            </a:endParaRPr>
          </a:p>
        </p:txBody>
      </p:sp>
      <p:sp>
        <p:nvSpPr>
          <p:cNvPr id="267" name="PlaceHolder 3"/>
          <p:cNvSpPr>
            <a:spLocks noGrp="1"/>
          </p:cNvSpPr>
          <p:nvPr>
            <p:ph type="sldNum" idx="16"/>
          </p:nvPr>
        </p:nvSpPr>
        <p:spPr>
          <a:xfrm>
            <a:off x="3884760" y="8685360"/>
            <a:ext cx="2971080" cy="4579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Times New Roman"/>
                <a:ea typeface="+mn-ea"/>
              </a:defRPr>
            </a:lvl1pPr>
          </a:lstStyle>
          <a:p>
            <a:pPr indent="0" algn="r">
              <a:lnSpc>
                <a:spcPct val="100000"/>
              </a:lnSpc>
              <a:buNone/>
              <a:tabLst>
                <a:tab pos="0" algn="l"/>
              </a:tabLst>
            </a:pPr>
            <a:fld id="{00CC4DDC-5E7C-4446-BB94-CE425EC932E5}" type="slidenum">
              <a:rPr lang="en-US" sz="1200" b="0" strike="noStrike" spc="-1">
                <a:solidFill>
                  <a:srgbClr val="000000"/>
                </a:solidFill>
                <a:latin typeface="Times New Roman"/>
                <a:ea typeface="+mn-ea"/>
              </a:rPr>
              <a:t>40</a:t>
            </a:fld>
            <a:endParaRPr lang="en-GB"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EA197D1-CB9B-41AB-8F26-B47A4572703B}"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3F1E877-842B-4640-B62D-3FE4855A2685}"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593CB4F6-483E-4D95-9EAF-2D5399F2BB58}"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AFE9A87-3FAC-495A-99FD-0DC79F5196E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0A73BA26-9AB5-402C-9941-A631D557FDB7}"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C3526EF-BB0F-41D8-A3B5-10CC4B933CA8}"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FE86061-A71D-49D0-AD01-32EC32FAB90D}"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81F751E-CADA-4E7C-A652-DADF3547D638}"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845C0B4-7C3C-46A0-860E-E4A4346614D9}"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E44718C-3DBC-4AE1-9EC5-17E3A49F8B45}"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5C71588-B8AA-4923-9D3B-92B657DDBB91}"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0860124-613D-4CD8-9DC6-2ACD0C240D51}" type="slidenum">
              <a:t>‹Nº›</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300752F-031F-4280-A0F1-B6F5EDFBA044}"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88B8B69-ADF3-4EA6-8969-3098A40BAE56}"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443C381-D7CC-4EA7-BA60-D0F20DF7C8F3}"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7E20D5BE-D597-486B-9929-847905287E0F}"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BCE94258-0D60-440B-A020-A22C448F26B7}"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31C4B2E8-E9EE-4ECB-9F28-7B4819A3A727}" type="slidenum">
              <a:t>‹Nº›</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FFFFFF"/>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601F401-6BBE-4D91-8332-845A1198E246}"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9C79E485-5190-492A-AE57-D1D604279FB7}"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3935B045-0760-48CD-B87F-BA73D2F64827}"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53B6F005-1B5E-48E9-84A5-DAA63FED8324}"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C753ABE-B7D3-42A0-B5F2-8326132796F2}"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804B620C-8FFA-4150-AFA4-A173868108DF}"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63ECA01-33AE-43C1-B500-136BB0274D8B}"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CD66979-5B9B-4774-BDBD-E076C5673E79}"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A4A7BCE6-C899-4CB9-820A-278FACABEC63}"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F7E5AD9-C251-41BB-8600-CA9FA10E84C9}"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3D7F3F0C-BC11-497A-8704-2CA82F811A71}" type="slidenum">
              <a:t>‹Nº›</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FCAC790B-39F3-47A4-B8F8-851B653F5B59}" type="slidenum">
              <a:t>‹Nº›</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2DB5BAE-5FAB-465D-B590-D0AE2E696D20}"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BB7A7C6-067F-46B2-BE95-47FCAC061900}"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lstStyle/>
          <a:p>
            <a:pPr algn="ctr"/>
            <a:endParaRPr lang="en-GB" sz="3200" b="0" strike="noStrike" spc="-1">
              <a:solidFill>
                <a:srgbClr val="FFFFFF"/>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E3B1B4D3-6CAC-4757-B8B4-E3872E91E90E}"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900CBC6-DBF9-4380-A22A-9065095F465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F0BAFC1-7089-459C-9107-C020E4DD1CA5}"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endParaRPr lang="sv-SE" sz="18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sv-SE" sz="1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5581BD5-2776-41AC-BCC8-0924A531A8A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6" name="Picture 7" descr="Text&#10;&#10;Description automatically generated"/>
          <p:cNvPicPr/>
          <p:nvPr/>
        </p:nvPicPr>
        <p:blipFill>
          <a:blip r:embed="rId14"/>
          <a:stretch/>
        </p:blipFill>
        <p:spPr>
          <a:xfrm>
            <a:off x="10098720" y="5733360"/>
            <a:ext cx="1810080" cy="864000"/>
          </a:xfrm>
          <a:prstGeom prst="rect">
            <a:avLst/>
          </a:prstGeom>
          <a:ln w="0">
            <a:noFill/>
          </a:ln>
        </p:spPr>
      </p:pic>
      <p:sp>
        <p:nvSpPr>
          <p:cNvPr id="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lstStyle/>
          <a:p>
            <a:pPr indent="0">
              <a:buNone/>
            </a:pPr>
            <a:r>
              <a:rPr lang="sv-SE" sz="1800" b="0" strike="noStrike" spc="-1">
                <a:solidFill>
                  <a:srgbClr val="000000"/>
                </a:solidFill>
                <a:latin typeface="Arial"/>
              </a:rPr>
              <a:t>Click to edit the title text format</a:t>
            </a:r>
          </a:p>
        </p:txBody>
      </p:sp>
      <p:sp>
        <p:nvSpPr>
          <p:cNvPr id="2"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t">
            <a:noAutofit/>
          </a:bodyPr>
          <a:lstStyle>
            <a:lvl1pPr indent="0" algn="ctr">
              <a:lnSpc>
                <a:spcPct val="100000"/>
              </a:lnSpc>
              <a:buNone/>
              <a:tabLst>
                <a:tab pos="0" algn="l"/>
              </a:tabLst>
              <a:defRPr lang="en-GB" sz="1400" b="0" strike="noStrike" spc="-1">
                <a:solidFill>
                  <a:srgbClr val="FFFFFF"/>
                </a:solidFill>
                <a:latin typeface="Times New Roman"/>
                <a:ea typeface="DejaVu Sans"/>
              </a:defRPr>
            </a:lvl1pPr>
          </a:lstStyle>
          <a:p>
            <a:pPr indent="0" algn="ctr">
              <a:lnSpc>
                <a:spcPct val="100000"/>
              </a:lnSpc>
              <a:buNone/>
              <a:tabLst>
                <a:tab pos="0" algn="l"/>
              </a:tabLst>
            </a:pPr>
            <a:r>
              <a:rPr lang="en-GB" sz="1400" b="0" strike="noStrike" spc="-1">
                <a:solidFill>
                  <a:srgbClr val="FFFFFF"/>
                </a:solidFill>
                <a:latin typeface="Times New Roman"/>
                <a:ea typeface="DejaVu Sans"/>
              </a:rPr>
              <a:t> </a:t>
            </a:r>
            <a:endParaRPr lang="en-GB" sz="1400" b="0" strike="noStrike" spc="-1">
              <a:solidFill>
                <a:srgbClr val="FFFFFF"/>
              </a:solidFill>
              <a:latin typeface="Times New Roman"/>
            </a:endParaRPr>
          </a:p>
        </p:txBody>
      </p:sp>
      <p:sp>
        <p:nvSpPr>
          <p:cNvPr id="3"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t">
            <a:noAutofit/>
          </a:bodyPr>
          <a:lstStyle>
            <a:lvl1pPr indent="0">
              <a:lnSpc>
                <a:spcPct val="100000"/>
              </a:lnSpc>
              <a:buNone/>
              <a:tabLst>
                <a:tab pos="0" algn="l"/>
              </a:tabLst>
              <a:defRPr lang="x-none" sz="1800" b="0" strike="noStrike" spc="-1">
                <a:solidFill>
                  <a:srgbClr val="FFFFFF"/>
                </a:solidFill>
                <a:latin typeface="Calibri"/>
                <a:ea typeface="DejaVu Sans"/>
              </a:defRPr>
            </a:lvl1pPr>
          </a:lstStyle>
          <a:p>
            <a:pPr indent="0">
              <a:lnSpc>
                <a:spcPct val="100000"/>
              </a:lnSpc>
              <a:buNone/>
              <a:tabLst>
                <a:tab pos="0" algn="l"/>
              </a:tabLst>
            </a:pPr>
            <a:fld id="{C8594595-81BF-4420-9F75-CF5BF1441B41}" type="slidenum">
              <a:rPr lang="x-none" sz="1800" b="0" strike="noStrike" spc="-1">
                <a:solidFill>
                  <a:srgbClr val="FFFFFF"/>
                </a:solidFill>
                <a:latin typeface="Calibri"/>
                <a:ea typeface="DejaVu Sans"/>
              </a:rPr>
              <a:t>‹Nº›</a:t>
            </a:fld>
            <a:endParaRPr lang="en-GB" sz="1800" b="0" strike="noStrike" spc="-1">
              <a:solidFill>
                <a:srgbClr val="FFFFFF"/>
              </a:solidFill>
              <a:latin typeface="Times New Roman"/>
            </a:endParaRPr>
          </a:p>
        </p:txBody>
      </p:sp>
      <p:sp>
        <p:nvSpPr>
          <p:cNvPr id="4"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t">
            <a:noAutofit/>
          </a:bodyPr>
          <a:lstStyle>
            <a:lvl1pPr indent="0">
              <a:buNone/>
              <a:defRPr lang="en-GB" sz="1400" b="0" strike="noStrike" spc="-1">
                <a:solidFill>
                  <a:srgbClr val="FFFFFF"/>
                </a:solidFill>
                <a:latin typeface="Times New Roman"/>
              </a:defRPr>
            </a:lvl1pPr>
          </a:lstStyle>
          <a:p>
            <a:pPr indent="0">
              <a:buNone/>
            </a:pPr>
            <a:r>
              <a:rPr lang="en-GB" sz="1400" b="0" strike="noStrike" spc="-1">
                <a:solidFill>
                  <a:srgbClr val="FFFFFF"/>
                </a:solidFill>
                <a:latin typeface="Times New Roman"/>
              </a:rPr>
              <a:t> </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sv-SE"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sv-SE"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sv-SE"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sv-SE"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42" name="Picture 7" descr="Text&#10;&#10;Description automatically generated"/>
          <p:cNvPicPr/>
          <p:nvPr/>
        </p:nvPicPr>
        <p:blipFill>
          <a:blip r:embed="rId14"/>
          <a:stretch/>
        </p:blipFill>
        <p:spPr>
          <a:xfrm>
            <a:off x="10098720" y="5733360"/>
            <a:ext cx="1810080" cy="864000"/>
          </a:xfrm>
          <a:prstGeom prst="rect">
            <a:avLst/>
          </a:prstGeom>
          <a:ln w="0">
            <a:noFill/>
          </a:ln>
        </p:spPr>
      </p:pic>
      <p:sp>
        <p:nvSpPr>
          <p:cNvPr id="43" name="PlaceHolder 1"/>
          <p:cNvSpPr>
            <a:spLocks noGrp="1"/>
          </p:cNvSpPr>
          <p:nvPr>
            <p:ph type="ftr" idx="4"/>
          </p:nvPr>
        </p:nvSpPr>
        <p:spPr>
          <a:xfrm>
            <a:off x="4038480" y="6356520"/>
            <a:ext cx="4114080" cy="364320"/>
          </a:xfrm>
          <a:prstGeom prst="rect">
            <a:avLst/>
          </a:prstGeom>
          <a:noFill/>
          <a:ln w="0">
            <a:noFill/>
          </a:ln>
        </p:spPr>
        <p:txBody>
          <a:bodyPr lIns="90000" tIns="45000" rIns="90000" bIns="45000" anchor="t">
            <a:noAutofit/>
          </a:bodyPr>
          <a:lstStyle>
            <a:lvl1pPr indent="0" algn="ctr">
              <a:lnSpc>
                <a:spcPct val="100000"/>
              </a:lnSpc>
              <a:buNone/>
              <a:tabLst>
                <a:tab pos="0" algn="l"/>
              </a:tabLst>
              <a:defRPr lang="en-GB" sz="1400" b="0" strike="noStrike" spc="-1">
                <a:solidFill>
                  <a:srgbClr val="FFFFFF"/>
                </a:solidFill>
                <a:latin typeface="Times New Roman"/>
                <a:ea typeface="DejaVu Sans"/>
              </a:defRPr>
            </a:lvl1pPr>
          </a:lstStyle>
          <a:p>
            <a:pPr indent="0" algn="ctr">
              <a:lnSpc>
                <a:spcPct val="100000"/>
              </a:lnSpc>
              <a:buNone/>
              <a:tabLst>
                <a:tab pos="0" algn="l"/>
              </a:tabLst>
            </a:pPr>
            <a:r>
              <a:rPr lang="en-GB" sz="1400" b="0" strike="noStrike" spc="-1">
                <a:solidFill>
                  <a:srgbClr val="FFFFFF"/>
                </a:solidFill>
                <a:latin typeface="Times New Roman"/>
                <a:ea typeface="DejaVu Sans"/>
              </a:rPr>
              <a:t>&lt;footer&gt;</a:t>
            </a:r>
            <a:endParaRPr lang="en-GB" sz="1400" b="0" strike="noStrike" spc="-1">
              <a:solidFill>
                <a:srgbClr val="FFFFFF"/>
              </a:solidFill>
              <a:latin typeface="Times New Roman"/>
            </a:endParaRPr>
          </a:p>
        </p:txBody>
      </p:sp>
      <p:sp>
        <p:nvSpPr>
          <p:cNvPr id="44" name="PlaceHolder 2"/>
          <p:cNvSpPr>
            <a:spLocks noGrp="1"/>
          </p:cNvSpPr>
          <p:nvPr>
            <p:ph type="sldNum" idx="5"/>
          </p:nvPr>
        </p:nvSpPr>
        <p:spPr>
          <a:xfrm>
            <a:off x="8610480" y="6356520"/>
            <a:ext cx="2742480" cy="364320"/>
          </a:xfrm>
          <a:prstGeom prst="rect">
            <a:avLst/>
          </a:prstGeom>
          <a:noFill/>
          <a:ln w="0">
            <a:noFill/>
          </a:ln>
        </p:spPr>
        <p:txBody>
          <a:bodyPr lIns="90000" tIns="45000" rIns="90000" bIns="45000" anchor="t">
            <a:noAutofit/>
          </a:bodyPr>
          <a:lstStyle>
            <a:lvl1pPr indent="0">
              <a:lnSpc>
                <a:spcPct val="100000"/>
              </a:lnSpc>
              <a:buNone/>
              <a:tabLst>
                <a:tab pos="0" algn="l"/>
              </a:tabLst>
              <a:defRPr lang="x-none" sz="1800" b="0" strike="noStrike" spc="-1">
                <a:solidFill>
                  <a:srgbClr val="FFFFFF"/>
                </a:solidFill>
                <a:latin typeface="Calibri"/>
                <a:ea typeface="DejaVu Sans"/>
              </a:defRPr>
            </a:lvl1pPr>
          </a:lstStyle>
          <a:p>
            <a:pPr indent="0">
              <a:lnSpc>
                <a:spcPct val="100000"/>
              </a:lnSpc>
              <a:buNone/>
              <a:tabLst>
                <a:tab pos="0" algn="l"/>
              </a:tabLst>
            </a:pPr>
            <a:fld id="{62F4A93D-435A-4EFC-BE08-1E651171FBC1}" type="slidenum">
              <a:rPr lang="x-none" sz="1800" b="0" strike="noStrike" spc="-1">
                <a:solidFill>
                  <a:srgbClr val="FFFFFF"/>
                </a:solidFill>
                <a:latin typeface="Calibri"/>
                <a:ea typeface="DejaVu Sans"/>
              </a:rPr>
              <a:t>‹Nº›</a:t>
            </a:fld>
            <a:endParaRPr lang="en-GB" sz="1800" b="0" strike="noStrike" spc="-1">
              <a:solidFill>
                <a:srgbClr val="FFFFFF"/>
              </a:solidFill>
              <a:latin typeface="Times New Roman"/>
            </a:endParaRPr>
          </a:p>
        </p:txBody>
      </p:sp>
      <p:sp>
        <p:nvSpPr>
          <p:cNvPr id="45" name="PlaceHolder 3"/>
          <p:cNvSpPr>
            <a:spLocks noGrp="1"/>
          </p:cNvSpPr>
          <p:nvPr>
            <p:ph type="dt" idx="6"/>
          </p:nvPr>
        </p:nvSpPr>
        <p:spPr>
          <a:xfrm>
            <a:off x="838080" y="6356520"/>
            <a:ext cx="2742480" cy="364320"/>
          </a:xfrm>
          <a:prstGeom prst="rect">
            <a:avLst/>
          </a:prstGeom>
          <a:noFill/>
          <a:ln w="0">
            <a:noFill/>
          </a:ln>
        </p:spPr>
        <p:txBody>
          <a:bodyPr lIns="90000" tIns="45000" rIns="90000" bIns="45000" anchor="t">
            <a:noAutofit/>
          </a:bodyPr>
          <a:lstStyle>
            <a:lvl1pPr indent="0">
              <a:buNone/>
              <a:defRPr lang="en-GB" sz="1400" b="0" strike="noStrike" spc="-1">
                <a:solidFill>
                  <a:srgbClr val="FFFFFF"/>
                </a:solidFill>
                <a:latin typeface="Times New Roman"/>
              </a:defRPr>
            </a:lvl1pPr>
          </a:lstStyle>
          <a:p>
            <a:pPr indent="0">
              <a:buNone/>
            </a:pPr>
            <a:r>
              <a:rPr lang="en-GB" sz="1400" b="0" strike="noStrike" spc="-1">
                <a:solidFill>
                  <a:srgbClr val="FFFFFF"/>
                </a:solidFill>
                <a:latin typeface="Times New Roman"/>
              </a:rPr>
              <a:t>&lt;date/time&gt;</a:t>
            </a: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sv-SE" sz="1800" b="0" strike="noStrike" spc="-1">
                <a:solidFill>
                  <a:srgbClr val="000000"/>
                </a:solidFill>
                <a:latin typeface="Arial"/>
              </a:rPr>
              <a:t>Click to edit the title text format</a:t>
            </a: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sv-SE"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sv-SE"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sv-SE"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sv-SE"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3560"/>
        </a:solidFill>
        <a:effectLst/>
      </p:bgPr>
    </p:bg>
    <p:spTree>
      <p:nvGrpSpPr>
        <p:cNvPr id="1" name=""/>
        <p:cNvGrpSpPr/>
        <p:nvPr/>
      </p:nvGrpSpPr>
      <p:grpSpPr>
        <a:xfrm>
          <a:off x="0" y="0"/>
          <a:ext cx="0" cy="0"/>
          <a:chOff x="0" y="0"/>
          <a:chExt cx="0" cy="0"/>
        </a:xfrm>
      </p:grpSpPr>
      <p:pic>
        <p:nvPicPr>
          <p:cNvPr id="84" name="Picture 7" descr="Text&#10;&#10;Description automatically generated"/>
          <p:cNvPicPr/>
          <p:nvPr/>
        </p:nvPicPr>
        <p:blipFill>
          <a:blip r:embed="rId14"/>
          <a:stretch/>
        </p:blipFill>
        <p:spPr>
          <a:xfrm>
            <a:off x="10098720" y="5733360"/>
            <a:ext cx="1810080" cy="864000"/>
          </a:xfrm>
          <a:prstGeom prst="rect">
            <a:avLst/>
          </a:prstGeom>
          <a:ln w="0">
            <a:noFill/>
          </a:ln>
        </p:spPr>
      </p:pic>
      <p:sp>
        <p:nvSpPr>
          <p:cNvPr id="85" name="PlaceHolder 1"/>
          <p:cNvSpPr>
            <a:spLocks noGrp="1"/>
          </p:cNvSpPr>
          <p:nvPr>
            <p:ph type="ftr" idx="7"/>
          </p:nvPr>
        </p:nvSpPr>
        <p:spPr>
          <a:xfrm>
            <a:off x="4038480" y="6356520"/>
            <a:ext cx="4114080" cy="364320"/>
          </a:xfrm>
          <a:prstGeom prst="rect">
            <a:avLst/>
          </a:prstGeom>
          <a:noFill/>
          <a:ln w="0">
            <a:noFill/>
          </a:ln>
        </p:spPr>
        <p:txBody>
          <a:bodyPr lIns="90000" tIns="45000" rIns="90000" bIns="45000" anchor="t">
            <a:noAutofit/>
          </a:bodyPr>
          <a:lstStyle>
            <a:lvl1pPr indent="0" algn="ctr">
              <a:lnSpc>
                <a:spcPct val="100000"/>
              </a:lnSpc>
              <a:buNone/>
              <a:tabLst>
                <a:tab pos="0" algn="l"/>
              </a:tabLst>
              <a:defRPr lang="en-GB" sz="1400" b="0" strike="noStrike" spc="-1">
                <a:solidFill>
                  <a:srgbClr val="FFFFFF"/>
                </a:solidFill>
                <a:latin typeface="Times New Roman"/>
                <a:ea typeface="DejaVu Sans"/>
              </a:defRPr>
            </a:lvl1pPr>
          </a:lstStyle>
          <a:p>
            <a:pPr indent="0" algn="ctr">
              <a:lnSpc>
                <a:spcPct val="100000"/>
              </a:lnSpc>
              <a:buNone/>
              <a:tabLst>
                <a:tab pos="0" algn="l"/>
              </a:tabLst>
            </a:pPr>
            <a:r>
              <a:rPr lang="en-GB" sz="1400" b="0" strike="noStrike" spc="-1">
                <a:solidFill>
                  <a:srgbClr val="FFFFFF"/>
                </a:solidFill>
                <a:latin typeface="Times New Roman"/>
                <a:ea typeface="DejaVu Sans"/>
              </a:rPr>
              <a:t>&lt;footer&gt;</a:t>
            </a:r>
            <a:endParaRPr lang="en-GB" sz="1400" b="0" strike="noStrike" spc="-1">
              <a:solidFill>
                <a:srgbClr val="FFFFFF"/>
              </a:solidFill>
              <a:latin typeface="Times New Roman"/>
            </a:endParaRPr>
          </a:p>
        </p:txBody>
      </p:sp>
      <p:sp>
        <p:nvSpPr>
          <p:cNvPr id="86" name="PlaceHolder 2"/>
          <p:cNvSpPr>
            <a:spLocks noGrp="1"/>
          </p:cNvSpPr>
          <p:nvPr>
            <p:ph type="sldNum" idx="8"/>
          </p:nvPr>
        </p:nvSpPr>
        <p:spPr>
          <a:xfrm>
            <a:off x="8610480" y="6356520"/>
            <a:ext cx="2742480" cy="364320"/>
          </a:xfrm>
          <a:prstGeom prst="rect">
            <a:avLst/>
          </a:prstGeom>
          <a:noFill/>
          <a:ln w="0">
            <a:noFill/>
          </a:ln>
        </p:spPr>
        <p:txBody>
          <a:bodyPr lIns="90000" tIns="45000" rIns="90000" bIns="45000" anchor="t">
            <a:noAutofit/>
          </a:bodyPr>
          <a:lstStyle>
            <a:lvl1pPr indent="0">
              <a:lnSpc>
                <a:spcPct val="100000"/>
              </a:lnSpc>
              <a:buNone/>
              <a:tabLst>
                <a:tab pos="0" algn="l"/>
              </a:tabLst>
              <a:defRPr lang="x-none" sz="1800" b="0" strike="noStrike" spc="-1">
                <a:solidFill>
                  <a:srgbClr val="FFFFFF"/>
                </a:solidFill>
                <a:latin typeface="Calibri"/>
                <a:ea typeface="DejaVu Sans"/>
              </a:defRPr>
            </a:lvl1pPr>
          </a:lstStyle>
          <a:p>
            <a:pPr indent="0">
              <a:lnSpc>
                <a:spcPct val="100000"/>
              </a:lnSpc>
              <a:buNone/>
              <a:tabLst>
                <a:tab pos="0" algn="l"/>
              </a:tabLst>
            </a:pPr>
            <a:fld id="{DA35A379-87F8-4D9F-A7B8-190C1DB37FAF}" type="slidenum">
              <a:rPr lang="x-none" sz="1800" b="0" strike="noStrike" spc="-1">
                <a:solidFill>
                  <a:srgbClr val="FFFFFF"/>
                </a:solidFill>
                <a:latin typeface="Calibri"/>
                <a:ea typeface="DejaVu Sans"/>
              </a:rPr>
              <a:t>‹Nº›</a:t>
            </a:fld>
            <a:endParaRPr lang="en-GB" sz="1800" b="0" strike="noStrike" spc="-1">
              <a:solidFill>
                <a:srgbClr val="FFFFFF"/>
              </a:solidFill>
              <a:latin typeface="Times New Roman"/>
            </a:endParaRPr>
          </a:p>
        </p:txBody>
      </p:sp>
      <p:sp>
        <p:nvSpPr>
          <p:cNvPr id="87" name="PlaceHolder 3"/>
          <p:cNvSpPr>
            <a:spLocks noGrp="1"/>
          </p:cNvSpPr>
          <p:nvPr>
            <p:ph type="dt" idx="9"/>
          </p:nvPr>
        </p:nvSpPr>
        <p:spPr>
          <a:xfrm>
            <a:off x="838080" y="6356520"/>
            <a:ext cx="2742480" cy="364320"/>
          </a:xfrm>
          <a:prstGeom prst="rect">
            <a:avLst/>
          </a:prstGeom>
          <a:noFill/>
          <a:ln w="0">
            <a:noFill/>
          </a:ln>
        </p:spPr>
        <p:txBody>
          <a:bodyPr lIns="90000" tIns="45000" rIns="90000" bIns="45000" anchor="t">
            <a:noAutofit/>
          </a:bodyPr>
          <a:lstStyle>
            <a:lvl1pPr indent="0">
              <a:buNone/>
              <a:defRPr lang="en-GB" sz="1400" b="0" strike="noStrike" spc="-1">
                <a:solidFill>
                  <a:srgbClr val="FFFFFF"/>
                </a:solidFill>
                <a:latin typeface="Times New Roman"/>
              </a:defRPr>
            </a:lvl1pPr>
          </a:lstStyle>
          <a:p>
            <a:pPr indent="0">
              <a:buNone/>
            </a:pPr>
            <a:r>
              <a:rPr lang="en-GB" sz="1400" b="0" strike="noStrike" spc="-1">
                <a:solidFill>
                  <a:srgbClr val="FFFFFF"/>
                </a:solidFill>
                <a:latin typeface="Times New Roman"/>
              </a:rPr>
              <a:t>&lt;date/time&gt;</a:t>
            </a:r>
          </a:p>
        </p:txBody>
      </p:sp>
      <p:sp>
        <p:nvSpPr>
          <p:cNvPr id="8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sv-SE" sz="1800" b="0" strike="noStrike" spc="-1">
                <a:solidFill>
                  <a:srgbClr val="000000"/>
                </a:solidFill>
                <a:latin typeface="Arial"/>
              </a:rPr>
              <a:t>Click to edit the title text format</a:t>
            </a: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sv-SE"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sv-SE"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sv-SE"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sv-SE"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sv-SE"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sv-SE"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sv-SE"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68280" y="1861560"/>
            <a:ext cx="9654480" cy="2504160"/>
          </a:xfrm>
          <a:prstGeom prst="rect">
            <a:avLst/>
          </a:prstGeom>
          <a:noFill/>
          <a:ln w="0">
            <a:noFill/>
          </a:ln>
        </p:spPr>
        <p:txBody>
          <a:bodyPr lIns="0" tIns="0" rIns="0" bIns="0" anchor="b">
            <a:noAutofit/>
          </a:bodyPr>
          <a:lstStyle/>
          <a:p>
            <a:pPr indent="0" algn="ctr">
              <a:lnSpc>
                <a:spcPct val="90000"/>
              </a:lnSpc>
              <a:buNone/>
              <a:tabLst>
                <a:tab pos="0" algn="l"/>
              </a:tabLst>
            </a:pPr>
            <a:r>
              <a:rPr lang="en-US" sz="3600" b="1" strike="noStrike" spc="-1">
                <a:solidFill>
                  <a:srgbClr val="FFFFFF"/>
                </a:solidFill>
                <a:latin typeface="Helvetica Neue"/>
                <a:ea typeface="Helvetica Neue"/>
              </a:rPr>
              <a:t>Multiclass Classification for Detection of Pneumonia Infection in Chest X-Rays</a:t>
            </a:r>
            <a:br>
              <a:rPr sz="4000"/>
            </a:br>
            <a:br>
              <a:rPr sz="4000"/>
            </a:br>
            <a:r>
              <a:rPr lang="es-ES" sz="2800" b="1" strike="noStrike" spc="-1">
                <a:solidFill>
                  <a:srgbClr val="FFFFFF"/>
                </a:solidFill>
                <a:latin typeface="Helvetica Neue"/>
                <a:ea typeface="Helvetica Neue"/>
              </a:rPr>
              <a:t>M7016H - </a:t>
            </a:r>
            <a:r>
              <a:rPr lang="en-US" sz="2800" b="1" strike="noStrike" spc="-1">
                <a:solidFill>
                  <a:srgbClr val="FFFFFF"/>
                </a:solidFill>
                <a:latin typeface="Helvetica Neue"/>
                <a:ea typeface="Helvetica Neue"/>
              </a:rPr>
              <a:t>AI In The Healthcare System</a:t>
            </a:r>
            <a:endParaRPr lang="sv-SE" sz="2800" b="0" strike="noStrike" spc="-1">
              <a:solidFill>
                <a:srgbClr val="000000"/>
              </a:solidFill>
              <a:latin typeface="Arial"/>
            </a:endParaRPr>
          </a:p>
        </p:txBody>
      </p:sp>
      <p:sp>
        <p:nvSpPr>
          <p:cNvPr id="133" name="PlaceHolder 2"/>
          <p:cNvSpPr>
            <a:spLocks noGrp="1"/>
          </p:cNvSpPr>
          <p:nvPr>
            <p:ph type="subTitle"/>
          </p:nvPr>
        </p:nvSpPr>
        <p:spPr>
          <a:xfrm>
            <a:off x="1523880" y="5219280"/>
            <a:ext cx="9143280" cy="4068720"/>
          </a:xfrm>
          <a:prstGeom prst="rect">
            <a:avLst/>
          </a:prstGeom>
          <a:noFill/>
          <a:ln w="0">
            <a:noFill/>
          </a:ln>
        </p:spPr>
        <p:txBody>
          <a:bodyPr lIns="0" tIns="0" rIns="0" bIns="0" anchor="t">
            <a:noAutofit/>
          </a:bodyPr>
          <a:lstStyle/>
          <a:p>
            <a:pPr indent="0" algn="ctr">
              <a:lnSpc>
                <a:spcPct val="90000"/>
              </a:lnSpc>
              <a:spcBef>
                <a:spcPts val="1001"/>
              </a:spcBef>
              <a:buNone/>
              <a:tabLst>
                <a:tab pos="0" algn="l"/>
              </a:tabLst>
            </a:pPr>
            <a:r>
              <a:rPr lang="en-US" sz="1800" b="0" strike="noStrike" spc="-1">
                <a:solidFill>
                  <a:srgbClr val="FFFFFF">
                    <a:alpha val="85000"/>
                  </a:srgbClr>
                </a:solidFill>
                <a:latin typeface="Helvetica Neue Medium"/>
                <a:ea typeface="Helvetica Neue Medium"/>
              </a:rPr>
              <a:t>Tim Ufer : </a:t>
            </a:r>
            <a:r>
              <a:rPr lang="en-US" sz="1400" b="0" strike="noStrike" spc="-1">
                <a:solidFill>
                  <a:srgbClr val="FFFFFF">
                    <a:alpha val="85000"/>
                  </a:srgbClr>
                </a:solidFill>
                <a:latin typeface="Helvetica Neue Medium"/>
                <a:ea typeface="Helvetica Neue Medium"/>
              </a:rPr>
              <a:t>timufe-2    </a:t>
            </a:r>
            <a:r>
              <a:rPr lang="en-US" sz="1800" b="0" strike="noStrike" spc="-1">
                <a:solidFill>
                  <a:srgbClr val="FFFFFF">
                    <a:alpha val="85000"/>
                  </a:srgbClr>
                </a:solidFill>
                <a:latin typeface="Helvetica Neue Medium"/>
                <a:ea typeface="Helvetica Neue Medium"/>
              </a:rPr>
              <a:t>Robert Lindberg : </a:t>
            </a:r>
            <a:r>
              <a:rPr lang="en-US" sz="1400" b="0" strike="noStrike" spc="-1">
                <a:solidFill>
                  <a:srgbClr val="FFFFFF">
                    <a:alpha val="85000"/>
                  </a:srgbClr>
                </a:solidFill>
                <a:latin typeface="Helvetica Neue Medium"/>
                <a:ea typeface="Helvetica Neue Medium"/>
              </a:rPr>
              <a:t>oreile-9</a:t>
            </a:r>
            <a:r>
              <a:rPr lang="en-US" sz="1800" b="0" strike="noStrike" spc="-1">
                <a:solidFill>
                  <a:srgbClr val="FFFFFF">
                    <a:alpha val="85000"/>
                  </a:srgbClr>
                </a:solidFill>
                <a:latin typeface="Helvetica Neue Medium"/>
                <a:ea typeface="Helvetica Neue Medium"/>
              </a:rPr>
              <a:t>    Fernando Labra Caso : </a:t>
            </a:r>
            <a:r>
              <a:rPr lang="en-US" sz="1400" b="0" strike="noStrike" spc="-1">
                <a:solidFill>
                  <a:srgbClr val="FFFFFF">
                    <a:alpha val="85000"/>
                  </a:srgbClr>
                </a:solidFill>
                <a:latin typeface="Helvetica Neue Medium"/>
                <a:ea typeface="Helvetica Neue Medium"/>
              </a:rPr>
              <a:t>ferlab-1</a:t>
            </a:r>
            <a:endParaRPr lang="en-GB" sz="1400" b="0" strike="noStrike" spc="-1">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How did we divide the data?</a:t>
            </a:r>
            <a:endParaRPr lang="sv-SE" sz="4400" b="0" strike="noStrike" spc="-1">
              <a:solidFill>
                <a:srgbClr val="000000"/>
              </a:solidFill>
              <a:latin typeface="Arial"/>
            </a:endParaRPr>
          </a:p>
        </p:txBody>
      </p:sp>
      <p:sp>
        <p:nvSpPr>
          <p:cNvPr id="15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Two datasets were given for training and testing, with variable number of instances for each class</a:t>
            </a:r>
            <a:r>
              <a:rPr lang="en-US" sz="2800" b="0" strike="noStrike" spc="-1">
                <a:solidFill>
                  <a:srgbClr val="FFFFFF"/>
                </a:solidFill>
                <a:latin typeface="Roboto"/>
                <a:ea typeface="Helvetica Neue Medium"/>
              </a:rPr>
              <a:t> (approximately same ratio of train/test division).</a:t>
            </a:r>
            <a:endParaRPr lang="sv-SE" sz="2800" b="0" strike="noStrike" spc="-1">
              <a:solidFill>
                <a:srgbClr val="000000"/>
              </a:solidFill>
              <a:latin typeface="Arial"/>
            </a:endParaRPr>
          </a:p>
        </p:txBody>
      </p:sp>
      <p:graphicFrame>
        <p:nvGraphicFramePr>
          <p:cNvPr id="157" name="Tabla 11"/>
          <p:cNvGraphicFramePr/>
          <p:nvPr/>
        </p:nvGraphicFramePr>
        <p:xfrm>
          <a:off x="8170920" y="2989080"/>
          <a:ext cx="2696400" cy="1483200"/>
        </p:xfrm>
        <a:graphic>
          <a:graphicData uri="http://schemas.openxmlformats.org/drawingml/2006/table">
            <a:tbl>
              <a:tblPr/>
              <a:tblGrid>
                <a:gridCol w="1072800">
                  <a:extLst>
                    <a:ext uri="{9D8B030D-6E8A-4147-A177-3AD203B41FA5}">
                      <a16:colId xmlns:a16="http://schemas.microsoft.com/office/drawing/2014/main" val="20000"/>
                    </a:ext>
                  </a:extLst>
                </a:gridCol>
                <a:gridCol w="844200">
                  <a:extLst>
                    <a:ext uri="{9D8B030D-6E8A-4147-A177-3AD203B41FA5}">
                      <a16:colId xmlns:a16="http://schemas.microsoft.com/office/drawing/2014/main" val="20001"/>
                    </a:ext>
                  </a:extLst>
                </a:gridCol>
                <a:gridCol w="779400">
                  <a:extLst>
                    <a:ext uri="{9D8B030D-6E8A-4147-A177-3AD203B41FA5}">
                      <a16:colId xmlns:a16="http://schemas.microsoft.com/office/drawing/2014/main" val="20002"/>
                    </a:ext>
                  </a:extLst>
                </a:gridCol>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Train</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Test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70800">
                <a:tc>
                  <a:txBody>
                    <a:bodyPr/>
                    <a:lstStyle/>
                    <a:p>
                      <a:pPr algn="ctr">
                        <a:lnSpc>
                          <a:spcPct val="100000"/>
                        </a:lnSpc>
                      </a:pPr>
                      <a:r>
                        <a:rPr lang="es-ES" sz="1800" b="0" strike="noStrike" spc="-1">
                          <a:solidFill>
                            <a:schemeClr val="dk1"/>
                          </a:solidFill>
                          <a:latin typeface="Calibri"/>
                        </a:rPr>
                        <a:t>Covid</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111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26</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70800">
                <a:tc>
                  <a:txBody>
                    <a:bodyPr/>
                    <a:lstStyle/>
                    <a:p>
                      <a:pPr algn="ctr">
                        <a:lnSpc>
                          <a:spcPct val="100000"/>
                        </a:lnSpc>
                      </a:pPr>
                      <a:r>
                        <a:rPr lang="es-ES" sz="1800" b="0" strike="noStrike" spc="-1">
                          <a:solidFill>
                            <a:schemeClr val="dk1"/>
                          </a:solidFill>
                          <a:latin typeface="Calibri"/>
                        </a:rPr>
                        <a:t>Viral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70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r h="370800">
                <a:tc>
                  <a:txBody>
                    <a:bodyPr/>
                    <a:lstStyle/>
                    <a:p>
                      <a:pPr algn="ctr">
                        <a:lnSpc>
                          <a:spcPct val="100000"/>
                        </a:lnSpc>
                      </a:pPr>
                      <a:r>
                        <a:rPr lang="es-ES" sz="1800" b="0" strike="noStrike" spc="-1">
                          <a:solidFill>
                            <a:schemeClr val="dk1"/>
                          </a:solidFill>
                          <a:latin typeface="Calibri"/>
                        </a:rPr>
                        <a:t>Normal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70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3"/>
                  </a:ext>
                </a:extLst>
              </a:tr>
            </a:tbl>
          </a:graphicData>
        </a:graphic>
      </p:graphicFrame>
      <p:graphicFrame>
        <p:nvGraphicFramePr>
          <p:cNvPr id="158" name="Tabla 11"/>
          <p:cNvGraphicFramePr/>
          <p:nvPr/>
        </p:nvGraphicFramePr>
        <p:xfrm>
          <a:off x="8170920" y="4650840"/>
          <a:ext cx="2675880" cy="1112400"/>
        </p:xfrm>
        <a:graphic>
          <a:graphicData uri="http://schemas.openxmlformats.org/drawingml/2006/table">
            <a:tbl>
              <a:tblPr/>
              <a:tblGrid>
                <a:gridCol w="1072800">
                  <a:extLst>
                    <a:ext uri="{9D8B030D-6E8A-4147-A177-3AD203B41FA5}">
                      <a16:colId xmlns:a16="http://schemas.microsoft.com/office/drawing/2014/main" val="20000"/>
                    </a:ext>
                  </a:extLst>
                </a:gridCol>
                <a:gridCol w="841320">
                  <a:extLst>
                    <a:ext uri="{9D8B030D-6E8A-4147-A177-3AD203B41FA5}">
                      <a16:colId xmlns:a16="http://schemas.microsoft.com/office/drawing/2014/main" val="20001"/>
                    </a:ext>
                  </a:extLst>
                </a:gridCol>
                <a:gridCol w="761760">
                  <a:extLst>
                    <a:ext uri="{9D8B030D-6E8A-4147-A177-3AD203B41FA5}">
                      <a16:colId xmlns:a16="http://schemas.microsoft.com/office/drawing/2014/main" val="20002"/>
                    </a:ext>
                  </a:extLst>
                </a:gridCol>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Train</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ctr">
                        <a:lnSpc>
                          <a:spcPct val="100000"/>
                        </a:lnSpc>
                      </a:pPr>
                      <a:r>
                        <a:rPr lang="es-ES" sz="1800" b="1" strike="noStrike" spc="-1">
                          <a:solidFill>
                            <a:schemeClr val="dk1"/>
                          </a:solidFill>
                          <a:latin typeface="Calibri"/>
                        </a:rPr>
                        <a:t>Test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70800">
                <a:tc>
                  <a:txBody>
                    <a:bodyPr/>
                    <a:lstStyle/>
                    <a:p>
                      <a:pPr algn="ctr">
                        <a:lnSpc>
                          <a:spcPct val="100000"/>
                        </a:lnSpc>
                      </a:pPr>
                      <a:r>
                        <a:rPr lang="es-ES" sz="1800" b="0" strike="noStrike" spc="-1">
                          <a:solidFill>
                            <a:schemeClr val="dk1"/>
                          </a:solidFill>
                          <a:latin typeface="Calibri"/>
                        </a:rPr>
                        <a:t>TOTAL</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251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66</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70800">
                <a:tc>
                  <a:txBody>
                    <a:bodyPr/>
                    <a:lstStyle/>
                    <a:p>
                      <a:pPr algn="ctr">
                        <a:lnSpc>
                          <a:spcPct val="100000"/>
                        </a:lnSpc>
                      </a:pPr>
                      <a:r>
                        <a:rPr lang="es-ES" sz="1800" b="0" strike="noStrike" spc="-1">
                          <a:solidFill>
                            <a:schemeClr val="dk1"/>
                          </a:solidFill>
                          <a:latin typeface="Calibri"/>
                        </a:rPr>
                        <a: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80%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20%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bl>
          </a:graphicData>
        </a:graphic>
      </p:graphicFrame>
      <p:pic>
        <p:nvPicPr>
          <p:cNvPr id="159" name="Imagen 12"/>
          <p:cNvPicPr/>
          <p:nvPr/>
        </p:nvPicPr>
        <p:blipFill>
          <a:blip r:embed="rId3"/>
          <a:stretch/>
        </p:blipFill>
        <p:spPr>
          <a:xfrm>
            <a:off x="1126800" y="3627360"/>
            <a:ext cx="3202560" cy="2548800"/>
          </a:xfrm>
          <a:prstGeom prst="rect">
            <a:avLst/>
          </a:prstGeom>
          <a:ln w="0">
            <a:noFill/>
          </a:ln>
        </p:spPr>
      </p:pic>
      <p:pic>
        <p:nvPicPr>
          <p:cNvPr id="160" name="Imagen 13"/>
          <p:cNvPicPr/>
          <p:nvPr/>
        </p:nvPicPr>
        <p:blipFill>
          <a:blip r:embed="rId4"/>
          <a:stretch/>
        </p:blipFill>
        <p:spPr>
          <a:xfrm>
            <a:off x="4490280" y="3627360"/>
            <a:ext cx="3210840" cy="25488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Preprocessing Techniques</a:t>
            </a:r>
            <a:endParaRPr lang="sv-SE" sz="4400" b="0" strike="noStrike" spc="-1">
              <a:solidFill>
                <a:srgbClr val="000000"/>
              </a:solidFill>
              <a:latin typeface="Arial"/>
            </a:endParaRPr>
          </a:p>
        </p:txBody>
      </p:sp>
      <p:sp>
        <p:nvSpPr>
          <p:cNvPr id="16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As preprocessing we resized the image to the 224x224 “standard” that is commonly used for CNN processing as it captures most of the image’s information without becoming too computationally expensive.</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We tried Histogram Equalization, a method in image processing of contrast adjustment using the image's histogram. This technique is commonly used with X-Ray images.</a:t>
            </a:r>
            <a:endParaRPr lang="sv-SE" sz="2800" b="0" strike="noStrike" spc="-1">
              <a:solidFill>
                <a:srgbClr val="000000"/>
              </a:solidFill>
              <a:latin typeface="Arial"/>
            </a:endParaRPr>
          </a:p>
          <a:p>
            <a:pPr marL="685800" lvl="1" indent="-2286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Not optimal for every model</a:t>
            </a:r>
            <a:endParaRPr lang="sv-SE" sz="2400" b="0" strike="noStrike" spc="-1">
              <a:solidFill>
                <a:srgbClr val="000000"/>
              </a:solidFill>
              <a:latin typeface="Arial"/>
            </a:endParaRPr>
          </a:p>
        </p:txBody>
      </p:sp>
      <p:sp>
        <p:nvSpPr>
          <p:cNvPr id="163"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https://en.wikipedia.org/wiki/Histogram_equalization</a:t>
            </a:r>
            <a:endParaRPr lang="en-GB" sz="1400" b="0" strike="noStrike" spc="-1">
              <a:solidFill>
                <a:srgbClr val="FFFFFF"/>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Preprocessing Techniques</a:t>
            </a:r>
            <a:endParaRPr lang="sv-SE" sz="4400" b="0" strike="noStrike" spc="-1">
              <a:solidFill>
                <a:srgbClr val="000000"/>
              </a:solidFill>
              <a:latin typeface="Arial"/>
            </a:endParaRPr>
          </a:p>
        </p:txBody>
      </p:sp>
      <p:sp>
        <p:nvSpPr>
          <p:cNvPr id="165" name="PlaceHolder 2"/>
          <p:cNvSpPr>
            <a:spLocks noGrp="1"/>
          </p:cNvSpPr>
          <p:nvPr>
            <p:ph/>
          </p:nvPr>
        </p:nvSpPr>
        <p:spPr>
          <a:xfrm>
            <a:off x="838080" y="185508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To address the class imbalance we used a weighted loss function:</a:t>
            </a:r>
            <a:endParaRPr lang="sv-SE" sz="2800" b="0" strike="noStrike" spc="-1">
              <a:solidFill>
                <a:srgbClr val="000000"/>
              </a:solidFill>
              <a:latin typeface="Arial"/>
            </a:endParaRPr>
          </a:p>
          <a:p>
            <a:pPr marL="864000" lvl="1" indent="-324000">
              <a:lnSpc>
                <a:spcPct val="90000"/>
              </a:lnSpc>
              <a:spcBef>
                <a:spcPts val="1134"/>
              </a:spcBef>
              <a:buClr>
                <a:srgbClr val="FFFFFF"/>
              </a:buClr>
              <a:buSzPct val="75000"/>
              <a:buFont typeface="Symbol"/>
              <a:buChar char=""/>
            </a:pPr>
            <a:r>
              <a:rPr lang="en-US" sz="2800" b="0" strike="noStrike" spc="-1">
                <a:solidFill>
                  <a:srgbClr val="FFFFFF"/>
                </a:solidFill>
                <a:latin typeface="Arial"/>
                <a:ea typeface="Helvetica Neue Medium"/>
              </a:rPr>
              <a:t>Compute the class weights from the training data</a:t>
            </a:r>
            <a:endParaRPr lang="sv-SE" sz="2800" b="0" strike="noStrike" spc="-1">
              <a:solidFill>
                <a:srgbClr val="000000"/>
              </a:solidFill>
              <a:latin typeface="Arial"/>
            </a:endParaRPr>
          </a:p>
          <a:p>
            <a:pPr marL="864000" lvl="1" indent="-324000">
              <a:lnSpc>
                <a:spcPct val="90000"/>
              </a:lnSpc>
              <a:spcBef>
                <a:spcPts val="1134"/>
              </a:spcBef>
              <a:buClr>
                <a:srgbClr val="FFFFFF"/>
              </a:buClr>
              <a:buSzPct val="75000"/>
              <a:buFont typeface="Symbol"/>
              <a:buChar char=""/>
            </a:pPr>
            <a:r>
              <a:rPr lang="en-US" sz="2800" b="0" strike="noStrike" spc="-1">
                <a:solidFill>
                  <a:srgbClr val="FFFFFF"/>
                </a:solidFill>
                <a:latin typeface="Arial"/>
                <a:ea typeface="Helvetica Neue Medium"/>
              </a:rPr>
              <a:t>Pass the weights to the loss function</a:t>
            </a:r>
            <a:endParaRPr lang="sv-SE" sz="2800" b="0" strike="noStrike" spc="-1">
              <a:solidFill>
                <a:srgbClr val="000000"/>
              </a:solidFill>
              <a:latin typeface="Arial"/>
            </a:endParaRPr>
          </a:p>
          <a:p>
            <a:pPr marL="864000" lvl="1" indent="-324000">
              <a:lnSpc>
                <a:spcPct val="90000"/>
              </a:lnSpc>
              <a:spcBef>
                <a:spcPts val="1134"/>
              </a:spcBef>
              <a:buClr>
                <a:srgbClr val="FFFFFF"/>
              </a:buClr>
              <a:buSzPct val="75000"/>
              <a:buFont typeface="Symbol"/>
              <a:buChar char=""/>
            </a:pPr>
            <a:r>
              <a:rPr lang="en-US" sz="2800" b="0" strike="noStrike" spc="-1">
                <a:solidFill>
                  <a:srgbClr val="FFFFFF"/>
                </a:solidFill>
                <a:latin typeface="Arial"/>
                <a:ea typeface="Helvetica Neue Medium"/>
              </a:rPr>
              <a:t>Train the model as usual</a:t>
            </a:r>
            <a:endParaRPr lang="sv-SE" sz="2800" b="0" strike="noStrike" spc="-1">
              <a:solidFill>
                <a:srgbClr val="000000"/>
              </a:solidFill>
              <a:latin typeface="Arial"/>
            </a:endParaRPr>
          </a:p>
          <a:p>
            <a:pPr marL="864000" lvl="1" indent="-324000">
              <a:lnSpc>
                <a:spcPct val="90000"/>
              </a:lnSpc>
              <a:spcBef>
                <a:spcPts val="1134"/>
              </a:spcBef>
              <a:buClr>
                <a:srgbClr val="FFFFFF"/>
              </a:buClr>
              <a:buSzPct val="75000"/>
              <a:buFont typeface="Symbol"/>
              <a:buChar char=""/>
            </a:pPr>
            <a:r>
              <a:rPr lang="en-US" sz="2800" b="0" strike="noStrike" spc="-1">
                <a:solidFill>
                  <a:srgbClr val="FFFFFF"/>
                </a:solidFill>
                <a:latin typeface="Arial"/>
                <a:ea typeface="Helvetica Neue Medium"/>
              </a:rPr>
              <a:t>No need to make any changes to the data itself</a:t>
            </a:r>
            <a:endParaRPr lang="sv-SE" sz="2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Augmentation Techniques</a:t>
            </a:r>
            <a:endParaRPr lang="sv-SE" sz="4400" b="0" strike="noStrike" spc="-1">
              <a:solidFill>
                <a:srgbClr val="000000"/>
              </a:solidFill>
              <a:latin typeface="Arial"/>
            </a:endParaRPr>
          </a:p>
        </p:txBody>
      </p:sp>
      <p:sp>
        <p:nvSpPr>
          <p:cNvPr id="16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We applied a simple augmentation technique based on the horizontal flipping of the images. Applying this to every image in our dataset we were able to duplicate the number of instances for each class.</a:t>
            </a:r>
            <a:endParaRPr lang="sv-SE" sz="2800" b="0" strike="noStrike" spc="-1">
              <a:solidFill>
                <a:srgbClr val="000000"/>
              </a:solidFill>
              <a:latin typeface="Arial"/>
            </a:endParaRPr>
          </a:p>
          <a:p>
            <a:pPr indent="0" algn="just">
              <a:lnSpc>
                <a:spcPct val="90000"/>
              </a:lnSpc>
              <a:spcBef>
                <a:spcPts val="1001"/>
              </a:spcBef>
              <a:buNone/>
              <a:tabLst>
                <a:tab pos="0" algn="l"/>
              </a:tabLst>
            </a:pPr>
            <a:r>
              <a:rPr lang="en-US" sz="2800" b="0" strike="noStrike" spc="-1">
                <a:solidFill>
                  <a:srgbClr val="FFFFFF"/>
                </a:solidFill>
                <a:latin typeface="Arial"/>
                <a:ea typeface="Helvetica Neue Medium"/>
              </a:rPr>
              <a:t> </a:t>
            </a: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We were able to decrease the bias of the network towards one side of the lung displaying more probability of belonging to a class.</a:t>
            </a:r>
            <a:endParaRPr lang="sv-SE" sz="28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Augmentation Techniques</a:t>
            </a:r>
            <a:endParaRPr lang="sv-SE" sz="4400" b="0" strike="noStrike" spc="-1">
              <a:solidFill>
                <a:srgbClr val="000000"/>
              </a:solidFill>
              <a:latin typeface="Arial"/>
            </a:endParaRPr>
          </a:p>
        </p:txBody>
      </p:sp>
      <p:pic>
        <p:nvPicPr>
          <p:cNvPr id="169" name="Imagen 6"/>
          <p:cNvPicPr/>
          <p:nvPr/>
        </p:nvPicPr>
        <p:blipFill>
          <a:blip r:embed="rId2"/>
          <a:srcRect b="49947"/>
          <a:stretch/>
        </p:blipFill>
        <p:spPr>
          <a:xfrm>
            <a:off x="876240" y="2347920"/>
            <a:ext cx="5218920" cy="2641680"/>
          </a:xfrm>
          <a:prstGeom prst="rect">
            <a:avLst/>
          </a:prstGeom>
          <a:ln w="0">
            <a:noFill/>
          </a:ln>
        </p:spPr>
      </p:pic>
      <p:pic>
        <p:nvPicPr>
          <p:cNvPr id="170" name="Imagen 18"/>
          <p:cNvPicPr/>
          <p:nvPr/>
        </p:nvPicPr>
        <p:blipFill>
          <a:blip r:embed="rId2"/>
          <a:srcRect l="-179" t="49576" r="179" b="371"/>
          <a:stretch/>
        </p:blipFill>
        <p:spPr>
          <a:xfrm>
            <a:off x="6286680" y="2347920"/>
            <a:ext cx="5218920" cy="26416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rmAutofit/>
          </a:bodyPr>
          <a:lstStyle/>
          <a:p>
            <a:pPr indent="0">
              <a:lnSpc>
                <a:spcPct val="90000"/>
              </a:lnSpc>
              <a:buNone/>
              <a:tabLst>
                <a:tab pos="0" algn="l"/>
              </a:tabLst>
            </a:pPr>
            <a:r>
              <a:rPr lang="es-MX" sz="4800" b="1" strike="noStrike" spc="-1">
                <a:solidFill>
                  <a:srgbClr val="FFFFFF"/>
                </a:solidFill>
                <a:latin typeface="Helvetica Neue"/>
                <a:ea typeface="Helvetica Neue"/>
              </a:rPr>
              <a:t>Network Architecture Design</a:t>
            </a:r>
            <a:endParaRPr lang="sv-SE" sz="4800" b="0" strike="noStrike" spc="-1">
              <a:solidFill>
                <a:srgbClr val="000000"/>
              </a:solidFill>
              <a:latin typeface="Arial"/>
            </a:endParaRPr>
          </a:p>
        </p:txBody>
      </p:sp>
      <p:sp>
        <p:nvSpPr>
          <p:cNvPr id="172"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Research Models &amp; Proposed Solution</a:t>
            </a:r>
            <a:endParaRPr lang="sv-SE" sz="2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3200" b="1" strike="noStrike" spc="-1">
                <a:solidFill>
                  <a:srgbClr val="FFFFFF"/>
                </a:solidFill>
                <a:latin typeface="Helvetica Neue"/>
                <a:ea typeface="Helvetica Neue"/>
              </a:rPr>
              <a:t>Classification of COVID-19 from chest x-ray images using deep features and correlation coefficient</a:t>
            </a:r>
            <a:endParaRPr lang="sv-SE" sz="3200" b="0" strike="noStrike" spc="-1">
              <a:solidFill>
                <a:srgbClr val="000000"/>
              </a:solidFill>
              <a:latin typeface="Arial"/>
            </a:endParaRPr>
          </a:p>
        </p:txBody>
      </p:sp>
      <p:sp>
        <p:nvSpPr>
          <p:cNvPr id="174"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https://link.springer.com/article/10.1007/s11042-022-12500-3</a:t>
            </a:r>
            <a:endParaRPr lang="en-GB" sz="1400" b="0" strike="noStrike" spc="-1">
              <a:solidFill>
                <a:srgbClr val="FFFFFF"/>
              </a:solidFill>
              <a:latin typeface="Arial"/>
            </a:endParaRPr>
          </a:p>
        </p:txBody>
      </p:sp>
      <p:pic>
        <p:nvPicPr>
          <p:cNvPr id="175" name="Imagen 5"/>
          <p:cNvPicPr/>
          <p:nvPr/>
        </p:nvPicPr>
        <p:blipFill>
          <a:blip r:embed="rId2"/>
          <a:stretch/>
        </p:blipFill>
        <p:spPr>
          <a:xfrm>
            <a:off x="2773440" y="2980800"/>
            <a:ext cx="6644520" cy="1340640"/>
          </a:xfrm>
          <a:prstGeom prst="rect">
            <a:avLst/>
          </a:prstGeom>
          <a:ln w="0">
            <a:noFill/>
          </a:ln>
        </p:spPr>
      </p:pic>
      <p:pic>
        <p:nvPicPr>
          <p:cNvPr id="176" name="Imagen 7"/>
          <p:cNvPicPr/>
          <p:nvPr/>
        </p:nvPicPr>
        <p:blipFill>
          <a:blip r:embed="rId3"/>
          <a:stretch/>
        </p:blipFill>
        <p:spPr>
          <a:xfrm>
            <a:off x="2773440" y="4453200"/>
            <a:ext cx="6644520" cy="1409760"/>
          </a:xfrm>
          <a:prstGeom prst="rect">
            <a:avLst/>
          </a:prstGeom>
          <a:ln w="0">
            <a:noFill/>
          </a:ln>
        </p:spPr>
      </p:pic>
      <p:pic>
        <p:nvPicPr>
          <p:cNvPr id="177" name="Imagen 17"/>
          <p:cNvPicPr/>
          <p:nvPr/>
        </p:nvPicPr>
        <p:blipFill>
          <a:blip r:embed="rId4"/>
          <a:stretch/>
        </p:blipFill>
        <p:spPr>
          <a:xfrm>
            <a:off x="3161880" y="2098080"/>
            <a:ext cx="5867280" cy="6850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3200" b="1" strike="noStrike" spc="-1">
                <a:solidFill>
                  <a:srgbClr val="FFFFFF"/>
                </a:solidFill>
                <a:latin typeface="Helvetica Neue"/>
                <a:ea typeface="Helvetica Neue"/>
              </a:rPr>
              <a:t>Classification of COVID-19 from chest x-ray images using deep features and correlation coefficient</a:t>
            </a:r>
            <a:endParaRPr lang="sv-SE" sz="3200" b="0" strike="noStrike" spc="-1">
              <a:solidFill>
                <a:srgbClr val="000000"/>
              </a:solidFill>
              <a:latin typeface="Arial"/>
            </a:endParaRPr>
          </a:p>
        </p:txBody>
      </p:sp>
      <p:sp>
        <p:nvSpPr>
          <p:cNvPr id="179"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https://link.springer.com/article/10.1007/s11042-022-12500-3</a:t>
            </a:r>
            <a:endParaRPr lang="en-GB" sz="1400" b="0" strike="noStrike" spc="-1">
              <a:solidFill>
                <a:srgbClr val="FFFFFF"/>
              </a:solidFill>
              <a:latin typeface="Arial"/>
            </a:endParaRPr>
          </a:p>
        </p:txBody>
      </p:sp>
      <p:pic>
        <p:nvPicPr>
          <p:cNvPr id="180" name="Imagen 4"/>
          <p:cNvPicPr/>
          <p:nvPr/>
        </p:nvPicPr>
        <p:blipFill>
          <a:blip r:embed="rId2"/>
          <a:stretch/>
        </p:blipFill>
        <p:spPr>
          <a:xfrm>
            <a:off x="3012480" y="1638000"/>
            <a:ext cx="6166080" cy="43326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3200" b="1" strike="noStrike" spc="-1">
                <a:solidFill>
                  <a:srgbClr val="FFFFFF"/>
                </a:solidFill>
                <a:latin typeface="Helvetica Neue"/>
                <a:ea typeface="Helvetica Neue"/>
              </a:rPr>
              <a:t>Classification of COVID-19 from chest x-ray images using deep features and correlation coefficient</a:t>
            </a:r>
            <a:endParaRPr lang="sv-SE" sz="3200" b="0" strike="noStrike" spc="-1">
              <a:solidFill>
                <a:srgbClr val="000000"/>
              </a:solidFill>
              <a:latin typeface="Arial"/>
            </a:endParaRPr>
          </a:p>
        </p:txBody>
      </p:sp>
      <p:sp>
        <p:nvSpPr>
          <p:cNvPr id="182"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https://link.springer.com/article/10.1007/s11042-022-12500-3</a:t>
            </a:r>
            <a:endParaRPr lang="en-GB" sz="1400" b="0" strike="noStrike" spc="-1">
              <a:solidFill>
                <a:srgbClr val="FFFFFF"/>
              </a:solidFill>
              <a:latin typeface="Arial"/>
            </a:endParaRPr>
          </a:p>
        </p:txBody>
      </p:sp>
      <p:pic>
        <p:nvPicPr>
          <p:cNvPr id="183" name="Imagen 5"/>
          <p:cNvPicPr/>
          <p:nvPr/>
        </p:nvPicPr>
        <p:blipFill>
          <a:blip r:embed="rId2"/>
          <a:stretch/>
        </p:blipFill>
        <p:spPr>
          <a:xfrm>
            <a:off x="2658960" y="2440800"/>
            <a:ext cx="6873120" cy="2361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3200" b="1" strike="noStrike" spc="-1">
                <a:solidFill>
                  <a:srgbClr val="FFFFFF"/>
                </a:solidFill>
                <a:latin typeface="Helvetica Neue"/>
                <a:ea typeface="Helvetica Neue"/>
              </a:rPr>
              <a:t>Multiclass Classification for Detection of COVID-19 Infection in Chest X-Rays Using CNN</a:t>
            </a:r>
            <a:endParaRPr lang="sv-SE" sz="3200" b="0" strike="noStrike" spc="-1">
              <a:solidFill>
                <a:srgbClr val="000000"/>
              </a:solidFill>
              <a:latin typeface="Arial"/>
            </a:endParaRPr>
          </a:p>
        </p:txBody>
      </p:sp>
      <p:sp>
        <p:nvSpPr>
          <p:cNvPr id="185"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https://www.hindawi.com/journals/cin/2022/3289809/</a:t>
            </a:r>
            <a:endParaRPr lang="en-GB" sz="1400" b="0" strike="noStrike" spc="-1">
              <a:solidFill>
                <a:srgbClr val="FFFFFF"/>
              </a:solidFill>
              <a:latin typeface="Arial"/>
            </a:endParaRPr>
          </a:p>
        </p:txBody>
      </p:sp>
      <p:pic>
        <p:nvPicPr>
          <p:cNvPr id="186" name="Imagen 5"/>
          <p:cNvPicPr/>
          <p:nvPr/>
        </p:nvPicPr>
        <p:blipFill>
          <a:blip r:embed="rId2"/>
          <a:stretch/>
        </p:blipFill>
        <p:spPr>
          <a:xfrm>
            <a:off x="2773440" y="1825560"/>
            <a:ext cx="6644520" cy="570960"/>
          </a:xfrm>
          <a:prstGeom prst="rect">
            <a:avLst/>
          </a:prstGeom>
          <a:ln w="0">
            <a:noFill/>
          </a:ln>
        </p:spPr>
      </p:pic>
      <p:pic>
        <p:nvPicPr>
          <p:cNvPr id="187" name="Imagen 7"/>
          <p:cNvPicPr/>
          <p:nvPr/>
        </p:nvPicPr>
        <p:blipFill>
          <a:blip r:embed="rId3"/>
          <a:stretch/>
        </p:blipFill>
        <p:spPr>
          <a:xfrm>
            <a:off x="4307040" y="2907720"/>
            <a:ext cx="7246440" cy="1866240"/>
          </a:xfrm>
          <a:prstGeom prst="rect">
            <a:avLst/>
          </a:prstGeom>
          <a:ln w="0">
            <a:noFill/>
          </a:ln>
        </p:spPr>
      </p:pic>
      <p:pic>
        <p:nvPicPr>
          <p:cNvPr id="188" name="Imagen 16"/>
          <p:cNvPicPr/>
          <p:nvPr/>
        </p:nvPicPr>
        <p:blipFill>
          <a:blip r:embed="rId4"/>
          <a:stretch/>
        </p:blipFill>
        <p:spPr>
          <a:xfrm>
            <a:off x="654120" y="2648880"/>
            <a:ext cx="3432600" cy="23835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1" strike="noStrike" spc="-1">
                <a:solidFill>
                  <a:srgbClr val="FFFFFF"/>
                </a:solidFill>
                <a:latin typeface="Helvetica Neue"/>
                <a:ea typeface="Helvetica Neue"/>
              </a:rPr>
              <a:t>Index</a:t>
            </a:r>
            <a:endParaRPr lang="sv-SE" sz="4400" b="0" strike="noStrike" spc="-1">
              <a:solidFill>
                <a:srgbClr val="000000"/>
              </a:solidFill>
              <a:latin typeface="Arial"/>
            </a:endParaRPr>
          </a:p>
        </p:txBody>
      </p:sp>
      <p:sp>
        <p:nvSpPr>
          <p:cNvPr id="13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Introduction</a:t>
            </a:r>
            <a:endParaRPr lang="sv-SE" sz="3600" b="0" strike="noStrike" spc="-1">
              <a:solidFill>
                <a:srgbClr val="000000"/>
              </a:solidFill>
              <a:latin typeface="Arial"/>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Data Analysis</a:t>
            </a:r>
            <a:endParaRPr lang="sv-SE" sz="3600" b="0" strike="noStrike" spc="-1">
              <a:solidFill>
                <a:srgbClr val="000000"/>
              </a:solidFill>
              <a:latin typeface="Arial"/>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Network Architecture Design</a:t>
            </a:r>
            <a:endParaRPr lang="sv-SE" sz="3600" b="0" strike="noStrike" spc="-1">
              <a:solidFill>
                <a:srgbClr val="000000"/>
              </a:solidFill>
              <a:latin typeface="Arial"/>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Network Training &amp; Evaluation</a:t>
            </a:r>
            <a:endParaRPr lang="sv-SE" sz="3600" b="0" strike="noStrike" spc="-1">
              <a:solidFill>
                <a:srgbClr val="000000"/>
              </a:solidFill>
              <a:latin typeface="Arial"/>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Results</a:t>
            </a:r>
            <a:endParaRPr lang="sv-SE" sz="3600" b="0" strike="noStrike" spc="-1">
              <a:solidFill>
                <a:srgbClr val="000000"/>
              </a:solidFill>
              <a:latin typeface="Arial"/>
            </a:endParaRPr>
          </a:p>
          <a:p>
            <a:pPr marL="228600" indent="-228600">
              <a:lnSpc>
                <a:spcPct val="90000"/>
              </a:lnSpc>
              <a:spcBef>
                <a:spcPts val="1001"/>
              </a:spcBef>
              <a:buClr>
                <a:srgbClr val="FFFFFF"/>
              </a:buClr>
              <a:buFont typeface="Arial"/>
              <a:buChar char="•"/>
            </a:pPr>
            <a:r>
              <a:rPr lang="en-US" sz="3600" b="0" strike="noStrike" spc="-1">
                <a:solidFill>
                  <a:srgbClr val="FFFFFF"/>
                </a:solidFill>
                <a:latin typeface="Helvetica Neue Medium"/>
                <a:ea typeface="Helvetica Neue Medium"/>
              </a:rPr>
              <a:t>Conclusion</a:t>
            </a:r>
            <a:endParaRPr lang="sv-SE" sz="3600" b="0" strike="noStrike" spc="-1">
              <a:solidFill>
                <a:srgbClr val="000000"/>
              </a:solidFill>
              <a:latin typeface="Arial"/>
            </a:endParaRPr>
          </a:p>
          <a:p>
            <a:pPr indent="0">
              <a:lnSpc>
                <a:spcPct val="90000"/>
              </a:lnSpc>
              <a:spcBef>
                <a:spcPts val="1001"/>
              </a:spcBef>
              <a:buNone/>
              <a:tabLst>
                <a:tab pos="0" algn="l"/>
              </a:tabLst>
            </a:pPr>
            <a:endParaRPr lang="sv-SE" sz="3600" b="0" strike="noStrike" spc="-1">
              <a:solidFill>
                <a:srgbClr val="000000"/>
              </a:solidFill>
              <a:latin typeface="Arial"/>
            </a:endParaRPr>
          </a:p>
          <a:p>
            <a:pPr indent="0">
              <a:lnSpc>
                <a:spcPct val="90000"/>
              </a:lnSpc>
              <a:spcBef>
                <a:spcPts val="1001"/>
              </a:spcBef>
              <a:buNone/>
              <a:tabLst>
                <a:tab pos="0" algn="l"/>
              </a:tabLst>
            </a:pPr>
            <a:endParaRPr lang="sv-SE" sz="3600" b="0" strike="noStrike" spc="-1">
              <a:solidFill>
                <a:srgbClr val="000000"/>
              </a:solidFill>
              <a:latin typeface="Arial"/>
            </a:endParaRPr>
          </a:p>
          <a:p>
            <a:pPr indent="0">
              <a:lnSpc>
                <a:spcPct val="90000"/>
              </a:lnSpc>
              <a:spcBef>
                <a:spcPts val="1001"/>
              </a:spcBef>
              <a:buNone/>
              <a:tabLst>
                <a:tab pos="0" algn="l"/>
              </a:tabLst>
            </a:pPr>
            <a:endParaRPr lang="sv-SE" sz="3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3200" b="1" strike="noStrike" spc="-1">
                <a:solidFill>
                  <a:srgbClr val="FFFFFF"/>
                </a:solidFill>
                <a:latin typeface="Helvetica Neue"/>
                <a:ea typeface="Helvetica Neue"/>
              </a:rPr>
              <a:t>Multiclass Classification for Detection of COVID-19 Infection in Chest X-Rays Using CNN</a:t>
            </a:r>
            <a:endParaRPr lang="sv-SE" sz="3200" b="0" strike="noStrike" spc="-1">
              <a:solidFill>
                <a:srgbClr val="000000"/>
              </a:solidFill>
              <a:latin typeface="Arial"/>
            </a:endParaRPr>
          </a:p>
        </p:txBody>
      </p:sp>
      <p:sp>
        <p:nvSpPr>
          <p:cNvPr id="190"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https://www.hindawi.com/journals/cin/2022/3289809/</a:t>
            </a:r>
            <a:endParaRPr lang="en-GB" sz="1400" b="0" strike="noStrike" spc="-1">
              <a:solidFill>
                <a:srgbClr val="FFFFFF"/>
              </a:solidFill>
              <a:latin typeface="Arial"/>
            </a:endParaRPr>
          </a:p>
        </p:txBody>
      </p:sp>
      <p:pic>
        <p:nvPicPr>
          <p:cNvPr id="191" name="Imagen 11"/>
          <p:cNvPicPr/>
          <p:nvPr/>
        </p:nvPicPr>
        <p:blipFill>
          <a:blip r:embed="rId2"/>
          <a:srcRect l="3550"/>
          <a:stretch/>
        </p:blipFill>
        <p:spPr>
          <a:xfrm>
            <a:off x="2869920" y="1892160"/>
            <a:ext cx="6451200" cy="40428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600" b="1" strike="noStrike" spc="-1">
                <a:solidFill>
                  <a:srgbClr val="FFFFFF"/>
                </a:solidFill>
                <a:latin typeface="Helvetica Neue"/>
                <a:ea typeface="Helvetica Neue"/>
              </a:rPr>
              <a:t>A Deep Transfer Learning Approach to Diagnose Covid-19 using X-ray Images</a:t>
            </a:r>
            <a:endParaRPr lang="sv-SE" sz="3600" b="0" strike="noStrike" spc="-1">
              <a:solidFill>
                <a:srgbClr val="000000"/>
              </a:solidFill>
              <a:latin typeface="Arial"/>
            </a:endParaRPr>
          </a:p>
        </p:txBody>
      </p:sp>
      <p:sp>
        <p:nvSpPr>
          <p:cNvPr id="193"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https://ieeexplore.ieee.org/abstract/document/9398037</a:t>
            </a:r>
            <a:endParaRPr lang="en-GB" sz="1400" b="0" strike="noStrike" spc="-1">
              <a:solidFill>
                <a:srgbClr val="FFFFFF"/>
              </a:solidFill>
              <a:latin typeface="Arial"/>
            </a:endParaRPr>
          </a:p>
        </p:txBody>
      </p:sp>
      <p:pic>
        <p:nvPicPr>
          <p:cNvPr id="194" name="Imagen 7"/>
          <p:cNvPicPr/>
          <p:nvPr/>
        </p:nvPicPr>
        <p:blipFill>
          <a:blip r:embed="rId2"/>
          <a:stretch/>
        </p:blipFill>
        <p:spPr>
          <a:xfrm>
            <a:off x="769320" y="1915560"/>
            <a:ext cx="6301440" cy="997560"/>
          </a:xfrm>
          <a:prstGeom prst="rect">
            <a:avLst/>
          </a:prstGeom>
          <a:ln w="0">
            <a:noFill/>
          </a:ln>
        </p:spPr>
      </p:pic>
      <p:pic>
        <p:nvPicPr>
          <p:cNvPr id="195" name="Imagen 13"/>
          <p:cNvPicPr/>
          <p:nvPr/>
        </p:nvPicPr>
        <p:blipFill>
          <a:blip r:embed="rId3"/>
          <a:stretch/>
        </p:blipFill>
        <p:spPr>
          <a:xfrm>
            <a:off x="1843920" y="3271680"/>
            <a:ext cx="4152600" cy="2178720"/>
          </a:xfrm>
          <a:prstGeom prst="rect">
            <a:avLst/>
          </a:prstGeom>
          <a:ln w="0">
            <a:noFill/>
          </a:ln>
        </p:spPr>
      </p:pic>
      <p:pic>
        <p:nvPicPr>
          <p:cNvPr id="196" name="Imagen 1"/>
          <p:cNvPicPr/>
          <p:nvPr/>
        </p:nvPicPr>
        <p:blipFill>
          <a:blip r:embed="rId4"/>
          <a:stretch/>
        </p:blipFill>
        <p:spPr>
          <a:xfrm>
            <a:off x="7410600" y="1915560"/>
            <a:ext cx="2946240" cy="412056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600" b="1" strike="noStrike" spc="-1">
                <a:solidFill>
                  <a:srgbClr val="FFFFFF"/>
                </a:solidFill>
                <a:latin typeface="Helvetica Neue"/>
                <a:ea typeface="Helvetica Neue"/>
              </a:rPr>
              <a:t>A Deep Transfer Learning Approach to Diagnose Covid-19 using X-ray Images</a:t>
            </a:r>
            <a:endParaRPr lang="sv-SE" sz="3600" b="0" strike="noStrike" spc="-1">
              <a:solidFill>
                <a:srgbClr val="000000"/>
              </a:solidFill>
              <a:latin typeface="Arial"/>
            </a:endParaRPr>
          </a:p>
        </p:txBody>
      </p:sp>
      <p:sp>
        <p:nvSpPr>
          <p:cNvPr id="198" name="CuadroTexto 2"/>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https://ieeexplore.ieee.org/abstract/document/9398037</a:t>
            </a:r>
            <a:endParaRPr lang="en-GB" sz="1400" b="0" strike="noStrike" spc="-1">
              <a:solidFill>
                <a:srgbClr val="FFFFFF"/>
              </a:solidFill>
              <a:latin typeface="Arial"/>
            </a:endParaRPr>
          </a:p>
        </p:txBody>
      </p:sp>
      <p:pic>
        <p:nvPicPr>
          <p:cNvPr id="199" name="Imagen 11"/>
          <p:cNvPicPr/>
          <p:nvPr/>
        </p:nvPicPr>
        <p:blipFill>
          <a:blip r:embed="rId2"/>
          <a:stretch/>
        </p:blipFill>
        <p:spPr>
          <a:xfrm>
            <a:off x="2346840" y="1867320"/>
            <a:ext cx="2946240" cy="4120560"/>
          </a:xfrm>
          <a:prstGeom prst="rect">
            <a:avLst/>
          </a:prstGeom>
          <a:ln w="0">
            <a:noFill/>
          </a:ln>
        </p:spPr>
      </p:pic>
      <p:pic>
        <p:nvPicPr>
          <p:cNvPr id="200" name="Imagen 18"/>
          <p:cNvPicPr/>
          <p:nvPr/>
        </p:nvPicPr>
        <p:blipFill>
          <a:blip r:embed="rId3"/>
          <a:stretch/>
        </p:blipFill>
        <p:spPr>
          <a:xfrm>
            <a:off x="6209280" y="2678400"/>
            <a:ext cx="4228920" cy="249876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Proposed Solutions</a:t>
            </a:r>
            <a:endParaRPr lang="sv-SE" sz="4400" b="0" strike="noStrike" spc="-1">
              <a:solidFill>
                <a:srgbClr val="000000"/>
              </a:solidFill>
              <a:latin typeface="Arial"/>
            </a:endParaRPr>
          </a:p>
        </p:txBody>
      </p:sp>
      <p:sp>
        <p:nvSpPr>
          <p:cNvPr id="20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TabukNet – Own Implemented Deep CNN</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ChittagongNet – Transfer Learning</a:t>
            </a:r>
            <a:endParaRPr lang="sv-SE" sz="2800" b="0" strike="noStrike" spc="-1">
              <a:solidFill>
                <a:srgbClr val="000000"/>
              </a:solidFill>
              <a:latin typeface="Arial"/>
            </a:endParaRPr>
          </a:p>
          <a:p>
            <a:pPr marL="685800" lvl="1" indent="-2286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VGG19 – Feature Extraction</a:t>
            </a:r>
            <a:endParaRPr lang="sv-SE" sz="2400" b="0" strike="noStrike" spc="-1">
              <a:solidFill>
                <a:srgbClr val="000000"/>
              </a:solidFill>
              <a:latin typeface="Arial"/>
            </a:endParaRPr>
          </a:p>
          <a:p>
            <a:pPr marL="685800" lvl="1" indent="-2286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ResNet18 – Fine Tuning</a:t>
            </a:r>
            <a:endParaRPr lang="sv-SE" sz="24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rmAutofit/>
          </a:bodyPr>
          <a:lstStyle/>
          <a:p>
            <a:pPr indent="0">
              <a:lnSpc>
                <a:spcPct val="90000"/>
              </a:lnSpc>
              <a:buNone/>
              <a:tabLst>
                <a:tab pos="0" algn="l"/>
              </a:tabLst>
            </a:pPr>
            <a:r>
              <a:rPr lang="es-MX" sz="4800" b="1" strike="noStrike" spc="-1">
                <a:solidFill>
                  <a:srgbClr val="FFFFFF"/>
                </a:solidFill>
                <a:latin typeface="Helvetica Neue"/>
                <a:ea typeface="Helvetica Neue"/>
              </a:rPr>
              <a:t>Network Training &amp; Evaluation</a:t>
            </a:r>
            <a:endParaRPr lang="sv-SE" sz="4800" b="0" strike="noStrike" spc="-1">
              <a:solidFill>
                <a:srgbClr val="000000"/>
              </a:solidFill>
              <a:latin typeface="Arial"/>
            </a:endParaRPr>
          </a:p>
        </p:txBody>
      </p:sp>
      <p:sp>
        <p:nvSpPr>
          <p:cNvPr id="204"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Training Procedure &amp; Evaluation Metrics </a:t>
            </a:r>
            <a:endParaRPr lang="sv-SE" sz="24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Training characteristics</a:t>
            </a:r>
            <a:endParaRPr lang="sv-SE" sz="4400" b="0" strike="noStrike" spc="-1">
              <a:solidFill>
                <a:srgbClr val="000000"/>
              </a:solidFill>
              <a:latin typeface="Arial"/>
            </a:endParaRPr>
          </a:p>
        </p:txBody>
      </p:sp>
      <p:sp>
        <p:nvSpPr>
          <p:cNvPr id="206"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fontScale="90000"/>
          </a:bodyPr>
          <a:lstStyle/>
          <a:p>
            <a:pPr marL="205200" indent="-2052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Hyperparameters:</a:t>
            </a:r>
            <a:endParaRPr lang="sv-SE" sz="2800" b="0" strike="noStrike" spc="-1">
              <a:solidFill>
                <a:srgbClr val="000000"/>
              </a:solidFill>
              <a:latin typeface="Arial"/>
            </a:endParaRPr>
          </a:p>
          <a:p>
            <a:pPr indent="0">
              <a:lnSpc>
                <a:spcPct val="90000"/>
              </a:lnSpc>
              <a:spcBef>
                <a:spcPts val="1417"/>
              </a:spcBef>
              <a:buNone/>
              <a:tabLst>
                <a:tab pos="0" algn="l"/>
              </a:tabLst>
            </a:pPr>
            <a:endParaRPr lang="sv-SE" sz="2400" b="0" strike="noStrike" spc="-1">
              <a:solidFill>
                <a:srgbClr val="000000"/>
              </a:solidFill>
              <a:latin typeface="Arial"/>
            </a:endParaRPr>
          </a:p>
          <a:p>
            <a:pPr indent="0">
              <a:lnSpc>
                <a:spcPct val="90000"/>
              </a:lnSpc>
              <a:spcBef>
                <a:spcPts val="1417"/>
              </a:spcBef>
              <a:buNone/>
              <a:tabLst>
                <a:tab pos="0" algn="l"/>
              </a:tabLst>
            </a:pPr>
            <a:endParaRPr lang="sv-SE" sz="2400" b="0" strike="noStrike" spc="-1">
              <a:solidFill>
                <a:srgbClr val="000000"/>
              </a:solidFill>
              <a:latin typeface="Arial"/>
            </a:endParaRPr>
          </a:p>
          <a:p>
            <a:pPr indent="0">
              <a:lnSpc>
                <a:spcPct val="90000"/>
              </a:lnSpc>
              <a:spcBef>
                <a:spcPts val="1417"/>
              </a:spcBef>
              <a:buNone/>
              <a:tabLst>
                <a:tab pos="0" algn="l"/>
              </a:tabLst>
            </a:pPr>
            <a:endParaRPr lang="sv-SE" sz="2400" b="0" strike="noStrike" spc="-1">
              <a:solidFill>
                <a:srgbClr val="000000"/>
              </a:solidFill>
              <a:latin typeface="Arial"/>
            </a:endParaRPr>
          </a:p>
          <a:p>
            <a:pPr indent="0">
              <a:lnSpc>
                <a:spcPct val="90000"/>
              </a:lnSpc>
              <a:spcBef>
                <a:spcPts val="1417"/>
              </a:spcBef>
              <a:buNone/>
              <a:tabLst>
                <a:tab pos="0" algn="l"/>
              </a:tabLst>
            </a:pPr>
            <a:endParaRPr lang="sv-SE" sz="2400" b="0" strike="noStrike" spc="-1">
              <a:solidFill>
                <a:srgbClr val="000000"/>
              </a:solidFill>
              <a:latin typeface="Arial"/>
            </a:endParaRPr>
          </a:p>
          <a:p>
            <a:pPr indent="0">
              <a:lnSpc>
                <a:spcPct val="90000"/>
              </a:lnSpc>
              <a:spcBef>
                <a:spcPts val="1417"/>
              </a:spcBef>
              <a:buNone/>
              <a:tabLst>
                <a:tab pos="0" algn="l"/>
              </a:tabLst>
            </a:pPr>
            <a:endParaRPr lang="sv-SE" sz="2400" b="0" strike="noStrike" spc="-1">
              <a:solidFill>
                <a:srgbClr val="000000"/>
              </a:solidFill>
              <a:latin typeface="Arial"/>
            </a:endParaRPr>
          </a:p>
          <a:p>
            <a:pPr marL="205200" indent="-2052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Optimizer: Adam</a:t>
            </a:r>
            <a:endParaRPr lang="sv-SE" sz="2800" b="0" strike="noStrike" spc="-1">
              <a:solidFill>
                <a:srgbClr val="000000"/>
              </a:solidFill>
              <a:latin typeface="Arial"/>
            </a:endParaRPr>
          </a:p>
          <a:p>
            <a:pPr marL="205200" indent="-2052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Criterion: CrossEntropyLoss</a:t>
            </a:r>
            <a:endParaRPr lang="sv-SE" sz="2800" b="0" strike="noStrike" spc="-1">
              <a:solidFill>
                <a:srgbClr val="000000"/>
              </a:solidFill>
              <a:latin typeface="Arial"/>
            </a:endParaRPr>
          </a:p>
          <a:p>
            <a:pPr marL="616680" lvl="1" indent="-2052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Prediction: Softmax probabilities</a:t>
            </a:r>
            <a:endParaRPr lang="sv-SE" sz="2400" b="0" strike="noStrike" spc="-1">
              <a:solidFill>
                <a:srgbClr val="000000"/>
              </a:solidFill>
              <a:latin typeface="Arial"/>
            </a:endParaRPr>
          </a:p>
          <a:p>
            <a:pPr marL="616680" lvl="1" indent="-205200" algn="just">
              <a:lnSpc>
                <a:spcPct val="90000"/>
              </a:lnSpc>
              <a:spcBef>
                <a:spcPts val="499"/>
              </a:spcBef>
              <a:buClr>
                <a:srgbClr val="FFFFFF"/>
              </a:buClr>
              <a:buFont typeface="Arial"/>
              <a:buChar char="•"/>
              <a:tabLst>
                <a:tab pos="0" algn="l"/>
              </a:tabLst>
            </a:pPr>
            <a:r>
              <a:rPr lang="en-US" sz="2400" b="0" strike="noStrike" spc="-1">
                <a:solidFill>
                  <a:srgbClr val="FFFFFF"/>
                </a:solidFill>
                <a:latin typeface="Arial"/>
                <a:ea typeface="Helvetica Neue Medium"/>
              </a:rPr>
              <a:t>Ground Truth: Class label</a:t>
            </a:r>
            <a:endParaRPr lang="sv-SE" sz="2400" b="0" strike="noStrike" spc="-1">
              <a:solidFill>
                <a:srgbClr val="000000"/>
              </a:solidFill>
              <a:latin typeface="Arial"/>
            </a:endParaRPr>
          </a:p>
        </p:txBody>
      </p:sp>
      <p:graphicFrame>
        <p:nvGraphicFramePr>
          <p:cNvPr id="207" name="Tabla 5"/>
          <p:cNvGraphicFramePr/>
          <p:nvPr>
            <p:extLst>
              <p:ext uri="{D42A27DB-BD31-4B8C-83A1-F6EECF244321}">
                <p14:modId xmlns:p14="http://schemas.microsoft.com/office/powerpoint/2010/main" val="812107012"/>
              </p:ext>
            </p:extLst>
          </p:nvPr>
        </p:nvGraphicFramePr>
        <p:xfrm>
          <a:off x="2031840" y="2517840"/>
          <a:ext cx="8127360" cy="1483200"/>
        </p:xfrm>
        <a:graphic>
          <a:graphicData uri="http://schemas.openxmlformats.org/drawingml/2006/table">
            <a:tbl>
              <a:tblPr/>
              <a:tblGrid>
                <a:gridCol w="2031840">
                  <a:extLst>
                    <a:ext uri="{9D8B030D-6E8A-4147-A177-3AD203B41FA5}">
                      <a16:colId xmlns:a16="http://schemas.microsoft.com/office/drawing/2014/main" val="20000"/>
                    </a:ext>
                  </a:extLst>
                </a:gridCol>
                <a:gridCol w="2031840">
                  <a:extLst>
                    <a:ext uri="{9D8B030D-6E8A-4147-A177-3AD203B41FA5}">
                      <a16:colId xmlns:a16="http://schemas.microsoft.com/office/drawing/2014/main" val="20001"/>
                    </a:ext>
                  </a:extLst>
                </a:gridCol>
                <a:gridCol w="2031840">
                  <a:extLst>
                    <a:ext uri="{9D8B030D-6E8A-4147-A177-3AD203B41FA5}">
                      <a16:colId xmlns:a16="http://schemas.microsoft.com/office/drawing/2014/main" val="20002"/>
                    </a:ext>
                  </a:extLst>
                </a:gridCol>
                <a:gridCol w="2031840">
                  <a:extLst>
                    <a:ext uri="{9D8B030D-6E8A-4147-A177-3AD203B41FA5}">
                      <a16:colId xmlns:a16="http://schemas.microsoft.com/office/drawing/2014/main" val="20003"/>
                    </a:ext>
                  </a:extLst>
                </a:gridCol>
              </a:tblGrid>
              <a:tr h="370800">
                <a:tc>
                  <a:txBody>
                    <a:bodyPr/>
                    <a:lstStyle/>
                    <a:p>
                      <a:endParaRPr lang="es-ES" sz="1800" b="1" strike="noStrike" spc="-1">
                        <a:solidFill>
                          <a:schemeClr val="dk1"/>
                        </a:solidFill>
                        <a:latin typeface="Calibri"/>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TabukNet</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VGG19</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1" strike="noStrike" spc="-1">
                          <a:solidFill>
                            <a:schemeClr val="dk1"/>
                          </a:solidFill>
                          <a:latin typeface="Calibri"/>
                        </a:rPr>
                        <a:t>ResNet18</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70800">
                <a:tc>
                  <a:txBody>
                    <a:bodyPr/>
                    <a:lstStyle/>
                    <a:p>
                      <a:pPr>
                        <a:lnSpc>
                          <a:spcPct val="100000"/>
                        </a:lnSpc>
                      </a:pPr>
                      <a:r>
                        <a:rPr lang="es-ES" sz="1800" b="0" strike="noStrike" spc="-1">
                          <a:solidFill>
                            <a:schemeClr val="dk1"/>
                          </a:solidFill>
                          <a:latin typeface="Calibri"/>
                        </a:rPr>
                        <a:t>Number of epochs</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40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40</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r>
                        <a:rPr lang="es-ES" sz="1800" b="0" strike="noStrike" spc="-1">
                          <a:solidFill>
                            <a:schemeClr val="dk1"/>
                          </a:solidFill>
                          <a:latin typeface="Calibri"/>
                        </a:rPr>
                        <a:t>40</a:t>
                      </a: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70800">
                <a:tc>
                  <a:txBody>
                    <a:bodyPr/>
                    <a:lstStyle/>
                    <a:p>
                      <a:pPr>
                        <a:lnSpc>
                          <a:spcPct val="100000"/>
                        </a:lnSpc>
                      </a:pPr>
                      <a:r>
                        <a:rPr lang="es-ES" sz="1800" b="0" strike="noStrike" spc="-1">
                          <a:solidFill>
                            <a:schemeClr val="dk1"/>
                          </a:solidFill>
                          <a:latin typeface="Calibri"/>
                        </a:rPr>
                        <a:t>Batch Size</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64</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nSpc>
                          <a:spcPct val="100000"/>
                        </a:lnSpc>
                      </a:pPr>
                      <a:r>
                        <a:rPr lang="es-ES" sz="1800" b="0" strike="noStrike" spc="-1">
                          <a:solidFill>
                            <a:schemeClr val="dk1"/>
                          </a:solidFill>
                          <a:latin typeface="Calibri"/>
                        </a:rPr>
                        <a:t>64</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r>
                        <a:rPr lang="es-ES" sz="1800" b="0" strike="noStrike" spc="-1">
                          <a:solidFill>
                            <a:schemeClr val="dk1"/>
                          </a:solidFill>
                          <a:latin typeface="Calibri"/>
                        </a:rPr>
                        <a:t>64</a:t>
                      </a: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r h="370800">
                <a:tc>
                  <a:txBody>
                    <a:bodyPr/>
                    <a:lstStyle/>
                    <a:p>
                      <a:pPr>
                        <a:lnSpc>
                          <a:spcPct val="100000"/>
                        </a:lnSpc>
                      </a:pPr>
                      <a:r>
                        <a:rPr lang="es-ES" sz="1800" b="0" strike="noStrike" spc="-1">
                          <a:solidFill>
                            <a:schemeClr val="dk1"/>
                          </a:solidFill>
                          <a:latin typeface="Calibri"/>
                        </a:rPr>
                        <a:t>Learning Rate</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0.001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pPr>
                        <a:lnSpc>
                          <a:spcPct val="100000"/>
                        </a:lnSpc>
                      </a:pPr>
                      <a:r>
                        <a:rPr lang="es-ES" sz="1800" b="0" strike="noStrike" spc="-1">
                          <a:solidFill>
                            <a:schemeClr val="dk1"/>
                          </a:solidFill>
                          <a:latin typeface="Calibri"/>
                        </a:rPr>
                        <a:t>0.001</a:t>
                      </a:r>
                      <a:endParaRPr lang="en-GB" sz="1800" b="0" strike="noStrike" spc="-1">
                        <a:solidFill>
                          <a:srgbClr val="000000"/>
                        </a:solid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r>
                        <a:rPr lang="es-ES" sz="1800" b="1" strike="noStrike" spc="-1" dirty="0">
                          <a:solidFill>
                            <a:schemeClr val="dk1"/>
                          </a:solidFill>
                          <a:latin typeface="Calibri"/>
                        </a:rPr>
                        <a:t>0.0001</a:t>
                      </a: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TabukNet</a:t>
            </a:r>
            <a:endParaRPr lang="sv-SE" sz="4400" b="0" strike="noStrike" spc="-1">
              <a:solidFill>
                <a:srgbClr val="000000"/>
              </a:solidFill>
              <a:latin typeface="Arial"/>
            </a:endParaRPr>
          </a:p>
        </p:txBody>
      </p:sp>
      <p:sp>
        <p:nvSpPr>
          <p:cNvPr id="209" name="CuadroTexto 2"/>
          <p:cNvSpPr/>
          <p:nvPr/>
        </p:nvSpPr>
        <p:spPr>
          <a:xfrm>
            <a:off x="7521840" y="1690560"/>
            <a:ext cx="4197600" cy="3414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dirty="0">
                <a:solidFill>
                  <a:srgbClr val="FFFFFF"/>
                </a:solidFill>
                <a:latin typeface="Calibri"/>
                <a:ea typeface="DejaVu Sans"/>
              </a:rPr>
              <a:t>Train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0.89</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0.89</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0.6472</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Val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0.94</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0.94</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0.6123	</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Test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0.61</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0.56</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0.857</a:t>
            </a:r>
            <a:endParaRPr lang="en-GB" sz="1800" b="0" strike="noStrike" spc="-1" dirty="0">
              <a:solidFill>
                <a:srgbClr val="FFFFFF"/>
              </a:solidFill>
              <a:latin typeface="Arial"/>
            </a:endParaRPr>
          </a:p>
        </p:txBody>
      </p:sp>
      <p:pic>
        <p:nvPicPr>
          <p:cNvPr id="210" name="Imagen 5"/>
          <p:cNvPicPr/>
          <p:nvPr/>
        </p:nvPicPr>
        <p:blipFill>
          <a:blip r:embed="rId2"/>
          <a:stretch/>
        </p:blipFill>
        <p:spPr>
          <a:xfrm>
            <a:off x="838080" y="1690200"/>
            <a:ext cx="6132960" cy="2175120"/>
          </a:xfrm>
          <a:prstGeom prst="rect">
            <a:avLst/>
          </a:prstGeom>
          <a:ln w="0">
            <a:noFill/>
          </a:ln>
        </p:spPr>
      </p:pic>
      <p:pic>
        <p:nvPicPr>
          <p:cNvPr id="211" name="Imagen 7"/>
          <p:cNvPicPr/>
          <p:nvPr/>
        </p:nvPicPr>
        <p:blipFill>
          <a:blip r:embed="rId3"/>
          <a:stretch/>
        </p:blipFill>
        <p:spPr>
          <a:xfrm>
            <a:off x="838080" y="4048560"/>
            <a:ext cx="6132960" cy="223776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ChittagongNet/VGG16</a:t>
            </a:r>
            <a:endParaRPr lang="sv-SE" sz="4000" b="0" strike="noStrike" spc="-1">
              <a:solidFill>
                <a:srgbClr val="000000"/>
              </a:solidFill>
              <a:latin typeface="Arial"/>
            </a:endParaRPr>
          </a:p>
        </p:txBody>
      </p:sp>
      <p:pic>
        <p:nvPicPr>
          <p:cNvPr id="213" name="Imagen 1"/>
          <p:cNvPicPr/>
          <p:nvPr/>
        </p:nvPicPr>
        <p:blipFill>
          <a:blip r:embed="rId2"/>
          <a:stretch/>
        </p:blipFill>
        <p:spPr>
          <a:xfrm>
            <a:off x="838080" y="1690560"/>
            <a:ext cx="6132960" cy="2150640"/>
          </a:xfrm>
          <a:prstGeom prst="rect">
            <a:avLst/>
          </a:prstGeom>
          <a:ln w="0">
            <a:noFill/>
          </a:ln>
        </p:spPr>
      </p:pic>
      <p:pic>
        <p:nvPicPr>
          <p:cNvPr id="214" name="Imagen 2"/>
          <p:cNvPicPr/>
          <p:nvPr/>
        </p:nvPicPr>
        <p:blipFill>
          <a:blip r:embed="rId3"/>
          <a:stretch/>
        </p:blipFill>
        <p:spPr>
          <a:xfrm>
            <a:off x="838080" y="3991320"/>
            <a:ext cx="6132960" cy="2209320"/>
          </a:xfrm>
          <a:prstGeom prst="rect">
            <a:avLst/>
          </a:prstGeom>
          <a:ln w="0">
            <a:noFill/>
          </a:ln>
        </p:spPr>
      </p:pic>
      <p:sp>
        <p:nvSpPr>
          <p:cNvPr id="215" name="CuadroTexto 4"/>
          <p:cNvSpPr/>
          <p:nvPr/>
        </p:nvSpPr>
        <p:spPr>
          <a:xfrm>
            <a:off x="7521840" y="1690560"/>
            <a:ext cx="4197600" cy="3414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dirty="0">
                <a:solidFill>
                  <a:srgbClr val="FFFFFF"/>
                </a:solidFill>
                <a:latin typeface="Calibri"/>
                <a:ea typeface="DejaVu Sans"/>
              </a:rPr>
              <a:t>Train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0.96</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0.96</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0.5834</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Val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0.98</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0.97</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0.5271	</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Test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0.5</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0.45</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0.950</a:t>
            </a:r>
            <a:endParaRPr lang="en-GB" sz="1800" b="0" strike="noStrike" spc="-1" dirty="0">
              <a:solidFill>
                <a:srgbClr val="FFFFFF"/>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ChittagongNet/VGG19</a:t>
            </a:r>
            <a:endParaRPr lang="sv-SE" sz="4000" b="0" strike="noStrike" spc="-1">
              <a:solidFill>
                <a:srgbClr val="000000"/>
              </a:solidFill>
              <a:latin typeface="Arial"/>
            </a:endParaRPr>
          </a:p>
        </p:txBody>
      </p:sp>
      <p:pic>
        <p:nvPicPr>
          <p:cNvPr id="217" name="Imagen 8"/>
          <p:cNvPicPr/>
          <p:nvPr/>
        </p:nvPicPr>
        <p:blipFill>
          <a:blip r:embed="rId2"/>
          <a:stretch/>
        </p:blipFill>
        <p:spPr>
          <a:xfrm>
            <a:off x="838080" y="1690560"/>
            <a:ext cx="6068160" cy="2150640"/>
          </a:xfrm>
          <a:prstGeom prst="rect">
            <a:avLst/>
          </a:prstGeom>
          <a:ln w="0">
            <a:noFill/>
          </a:ln>
        </p:spPr>
      </p:pic>
      <p:pic>
        <p:nvPicPr>
          <p:cNvPr id="218" name="Imagen 10"/>
          <p:cNvPicPr/>
          <p:nvPr/>
        </p:nvPicPr>
        <p:blipFill>
          <a:blip r:embed="rId3"/>
          <a:stretch/>
        </p:blipFill>
        <p:spPr>
          <a:xfrm>
            <a:off x="838080" y="4089600"/>
            <a:ext cx="6068160" cy="2199600"/>
          </a:xfrm>
          <a:prstGeom prst="rect">
            <a:avLst/>
          </a:prstGeom>
          <a:ln w="0">
            <a:noFill/>
          </a:ln>
        </p:spPr>
      </p:pic>
      <p:sp>
        <p:nvSpPr>
          <p:cNvPr id="219" name="CuadroTexto 12"/>
          <p:cNvSpPr/>
          <p:nvPr/>
        </p:nvSpPr>
        <p:spPr>
          <a:xfrm>
            <a:off x="7521840" y="1690560"/>
            <a:ext cx="4197600" cy="3414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dirty="0">
                <a:solidFill>
                  <a:srgbClr val="FFFFFF"/>
                </a:solidFill>
                <a:latin typeface="Calibri"/>
                <a:ea typeface="DejaVu Sans"/>
              </a:rPr>
              <a:t>Train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0.96</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0.95</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0.5911</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Val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0.98</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0.98</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0.5663	</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Test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0.77</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 0.77</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0.614</a:t>
            </a:r>
            <a:endParaRPr lang="en-GB" sz="1800" b="0" strike="noStrike" spc="-1" dirty="0">
              <a:solidFill>
                <a:srgbClr val="FFFFFF"/>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18000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ChittagongNet/ResNet18</a:t>
            </a:r>
            <a:endParaRPr lang="sv-SE" sz="4000" b="0" strike="noStrike" spc="-1">
              <a:solidFill>
                <a:srgbClr val="000000"/>
              </a:solidFill>
              <a:latin typeface="Arial"/>
            </a:endParaRPr>
          </a:p>
        </p:txBody>
      </p:sp>
      <p:sp>
        <p:nvSpPr>
          <p:cNvPr id="221" name="CuadroTexto 12"/>
          <p:cNvSpPr/>
          <p:nvPr/>
        </p:nvSpPr>
        <p:spPr>
          <a:xfrm>
            <a:off x="7521840" y="1690560"/>
            <a:ext cx="41976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dirty="0">
                <a:solidFill>
                  <a:srgbClr val="FFFFFF"/>
                </a:solidFill>
                <a:latin typeface="Calibri"/>
                <a:ea typeface="DejaVu Sans"/>
              </a:rPr>
              <a:t>Train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1.0</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0.0005</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Val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0.95</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0.13	</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Test Set: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Accuracy</a:t>
            </a:r>
            <a:r>
              <a:rPr lang="es-ES" sz="1800" b="0" strike="noStrike" spc="-1" dirty="0">
                <a:solidFill>
                  <a:srgbClr val="FFFFFF"/>
                </a:solidFill>
                <a:latin typeface="Calibri"/>
                <a:ea typeface="DejaVu Sans"/>
              </a:rPr>
              <a:t>: 0.87</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Fscore</a:t>
            </a:r>
            <a:r>
              <a:rPr lang="es-ES" sz="1800" b="0" strike="noStrike" spc="-1" dirty="0">
                <a:solidFill>
                  <a:srgbClr val="FFFFFF"/>
                </a:solidFill>
                <a:latin typeface="Calibri"/>
                <a:ea typeface="DejaVu Sans"/>
              </a:rPr>
              <a:t>:</a:t>
            </a:r>
            <a:endParaRPr lang="en-GB" sz="1800" b="0" strike="noStrike" spc="-1" dirty="0">
              <a:solidFill>
                <a:srgbClr val="FFFFFF"/>
              </a:solidFill>
              <a:latin typeface="Arial"/>
            </a:endParaRPr>
          </a:p>
          <a:p>
            <a:pPr>
              <a:lnSpc>
                <a:spcPct val="100000"/>
              </a:lnSpc>
            </a:pPr>
            <a:r>
              <a:rPr lang="es-ES" sz="1800" b="0" strike="noStrike" spc="-1" dirty="0">
                <a:solidFill>
                  <a:srgbClr val="FFFFFF"/>
                </a:solidFill>
                <a:latin typeface="Calibri"/>
                <a:ea typeface="DejaVu Sans"/>
              </a:rPr>
              <a:t>		</a:t>
            </a:r>
            <a:r>
              <a:rPr lang="es-ES" sz="1800" b="0" strike="noStrike" spc="-1" dirty="0" err="1">
                <a:solidFill>
                  <a:srgbClr val="FFFFFF"/>
                </a:solidFill>
                <a:latin typeface="Calibri"/>
                <a:ea typeface="DejaVu Sans"/>
              </a:rPr>
              <a:t>Loss</a:t>
            </a:r>
            <a:r>
              <a:rPr lang="es-ES" sz="1800" b="0" strike="noStrike" spc="-1" dirty="0">
                <a:solidFill>
                  <a:srgbClr val="FFFFFF"/>
                </a:solidFill>
                <a:latin typeface="Calibri"/>
                <a:ea typeface="DejaVu Sans"/>
              </a:rPr>
              <a:t>: 0.46</a:t>
            </a:r>
            <a:endParaRPr lang="en-GB" sz="1800" b="0" strike="noStrike" spc="-1" dirty="0">
              <a:solidFill>
                <a:srgbClr val="FFFFFF"/>
              </a:solidFill>
              <a:latin typeface="Arial"/>
            </a:endParaRPr>
          </a:p>
        </p:txBody>
      </p:sp>
      <p:pic>
        <p:nvPicPr>
          <p:cNvPr id="222" name="Imagen 221"/>
          <p:cNvPicPr/>
          <p:nvPr/>
        </p:nvPicPr>
        <p:blipFill>
          <a:blip r:embed="rId2"/>
          <a:stretch/>
        </p:blipFill>
        <p:spPr>
          <a:xfrm>
            <a:off x="1362960" y="3960000"/>
            <a:ext cx="5400000" cy="2665440"/>
          </a:xfrm>
          <a:prstGeom prst="rect">
            <a:avLst/>
          </a:prstGeom>
          <a:ln w="0">
            <a:noFill/>
          </a:ln>
        </p:spPr>
      </p:pic>
      <p:pic>
        <p:nvPicPr>
          <p:cNvPr id="223" name="Imagen 222"/>
          <p:cNvPicPr/>
          <p:nvPr/>
        </p:nvPicPr>
        <p:blipFill>
          <a:blip r:embed="rId3"/>
          <a:stretch/>
        </p:blipFill>
        <p:spPr>
          <a:xfrm>
            <a:off x="1362960" y="1260000"/>
            <a:ext cx="5400000" cy="26654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Autofit/>
          </a:bodyPr>
          <a:lstStyle/>
          <a:p>
            <a:pPr indent="0">
              <a:lnSpc>
                <a:spcPct val="90000"/>
              </a:lnSpc>
              <a:buNone/>
              <a:tabLst>
                <a:tab pos="0" algn="l"/>
              </a:tabLst>
            </a:pPr>
            <a:r>
              <a:rPr lang="es-MX" sz="6000" b="1" strike="noStrike" spc="-1">
                <a:solidFill>
                  <a:srgbClr val="FFFFFF"/>
                </a:solidFill>
                <a:latin typeface="Helvetica Neue"/>
                <a:ea typeface="Helvetica Neue"/>
              </a:rPr>
              <a:t>Introduction</a:t>
            </a:r>
            <a:endParaRPr lang="sv-SE" sz="6000" b="0" strike="noStrike" spc="-1">
              <a:solidFill>
                <a:srgbClr val="000000"/>
              </a:solidFill>
              <a:latin typeface="Arial"/>
            </a:endParaRPr>
          </a:p>
        </p:txBody>
      </p:sp>
      <p:sp>
        <p:nvSpPr>
          <p:cNvPr id="137"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About Pneumonia</a:t>
            </a:r>
            <a:endParaRPr lang="sv-SE" sz="24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ChittagongNet/MobileNetV2</a:t>
            </a:r>
            <a:endParaRPr lang="sv-SE" sz="4000" b="0" strike="noStrike" spc="-1">
              <a:solidFill>
                <a:srgbClr val="000000"/>
              </a:solidFill>
              <a:latin typeface="Arial"/>
            </a:endParaRPr>
          </a:p>
        </p:txBody>
      </p:sp>
      <p:pic>
        <p:nvPicPr>
          <p:cNvPr id="225" name="Imagen 11"/>
          <p:cNvPicPr/>
          <p:nvPr/>
        </p:nvPicPr>
        <p:blipFill>
          <a:blip r:embed="rId2"/>
          <a:stretch/>
        </p:blipFill>
        <p:spPr>
          <a:xfrm>
            <a:off x="854280" y="1630440"/>
            <a:ext cx="6068160" cy="2171160"/>
          </a:xfrm>
          <a:prstGeom prst="rect">
            <a:avLst/>
          </a:prstGeom>
          <a:ln w="0">
            <a:noFill/>
          </a:ln>
        </p:spPr>
      </p:pic>
      <p:pic>
        <p:nvPicPr>
          <p:cNvPr id="226" name="Imagen 13"/>
          <p:cNvPicPr/>
          <p:nvPr/>
        </p:nvPicPr>
        <p:blipFill>
          <a:blip r:embed="rId3"/>
          <a:stretch/>
        </p:blipFill>
        <p:spPr>
          <a:xfrm>
            <a:off x="838080" y="4021200"/>
            <a:ext cx="6100920" cy="2171160"/>
          </a:xfrm>
          <a:prstGeom prst="rect">
            <a:avLst/>
          </a:prstGeom>
          <a:ln w="0">
            <a:noFill/>
          </a:ln>
        </p:spPr>
      </p:pic>
      <p:sp>
        <p:nvSpPr>
          <p:cNvPr id="227" name="CuadroTexto 14"/>
          <p:cNvSpPr/>
          <p:nvPr/>
        </p:nvSpPr>
        <p:spPr>
          <a:xfrm>
            <a:off x="7521840" y="1690560"/>
            <a:ext cx="419760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800" b="0" strike="noStrike" spc="-1">
                <a:solidFill>
                  <a:srgbClr val="FFFFFF"/>
                </a:solidFill>
                <a:latin typeface="Calibri"/>
                <a:ea typeface="DejaVu Sans"/>
              </a:rPr>
              <a:t>Train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Accuracy: 0.9889</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Fscore: 0.9877</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Loss: 0.5633</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Val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Accuracy: 0.9936</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Fscore: 0.9895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Loss: 0.5634	</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Test Set:</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Accuracy: 0.615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Fscore: 0.615</a:t>
            </a:r>
            <a:endParaRPr lang="en-GB" sz="1800" b="0" strike="noStrike" spc="-1">
              <a:solidFill>
                <a:srgbClr val="FFFFFF"/>
              </a:solidFill>
              <a:latin typeface="Arial"/>
            </a:endParaRPr>
          </a:p>
          <a:p>
            <a:pPr>
              <a:lnSpc>
                <a:spcPct val="100000"/>
              </a:lnSpc>
            </a:pPr>
            <a:r>
              <a:rPr lang="es-ES" sz="1800" b="0" strike="noStrike" spc="-1">
                <a:solidFill>
                  <a:srgbClr val="FFFFFF"/>
                </a:solidFill>
                <a:latin typeface="Calibri"/>
                <a:ea typeface="DejaVu Sans"/>
              </a:rPr>
              <a:t>		Loss: 0.853</a:t>
            </a:r>
            <a:endParaRPr lang="en-GB" sz="1800" b="0" strike="noStrike" spc="-1">
              <a:solidFill>
                <a:srgbClr val="FFFFFF"/>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rmAutofit/>
          </a:bodyPr>
          <a:lstStyle/>
          <a:p>
            <a:pPr indent="0">
              <a:lnSpc>
                <a:spcPct val="90000"/>
              </a:lnSpc>
              <a:buNone/>
              <a:tabLst>
                <a:tab pos="0" algn="l"/>
              </a:tabLst>
            </a:pPr>
            <a:r>
              <a:rPr lang="es-MX" sz="4800" b="1" strike="noStrike" spc="-1">
                <a:solidFill>
                  <a:srgbClr val="FFFFFF"/>
                </a:solidFill>
                <a:latin typeface="Helvetica Neue"/>
                <a:ea typeface="Helvetica Neue"/>
              </a:rPr>
              <a:t>Results</a:t>
            </a:r>
            <a:endParaRPr lang="sv-SE" sz="4800" b="0" strike="noStrike" spc="-1">
              <a:solidFill>
                <a:srgbClr val="000000"/>
              </a:solidFill>
              <a:latin typeface="Arial"/>
            </a:endParaRPr>
          </a:p>
        </p:txBody>
      </p:sp>
      <p:sp>
        <p:nvSpPr>
          <p:cNvPr id="229"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What did our network learn?</a:t>
            </a:r>
            <a:endParaRPr lang="sv-SE" sz="24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Feature Activations</a:t>
            </a:r>
            <a:endParaRPr lang="sv-SE" sz="4000" b="0" strike="noStrike" spc="-1">
              <a:solidFill>
                <a:srgbClr val="000000"/>
              </a:solidFill>
              <a:latin typeface="Arial"/>
            </a:endParaRPr>
          </a:p>
        </p:txBody>
      </p:sp>
      <p:pic>
        <p:nvPicPr>
          <p:cNvPr id="231" name="Imagen 2"/>
          <p:cNvPicPr/>
          <p:nvPr/>
        </p:nvPicPr>
        <p:blipFill>
          <a:blip r:embed="rId2"/>
          <a:stretch/>
        </p:blipFill>
        <p:spPr>
          <a:xfrm>
            <a:off x="5685480" y="1690560"/>
            <a:ext cx="4213800" cy="4733280"/>
          </a:xfrm>
          <a:prstGeom prst="rect">
            <a:avLst/>
          </a:prstGeom>
          <a:ln w="0">
            <a:noFill/>
          </a:ln>
        </p:spPr>
      </p:pic>
      <p:sp>
        <p:nvSpPr>
          <p:cNvPr id="232" name="CuadroTexto 1"/>
          <p:cNvSpPr/>
          <p:nvPr/>
        </p:nvSpPr>
        <p:spPr>
          <a:xfrm>
            <a:off x="943920" y="1612440"/>
            <a:ext cx="4423680" cy="39688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buClr>
                <a:srgbClr val="FFFFFF"/>
              </a:buClr>
              <a:buFont typeface="Arial"/>
              <a:buChar char="•"/>
            </a:pPr>
            <a:r>
              <a:rPr lang="en-US" sz="2800" spc="-1" dirty="0">
                <a:solidFill>
                  <a:srgbClr val="FFFFFF"/>
                </a:solidFill>
                <a:latin typeface="Arial"/>
              </a:rPr>
              <a:t>Representation of the learned features within the input data.</a:t>
            </a:r>
          </a:p>
          <a:p>
            <a:pPr marL="285840" indent="-285840">
              <a:buClr>
                <a:srgbClr val="FFFFFF"/>
              </a:buClr>
              <a:buFont typeface="Arial"/>
              <a:buChar char="•"/>
            </a:pPr>
            <a:endParaRPr lang="en-US" sz="2800" spc="-1" dirty="0">
              <a:solidFill>
                <a:srgbClr val="FFFFFF"/>
              </a:solidFill>
              <a:latin typeface="Arial"/>
            </a:endParaRPr>
          </a:p>
          <a:p>
            <a:pPr marL="285840" indent="-285840">
              <a:buClr>
                <a:srgbClr val="FFFFFF"/>
              </a:buClr>
              <a:buFont typeface="Arial"/>
              <a:buChar char="•"/>
            </a:pPr>
            <a:r>
              <a:rPr lang="en-US" sz="2800" spc="-1" dirty="0">
                <a:solidFill>
                  <a:srgbClr val="FFFFFF"/>
                </a:solidFill>
                <a:latin typeface="Arial"/>
              </a:rPr>
              <a:t>The activation map highlights the presence and intensity of specific features within the input data</a:t>
            </a:r>
            <a:endParaRPr lang="en-GB" sz="2800" spc="-1" dirty="0">
              <a:solidFill>
                <a:srgbClr val="FFFFFF"/>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Feature Activations</a:t>
            </a:r>
            <a:endParaRPr lang="sv-SE" sz="4000" b="0" strike="noStrike" spc="-1">
              <a:solidFill>
                <a:srgbClr val="000000"/>
              </a:solidFill>
              <a:latin typeface="Arial"/>
            </a:endParaRPr>
          </a:p>
        </p:txBody>
      </p:sp>
      <p:pic>
        <p:nvPicPr>
          <p:cNvPr id="234" name="Imagen 4"/>
          <p:cNvPicPr/>
          <p:nvPr/>
        </p:nvPicPr>
        <p:blipFill>
          <a:blip r:embed="rId2"/>
          <a:stretch/>
        </p:blipFill>
        <p:spPr>
          <a:xfrm>
            <a:off x="838080" y="1690560"/>
            <a:ext cx="4213800" cy="4733280"/>
          </a:xfrm>
          <a:prstGeom prst="rect">
            <a:avLst/>
          </a:prstGeom>
          <a:ln w="0">
            <a:noFill/>
          </a:ln>
        </p:spPr>
      </p:pic>
      <p:pic>
        <p:nvPicPr>
          <p:cNvPr id="235" name="Picture 2"/>
          <p:cNvPicPr/>
          <p:nvPr/>
        </p:nvPicPr>
        <p:blipFill>
          <a:blip r:embed="rId3"/>
          <a:stretch/>
        </p:blipFill>
        <p:spPr>
          <a:xfrm>
            <a:off x="5952960" y="1643040"/>
            <a:ext cx="4252320" cy="4776480"/>
          </a:xfrm>
          <a:prstGeom prst="rect">
            <a:avLst/>
          </a:prstGeom>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GradCAM – Gradient Visualization</a:t>
            </a:r>
            <a:endParaRPr lang="sv-SE" sz="4000" b="0" strike="noStrike" spc="-1">
              <a:solidFill>
                <a:srgbClr val="000000"/>
              </a:solidFill>
              <a:latin typeface="Arial"/>
            </a:endParaRPr>
          </a:p>
        </p:txBody>
      </p:sp>
      <p:pic>
        <p:nvPicPr>
          <p:cNvPr id="237" name="Imagen 2"/>
          <p:cNvPicPr/>
          <p:nvPr/>
        </p:nvPicPr>
        <p:blipFill>
          <a:blip r:embed="rId2"/>
          <a:stretch/>
        </p:blipFill>
        <p:spPr>
          <a:xfrm>
            <a:off x="6540840" y="1690560"/>
            <a:ext cx="4047480" cy="4142520"/>
          </a:xfrm>
          <a:prstGeom prst="rect">
            <a:avLst/>
          </a:prstGeom>
          <a:ln w="0">
            <a:noFill/>
          </a:ln>
        </p:spPr>
      </p:pic>
      <p:sp>
        <p:nvSpPr>
          <p:cNvPr id="238" name="CuadroTexto 1"/>
          <p:cNvSpPr/>
          <p:nvPr/>
        </p:nvSpPr>
        <p:spPr>
          <a:xfrm>
            <a:off x="943920" y="1612440"/>
            <a:ext cx="4423680" cy="439975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FFFFFF"/>
              </a:buClr>
              <a:buFont typeface="Arial"/>
              <a:buChar char="•"/>
            </a:pPr>
            <a:r>
              <a:rPr lang="en-US" sz="2800" spc="-1" dirty="0">
                <a:solidFill>
                  <a:srgbClr val="FFFFFF"/>
                </a:solidFill>
                <a:latin typeface="Arial"/>
              </a:rPr>
              <a:t>Rate of change of the loss function with respect to the network's parameters.</a:t>
            </a:r>
          </a:p>
          <a:p>
            <a:pPr marL="285840" indent="-285840">
              <a:lnSpc>
                <a:spcPct val="100000"/>
              </a:lnSpc>
              <a:buClr>
                <a:srgbClr val="FFFFFF"/>
              </a:buClr>
              <a:buFont typeface="Arial"/>
              <a:buChar char="•"/>
            </a:pPr>
            <a:endParaRPr lang="en-US" sz="2800" spc="-1" dirty="0">
              <a:solidFill>
                <a:srgbClr val="FFFFFF"/>
              </a:solidFill>
              <a:latin typeface="Arial"/>
            </a:endParaRPr>
          </a:p>
          <a:p>
            <a:pPr marL="285840" indent="-285840">
              <a:lnSpc>
                <a:spcPct val="100000"/>
              </a:lnSpc>
              <a:buClr>
                <a:srgbClr val="FFFFFF"/>
              </a:buClr>
              <a:buFont typeface="Arial"/>
              <a:buChar char="•"/>
            </a:pPr>
            <a:r>
              <a:rPr lang="en-US" sz="2800" spc="-1" dirty="0">
                <a:solidFill>
                  <a:srgbClr val="FFFFFF"/>
                </a:solidFill>
                <a:latin typeface="Arial"/>
              </a:rPr>
              <a:t>The gradients indicate how sensitive the loss function is to changes in the parameters of the network</a:t>
            </a:r>
            <a:endParaRPr lang="en-GB" sz="2800" spc="-1" dirty="0">
              <a:solidFill>
                <a:srgbClr val="FFFFFF"/>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GradCAM – Gradient Visualization</a:t>
            </a:r>
            <a:endParaRPr lang="sv-SE" sz="4000" b="0" strike="noStrike" spc="-1">
              <a:solidFill>
                <a:srgbClr val="000000"/>
              </a:solidFill>
              <a:latin typeface="Arial"/>
            </a:endParaRPr>
          </a:p>
        </p:txBody>
      </p:sp>
      <p:pic>
        <p:nvPicPr>
          <p:cNvPr id="240" name="Imagen 7"/>
          <p:cNvPicPr/>
          <p:nvPr/>
        </p:nvPicPr>
        <p:blipFill>
          <a:blip r:embed="rId2"/>
          <a:stretch/>
        </p:blipFill>
        <p:spPr>
          <a:xfrm>
            <a:off x="838080" y="1690560"/>
            <a:ext cx="4047480" cy="4142520"/>
          </a:xfrm>
          <a:prstGeom prst="rect">
            <a:avLst/>
          </a:prstGeom>
          <a:ln w="0">
            <a:noFill/>
          </a:ln>
        </p:spPr>
      </p:pic>
      <p:pic>
        <p:nvPicPr>
          <p:cNvPr id="241" name="Picture 3"/>
          <p:cNvPicPr/>
          <p:nvPr/>
        </p:nvPicPr>
        <p:blipFill>
          <a:blip r:embed="rId3"/>
          <a:stretch/>
        </p:blipFill>
        <p:spPr>
          <a:xfrm>
            <a:off x="6191280" y="1714320"/>
            <a:ext cx="4047840" cy="4142880"/>
          </a:xfrm>
          <a:prstGeom prst="rect">
            <a:avLst/>
          </a:prstGeom>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t-SNE – Feature Visualization</a:t>
            </a:r>
            <a:endParaRPr lang="sv-SE" sz="4000" b="0" strike="noStrike" spc="-1">
              <a:solidFill>
                <a:srgbClr val="000000"/>
              </a:solidFill>
              <a:latin typeface="Arial"/>
            </a:endParaRPr>
          </a:p>
        </p:txBody>
      </p:sp>
      <p:pic>
        <p:nvPicPr>
          <p:cNvPr id="243" name="Imagen 9"/>
          <p:cNvPicPr/>
          <p:nvPr/>
        </p:nvPicPr>
        <p:blipFill>
          <a:blip r:embed="rId2"/>
          <a:stretch/>
        </p:blipFill>
        <p:spPr>
          <a:xfrm>
            <a:off x="5990400" y="1690560"/>
            <a:ext cx="4609080" cy="3758040"/>
          </a:xfrm>
          <a:prstGeom prst="rect">
            <a:avLst/>
          </a:prstGeom>
          <a:ln w="0">
            <a:noFill/>
          </a:ln>
        </p:spPr>
      </p:pic>
      <p:sp>
        <p:nvSpPr>
          <p:cNvPr id="244" name="CuadroTexto 1"/>
          <p:cNvSpPr/>
          <p:nvPr/>
        </p:nvSpPr>
        <p:spPr>
          <a:xfrm>
            <a:off x="943920" y="1612440"/>
            <a:ext cx="4423680" cy="48306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buClr>
                <a:srgbClr val="FFFFFF"/>
              </a:buClr>
              <a:buFont typeface="Arial"/>
              <a:buChar char="•"/>
            </a:pPr>
            <a:r>
              <a:rPr lang="en-US" sz="2800" spc="-1" dirty="0">
                <a:solidFill>
                  <a:srgbClr val="FFFFFF"/>
                </a:solidFill>
                <a:latin typeface="Arial"/>
              </a:rPr>
              <a:t>Map high-dimensional data points into a lower-dimensional space while preserving the similarities between the data points.</a:t>
            </a:r>
          </a:p>
          <a:p>
            <a:pPr marL="285840" indent="-285840">
              <a:lnSpc>
                <a:spcPct val="100000"/>
              </a:lnSpc>
              <a:buClr>
                <a:srgbClr val="FFFFFF"/>
              </a:buClr>
              <a:buFont typeface="Arial"/>
              <a:buChar char="•"/>
            </a:pPr>
            <a:endParaRPr lang="en-US" sz="2800" strike="noStrike" spc="-1" dirty="0">
              <a:solidFill>
                <a:srgbClr val="374151"/>
              </a:solidFill>
              <a:latin typeface="Söhne"/>
            </a:endParaRPr>
          </a:p>
          <a:p>
            <a:pPr marL="285840" indent="-285840">
              <a:lnSpc>
                <a:spcPct val="100000"/>
              </a:lnSpc>
              <a:buClr>
                <a:srgbClr val="FFFFFF"/>
              </a:buClr>
              <a:buFont typeface="Arial"/>
              <a:buChar char="•"/>
            </a:pPr>
            <a:r>
              <a:rPr lang="en-GB" sz="2800" b="0" strike="noStrike" spc="-1" dirty="0">
                <a:solidFill>
                  <a:srgbClr val="FFFFFF"/>
                </a:solidFill>
                <a:latin typeface="Arial"/>
              </a:rPr>
              <a:t>Cluster division of classes based on local similarity in the high-dimensional space.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 sz="4000" b="1" strike="noStrike" spc="-1">
                <a:solidFill>
                  <a:srgbClr val="FFFFFF"/>
                </a:solidFill>
                <a:latin typeface="Helvetica Neue"/>
                <a:ea typeface="Helvetica Neue"/>
              </a:rPr>
              <a:t>t-SNE – Feature Visualization</a:t>
            </a:r>
            <a:endParaRPr lang="sv-SE" sz="4000" b="0" strike="noStrike" spc="-1">
              <a:solidFill>
                <a:srgbClr val="000000"/>
              </a:solidFill>
              <a:latin typeface="Arial"/>
            </a:endParaRPr>
          </a:p>
        </p:txBody>
      </p:sp>
      <p:pic>
        <p:nvPicPr>
          <p:cNvPr id="246" name="Imagen 2"/>
          <p:cNvPicPr/>
          <p:nvPr/>
        </p:nvPicPr>
        <p:blipFill>
          <a:blip r:embed="rId2"/>
          <a:stretch/>
        </p:blipFill>
        <p:spPr>
          <a:xfrm>
            <a:off x="838080" y="1690560"/>
            <a:ext cx="4617360" cy="3758040"/>
          </a:xfrm>
          <a:prstGeom prst="rect">
            <a:avLst/>
          </a:prstGeom>
          <a:ln w="0">
            <a:noFill/>
          </a:ln>
        </p:spPr>
      </p:pic>
      <p:pic>
        <p:nvPicPr>
          <p:cNvPr id="247" name="Picture 2"/>
          <p:cNvPicPr/>
          <p:nvPr/>
        </p:nvPicPr>
        <p:blipFill>
          <a:blip r:embed="rId3"/>
          <a:stretch/>
        </p:blipFill>
        <p:spPr>
          <a:xfrm>
            <a:off x="5945040" y="1714320"/>
            <a:ext cx="4651200" cy="3785760"/>
          </a:xfrm>
          <a:prstGeom prst="rect">
            <a:avLst/>
          </a:prstGeom>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rmAutofit/>
          </a:bodyPr>
          <a:lstStyle/>
          <a:p>
            <a:pPr indent="0">
              <a:lnSpc>
                <a:spcPct val="90000"/>
              </a:lnSpc>
              <a:buNone/>
              <a:tabLst>
                <a:tab pos="0" algn="l"/>
              </a:tabLst>
            </a:pPr>
            <a:r>
              <a:rPr lang="es-MX" sz="4800" b="1" strike="noStrike" spc="-1">
                <a:solidFill>
                  <a:srgbClr val="FFFFFF"/>
                </a:solidFill>
                <a:latin typeface="Helvetica Neue"/>
                <a:ea typeface="Helvetica Neue"/>
              </a:rPr>
              <a:t>Conclusion</a:t>
            </a:r>
            <a:endParaRPr lang="sv-SE" sz="4800" b="0" strike="noStrike" spc="-1">
              <a:solidFill>
                <a:srgbClr val="000000"/>
              </a:solidFill>
              <a:latin typeface="Arial"/>
            </a:endParaRPr>
          </a:p>
        </p:txBody>
      </p:sp>
      <p:sp>
        <p:nvSpPr>
          <p:cNvPr id="249"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spcBef>
                <a:spcPts val="1417"/>
              </a:spcBef>
              <a:buNone/>
            </a:pPr>
            <a:endParaRPr lang="sv-SE" sz="18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Key ideas from Project Work</a:t>
            </a:r>
            <a:endParaRPr lang="sv-SE" sz="4400" b="0" strike="noStrike" spc="-1">
              <a:solidFill>
                <a:srgbClr val="000000"/>
              </a:solidFill>
              <a:latin typeface="Arial"/>
            </a:endParaRPr>
          </a:p>
        </p:txBody>
      </p:sp>
      <p:sp>
        <p:nvSpPr>
          <p:cNvPr id="251"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dirty="0">
                <a:solidFill>
                  <a:srgbClr val="FFFFFF"/>
                </a:solidFill>
                <a:latin typeface="Arial"/>
                <a:ea typeface="Helvetica Neue Medium"/>
              </a:rPr>
              <a:t>It does seem a reachable task to train a CNN for identification of pneumonia on x-ray chest images. </a:t>
            </a:r>
            <a:endParaRPr lang="sv-SE" sz="2800" b="0" strike="noStrike" spc="-1" dirty="0">
              <a:solidFill>
                <a:srgbClr val="000000"/>
              </a:solidFill>
              <a:latin typeface="Arial"/>
            </a:endParaRPr>
          </a:p>
          <a:p>
            <a:pPr indent="0" algn="just">
              <a:lnSpc>
                <a:spcPct val="90000"/>
              </a:lnSpc>
              <a:spcBef>
                <a:spcPts val="1001"/>
              </a:spcBef>
              <a:buNone/>
              <a:tabLst>
                <a:tab pos="0" algn="l"/>
              </a:tabLst>
            </a:pPr>
            <a:endParaRPr lang="sv-SE" sz="2800" b="0" strike="noStrike" spc="-1" dirty="0">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dirty="0">
                <a:solidFill>
                  <a:srgbClr val="FFFFFF"/>
                </a:solidFill>
                <a:latin typeface="Arial"/>
                <a:ea typeface="Helvetica Neue Medium"/>
              </a:rPr>
              <a:t>Training and Validation Accuracy/</a:t>
            </a:r>
            <a:r>
              <a:rPr lang="en-US" sz="2800" b="0" strike="noStrike" spc="-1" dirty="0" err="1">
                <a:solidFill>
                  <a:srgbClr val="FFFFFF"/>
                </a:solidFill>
                <a:latin typeface="Arial"/>
                <a:ea typeface="Helvetica Neue Medium"/>
              </a:rPr>
              <a:t>Fscore</a:t>
            </a:r>
            <a:r>
              <a:rPr lang="en-US" sz="2800" b="0" strike="noStrike" spc="-1" dirty="0">
                <a:solidFill>
                  <a:srgbClr val="FFFFFF"/>
                </a:solidFill>
                <a:latin typeface="Arial"/>
                <a:ea typeface="Helvetica Neue Medium"/>
              </a:rPr>
              <a:t> higher than 95% on all models except </a:t>
            </a:r>
            <a:r>
              <a:rPr lang="en-US" sz="2800" b="0" strike="noStrike" spc="-1" dirty="0" err="1">
                <a:solidFill>
                  <a:srgbClr val="FFFFFF"/>
                </a:solidFill>
                <a:latin typeface="Arial"/>
                <a:ea typeface="Helvetica Neue Medium"/>
              </a:rPr>
              <a:t>TabukNet</a:t>
            </a:r>
            <a:r>
              <a:rPr lang="en-US" sz="2800" b="0" strike="noStrike" spc="-1" dirty="0">
                <a:solidFill>
                  <a:srgbClr val="FFFFFF"/>
                </a:solidFill>
                <a:latin typeface="Arial"/>
                <a:ea typeface="Helvetica Neue Medium"/>
              </a:rPr>
              <a:t>.</a:t>
            </a:r>
            <a:endParaRPr lang="sv-SE" sz="2800" b="0" strike="noStrike" spc="-1" dirty="0">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strike="noStrike" spc="-1" dirty="0">
                <a:solidFill>
                  <a:srgbClr val="FFFFFF"/>
                </a:solidFill>
                <a:latin typeface="Arial"/>
                <a:ea typeface="Helvetica Neue Medium"/>
              </a:rPr>
              <a:t>Testing Accuracy of 87% on ResNet18.</a:t>
            </a:r>
            <a:endParaRPr lang="sv-SE" sz="2800" strike="noStrike" spc="-1" dirty="0">
              <a:solidFill>
                <a:srgbClr val="000000"/>
              </a:solidFill>
              <a:latin typeface="Arial"/>
            </a:endParaRPr>
          </a:p>
          <a:p>
            <a:pPr indent="0" algn="just">
              <a:lnSpc>
                <a:spcPct val="90000"/>
              </a:lnSpc>
              <a:spcBef>
                <a:spcPts val="1001"/>
              </a:spcBef>
              <a:buNone/>
              <a:tabLst>
                <a:tab pos="0" algn="l"/>
              </a:tabLst>
            </a:pPr>
            <a:endParaRPr lang="sv-SE" sz="2800" b="0" strike="noStrike" spc="-1" dirty="0">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dirty="0">
                <a:solidFill>
                  <a:srgbClr val="FFFFFF"/>
                </a:solidFill>
                <a:latin typeface="Arial"/>
                <a:ea typeface="Helvetica Neue Medium"/>
              </a:rPr>
              <a:t>Better models might be achieved by increasing the dataset.</a:t>
            </a:r>
            <a:endParaRPr lang="sv-SE" sz="28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What is Pneumonia?</a:t>
            </a:r>
            <a:endParaRPr lang="sv-SE" sz="4400" b="0" strike="noStrike" spc="-1">
              <a:solidFill>
                <a:srgbClr val="000000"/>
              </a:solidFill>
              <a:latin typeface="Arial"/>
            </a:endParaRPr>
          </a:p>
        </p:txBody>
      </p:sp>
      <p:sp>
        <p:nvSpPr>
          <p:cNvPr id="13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1" strike="noStrike" spc="-1">
                <a:solidFill>
                  <a:srgbClr val="FFFFFF"/>
                </a:solidFill>
                <a:latin typeface="Arial"/>
                <a:ea typeface="Helvetica Neue Medium"/>
              </a:rPr>
              <a:t>Pneumonia</a:t>
            </a:r>
            <a:r>
              <a:rPr lang="en-US" sz="2800" b="0" strike="noStrike" spc="-1">
                <a:solidFill>
                  <a:srgbClr val="FFFFFF"/>
                </a:solidFill>
                <a:latin typeface="Arial"/>
                <a:ea typeface="Helvetica Neue Medium"/>
              </a:rPr>
              <a:t> is an inflammatory condition of the lung primarily affecting the small air sacs known as alveoli.</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Pneumonia is usually caused by infection with viruses or bacteria, and less commonly by other microorganisms.</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Each year, pneumonia affects about 450 million people globally (7% of the population) and results in about 4 million deaths.</a:t>
            </a:r>
            <a:endParaRPr lang="sv-SE" sz="2800" b="0" strike="noStrike" spc="-1">
              <a:solidFill>
                <a:srgbClr val="000000"/>
              </a:solidFill>
              <a:latin typeface="Arial"/>
            </a:endParaRPr>
          </a:p>
        </p:txBody>
      </p:sp>
      <p:sp>
        <p:nvSpPr>
          <p:cNvPr id="140" name="CuadroTexto 6"/>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https://en.wikipedia.org/wiki/Pneumonia</a:t>
            </a:r>
            <a:endParaRPr lang="en-GB" sz="1400" b="0" strike="noStrike" spc="-1">
              <a:solidFill>
                <a:srgbClr val="FFFFFF"/>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523880" y="1122480"/>
            <a:ext cx="9143280" cy="2386800"/>
          </a:xfrm>
          <a:prstGeom prst="rect">
            <a:avLst/>
          </a:prstGeom>
          <a:noFill/>
          <a:ln w="0">
            <a:noFill/>
          </a:ln>
        </p:spPr>
        <p:txBody>
          <a:bodyPr lIns="0" tIns="0" rIns="0" bIns="0" anchor="b">
            <a:noAutofit/>
          </a:bodyPr>
          <a:lstStyle/>
          <a:p>
            <a:pPr indent="0" algn="ctr">
              <a:lnSpc>
                <a:spcPct val="90000"/>
              </a:lnSpc>
              <a:buNone/>
              <a:tabLst>
                <a:tab pos="0" algn="l"/>
              </a:tabLst>
            </a:pPr>
            <a:r>
              <a:rPr lang="en-US" sz="6000" b="1" strike="noStrike" spc="-1">
                <a:solidFill>
                  <a:srgbClr val="FFFFFF"/>
                </a:solidFill>
                <a:latin typeface="Helvetica Neue"/>
                <a:ea typeface="Helvetica Neue"/>
              </a:rPr>
              <a:t>Thank you</a:t>
            </a:r>
            <a:endParaRPr lang="sv-SE" sz="6000" b="0" strike="noStrike" spc="-1">
              <a:solidFill>
                <a:srgbClr val="000000"/>
              </a:solidFill>
              <a:latin typeface="Arial"/>
            </a:endParaRPr>
          </a:p>
        </p:txBody>
      </p:sp>
      <p:sp>
        <p:nvSpPr>
          <p:cNvPr id="255" name="PlaceHolder 2"/>
          <p:cNvSpPr>
            <a:spLocks noGrp="1"/>
          </p:cNvSpPr>
          <p:nvPr>
            <p:ph type="subTitle"/>
          </p:nvPr>
        </p:nvSpPr>
        <p:spPr>
          <a:xfrm>
            <a:off x="1523880" y="3602160"/>
            <a:ext cx="9143280" cy="1654920"/>
          </a:xfrm>
          <a:prstGeom prst="rect">
            <a:avLst/>
          </a:prstGeom>
          <a:noFill/>
          <a:ln w="0">
            <a:noFill/>
          </a:ln>
        </p:spPr>
        <p:txBody>
          <a:bodyPr lIns="0" tIns="0" rIns="0" bIns="0" anchor="t">
            <a:noAutofit/>
          </a:bodyPr>
          <a:lstStyle/>
          <a:p>
            <a:pPr indent="0" algn="ctr">
              <a:lnSpc>
                <a:spcPct val="90000"/>
              </a:lnSpc>
              <a:spcBef>
                <a:spcPts val="1001"/>
              </a:spcBef>
              <a:buNone/>
              <a:tabLst>
                <a:tab pos="0" algn="l"/>
              </a:tabLst>
            </a:pPr>
            <a:r>
              <a:rPr lang="en-US" sz="2400" b="0" strike="noStrike" spc="-1">
                <a:solidFill>
                  <a:srgbClr val="FFFFFF"/>
                </a:solidFill>
                <a:latin typeface="Helvetica Neue Medium"/>
                <a:ea typeface="Helvetica Neue Medium"/>
              </a:rPr>
              <a:t>Questions?</a:t>
            </a:r>
            <a:endParaRPr lang="en-GB" sz="24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What does Pneumonia affect?</a:t>
            </a:r>
            <a:endParaRPr lang="sv-SE" sz="4400" b="0" strike="noStrike" spc="-1">
              <a:solidFill>
                <a:srgbClr val="000000"/>
              </a:solidFill>
              <a:latin typeface="Arial"/>
            </a:endParaRPr>
          </a:p>
        </p:txBody>
      </p:sp>
      <p:sp>
        <p:nvSpPr>
          <p:cNvPr id="14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A </a:t>
            </a:r>
            <a:r>
              <a:rPr lang="en-US" sz="2800" b="1" strike="noStrike" spc="-1">
                <a:solidFill>
                  <a:srgbClr val="FFFFFF"/>
                </a:solidFill>
                <a:latin typeface="Arial"/>
                <a:ea typeface="Helvetica Neue Medium"/>
              </a:rPr>
              <a:t>pulmonary alveolus</a:t>
            </a:r>
            <a:r>
              <a:rPr lang="en-US" sz="2800" b="0" strike="noStrike" spc="-1">
                <a:solidFill>
                  <a:srgbClr val="FFFFFF"/>
                </a:solidFill>
                <a:latin typeface="Arial"/>
                <a:ea typeface="Helvetica Neue Medium"/>
              </a:rPr>
              <a:t>, is one of millions of hollow, cup-shaped cavities in the lungs where pulmonary gas exchange takes place. </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Oxygen is exchanged for carbon dioxide at the blood–air barrier between the alveolar air and the pulmonary capillary.</a:t>
            </a:r>
            <a:endParaRPr lang="sv-SE" sz="2800" b="0" strike="noStrike" spc="-1">
              <a:solidFill>
                <a:srgbClr val="000000"/>
              </a:solidFill>
              <a:latin typeface="Arial"/>
            </a:endParaRPr>
          </a:p>
        </p:txBody>
      </p:sp>
      <p:sp>
        <p:nvSpPr>
          <p:cNvPr id="143" name="CuadroTexto 6"/>
          <p:cNvSpPr/>
          <p:nvPr/>
        </p:nvSpPr>
        <p:spPr>
          <a:xfrm>
            <a:off x="838080" y="6123600"/>
            <a:ext cx="609768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ES" sz="1400" b="0" strike="noStrike" spc="-1">
                <a:solidFill>
                  <a:srgbClr val="FFFFFF"/>
                </a:solidFill>
                <a:latin typeface="Calibri"/>
                <a:ea typeface="DejaVu Sans"/>
              </a:rPr>
              <a:t>Source: https://en.wikipedia.org/wiki/Pulmonary_alveolus</a:t>
            </a:r>
            <a:endParaRPr lang="en-GB" sz="1400" b="0" strike="noStrike" spc="-1">
              <a:solidFill>
                <a:srgbClr val="FFFFFF"/>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How does Pneumonia look like?</a:t>
            </a:r>
            <a:endParaRPr lang="sv-SE" sz="4400" b="0" strike="noStrike" spc="-1">
              <a:solidFill>
                <a:srgbClr val="000000"/>
              </a:solidFill>
              <a:latin typeface="Arial"/>
            </a:endParaRPr>
          </a:p>
        </p:txBody>
      </p:sp>
      <p:pic>
        <p:nvPicPr>
          <p:cNvPr id="145" name="Picture 2" descr="Pneumonia | informedhealth.org"/>
          <p:cNvPicPr/>
          <p:nvPr/>
        </p:nvPicPr>
        <p:blipFill>
          <a:blip r:embed="rId2"/>
          <a:stretch/>
        </p:blipFill>
        <p:spPr>
          <a:xfrm>
            <a:off x="956160" y="1730160"/>
            <a:ext cx="3686040" cy="3216960"/>
          </a:xfrm>
          <a:prstGeom prst="rect">
            <a:avLst/>
          </a:prstGeom>
          <a:ln w="0">
            <a:noFill/>
          </a:ln>
        </p:spPr>
      </p:pic>
      <p:pic>
        <p:nvPicPr>
          <p:cNvPr id="146" name="Picture 2" descr="Imagen en blanco y negro de una cascada de fondo&#10;&#10;Descripción generada automáticamente con confianza baja"/>
          <p:cNvPicPr/>
          <p:nvPr/>
        </p:nvPicPr>
        <p:blipFill>
          <a:blip r:embed="rId3"/>
          <a:stretch/>
        </p:blipFill>
        <p:spPr>
          <a:xfrm>
            <a:off x="5736960" y="1740240"/>
            <a:ext cx="3686040" cy="3206880"/>
          </a:xfrm>
          <a:prstGeom prst="rect">
            <a:avLst/>
          </a:prstGeom>
          <a:ln w="0">
            <a:noFill/>
          </a:ln>
        </p:spPr>
      </p:pic>
      <p:sp>
        <p:nvSpPr>
          <p:cNvPr id="147" name="CuadroTexto 2"/>
          <p:cNvSpPr/>
          <p:nvPr/>
        </p:nvSpPr>
        <p:spPr>
          <a:xfrm>
            <a:off x="956160" y="5135040"/>
            <a:ext cx="3686040" cy="112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s-ES" sz="1800" b="0" strike="noStrike" spc="-1">
                <a:solidFill>
                  <a:srgbClr val="FFFFFF"/>
                </a:solidFill>
                <a:latin typeface="Calibri"/>
                <a:ea typeface="DejaVu Sans"/>
              </a:rPr>
              <a:t>Graphical visualization of the Pneumonia effects on the alveoli</a:t>
            </a:r>
            <a:endParaRPr lang="en-GB" sz="1800" b="0" strike="noStrike" spc="-1">
              <a:solidFill>
                <a:srgbClr val="FFFFFF"/>
              </a:solidFill>
              <a:latin typeface="Arial"/>
            </a:endParaRPr>
          </a:p>
          <a:p>
            <a:pPr>
              <a:lnSpc>
                <a:spcPct val="100000"/>
              </a:lnSpc>
            </a:pPr>
            <a:endParaRPr lang="en-GB" sz="1800" b="0" strike="noStrike" spc="-1">
              <a:solidFill>
                <a:srgbClr val="FFFFFF"/>
              </a:solidFill>
              <a:latin typeface="Arial"/>
            </a:endParaRPr>
          </a:p>
          <a:p>
            <a:pPr algn="ctr">
              <a:lnSpc>
                <a:spcPct val="100000"/>
              </a:lnSpc>
            </a:pPr>
            <a:r>
              <a:rPr lang="es-ES" sz="1400" b="0" strike="noStrike" spc="-1">
                <a:solidFill>
                  <a:srgbClr val="FFFFFF"/>
                </a:solidFill>
                <a:latin typeface="Calibri"/>
                <a:ea typeface="DejaVu Sans"/>
              </a:rPr>
              <a:t>Source: informedhealth.org</a:t>
            </a:r>
            <a:endParaRPr lang="en-GB" sz="1400" b="0" strike="noStrike" spc="-1">
              <a:solidFill>
                <a:srgbClr val="FFFFFF"/>
              </a:solidFill>
              <a:latin typeface="Arial"/>
            </a:endParaRPr>
          </a:p>
        </p:txBody>
      </p:sp>
      <p:sp>
        <p:nvSpPr>
          <p:cNvPr id="148" name="CuadroTexto 5"/>
          <p:cNvSpPr/>
          <p:nvPr/>
        </p:nvSpPr>
        <p:spPr>
          <a:xfrm>
            <a:off x="5736960" y="5135040"/>
            <a:ext cx="3686040" cy="112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1800" b="0" strike="noStrike" spc="-1">
                <a:solidFill>
                  <a:srgbClr val="FFFFFF"/>
                </a:solidFill>
                <a:latin typeface="Calibri"/>
                <a:ea typeface="DejaVu Sans"/>
              </a:rPr>
              <a:t>Chest X-ray of a pneumonia caused by </a:t>
            </a:r>
            <a:r>
              <a:rPr lang="en-US" sz="1800" b="0" i="1" strike="noStrike" spc="-1">
                <a:solidFill>
                  <a:srgbClr val="FFFFFF"/>
                </a:solidFill>
                <a:latin typeface="Calibri"/>
                <a:ea typeface="DejaVu Sans"/>
              </a:rPr>
              <a:t>Haemophilus influenzae</a:t>
            </a:r>
            <a:endParaRPr lang="en-GB" sz="1800" b="0" strike="noStrike" spc="-1">
              <a:solidFill>
                <a:srgbClr val="FFFFFF"/>
              </a:solidFill>
              <a:latin typeface="Arial"/>
            </a:endParaRPr>
          </a:p>
          <a:p>
            <a:pPr algn="ctr">
              <a:lnSpc>
                <a:spcPct val="100000"/>
              </a:lnSpc>
            </a:pPr>
            <a:endParaRPr lang="en-GB" sz="1800" b="0" strike="noStrike" spc="-1">
              <a:solidFill>
                <a:srgbClr val="FFFFFF"/>
              </a:solidFill>
              <a:latin typeface="Arial"/>
            </a:endParaRPr>
          </a:p>
          <a:p>
            <a:pPr algn="ctr">
              <a:lnSpc>
                <a:spcPct val="100000"/>
              </a:lnSpc>
            </a:pPr>
            <a:r>
              <a:rPr lang="en-US" sz="1400" b="0" strike="noStrike" spc="-1">
                <a:solidFill>
                  <a:srgbClr val="FFFFFF"/>
                </a:solidFill>
                <a:latin typeface="Calibri"/>
                <a:ea typeface="DejaVu Sans"/>
              </a:rPr>
              <a:t>Source</a:t>
            </a:r>
            <a:r>
              <a:rPr lang="en-US" sz="1400" b="0" i="1" strike="noStrike" spc="-1">
                <a:solidFill>
                  <a:srgbClr val="FFFFFF"/>
                </a:solidFill>
                <a:latin typeface="Calibri"/>
                <a:ea typeface="DejaVu Sans"/>
              </a:rPr>
              <a:t>: </a:t>
            </a:r>
            <a:r>
              <a:rPr lang="es-ES" sz="1400" b="0" strike="noStrike" spc="-1">
                <a:solidFill>
                  <a:srgbClr val="FFFFFF"/>
                </a:solidFill>
                <a:latin typeface="Calibri"/>
                <a:ea typeface="DejaVu Sans"/>
              </a:rPr>
              <a:t>wikipedia.org/wiki/Pneumonia</a:t>
            </a:r>
            <a:endParaRPr lang="en-GB" sz="1400" b="0" strike="noStrike" spc="-1">
              <a:solidFill>
                <a:srgbClr val="FFFFFF"/>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1960" y="1709640"/>
            <a:ext cx="10514880" cy="2851920"/>
          </a:xfrm>
          <a:prstGeom prst="rect">
            <a:avLst/>
          </a:prstGeom>
          <a:noFill/>
          <a:ln w="0">
            <a:noFill/>
          </a:ln>
        </p:spPr>
        <p:txBody>
          <a:bodyPr lIns="90000" tIns="45000" rIns="90000" bIns="45000" anchor="b">
            <a:normAutofit/>
          </a:bodyPr>
          <a:lstStyle/>
          <a:p>
            <a:pPr indent="0">
              <a:lnSpc>
                <a:spcPct val="90000"/>
              </a:lnSpc>
              <a:buNone/>
              <a:tabLst>
                <a:tab pos="0" algn="l"/>
              </a:tabLst>
            </a:pPr>
            <a:r>
              <a:rPr lang="es-MX" sz="4800" b="1" strike="noStrike" spc="-1">
                <a:solidFill>
                  <a:srgbClr val="FFFFFF"/>
                </a:solidFill>
                <a:latin typeface="Helvetica Neue"/>
                <a:ea typeface="Helvetica Neue"/>
              </a:rPr>
              <a:t>Data Analysis</a:t>
            </a:r>
            <a:endParaRPr lang="sv-SE" sz="4800" b="0" strike="noStrike" spc="-1">
              <a:solidFill>
                <a:srgbClr val="000000"/>
              </a:solidFill>
              <a:latin typeface="Arial"/>
            </a:endParaRPr>
          </a:p>
        </p:txBody>
      </p:sp>
      <p:sp>
        <p:nvSpPr>
          <p:cNvPr id="150" name="PlaceHolder 2"/>
          <p:cNvSpPr>
            <a:spLocks noGrp="1"/>
          </p:cNvSpPr>
          <p:nvPr>
            <p:ph/>
          </p:nvPr>
        </p:nvSpPr>
        <p:spPr>
          <a:xfrm>
            <a:off x="831960" y="4589640"/>
            <a:ext cx="10514880" cy="1499400"/>
          </a:xfrm>
          <a:prstGeom prst="rect">
            <a:avLst/>
          </a:prstGeom>
          <a:noFill/>
          <a:ln w="0">
            <a:noFill/>
          </a:ln>
        </p:spPr>
        <p:txBody>
          <a:bodyPr lIns="90000" tIns="45000" rIns="90000" bIns="45000" anchor="t">
            <a:noAutofit/>
          </a:bodyPr>
          <a:lstStyle/>
          <a:p>
            <a:pPr indent="0">
              <a:lnSpc>
                <a:spcPct val="90000"/>
              </a:lnSpc>
              <a:spcBef>
                <a:spcPts val="1001"/>
              </a:spcBef>
              <a:buNone/>
              <a:tabLst>
                <a:tab pos="0" algn="l"/>
              </a:tabLst>
            </a:pPr>
            <a:r>
              <a:rPr lang="es-ES" sz="2400" b="0" strike="noStrike" spc="-1">
                <a:solidFill>
                  <a:srgbClr val="FFFFFF"/>
                </a:solidFill>
                <a:latin typeface="Helvetica Neue Medium"/>
                <a:ea typeface="Helvetica Neue Medium"/>
              </a:rPr>
              <a:t>Class Distribution &amp; Preprocessing Techniques</a:t>
            </a:r>
            <a:endParaRPr lang="sv-SE" sz="2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How does our data look like?</a:t>
            </a:r>
            <a:endParaRPr lang="sv-SE" sz="4400" b="0" strike="noStrike" spc="-1">
              <a:solidFill>
                <a:srgbClr val="000000"/>
              </a:solidFill>
              <a:latin typeface="Arial"/>
            </a:endParaRPr>
          </a:p>
        </p:txBody>
      </p:sp>
      <p:sp>
        <p:nvSpPr>
          <p:cNvPr id="152"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FFFFFF"/>
              </a:buClr>
              <a:buFont typeface="Arial"/>
              <a:buChar char="•"/>
            </a:pPr>
            <a:r>
              <a:rPr lang="en-US" sz="2800" b="0" strike="noStrike" spc="-1">
                <a:solidFill>
                  <a:srgbClr val="FFFFFF"/>
                </a:solidFill>
                <a:latin typeface="Arial"/>
                <a:ea typeface="Helvetica Neue Medium"/>
              </a:rPr>
              <a:t>The dataset consists of high-resolution x-ray images of the lungs. There are two classes for pneumonia patients contracted with (1) COVID-19 and (2) other viruses as well as a class for (3) non-infected patients.</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marL="228600" indent="-228600" algn="just">
              <a:lnSpc>
                <a:spcPct val="90000"/>
              </a:lnSpc>
              <a:spcBef>
                <a:spcPts val="1001"/>
              </a:spcBef>
              <a:buClr>
                <a:srgbClr val="FFFFFF"/>
              </a:buClr>
              <a:buFont typeface="Arial"/>
              <a:buChar char="•"/>
              <a:tabLst>
                <a:tab pos="0" algn="l"/>
              </a:tabLst>
            </a:pPr>
            <a:r>
              <a:rPr lang="en-US" sz="2800" b="0" strike="noStrike" spc="-1">
                <a:solidFill>
                  <a:srgbClr val="FFFFFF"/>
                </a:solidFill>
                <a:latin typeface="Arial"/>
                <a:ea typeface="Helvetica Neue Medium"/>
              </a:rPr>
              <a:t>The images are not the same size and the number of instances on each class is different. The total number of instances is 137, 90 and 90 for respectively covid, viral and normal classes.</a:t>
            </a: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a:p>
            <a:pPr indent="0" algn="just">
              <a:lnSpc>
                <a:spcPct val="90000"/>
              </a:lnSpc>
              <a:spcBef>
                <a:spcPts val="1001"/>
              </a:spcBef>
              <a:buNone/>
              <a:tabLst>
                <a:tab pos="0" algn="l"/>
              </a:tabLst>
            </a:pPr>
            <a:endParaRPr lang="sv-SE"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s-ES" sz="4400" b="1" strike="noStrike" spc="-1">
                <a:solidFill>
                  <a:srgbClr val="FFFFFF"/>
                </a:solidFill>
                <a:latin typeface="Helvetica Neue"/>
                <a:ea typeface="Helvetica Neue"/>
              </a:rPr>
              <a:t>How does our data look like?</a:t>
            </a:r>
            <a:endParaRPr lang="sv-SE" sz="4400" b="0" strike="noStrike" spc="-1">
              <a:solidFill>
                <a:srgbClr val="000000"/>
              </a:solidFill>
              <a:latin typeface="Arial"/>
            </a:endParaRPr>
          </a:p>
        </p:txBody>
      </p:sp>
      <p:pic>
        <p:nvPicPr>
          <p:cNvPr id="154" name="Imagen 12"/>
          <p:cNvPicPr/>
          <p:nvPr/>
        </p:nvPicPr>
        <p:blipFill>
          <a:blip r:embed="rId2"/>
          <a:srcRect t="12211"/>
          <a:stretch/>
        </p:blipFill>
        <p:spPr>
          <a:xfrm>
            <a:off x="838080" y="2029320"/>
            <a:ext cx="10559520" cy="30304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6916</TotalTime>
  <Words>1308</Words>
  <Application>Microsoft Office PowerPoint</Application>
  <PresentationFormat>Panorámica</PresentationFormat>
  <Paragraphs>222</Paragraphs>
  <Slides>40</Slides>
  <Notes>4</Notes>
  <HiddenSlides>9</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40</vt:i4>
      </vt:variant>
    </vt:vector>
  </HeadingPairs>
  <TitlesOfParts>
    <vt:vector size="52" baseType="lpstr">
      <vt:lpstr>Arial</vt:lpstr>
      <vt:lpstr>Calibri</vt:lpstr>
      <vt:lpstr>Helvetica Neue</vt:lpstr>
      <vt:lpstr>Helvetica Neue Medium</vt:lpstr>
      <vt:lpstr>Roboto</vt:lpstr>
      <vt:lpstr>Söhne</vt:lpstr>
      <vt:lpstr>Symbol</vt:lpstr>
      <vt:lpstr>Times New Roman</vt:lpstr>
      <vt:lpstr>Wingdings</vt:lpstr>
      <vt:lpstr>Office Theme</vt:lpstr>
      <vt:lpstr>Office Theme</vt:lpstr>
      <vt:lpstr>Office Theme</vt:lpstr>
      <vt:lpstr>Multiclass Classification for Detection of Pneumonia Infection in Chest X-Rays  M7016H - AI In The Healthcare System</vt:lpstr>
      <vt:lpstr>Index</vt:lpstr>
      <vt:lpstr>Introduction</vt:lpstr>
      <vt:lpstr>What is Pneumonia?</vt:lpstr>
      <vt:lpstr>What does Pneumonia affect?</vt:lpstr>
      <vt:lpstr>How does Pneumonia look like?</vt:lpstr>
      <vt:lpstr>Data Analysis</vt:lpstr>
      <vt:lpstr>How does our data look like?</vt:lpstr>
      <vt:lpstr>How does our data look like?</vt:lpstr>
      <vt:lpstr>How did we divide the data?</vt:lpstr>
      <vt:lpstr>Preprocessing Techniques</vt:lpstr>
      <vt:lpstr>Preprocessing Techniques</vt:lpstr>
      <vt:lpstr>Augmentation Techniques</vt:lpstr>
      <vt:lpstr>Augmentation Techniques</vt:lpstr>
      <vt:lpstr>Network Architecture Design</vt:lpstr>
      <vt:lpstr>Classification of COVID-19 from chest x-ray images using deep features and correlation coefficient</vt:lpstr>
      <vt:lpstr>Classification of COVID-19 from chest x-ray images using deep features and correlation coefficient</vt:lpstr>
      <vt:lpstr>Classification of COVID-19 from chest x-ray images using deep features and correlation coefficient</vt:lpstr>
      <vt:lpstr>Multiclass Classification for Detection of COVID-19 Infection in Chest X-Rays Using CNN</vt:lpstr>
      <vt:lpstr>Multiclass Classification for Detection of COVID-19 Infection in Chest X-Rays Using CNN</vt:lpstr>
      <vt:lpstr>A Deep Transfer Learning Approach to Diagnose Covid-19 using X-ray Images</vt:lpstr>
      <vt:lpstr>A Deep Transfer Learning Approach to Diagnose Covid-19 using X-ray Images</vt:lpstr>
      <vt:lpstr>Proposed Solutions</vt:lpstr>
      <vt:lpstr>Network Training &amp; Evaluation</vt:lpstr>
      <vt:lpstr>Training characteristics</vt:lpstr>
      <vt:lpstr>TabukNet</vt:lpstr>
      <vt:lpstr>ChittagongNet/VGG16</vt:lpstr>
      <vt:lpstr>ChittagongNet/VGG19</vt:lpstr>
      <vt:lpstr>ChittagongNet/ResNet18</vt:lpstr>
      <vt:lpstr>ChittagongNet/MobileNetV2</vt:lpstr>
      <vt:lpstr>Results</vt:lpstr>
      <vt:lpstr>Feature Activations</vt:lpstr>
      <vt:lpstr>Feature Activations</vt:lpstr>
      <vt:lpstr>GradCAM – Gradient Visualization</vt:lpstr>
      <vt:lpstr>GradCAM – Gradient Visualization</vt:lpstr>
      <vt:lpstr>t-SNE – Feature Visualization</vt:lpstr>
      <vt:lpstr>t-SNE – Feature Visualization</vt:lpstr>
      <vt:lpstr>Conclusion</vt:lpstr>
      <vt:lpstr>Key ideas from Project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Carnelos Matteo</dc:creator>
  <dc:description/>
  <cp:lastModifiedBy>Fernando Labra Caso</cp:lastModifiedBy>
  <cp:revision>251</cp:revision>
  <dcterms:created xsi:type="dcterms:W3CDTF">2021-10-12T14:06:34Z</dcterms:created>
  <dcterms:modified xsi:type="dcterms:W3CDTF">2023-05-16T08:09:40Z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9</vt:i4>
  </property>
  <property fmtid="{D5CDD505-2E9C-101B-9397-08002B2CF9AE}" pid="3" name="Notes">
    <vt:i4>4</vt:i4>
  </property>
  <property fmtid="{D5CDD505-2E9C-101B-9397-08002B2CF9AE}" pid="4" name="PresentationFormat">
    <vt:lpwstr>Anpassad</vt:lpwstr>
  </property>
  <property fmtid="{D5CDD505-2E9C-101B-9397-08002B2CF9AE}" pid="5" name="Slides">
    <vt:i4>41</vt:i4>
  </property>
</Properties>
</file>