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6" r:id="rId2"/>
    <p:sldId id="282" r:id="rId3"/>
    <p:sldId id="283" r:id="rId4"/>
    <p:sldId id="284" r:id="rId5"/>
    <p:sldId id="285" r:id="rId6"/>
    <p:sldId id="287" r:id="rId7"/>
    <p:sldId id="288" r:id="rId8"/>
    <p:sldId id="289" r:id="rId9"/>
    <p:sldId id="290" r:id="rId10"/>
    <p:sldId id="293" r:id="rId11"/>
    <p:sldId id="294" r:id="rId12"/>
    <p:sldId id="299" r:id="rId13"/>
    <p:sldId id="295" r:id="rId14"/>
    <p:sldId id="296" r:id="rId15"/>
    <p:sldId id="298" r:id="rId16"/>
    <p:sldId id="301" r:id="rId17"/>
    <p:sldId id="302" r:id="rId18"/>
    <p:sldId id="303" r:id="rId19"/>
    <p:sldId id="322" r:id="rId20"/>
    <p:sldId id="300" r:id="rId21"/>
    <p:sldId id="305" r:id="rId22"/>
    <p:sldId id="304" r:id="rId23"/>
    <p:sldId id="306" r:id="rId24"/>
    <p:sldId id="307" r:id="rId25"/>
    <p:sldId id="308" r:id="rId26"/>
    <p:sldId id="310" r:id="rId27"/>
    <p:sldId id="313" r:id="rId28"/>
    <p:sldId id="314" r:id="rId29"/>
    <p:sldId id="319" r:id="rId30"/>
    <p:sldId id="315" r:id="rId31"/>
    <p:sldId id="321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00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94660"/>
  </p:normalViewPr>
  <p:slideViewPr>
    <p:cSldViewPr>
      <p:cViewPr varScale="1">
        <p:scale>
          <a:sx n="113" d="100"/>
          <a:sy n="113" d="100"/>
        </p:scale>
        <p:origin x="195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7B6-D9C4-425B-921C-9F8568FEF6FB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5C435-8526-47F9-8563-E7CC1D4638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79887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55779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29685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11509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44456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1795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9704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94713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71712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7379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0514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8689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9330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7288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379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2380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0126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0303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pt-BR" sz="4900" b="1" kern="1200" dirty="0" smtClean="0">
                <a:solidFill>
                  <a:schemeClr val="tx1"/>
                </a:solidFill>
                <a:effectLst>
                  <a:glow rad="63500">
                    <a:schemeClr val="bg1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pt-BR" sz="2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12" descr="ufpel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07" y="141635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 descr="cdtec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72" y="332658"/>
            <a:ext cx="2031180" cy="6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0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7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0"/>
            <a:ext cx="83820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4114800" cy="4953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Imagem Online 3"/>
          <p:cNvSpPr>
            <a:spLocks noGrp="1"/>
          </p:cNvSpPr>
          <p:nvPr>
            <p:ph type="clipArt" sz="half" idx="2"/>
          </p:nvPr>
        </p:nvSpPr>
        <p:spPr>
          <a:xfrm>
            <a:off x="4953000" y="1371600"/>
            <a:ext cx="4114800" cy="4953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21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4016"/>
            <a:ext cx="65532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pt-BR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64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76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36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97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2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81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797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13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7150818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49D7-BA06-42C7-8DBA-6EF632F706D9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E546-17B7-4630-A06B-35EA0E4D3A2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4" name="Imagem 13" descr="computacao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70274" y="124326"/>
            <a:ext cx="2448272" cy="10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Futura Md BT" panose="020B06020202040203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Autofit/>
          </a:bodyPr>
          <a:lstStyle/>
          <a:p>
            <a:r>
              <a:rPr lang="pt-BR" sz="4000" dirty="0"/>
              <a:t>Algoritmos e Estrutura de Dados 1</a:t>
            </a:r>
            <a:br>
              <a:rPr lang="pt-BR" sz="4000" dirty="0"/>
            </a:br>
            <a:r>
              <a:rPr lang="pt-BR" sz="4000" dirty="0"/>
              <a:t>Hoje: Ponteiros </a:t>
            </a:r>
            <a:br>
              <a:rPr lang="pt-BR" sz="4000" dirty="0"/>
            </a:br>
            <a:r>
              <a:rPr lang="pt-BR" sz="4000" dirty="0"/>
              <a:t>(endereços de variáveis)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34272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Prof. Dr. Rafael P. Torchelsen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rafael.torchelsen@inf.ufpel.edu.br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endereços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0619" y="134076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5999"/>
              </p:ext>
            </p:extLst>
          </p:nvPr>
        </p:nvGraphicFramePr>
        <p:xfrm>
          <a:off x="755576" y="2268236"/>
          <a:ext cx="1751856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875928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5148064" y="4221088"/>
            <a:ext cx="3435360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int</a:t>
            </a:r>
            <a:r>
              <a:rPr lang="pt-BR" sz="3200" dirty="0" smtClean="0"/>
              <a:t> *num3 = 6;</a:t>
            </a:r>
          </a:p>
          <a:p>
            <a:pPr algn="ctr"/>
            <a:r>
              <a:rPr lang="pt-BR" sz="3200" dirty="0" smtClean="0"/>
              <a:t>*num3 = 7;</a:t>
            </a:r>
            <a:endParaRPr lang="pt-BR" sz="32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82779"/>
              </p:ext>
            </p:extLst>
          </p:nvPr>
        </p:nvGraphicFramePr>
        <p:xfrm>
          <a:off x="4139952" y="2304689"/>
          <a:ext cx="5004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8172400" y="2996952"/>
            <a:ext cx="648072" cy="43204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707904" y="6021288"/>
            <a:ext cx="487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Qual o valor de num2 ?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699793" y="4221088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Mudamos o valor no endereço 6, o que muda o valor de num2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</a:t>
            </a:r>
            <a:r>
              <a:rPr lang="pt-BR" dirty="0" smtClean="0"/>
              <a:t>Ponteiros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3528" y="1558533"/>
            <a:ext cx="612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Sintaxe: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tipo</a:t>
            </a:r>
            <a:r>
              <a:rPr lang="pt-BR" sz="2400" dirty="0"/>
              <a:t> </a:t>
            </a:r>
            <a:r>
              <a:rPr lang="pt-BR" sz="2400" b="1" dirty="0"/>
              <a:t>*</a:t>
            </a:r>
            <a:r>
              <a:rPr lang="pt-BR" sz="2400" dirty="0" err="1">
                <a:solidFill>
                  <a:schemeClr val="tx2"/>
                </a:solidFill>
              </a:rPr>
              <a:t>nome_da_variavel_ponteiro</a:t>
            </a:r>
            <a:r>
              <a:rPr lang="pt-BR" sz="2400" dirty="0"/>
              <a:t>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979712" y="2780928"/>
            <a:ext cx="4248472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r"/>
            <a:r>
              <a:rPr lang="pt-BR" sz="2000" dirty="0"/>
              <a:t>asterisco indica que a variável</a:t>
            </a:r>
          </a:p>
          <a:p>
            <a:pPr algn="r"/>
            <a:r>
              <a:rPr lang="pt-BR" sz="2000" dirty="0"/>
              <a:t>armazena um endereço de </a:t>
            </a:r>
            <a:r>
              <a:rPr lang="pt-BR" sz="2000" dirty="0" smtClean="0"/>
              <a:t>memória</a:t>
            </a:r>
          </a:p>
          <a:p>
            <a:pPr algn="r"/>
            <a:r>
              <a:rPr lang="pt-BR" sz="2000" dirty="0"/>
              <a:t>cujo </a:t>
            </a:r>
            <a:r>
              <a:rPr lang="pt-BR" sz="2000" dirty="0" smtClean="0"/>
              <a:t>conteúdo é </a:t>
            </a:r>
            <a:r>
              <a:rPr lang="pt-BR" sz="2000" dirty="0"/>
              <a:t>do </a:t>
            </a:r>
            <a:r>
              <a:rPr lang="pt-BR" sz="2000" dirty="0" smtClean="0"/>
              <a:t>tipo especificado</a:t>
            </a:r>
            <a:r>
              <a:rPr lang="pt-BR" sz="2000" dirty="0"/>
              <a:t>.</a:t>
            </a:r>
          </a:p>
          <a:p>
            <a:pPr algn="r"/>
            <a:endParaRPr lang="pt-BR" sz="20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1547664" y="2204864"/>
            <a:ext cx="432048" cy="900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1043608" y="2389530"/>
            <a:ext cx="0" cy="1894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951308" y="4283804"/>
            <a:ext cx="26001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/>
              <a:t>qualquer tipo válido em C</a:t>
            </a:r>
          </a:p>
        </p:txBody>
      </p:sp>
    </p:spTree>
    <p:extLst>
      <p:ext uri="{BB962C8B-B14F-4D97-AF65-F5344CB8AC3E}">
        <p14:creationId xmlns:p14="http://schemas.microsoft.com/office/powerpoint/2010/main" val="243018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</a:t>
            </a:r>
            <a:r>
              <a:rPr lang="pt-BR" dirty="0" smtClean="0"/>
              <a:t>Ponteiros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043608" y="1412776"/>
            <a:ext cx="1018399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&amp;</a:t>
            </a:r>
            <a:endParaRPr lang="pt-BR" sz="3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411760" y="1412776"/>
            <a:ext cx="6480720" cy="25922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operador unário, que devolve o endereço de memória de seu </a:t>
            </a:r>
            <a:r>
              <a:rPr lang="pt-BR" sz="2400" dirty="0" smtClean="0"/>
              <a:t>operando</a:t>
            </a:r>
          </a:p>
          <a:p>
            <a:r>
              <a:rPr lang="pt-BR" sz="2400" dirty="0" smtClean="0"/>
              <a:t>Exemplo: </a:t>
            </a:r>
          </a:p>
          <a:p>
            <a:r>
              <a:rPr lang="pt-BR" sz="2400" dirty="0" smtClean="0"/>
              <a:t>  </a:t>
            </a:r>
            <a:r>
              <a:rPr lang="pt-BR" sz="2400" dirty="0" err="1" smtClean="0"/>
              <a:t>int</a:t>
            </a:r>
            <a:r>
              <a:rPr lang="pt-BR" sz="2400" dirty="0" smtClean="0"/>
              <a:t>  num;</a:t>
            </a:r>
          </a:p>
          <a:p>
            <a:r>
              <a:rPr lang="pt-BR" sz="2400" dirty="0" smtClean="0"/>
              <a:t>  &amp;num;</a:t>
            </a:r>
            <a:endParaRPr lang="pt-BR" sz="2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043608" y="4293096"/>
            <a:ext cx="1018399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/>
              <a:t>*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2411760" y="4293096"/>
            <a:ext cx="6480720" cy="2448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operador unário que devolve o </a:t>
            </a:r>
            <a:r>
              <a:rPr lang="pt-BR" sz="2400" dirty="0" smtClean="0"/>
              <a:t>valor da </a:t>
            </a:r>
            <a:r>
              <a:rPr lang="pt-BR" sz="2400" dirty="0"/>
              <a:t>variável localizada no endereço que o </a:t>
            </a:r>
            <a:r>
              <a:rPr lang="pt-BR" sz="2400" dirty="0" smtClean="0"/>
              <a:t>segue</a:t>
            </a:r>
          </a:p>
          <a:p>
            <a:r>
              <a:rPr lang="pt-BR" sz="2400" dirty="0" smtClean="0"/>
              <a:t>Exemplo: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*num;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*num;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3779912" y="34290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4355976" y="3284984"/>
            <a:ext cx="288032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Retorna o </a:t>
            </a:r>
            <a:r>
              <a:rPr lang="pt-BR" b="1" dirty="0" smtClean="0"/>
              <a:t>endereço</a:t>
            </a:r>
            <a:r>
              <a:rPr lang="pt-BR" dirty="0" smtClean="0"/>
              <a:t> de num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3602237" y="62373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4178300" y="6093296"/>
            <a:ext cx="4570163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Retorna o </a:t>
            </a:r>
            <a:r>
              <a:rPr lang="pt-BR" b="1" dirty="0" smtClean="0"/>
              <a:t>valor</a:t>
            </a:r>
            <a:r>
              <a:rPr lang="pt-BR" dirty="0" smtClean="0"/>
              <a:t> que se encontra no </a:t>
            </a:r>
            <a:r>
              <a:rPr lang="pt-BR" b="1" dirty="0" smtClean="0"/>
              <a:t>endereço</a:t>
            </a:r>
            <a:r>
              <a:rPr lang="pt-BR" dirty="0" smtClean="0"/>
              <a:t> que num </a:t>
            </a:r>
            <a:r>
              <a:rPr lang="pt-BR" b="1" dirty="0" smtClean="0"/>
              <a:t>aponta</a:t>
            </a:r>
            <a:endParaRPr lang="pt-BR" b="1" dirty="0"/>
          </a:p>
        </p:txBody>
      </p:sp>
      <p:sp>
        <p:nvSpPr>
          <p:cNvPr id="13" name="Retângulo de cantos arredondados 23"/>
          <p:cNvSpPr/>
          <p:nvPr/>
        </p:nvSpPr>
        <p:spPr>
          <a:xfrm>
            <a:off x="3203848" y="2564904"/>
            <a:ext cx="5004048" cy="1512168"/>
          </a:xfrm>
          <a:prstGeom prst="round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Não faz o mesmo quando utilizado na declaração de uma variável!!!</a:t>
            </a:r>
          </a:p>
          <a:p>
            <a:pPr algn="ctr"/>
            <a:r>
              <a:rPr lang="pt-BR" sz="2400" dirty="0" smtClean="0"/>
              <a:t>Na declaração o * diz a variável é do tipo ponteiro.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472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87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smtClean="0"/>
              <a:t>float </a:t>
            </a:r>
            <a:r>
              <a:rPr lang="pt-BR" b="1" dirty="0" smtClean="0"/>
              <a:t>*</a:t>
            </a:r>
            <a:r>
              <a:rPr lang="pt-BR" dirty="0" smtClean="0"/>
              <a:t>f; </a:t>
            </a:r>
            <a:r>
              <a:rPr lang="pt-BR" dirty="0" smtClean="0">
                <a:solidFill>
                  <a:srgbClr val="00B050"/>
                </a:solidFill>
              </a:rPr>
              <a:t>// </a:t>
            </a:r>
            <a:r>
              <a:rPr lang="pt-BR" dirty="0">
                <a:solidFill>
                  <a:srgbClr val="00B050"/>
                </a:solidFill>
              </a:rPr>
              <a:t>f é um ponteiro para variáveis do </a:t>
            </a:r>
            <a:r>
              <a:rPr lang="pt-BR" dirty="0" smtClean="0">
                <a:solidFill>
                  <a:srgbClr val="00B050"/>
                </a:solidFill>
              </a:rPr>
              <a:t>tipo float</a:t>
            </a: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 smtClean="0"/>
              <a:t>int </a:t>
            </a:r>
            <a:r>
              <a:rPr lang="pt-BR" b="1" dirty="0" smtClean="0"/>
              <a:t>*</a:t>
            </a:r>
            <a:r>
              <a:rPr lang="pt-BR" dirty="0"/>
              <a:t>i</a:t>
            </a:r>
            <a:r>
              <a:rPr lang="pt-BR" dirty="0" smtClean="0"/>
              <a:t>; </a:t>
            </a:r>
            <a:r>
              <a:rPr lang="pt-BR" dirty="0" smtClean="0">
                <a:solidFill>
                  <a:srgbClr val="00B050"/>
                </a:solidFill>
              </a:rPr>
              <a:t>//i é </a:t>
            </a:r>
            <a:r>
              <a:rPr lang="pt-BR" dirty="0">
                <a:solidFill>
                  <a:srgbClr val="00B050"/>
                </a:solidFill>
              </a:rPr>
              <a:t>um ponteiro para variáveis do tipo inteiro</a:t>
            </a:r>
          </a:p>
          <a:p>
            <a:pPr marL="0" indent="0">
              <a:buNone/>
            </a:pPr>
            <a:r>
              <a:rPr lang="pt-BR" dirty="0" smtClean="0"/>
              <a:t>char a</a:t>
            </a:r>
            <a:r>
              <a:rPr lang="pt-BR" dirty="0"/>
              <a:t>, b, </a:t>
            </a:r>
            <a:r>
              <a:rPr lang="pt-BR" b="1" dirty="0"/>
              <a:t>*</a:t>
            </a:r>
            <a:r>
              <a:rPr lang="pt-BR" dirty="0"/>
              <a:t>p, c, </a:t>
            </a:r>
            <a:r>
              <a:rPr lang="pt-BR" b="1" dirty="0"/>
              <a:t>*</a:t>
            </a:r>
            <a:r>
              <a:rPr lang="pt-BR" dirty="0"/>
              <a:t>q</a:t>
            </a:r>
            <a:r>
              <a:rPr lang="pt-BR" dirty="0" smtClean="0"/>
              <a:t>; </a:t>
            </a:r>
            <a:r>
              <a:rPr lang="pt-BR" dirty="0" smtClean="0">
                <a:solidFill>
                  <a:srgbClr val="00B050"/>
                </a:solidFill>
              </a:rPr>
              <a:t>// podemos </a:t>
            </a:r>
            <a:r>
              <a:rPr lang="pt-BR" dirty="0">
                <a:solidFill>
                  <a:srgbClr val="00B050"/>
                </a:solidFill>
              </a:rPr>
              <a:t>declarar junto com </a:t>
            </a:r>
            <a:r>
              <a:rPr lang="pt-BR" dirty="0" smtClean="0">
                <a:solidFill>
                  <a:srgbClr val="00B050"/>
                </a:solidFill>
              </a:rPr>
              <a:t>  			    // variáveis </a:t>
            </a:r>
            <a:r>
              <a:rPr lang="pt-BR" dirty="0">
                <a:solidFill>
                  <a:srgbClr val="00B050"/>
                </a:solidFill>
              </a:rPr>
              <a:t>de mesmo </a:t>
            </a:r>
            <a:r>
              <a:rPr lang="pt-BR" dirty="0" smtClean="0">
                <a:solidFill>
                  <a:srgbClr val="00B050"/>
                </a:solidFill>
              </a:rPr>
              <a:t>tipo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•"/>
            </a:pPr>
            <a:r>
              <a:rPr lang="pt-BR" sz="2400" dirty="0" smtClean="0">
                <a:solidFill>
                  <a:srgbClr val="FF0000"/>
                </a:solidFill>
              </a:rPr>
              <a:t>O asterisco </a:t>
            </a:r>
            <a:r>
              <a:rPr lang="pt-BR" sz="2400" dirty="0">
                <a:solidFill>
                  <a:srgbClr val="FF0000"/>
                </a:solidFill>
              </a:rPr>
              <a:t>é o mesmo da operação de multiplicação, mas não provoca confusão porque seu significado depende do </a:t>
            </a:r>
            <a:r>
              <a:rPr lang="pt-BR" sz="2400" u="sng" dirty="0">
                <a:solidFill>
                  <a:srgbClr val="FF0000"/>
                </a:solidFill>
              </a:rPr>
              <a:t>contexto</a:t>
            </a:r>
            <a:r>
              <a:rPr lang="pt-BR" sz="2400" dirty="0">
                <a:solidFill>
                  <a:srgbClr val="FF0000"/>
                </a:solidFill>
              </a:rPr>
              <a:t> em que é usado</a:t>
            </a:r>
            <a:r>
              <a:rPr lang="pt-BR" sz="2400" dirty="0" smtClean="0">
                <a:solidFill>
                  <a:srgbClr val="FF0000"/>
                </a:solidFill>
              </a:rPr>
              <a:t>!</a:t>
            </a:r>
          </a:p>
          <a:p>
            <a:pPr>
              <a:buFontTx/>
              <a:buChar char="•"/>
            </a:pPr>
            <a:r>
              <a:rPr lang="pt-BR" sz="2400" dirty="0" smtClean="0">
                <a:solidFill>
                  <a:srgbClr val="FF0000"/>
                </a:solidFill>
              </a:rPr>
              <a:t>Quantos usos vocês já identificaram para o *?</a:t>
            </a:r>
          </a:p>
          <a:p>
            <a:pPr>
              <a:buFontTx/>
              <a:buChar char="•"/>
            </a:pPr>
            <a:r>
              <a:rPr lang="pt-BR" sz="2400" dirty="0" smtClean="0">
                <a:solidFill>
                  <a:srgbClr val="FF0000"/>
                </a:solidFill>
              </a:rPr>
              <a:t>Multiplicação, declaração de variável do tipo ponteiro e retorno do valor na posição de memória a qual o ponteiro aponta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</a:t>
            </a:r>
            <a:r>
              <a:rPr lang="pt-BR" dirty="0" err="1" smtClean="0"/>
              <a:t>nt</a:t>
            </a:r>
            <a:r>
              <a:rPr lang="pt-BR" dirty="0" smtClean="0"/>
              <a:t> </a:t>
            </a:r>
            <a:r>
              <a:rPr lang="pt-BR" dirty="0" err="1" smtClean="0"/>
              <a:t>count</a:t>
            </a:r>
            <a:r>
              <a:rPr lang="pt-BR" dirty="0"/>
              <a:t>, q,*m</a:t>
            </a:r>
            <a:r>
              <a:rPr lang="pt-BR" dirty="0" smtClean="0"/>
              <a:t>; </a:t>
            </a:r>
          </a:p>
          <a:p>
            <a:pPr marL="0" indent="0">
              <a:buNone/>
            </a:pPr>
            <a:r>
              <a:rPr lang="pt-BR" dirty="0" err="1" smtClean="0"/>
              <a:t>count</a:t>
            </a:r>
            <a:r>
              <a:rPr lang="pt-BR" dirty="0" smtClean="0"/>
              <a:t> </a:t>
            </a:r>
            <a:r>
              <a:rPr lang="pt-BR" dirty="0"/>
              <a:t>= 10</a:t>
            </a:r>
            <a:r>
              <a:rPr lang="pt-BR" dirty="0" smtClean="0"/>
              <a:t>; 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m </a:t>
            </a:r>
            <a:r>
              <a:rPr lang="pt-BR" dirty="0" smtClean="0"/>
              <a:t>= &amp;</a:t>
            </a:r>
            <a:r>
              <a:rPr lang="pt-BR" dirty="0" err="1">
                <a:solidFill>
                  <a:srgbClr val="7030A0"/>
                </a:solidFill>
              </a:rPr>
              <a:t>count</a:t>
            </a:r>
            <a:r>
              <a:rPr lang="pt-BR" dirty="0" smtClean="0"/>
              <a:t>; </a:t>
            </a:r>
            <a:r>
              <a:rPr lang="pt-BR" dirty="0" smtClean="0">
                <a:solidFill>
                  <a:srgbClr val="00B050"/>
                </a:solidFill>
              </a:rPr>
              <a:t>// </a:t>
            </a:r>
            <a:r>
              <a:rPr lang="pt-BR" dirty="0" smtClean="0">
                <a:solidFill>
                  <a:srgbClr val="FF0000"/>
                </a:solidFill>
              </a:rPr>
              <a:t>m</a:t>
            </a:r>
            <a:r>
              <a:rPr lang="pt-BR" dirty="0" smtClean="0">
                <a:solidFill>
                  <a:srgbClr val="00B050"/>
                </a:solidFill>
              </a:rPr>
              <a:t> recebe endereço de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                      // memória da variável </a:t>
            </a:r>
            <a:r>
              <a:rPr lang="pt-BR" dirty="0" err="1" smtClean="0">
                <a:solidFill>
                  <a:srgbClr val="7030A0"/>
                </a:solidFill>
              </a:rPr>
              <a:t>count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q </a:t>
            </a:r>
            <a:r>
              <a:rPr lang="pt-BR" dirty="0" smtClean="0"/>
              <a:t>= *</a:t>
            </a:r>
            <a:r>
              <a:rPr lang="pt-BR" dirty="0">
                <a:solidFill>
                  <a:srgbClr val="FF0000"/>
                </a:solidFill>
              </a:rPr>
              <a:t>m</a:t>
            </a:r>
            <a:r>
              <a:rPr lang="pt-BR" dirty="0" smtClean="0"/>
              <a:t>; </a:t>
            </a:r>
            <a:r>
              <a:rPr lang="pt-BR" dirty="0" smtClean="0">
                <a:solidFill>
                  <a:srgbClr val="00B050"/>
                </a:solidFill>
              </a:rPr>
              <a:t>// </a:t>
            </a:r>
            <a:r>
              <a:rPr lang="pt-BR" dirty="0" smtClean="0">
                <a:solidFill>
                  <a:srgbClr val="0070C0"/>
                </a:solidFill>
              </a:rPr>
              <a:t>q</a:t>
            </a:r>
            <a:r>
              <a:rPr lang="pt-BR" dirty="0" smtClean="0">
                <a:solidFill>
                  <a:srgbClr val="00B050"/>
                </a:solidFill>
              </a:rPr>
              <a:t> recebe o valor armazenado no  	             	    // endereço apontado por </a:t>
            </a:r>
            <a:r>
              <a:rPr lang="pt-BR" dirty="0" smtClean="0">
                <a:solidFill>
                  <a:srgbClr val="FF0000"/>
                </a:solidFill>
              </a:rPr>
              <a:t>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endereços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0619" y="134076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38147"/>
              </p:ext>
            </p:extLst>
          </p:nvPr>
        </p:nvGraphicFramePr>
        <p:xfrm>
          <a:off x="755576" y="2268236"/>
          <a:ext cx="1751856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875928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5148064" y="4221088"/>
            <a:ext cx="3435360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int</a:t>
            </a:r>
            <a:r>
              <a:rPr lang="pt-BR" sz="3200" dirty="0" smtClean="0"/>
              <a:t> *num3 = 6;</a:t>
            </a:r>
          </a:p>
          <a:p>
            <a:pPr algn="ctr"/>
            <a:r>
              <a:rPr lang="pt-BR" sz="3200" dirty="0" smtClean="0"/>
              <a:t>num3 = &amp;num;</a:t>
            </a:r>
            <a:endParaRPr lang="pt-BR" sz="32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97520"/>
              </p:ext>
            </p:extLst>
          </p:nvPr>
        </p:nvGraphicFramePr>
        <p:xfrm>
          <a:off x="4139952" y="2304689"/>
          <a:ext cx="5004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635896" y="6146140"/>
            <a:ext cx="471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Qual o valor atribuído a num3?</a:t>
            </a:r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4644008" y="515719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644008" y="5157192"/>
            <a:ext cx="0" cy="11257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8172400" y="3356992"/>
            <a:ext cx="648072" cy="43204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763688" y="2780928"/>
            <a:ext cx="648072" cy="43204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7452320" y="2996952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2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#include &lt;</a:t>
            </a:r>
            <a:r>
              <a:rPr lang="pt-BR" dirty="0" err="1"/>
              <a:t>stdlib.h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count</a:t>
            </a:r>
            <a:r>
              <a:rPr lang="pt-BR" dirty="0"/>
              <a:t>, q,*m;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 smtClean="0"/>
              <a:t>  m</a:t>
            </a:r>
            <a:r>
              <a:rPr lang="en-US" dirty="0"/>
              <a:t>=&amp;count</a:t>
            </a:r>
            <a:r>
              <a:rPr lang="en-US" dirty="0" smtClean="0"/>
              <a:t>; 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printf</a:t>
            </a:r>
            <a:r>
              <a:rPr lang="pt-BR" dirty="0" smtClean="0"/>
              <a:t>(”Informe </a:t>
            </a:r>
            <a:r>
              <a:rPr lang="pt-BR" dirty="0" err="1" smtClean="0"/>
              <a:t>count</a:t>
            </a:r>
            <a:r>
              <a:rPr lang="pt-BR" dirty="0" smtClean="0"/>
              <a:t> = “); 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scanf</a:t>
            </a:r>
            <a:r>
              <a:rPr lang="pt-BR" dirty="0"/>
              <a:t>("%d", &amp;</a:t>
            </a:r>
            <a:r>
              <a:rPr lang="pt-BR" dirty="0" err="1"/>
              <a:t>count</a:t>
            </a:r>
            <a:r>
              <a:rPr lang="pt-BR" dirty="0"/>
              <a:t>); </a:t>
            </a: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q</a:t>
            </a:r>
            <a:r>
              <a:rPr lang="pt-BR" dirty="0" smtClean="0"/>
              <a:t> </a:t>
            </a:r>
            <a:r>
              <a:rPr lang="pt-BR" dirty="0"/>
              <a:t>=*m</a:t>
            </a:r>
            <a:r>
              <a:rPr lang="pt-BR" dirty="0" smtClean="0"/>
              <a:t>; </a:t>
            </a: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printf</a:t>
            </a:r>
            <a:r>
              <a:rPr lang="pt-BR" dirty="0"/>
              <a:t>("m =%p\n", m</a:t>
            </a:r>
            <a:r>
              <a:rPr lang="pt-BR" dirty="0" smtClean="0"/>
              <a:t>); </a:t>
            </a: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printf</a:t>
            </a:r>
            <a:r>
              <a:rPr lang="pt-BR" dirty="0"/>
              <a:t>("q =%d\n", q);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printf</a:t>
            </a:r>
            <a:r>
              <a:rPr lang="pt-BR" dirty="0"/>
              <a:t>("m aponta </a:t>
            </a:r>
            <a:r>
              <a:rPr lang="pt-BR" dirty="0" smtClean="0"/>
              <a:t>para %</a:t>
            </a:r>
            <a:r>
              <a:rPr lang="pt-BR" dirty="0"/>
              <a:t>d\n\n",*m</a:t>
            </a:r>
            <a:r>
              <a:rPr lang="pt-BR" dirty="0" smtClean="0"/>
              <a:t>); </a:t>
            </a: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107504" y="39330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07504" y="45091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107504" y="48691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515719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57332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835696" y="3707740"/>
            <a:ext cx="287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recebe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endereço</a:t>
            </a:r>
            <a:r>
              <a:rPr lang="en-US" dirty="0">
                <a:solidFill>
                  <a:srgbClr val="00B050"/>
                </a:solidFill>
              </a:rPr>
              <a:t> de count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809208" y="4324454"/>
            <a:ext cx="3525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 armazena no endereço de </a:t>
            </a:r>
            <a:r>
              <a:rPr lang="pt-BR" dirty="0" err="1">
                <a:solidFill>
                  <a:srgbClr val="00B050"/>
                </a:solidFill>
              </a:rPr>
              <a:t>count</a:t>
            </a:r>
            <a:r>
              <a:rPr lang="pt-BR" dirty="0">
                <a:solidFill>
                  <a:srgbClr val="00B050"/>
                </a:solidFill>
              </a:rPr>
              <a:t>!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259632" y="4643844"/>
            <a:ext cx="314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 recebe valor apontado por m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809208" y="4972526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 %p para imprimir ponteiro (endereço apontado)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312879" y="5548590"/>
            <a:ext cx="2879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 conteúdo apontado por m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408124" y="1412776"/>
            <a:ext cx="2900180" cy="1800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/>
              <a:t>Informe </a:t>
            </a:r>
            <a:r>
              <a:rPr lang="pt-BR" sz="2000" dirty="0" err="1" smtClean="0"/>
              <a:t>count</a:t>
            </a:r>
            <a:r>
              <a:rPr lang="pt-BR" sz="2000" dirty="0" smtClean="0"/>
              <a:t> = 20</a:t>
            </a:r>
          </a:p>
          <a:p>
            <a:r>
              <a:rPr lang="pt-BR" sz="2000" dirty="0" smtClean="0"/>
              <a:t>m = 0022FF74</a:t>
            </a:r>
          </a:p>
          <a:p>
            <a:r>
              <a:rPr lang="pt-BR" sz="2000" dirty="0" smtClean="0"/>
              <a:t>q = 20</a:t>
            </a:r>
          </a:p>
          <a:p>
            <a:r>
              <a:rPr lang="pt-BR" sz="2000" dirty="0" smtClean="0"/>
              <a:t>m aponta para 20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152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Atribuições </a:t>
            </a:r>
            <a:r>
              <a:rPr lang="pt-BR" dirty="0"/>
              <a:t>com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Como qualquer variável, um ponteiro pode ser usado no lado direito de um comando de atribuição para passar seu valor para um outro ponteiro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Exemplo:</a:t>
            </a:r>
          </a:p>
          <a:p>
            <a:pPr marL="0" indent="0">
              <a:buNone/>
            </a:pPr>
            <a:r>
              <a:rPr lang="fr-FR" sz="2400" dirty="0" err="1"/>
              <a:t>int</a:t>
            </a:r>
            <a:r>
              <a:rPr lang="fr-FR" sz="2400" dirty="0"/>
              <a:t> x = 200, *p1, *p2;</a:t>
            </a:r>
          </a:p>
          <a:p>
            <a:pPr marL="0" indent="0">
              <a:buNone/>
            </a:pPr>
            <a:r>
              <a:rPr lang="pt-BR" sz="2400" dirty="0"/>
              <a:t>p1=&amp;x</a:t>
            </a:r>
            <a:r>
              <a:rPr lang="pt-BR" sz="2400" dirty="0" smtClean="0"/>
              <a:t>; </a:t>
            </a:r>
            <a:r>
              <a:rPr lang="pt-BR" sz="2400" dirty="0" smtClean="0">
                <a:solidFill>
                  <a:srgbClr val="00B050"/>
                </a:solidFill>
              </a:rPr>
              <a:t>// </a:t>
            </a:r>
            <a:r>
              <a:rPr lang="pt-BR" sz="2400" dirty="0">
                <a:solidFill>
                  <a:srgbClr val="00B050"/>
                </a:solidFill>
              </a:rPr>
              <a:t>p1 aponta para x</a:t>
            </a:r>
          </a:p>
          <a:p>
            <a:pPr marL="0" indent="0">
              <a:buNone/>
            </a:pPr>
            <a:r>
              <a:rPr lang="pt-BR" sz="2400" dirty="0"/>
              <a:t>p2= p1</a:t>
            </a:r>
            <a:r>
              <a:rPr lang="pt-BR" sz="2400" dirty="0" smtClean="0"/>
              <a:t>; </a:t>
            </a:r>
            <a:r>
              <a:rPr lang="pt-BR" sz="2400" dirty="0" smtClean="0">
                <a:solidFill>
                  <a:srgbClr val="00B050"/>
                </a:solidFill>
              </a:rPr>
              <a:t>// </a:t>
            </a:r>
            <a:r>
              <a:rPr lang="pt-BR" sz="2400" dirty="0">
                <a:solidFill>
                  <a:srgbClr val="00B050"/>
                </a:solidFill>
              </a:rPr>
              <a:t>p2 recebe p1 e também passa a apontar para x</a:t>
            </a:r>
          </a:p>
          <a:p>
            <a:pPr marL="0" indent="0">
              <a:buNone/>
            </a:pPr>
            <a:r>
              <a:rPr lang="nb-NO" sz="2400" dirty="0"/>
              <a:t>printf("x -%d, p1=%pe p2=%p\n", x, p1, p2</a:t>
            </a:r>
            <a:r>
              <a:rPr lang="nb-NO" sz="2400" dirty="0" smtClean="0"/>
              <a:t>); </a:t>
            </a:r>
            <a:r>
              <a:rPr lang="nb-NO" sz="2400" b="1" dirty="0" smtClean="0">
                <a:solidFill>
                  <a:srgbClr val="00B050"/>
                </a:solidFill>
              </a:rPr>
              <a:t>// </a:t>
            </a:r>
            <a:r>
              <a:rPr lang="nb-NO" sz="2400" b="1" dirty="0">
                <a:solidFill>
                  <a:srgbClr val="00B050"/>
                </a:solidFill>
              </a:rPr>
              <a:t>endereço</a:t>
            </a:r>
            <a:endParaRPr lang="nb-NO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2400" dirty="0" err="1"/>
              <a:t>printf</a:t>
            </a:r>
            <a:r>
              <a:rPr lang="pt-BR" sz="2400" dirty="0"/>
              <a:t>("x -%d, p1=%de p2=%d\</a:t>
            </a:r>
            <a:r>
              <a:rPr lang="pt-BR" sz="2400" dirty="0" err="1"/>
              <a:t>n",x</a:t>
            </a:r>
            <a:r>
              <a:rPr lang="pt-BR" sz="2400" dirty="0"/>
              <a:t>,*p1,*p2</a:t>
            </a:r>
            <a:r>
              <a:rPr lang="pt-BR" sz="2400" dirty="0" smtClean="0"/>
              <a:t>); </a:t>
            </a:r>
            <a:r>
              <a:rPr lang="pt-BR" sz="2400" b="1" dirty="0" smtClean="0">
                <a:solidFill>
                  <a:srgbClr val="00B050"/>
                </a:solidFill>
              </a:rPr>
              <a:t>// </a:t>
            </a:r>
            <a:r>
              <a:rPr lang="pt-BR" sz="2400" b="1" dirty="0">
                <a:solidFill>
                  <a:srgbClr val="00B050"/>
                </a:solidFill>
              </a:rPr>
              <a:t>conteúdo apontado</a:t>
            </a:r>
            <a:endParaRPr lang="pt-BR" sz="2400" dirty="0">
              <a:solidFill>
                <a:srgbClr val="00B050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4175547" y="2528900"/>
            <a:ext cx="4680520" cy="1800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/>
              <a:t>x – 200, p1 = 0022FF60 e p2 = 0022FF60</a:t>
            </a:r>
          </a:p>
          <a:p>
            <a:r>
              <a:rPr lang="pt-BR" sz="2000" dirty="0" smtClean="0"/>
              <a:t>x – 200, p1 = 200 e p2 = 200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223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Atribuições com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040" y="1124744"/>
            <a:ext cx="8964488" cy="573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/>
              <a:t>main</a:t>
            </a:r>
            <a:r>
              <a:rPr lang="pt-BR" sz="1600" dirty="0"/>
              <a:t>()</a:t>
            </a:r>
          </a:p>
          <a:p>
            <a:pPr marL="0" indent="0">
              <a:buNone/>
            </a:pPr>
            <a:r>
              <a:rPr lang="pt-BR" sz="1600" dirty="0"/>
              <a:t>{</a:t>
            </a:r>
          </a:p>
          <a:p>
            <a:pPr marL="0" indent="0">
              <a:buNone/>
            </a:pPr>
            <a:r>
              <a:rPr lang="pl-PL" sz="1600" dirty="0" smtClean="0"/>
              <a:t>  </a:t>
            </a:r>
            <a:r>
              <a:rPr lang="pl-PL" sz="1600" dirty="0" err="1" smtClean="0"/>
              <a:t>int</a:t>
            </a:r>
            <a:r>
              <a:rPr lang="pl-PL" sz="1600" dirty="0" smtClean="0"/>
              <a:t> </a:t>
            </a:r>
            <a:r>
              <a:rPr lang="pl-PL" sz="1600" dirty="0"/>
              <a:t>y=3, x = 200, z=-94, *p1, *p2;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  </a:t>
            </a:r>
            <a:r>
              <a:rPr lang="pt-BR" sz="1600" dirty="0" err="1" smtClean="0"/>
              <a:t>printf</a:t>
            </a:r>
            <a:r>
              <a:rPr lang="pt-BR" sz="1600" dirty="0"/>
              <a:t>("</a:t>
            </a:r>
            <a:r>
              <a:rPr lang="pt-BR" sz="1600" dirty="0" err="1"/>
              <a:t>Conteudos</a:t>
            </a:r>
            <a:r>
              <a:rPr lang="pt-BR" sz="1600" dirty="0"/>
              <a:t> iniciais:\</a:t>
            </a:r>
            <a:r>
              <a:rPr lang="pt-BR" sz="1600" dirty="0" err="1"/>
              <a:t>nx</a:t>
            </a:r>
            <a:r>
              <a:rPr lang="pt-BR" sz="1600" dirty="0"/>
              <a:t> -%</a:t>
            </a:r>
            <a:r>
              <a:rPr lang="pt-BR" sz="1600" dirty="0" err="1"/>
              <a:t>d,y</a:t>
            </a:r>
            <a:r>
              <a:rPr lang="pt-BR" sz="1600" dirty="0"/>
              <a:t> -%</a:t>
            </a:r>
            <a:r>
              <a:rPr lang="pt-BR" sz="1600" dirty="0" err="1"/>
              <a:t>d,z</a:t>
            </a:r>
            <a:r>
              <a:rPr lang="pt-BR" sz="1600" dirty="0"/>
              <a:t> -%d\n",</a:t>
            </a:r>
            <a:r>
              <a:rPr lang="pt-BR" sz="1600" b="1" dirty="0" err="1"/>
              <a:t>x,y,z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 smtClean="0"/>
              <a:t>  p1</a:t>
            </a:r>
            <a:r>
              <a:rPr lang="pt-BR" sz="1600" dirty="0"/>
              <a:t>= &amp;x</a:t>
            </a:r>
            <a:r>
              <a:rPr lang="pt-BR" sz="1600" dirty="0" smtClean="0"/>
              <a:t>;</a:t>
            </a:r>
            <a:endParaRPr lang="pt-B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1600" dirty="0" smtClean="0"/>
              <a:t>  p2</a:t>
            </a:r>
            <a:r>
              <a:rPr lang="pt-BR" sz="1600" dirty="0"/>
              <a:t>= p1; </a:t>
            </a:r>
            <a:endParaRPr lang="pt-B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1600" dirty="0" smtClean="0"/>
              <a:t>  </a:t>
            </a:r>
            <a:r>
              <a:rPr lang="pt-BR" sz="1600" dirty="0" err="1" smtClean="0"/>
              <a:t>printf</a:t>
            </a:r>
            <a:r>
              <a:rPr lang="pt-BR" sz="1600" dirty="0"/>
              <a:t>("\</a:t>
            </a:r>
            <a:r>
              <a:rPr lang="pt-BR" sz="1600" dirty="0" err="1"/>
              <a:t>nx</a:t>
            </a:r>
            <a:r>
              <a:rPr lang="pt-BR" sz="1600" dirty="0"/>
              <a:t> -%d, p1=%p e p2=%p\n", </a:t>
            </a:r>
            <a:r>
              <a:rPr lang="pt-BR" sz="1600" b="1" dirty="0"/>
              <a:t>x, p1, p2</a:t>
            </a:r>
            <a:r>
              <a:rPr lang="pt-BR" sz="1600" dirty="0"/>
              <a:t>); </a:t>
            </a:r>
            <a:endParaRPr lang="pt-B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1600" dirty="0" smtClean="0"/>
              <a:t>  </a:t>
            </a:r>
            <a:r>
              <a:rPr lang="pt-BR" sz="1600" dirty="0" err="1" smtClean="0"/>
              <a:t>printf</a:t>
            </a:r>
            <a:r>
              <a:rPr lang="pt-BR" sz="1600" dirty="0"/>
              <a:t>("</a:t>
            </a:r>
            <a:r>
              <a:rPr lang="pt-BR" sz="1600" dirty="0" err="1"/>
              <a:t>Conteudos</a:t>
            </a:r>
            <a:r>
              <a:rPr lang="pt-BR" sz="1600" dirty="0"/>
              <a:t> apontados: p1=%d e p2=%d\n",</a:t>
            </a:r>
            <a:r>
              <a:rPr lang="pt-BR" sz="1600" b="1" dirty="0"/>
              <a:t>*p1, *p2</a:t>
            </a:r>
            <a:r>
              <a:rPr lang="pt-BR" sz="1600" dirty="0"/>
              <a:t>); </a:t>
            </a:r>
            <a:endParaRPr lang="pt-B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ES" sz="1600" dirty="0" smtClean="0"/>
              <a:t>  p1</a:t>
            </a:r>
            <a:r>
              <a:rPr lang="es-ES" sz="1600" dirty="0"/>
              <a:t>=&amp;y; </a:t>
            </a:r>
            <a:endParaRPr lang="es-E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1600" dirty="0" smtClean="0"/>
              <a:t>  *</a:t>
            </a:r>
            <a:r>
              <a:rPr lang="pt-BR" sz="1600" dirty="0"/>
              <a:t>p2= *p1; </a:t>
            </a:r>
            <a:endParaRPr lang="pt-B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1600" dirty="0" smtClean="0"/>
              <a:t>  </a:t>
            </a:r>
            <a:r>
              <a:rPr lang="pt-BR" sz="1600" dirty="0" err="1" smtClean="0"/>
              <a:t>printf</a:t>
            </a:r>
            <a:r>
              <a:rPr lang="pt-BR" sz="1600" dirty="0"/>
              <a:t>("\</a:t>
            </a:r>
            <a:r>
              <a:rPr lang="pt-BR" sz="1600" dirty="0" err="1"/>
              <a:t>nx</a:t>
            </a:r>
            <a:r>
              <a:rPr lang="pt-BR" sz="1600" dirty="0"/>
              <a:t> -%</a:t>
            </a:r>
            <a:r>
              <a:rPr lang="pt-BR" sz="1600" dirty="0" err="1"/>
              <a:t>d,y</a:t>
            </a:r>
            <a:r>
              <a:rPr lang="pt-BR" sz="1600" dirty="0"/>
              <a:t> -%d, p1=%p e p2=%p\</a:t>
            </a:r>
            <a:r>
              <a:rPr lang="pt-BR" sz="1600" dirty="0" err="1"/>
              <a:t>n</a:t>
            </a:r>
            <a:r>
              <a:rPr lang="pt-BR" sz="1600" dirty="0"/>
              <a:t>",</a:t>
            </a:r>
            <a:r>
              <a:rPr lang="pt-BR" sz="1600" b="1" dirty="0" err="1"/>
              <a:t>x</a:t>
            </a:r>
            <a:r>
              <a:rPr lang="pt-BR" sz="1600" b="1" dirty="0"/>
              <a:t>, y, p1, p2</a:t>
            </a:r>
            <a:r>
              <a:rPr lang="pt-BR" sz="1600" dirty="0"/>
              <a:t>); </a:t>
            </a:r>
            <a:endParaRPr lang="pt-B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1600" dirty="0" smtClean="0"/>
              <a:t>  </a:t>
            </a:r>
            <a:r>
              <a:rPr lang="pt-BR" sz="1600" dirty="0" err="1" smtClean="0"/>
              <a:t>printf</a:t>
            </a:r>
            <a:r>
              <a:rPr lang="pt-BR" sz="1600" dirty="0"/>
              <a:t>("</a:t>
            </a:r>
            <a:r>
              <a:rPr lang="pt-BR" sz="1600" dirty="0" err="1"/>
              <a:t>Conteudos</a:t>
            </a:r>
            <a:r>
              <a:rPr lang="pt-BR" sz="1600" dirty="0"/>
              <a:t> apontados: p1=%d e p2=%d\n",</a:t>
            </a:r>
            <a:r>
              <a:rPr lang="pt-BR" sz="1600" b="1" dirty="0"/>
              <a:t>*p1, *p2</a:t>
            </a:r>
            <a:r>
              <a:rPr lang="pt-BR" sz="1600" dirty="0"/>
              <a:t>); </a:t>
            </a:r>
            <a:endParaRPr lang="pt-B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1600" dirty="0" smtClean="0"/>
              <a:t>  p1</a:t>
            </a:r>
            <a:r>
              <a:rPr lang="pt-BR" sz="1600" dirty="0"/>
              <a:t>=&amp;z; </a:t>
            </a:r>
            <a:endParaRPr lang="pt-B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ES" sz="1600" dirty="0" smtClean="0"/>
              <a:t>  </a:t>
            </a:r>
            <a:r>
              <a:rPr lang="es-ES" sz="1600" dirty="0" err="1" smtClean="0"/>
              <a:t>printf</a:t>
            </a:r>
            <a:r>
              <a:rPr lang="es-ES" sz="1600" dirty="0"/>
              <a:t>("\</a:t>
            </a:r>
            <a:r>
              <a:rPr lang="es-ES" sz="1600" dirty="0" err="1"/>
              <a:t>nx</a:t>
            </a:r>
            <a:r>
              <a:rPr lang="es-ES" sz="1600" dirty="0"/>
              <a:t> -%</a:t>
            </a:r>
            <a:r>
              <a:rPr lang="es-ES" sz="1600" dirty="0" err="1"/>
              <a:t>d,y</a:t>
            </a:r>
            <a:r>
              <a:rPr lang="es-ES" sz="1600" dirty="0"/>
              <a:t> -%d, p1=%p e p2=%p\n",</a:t>
            </a:r>
            <a:r>
              <a:rPr lang="es-ES" sz="1600" b="1" dirty="0" err="1"/>
              <a:t>x,y</a:t>
            </a:r>
            <a:r>
              <a:rPr lang="es-ES" sz="1600" b="1" dirty="0"/>
              <a:t>, p1, p2</a:t>
            </a:r>
            <a:r>
              <a:rPr lang="es-ES" sz="1600" dirty="0" smtClean="0"/>
              <a:t>); </a:t>
            </a:r>
            <a:endParaRPr lang="es-E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1600" dirty="0" smtClean="0"/>
              <a:t>  </a:t>
            </a:r>
            <a:r>
              <a:rPr lang="pt-BR" sz="1600" dirty="0" err="1" smtClean="0"/>
              <a:t>printf</a:t>
            </a:r>
            <a:r>
              <a:rPr lang="pt-BR" sz="1600" dirty="0"/>
              <a:t>("</a:t>
            </a:r>
            <a:r>
              <a:rPr lang="pt-BR" sz="1600" dirty="0" err="1"/>
              <a:t>Conteudos</a:t>
            </a:r>
            <a:r>
              <a:rPr lang="pt-BR" sz="1600" dirty="0"/>
              <a:t> apontados: p1=%d e p2=%d\n\n",</a:t>
            </a:r>
            <a:r>
              <a:rPr lang="pt-BR" sz="1600" b="1" dirty="0"/>
              <a:t>*p1, *p2</a:t>
            </a:r>
            <a:r>
              <a:rPr lang="pt-BR" sz="1600" dirty="0"/>
              <a:t>); </a:t>
            </a:r>
            <a:endParaRPr lang="pt-B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</a:t>
            </a:r>
            <a:r>
              <a:rPr lang="pt-BR" sz="1600" dirty="0"/>
              <a:t>0;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5145310" y="0"/>
            <a:ext cx="4009486" cy="28627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107504" y="27809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107504" y="30689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393305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42210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450912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33569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364502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47971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508518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544522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566124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971600" y="2564904"/>
            <a:ext cx="2044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</a:t>
            </a:r>
            <a:r>
              <a:rPr lang="pt-BR" dirty="0">
                <a:solidFill>
                  <a:srgbClr val="00B050"/>
                </a:solidFill>
              </a:rPr>
              <a:t>// p1 aponta para x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008112" y="2852936"/>
            <a:ext cx="5436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 p2 recebe p1: também passa a apontar para x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267900" y="3140968"/>
            <a:ext cx="174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 endereço de x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5412013" y="3419708"/>
            <a:ext cx="175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 conteúdo de x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71600" y="3717032"/>
            <a:ext cx="19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// p1 </a:t>
            </a:r>
            <a:r>
              <a:rPr lang="es-ES" dirty="0" err="1">
                <a:solidFill>
                  <a:srgbClr val="00B050"/>
                </a:solidFill>
              </a:rPr>
              <a:t>aponta</a:t>
            </a:r>
            <a:r>
              <a:rPr lang="es-ES" dirty="0">
                <a:solidFill>
                  <a:srgbClr val="00B050"/>
                </a:solidFill>
              </a:rPr>
              <a:t> para y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1187624" y="3995772"/>
            <a:ext cx="457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 elemento apontado: x recebe conteúdo de y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4878595" y="4355812"/>
            <a:ext cx="206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 endereço de x e y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5364088" y="4643844"/>
            <a:ext cx="175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 conteúdo de y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975290" y="4931876"/>
            <a:ext cx="2300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 só p1 aponta para z 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4860032" y="5219908"/>
            <a:ext cx="2004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//</a:t>
            </a:r>
            <a:r>
              <a:rPr lang="es-ES" dirty="0" err="1">
                <a:solidFill>
                  <a:srgbClr val="00B050"/>
                </a:solidFill>
              </a:rPr>
              <a:t>endereço</a:t>
            </a:r>
            <a:r>
              <a:rPr lang="es-ES" dirty="0">
                <a:solidFill>
                  <a:srgbClr val="00B050"/>
                </a:solidFill>
              </a:rPr>
              <a:t> de z e y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5583734" y="5507940"/>
            <a:ext cx="201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//conteúdo de z e y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5171926" y="-15586"/>
            <a:ext cx="1740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/>
              <a:t>Conteudos</a:t>
            </a:r>
            <a:r>
              <a:rPr lang="pt-BR" sz="1600" dirty="0"/>
              <a:t> iniciais: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5171926" y="349913"/>
            <a:ext cx="1923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x – 200, y – 3, z -  -94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166062" y="719245"/>
            <a:ext cx="3517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x – 200, p1 = 0022FF70 e p2 = 0022FF70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111702" y="1044435"/>
            <a:ext cx="3744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/>
              <a:t>Conteudos</a:t>
            </a:r>
            <a:r>
              <a:rPr lang="pt-BR" sz="1600" dirty="0"/>
              <a:t> apontados: p1 = 200 e p2 = 200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5157218" y="1423582"/>
            <a:ext cx="361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x – 3, y – 3, p1=0022FF74 e p2=0022FF70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5145310" y="1792914"/>
            <a:ext cx="31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/>
              <a:t>Conteudos</a:t>
            </a:r>
            <a:r>
              <a:rPr lang="pt-BR" sz="1600" dirty="0"/>
              <a:t> apontados: p1=3 e p2=3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5171926" y="2158413"/>
            <a:ext cx="3531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x – 3, y -3, p1=0022FF6C e p2=0022FF70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5140030" y="2493419"/>
            <a:ext cx="3308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/>
              <a:t>Conteudos</a:t>
            </a:r>
            <a:r>
              <a:rPr lang="pt-BR" sz="1600" dirty="0"/>
              <a:t> apontados: p1=-94 e p2=3</a:t>
            </a:r>
          </a:p>
        </p:txBody>
      </p:sp>
    </p:spTree>
    <p:extLst>
      <p:ext uri="{BB962C8B-B14F-4D97-AF65-F5344CB8AC3E}">
        <p14:creationId xmlns:p14="http://schemas.microsoft.com/office/powerpoint/2010/main" val="31668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764703"/>
            <a:ext cx="8388424" cy="619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66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endereços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</a:t>
            </a:r>
            <a:r>
              <a:rPr lang="pt-BR" dirty="0"/>
              <a:t>e qualquer </a:t>
            </a:r>
            <a:r>
              <a:rPr lang="pt-BR" dirty="0">
                <a:solidFill>
                  <a:srgbClr val="FF0000"/>
                </a:solidFill>
              </a:rPr>
              <a:t>variável</a:t>
            </a:r>
            <a:r>
              <a:rPr lang="pt-BR" dirty="0"/>
              <a:t> utilizada por um programa reside em </a:t>
            </a:r>
            <a:r>
              <a:rPr lang="pt-BR" dirty="0" smtClean="0"/>
              <a:t>um determinado </a:t>
            </a:r>
            <a:r>
              <a:rPr lang="pt-BR" dirty="0" smtClean="0">
                <a:solidFill>
                  <a:srgbClr val="FF0000"/>
                </a:solidFill>
              </a:rPr>
              <a:t>endereço de </a:t>
            </a:r>
            <a:r>
              <a:rPr lang="pt-BR" dirty="0">
                <a:solidFill>
                  <a:srgbClr val="FF0000"/>
                </a:solidFill>
              </a:rPr>
              <a:t>memória</a:t>
            </a:r>
            <a:r>
              <a:rPr lang="pt-BR" dirty="0"/>
              <a:t>.</a:t>
            </a:r>
          </a:p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FF0000"/>
                </a:solidFill>
              </a:rPr>
              <a:t>acesso</a:t>
            </a:r>
            <a:r>
              <a:rPr lang="pt-BR" dirty="0" smtClean="0"/>
              <a:t> ao endereço de </a:t>
            </a:r>
            <a:r>
              <a:rPr lang="pt-BR" dirty="0"/>
              <a:t>uma variável pode ser feito </a:t>
            </a:r>
            <a:r>
              <a:rPr lang="pt-BR" dirty="0" smtClean="0">
                <a:solidFill>
                  <a:srgbClr val="FF0000"/>
                </a:solidFill>
              </a:rPr>
              <a:t>simbolicamente</a:t>
            </a:r>
            <a:r>
              <a:rPr lang="pt-BR" dirty="0" smtClean="0"/>
              <a:t> através </a:t>
            </a:r>
            <a:r>
              <a:rPr lang="pt-BR" dirty="0"/>
              <a:t>de seu </a:t>
            </a:r>
            <a:r>
              <a:rPr lang="pt-BR" dirty="0" smtClean="0"/>
              <a:t>nome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16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6024"/>
            <a:ext cx="6588224" cy="764704"/>
          </a:xfrm>
        </p:spPr>
        <p:txBody>
          <a:bodyPr>
            <a:noAutofit/>
          </a:bodyPr>
          <a:lstStyle/>
          <a:p>
            <a:r>
              <a:rPr lang="pt-BR" sz="2800" dirty="0" smtClean="0"/>
              <a:t>Por </a:t>
            </a:r>
            <a:r>
              <a:rPr lang="pt-BR" sz="2800" dirty="0"/>
              <a:t>que os ponteiros têm que possuir um tipo?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55066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Diferentes </a:t>
            </a:r>
            <a:r>
              <a:rPr lang="pt-BR" dirty="0"/>
              <a:t>tipos de dados necessitam de um número diferente de bytes de memória para armazenar seu conteúdo.</a:t>
            </a:r>
          </a:p>
          <a:p>
            <a:r>
              <a:rPr lang="pt-BR" dirty="0" smtClean="0"/>
              <a:t>A </a:t>
            </a:r>
            <a:r>
              <a:rPr lang="pt-BR" dirty="0"/>
              <a:t>declaração do tipo de dado indica o número de bytes reservados para conteúdos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char</a:t>
            </a:r>
            <a:r>
              <a:rPr lang="pt-BR" dirty="0" smtClean="0"/>
              <a:t> a </a:t>
            </a:r>
            <a:r>
              <a:rPr lang="pt-BR" dirty="0"/>
              <a:t>= </a:t>
            </a:r>
            <a:r>
              <a:rPr lang="pt-BR" dirty="0" smtClean="0"/>
              <a:t>‘Z’; </a:t>
            </a:r>
            <a:r>
              <a:rPr lang="pt-BR" dirty="0">
                <a:solidFill>
                  <a:srgbClr val="00B050"/>
                </a:solidFill>
              </a:rPr>
              <a:t>//1 byte </a:t>
            </a:r>
            <a:r>
              <a:rPr lang="pt-BR" dirty="0" smtClean="0">
                <a:solidFill>
                  <a:srgbClr val="00B050"/>
                </a:solidFill>
              </a:rPr>
              <a:t>?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i</a:t>
            </a:r>
            <a:r>
              <a:rPr lang="pt-BR" dirty="0" err="1" smtClean="0">
                <a:solidFill>
                  <a:srgbClr val="FF0000"/>
                </a:solidFill>
              </a:rPr>
              <a:t>nt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n </a:t>
            </a:r>
            <a:r>
              <a:rPr lang="pt-BR" dirty="0"/>
              <a:t>= 1234; </a:t>
            </a:r>
            <a:r>
              <a:rPr lang="pt-BR" dirty="0">
                <a:solidFill>
                  <a:srgbClr val="00B050"/>
                </a:solidFill>
              </a:rPr>
              <a:t>//2 bytes </a:t>
            </a:r>
            <a:r>
              <a:rPr lang="pt-BR" dirty="0" smtClean="0">
                <a:solidFill>
                  <a:srgbClr val="00B050"/>
                </a:solidFill>
              </a:rPr>
              <a:t>?</a:t>
            </a: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float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/>
              <a:t>pi</a:t>
            </a:r>
            <a:r>
              <a:rPr lang="pt-BR" dirty="0" smtClean="0"/>
              <a:t> </a:t>
            </a:r>
            <a:r>
              <a:rPr lang="pt-BR" dirty="0"/>
              <a:t>= 3.1415; </a:t>
            </a:r>
            <a:r>
              <a:rPr lang="pt-BR" dirty="0">
                <a:solidFill>
                  <a:srgbClr val="00B050"/>
                </a:solidFill>
              </a:rPr>
              <a:t>//4 bytes ?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652120" y="4581128"/>
            <a:ext cx="338437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Depende da arquitetura !</a:t>
            </a:r>
          </a:p>
          <a:p>
            <a:r>
              <a:rPr lang="pt-BR" sz="2400" dirty="0"/>
              <a:t>Para saber:</a:t>
            </a:r>
          </a:p>
          <a:p>
            <a:r>
              <a:rPr lang="pt-BR" sz="2400" dirty="0" smtClean="0"/>
              <a:t>  </a:t>
            </a:r>
            <a:r>
              <a:rPr lang="pt-BR" sz="2400" dirty="0" err="1" smtClean="0">
                <a:solidFill>
                  <a:srgbClr val="FF0000"/>
                </a:solidFill>
              </a:rPr>
              <a:t>sizeof</a:t>
            </a:r>
            <a:r>
              <a:rPr lang="pt-BR" sz="2400" dirty="0" smtClean="0">
                <a:solidFill>
                  <a:srgbClr val="FF0000"/>
                </a:solidFill>
              </a:rPr>
              <a:t>(tipo)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040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4016"/>
            <a:ext cx="6588224" cy="764704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Relação entre ponteiros e tipos de dados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619" y="134076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52532"/>
              </p:ext>
            </p:extLst>
          </p:nvPr>
        </p:nvGraphicFramePr>
        <p:xfrm>
          <a:off x="755576" y="2268236"/>
          <a:ext cx="1751856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875928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Conector de seta reta 5"/>
          <p:cNvCxnSpPr/>
          <p:nvPr/>
        </p:nvCxnSpPr>
        <p:spPr>
          <a:xfrm flipH="1">
            <a:off x="2627784" y="2171765"/>
            <a:ext cx="936104" cy="249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63888" y="1987099"/>
            <a:ext cx="286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 bloco equivale a 1 byte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142968" y="38906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pt-BR" dirty="0">
                <a:solidFill>
                  <a:srgbClr val="FF0000"/>
                </a:solidFill>
              </a:rPr>
              <a:t>char</a:t>
            </a:r>
            <a:r>
              <a:rPr lang="pt-BR" dirty="0"/>
              <a:t> a = ‘Z’; </a:t>
            </a:r>
            <a:r>
              <a:rPr lang="pt-BR" dirty="0" smtClean="0"/>
              <a:t>           </a:t>
            </a:r>
            <a:r>
              <a:rPr lang="pt-BR" dirty="0" smtClean="0">
                <a:solidFill>
                  <a:srgbClr val="00B050"/>
                </a:solidFill>
              </a:rPr>
              <a:t>//</a:t>
            </a:r>
            <a:r>
              <a:rPr lang="pt-BR" dirty="0">
                <a:solidFill>
                  <a:srgbClr val="00B050"/>
                </a:solidFill>
              </a:rPr>
              <a:t>1 byte 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n = 1234; </a:t>
            </a:r>
            <a:r>
              <a:rPr lang="pt-BR" dirty="0" smtClean="0"/>
              <a:t>         </a:t>
            </a:r>
            <a:r>
              <a:rPr lang="pt-BR" dirty="0" smtClean="0">
                <a:solidFill>
                  <a:srgbClr val="00B050"/>
                </a:solidFill>
              </a:rPr>
              <a:t>//</a:t>
            </a:r>
            <a:r>
              <a:rPr lang="pt-BR" dirty="0">
                <a:solidFill>
                  <a:srgbClr val="00B050"/>
                </a:solidFill>
              </a:rPr>
              <a:t>2 bytes 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float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/>
              <a:t>pi</a:t>
            </a:r>
            <a:r>
              <a:rPr lang="pt-BR" dirty="0"/>
              <a:t> = 3.1415; 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B050"/>
                </a:solidFill>
              </a:rPr>
              <a:t>//</a:t>
            </a:r>
            <a:r>
              <a:rPr lang="pt-BR" dirty="0">
                <a:solidFill>
                  <a:srgbClr val="00B050"/>
                </a:solidFill>
              </a:rPr>
              <a:t>4 bytes 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2627784" y="3140968"/>
            <a:ext cx="208823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2627784" y="3789040"/>
            <a:ext cx="1944216" cy="563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2627784" y="4653136"/>
            <a:ext cx="194421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96200" y="4813995"/>
            <a:ext cx="1" cy="488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5220072" y="5301208"/>
            <a:ext cx="3168352" cy="1080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Quantidade de memória </a:t>
            </a:r>
            <a:r>
              <a:rPr lang="pt-BR" dirty="0" smtClean="0"/>
              <a:t>utilizada é </a:t>
            </a:r>
            <a:r>
              <a:rPr lang="pt-BR" dirty="0"/>
              <a:t>independente do conteúdo</a:t>
            </a:r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5931"/>
              </p:ext>
            </p:extLst>
          </p:nvPr>
        </p:nvGraphicFramePr>
        <p:xfrm>
          <a:off x="755576" y="2276872"/>
          <a:ext cx="1751856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875928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21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0619" y="134076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65116"/>
              </p:ext>
            </p:extLst>
          </p:nvPr>
        </p:nvGraphicFramePr>
        <p:xfrm>
          <a:off x="755576" y="2268236"/>
          <a:ext cx="1751856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875928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77129"/>
              </p:ext>
            </p:extLst>
          </p:nvPr>
        </p:nvGraphicFramePr>
        <p:xfrm>
          <a:off x="4139952" y="2304689"/>
          <a:ext cx="5004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letraZ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num12345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H="1" flipV="1">
            <a:off x="2555776" y="2492896"/>
            <a:ext cx="158417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2555776" y="2996952"/>
            <a:ext cx="158417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0" y="144016"/>
            <a:ext cx="6588224" cy="764704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Relação entre ponteiros e tipos de dados</a:t>
            </a:r>
            <a:endParaRPr lang="pt-BR" sz="3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550184" y="2812286"/>
            <a:ext cx="11737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0011 0000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555776" y="3275692"/>
            <a:ext cx="117371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0011 1001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7380312" y="458112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12345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768956" y="2843644"/>
            <a:ext cx="5870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= 48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768956" y="3275692"/>
            <a:ext cx="5870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= 57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499992" y="2793702"/>
            <a:ext cx="170271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4857   != 12345</a:t>
            </a:r>
          </a:p>
          <a:p>
            <a:r>
              <a:rPr lang="pt-BR" dirty="0" smtClean="0"/>
              <a:t>48+57 ! = 12345</a:t>
            </a:r>
          </a:p>
          <a:p>
            <a:r>
              <a:rPr lang="pt-BR" dirty="0" smtClean="0"/>
              <a:t>??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98489" y="1823327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 byte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2"/>
            <a:endCxn id="26" idx="0"/>
          </p:cNvCxnSpPr>
          <p:nvPr/>
        </p:nvCxnSpPr>
        <p:spPr>
          <a:xfrm flipH="1">
            <a:off x="3137044" y="2192659"/>
            <a:ext cx="246679" cy="61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3995936" y="4950460"/>
            <a:ext cx="4255923" cy="8548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Como sabemos que devemos concatenar os dois </a:t>
            </a:r>
            <a:r>
              <a:rPr lang="pt-BR" dirty="0" smtClean="0"/>
              <a:t>blocos para obter o valor para qual o ponteiro aponta??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3905521" y="5949280"/>
            <a:ext cx="4482903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Através do tipo </a:t>
            </a:r>
            <a:r>
              <a:rPr lang="pt-BR" dirty="0" smtClean="0"/>
              <a:t>de </a:t>
            </a:r>
            <a:r>
              <a:rPr lang="pt-BR" dirty="0"/>
              <a:t>dado </a:t>
            </a:r>
            <a:r>
              <a:rPr lang="pt-BR" dirty="0" smtClean="0"/>
              <a:t>do ponteiro: </a:t>
            </a:r>
            <a:r>
              <a:rPr lang="pt-BR" dirty="0"/>
              <a:t>inteiro utiliza 2 bytes ou 2 blocos</a:t>
            </a: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755576" y="249289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107504" y="2192659"/>
            <a:ext cx="1368152" cy="4802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 != 12345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2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54487E-6 L 0.40052 0.184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9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/>
      <p:bldP spid="37" grpId="0" animBg="1"/>
      <p:bldP spid="38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3"/>
          <p:cNvSpPr/>
          <p:nvPr/>
        </p:nvSpPr>
        <p:spPr>
          <a:xfrm>
            <a:off x="4788024" y="3861048"/>
            <a:ext cx="2520280" cy="2952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char *</a:t>
            </a:r>
            <a:r>
              <a:rPr lang="pt-BR" dirty="0" err="1"/>
              <a:t>cUFFS</a:t>
            </a:r>
            <a:r>
              <a:rPr lang="pt-BR" dirty="0"/>
              <a:t> = “UFFS”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619" y="134076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07723"/>
              </p:ext>
            </p:extLst>
          </p:nvPr>
        </p:nvGraphicFramePr>
        <p:xfrm>
          <a:off x="755576" y="2268236"/>
          <a:ext cx="1751856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875928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64832"/>
              </p:ext>
            </p:extLst>
          </p:nvPr>
        </p:nvGraphicFramePr>
        <p:xfrm>
          <a:off x="4139952" y="2304689"/>
          <a:ext cx="5004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letraZ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num12345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cUFFS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Conector de seta reta 18"/>
          <p:cNvCxnSpPr>
            <a:endCxn id="5" idx="3"/>
          </p:cNvCxnSpPr>
          <p:nvPr/>
        </p:nvCxnSpPr>
        <p:spPr>
          <a:xfrm flipH="1">
            <a:off x="2507432" y="3645024"/>
            <a:ext cx="1632520" cy="83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5580112" y="4221088"/>
            <a:ext cx="3456384" cy="1080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Somente o endereço do </a:t>
            </a:r>
            <a:r>
              <a:rPr lang="pt-BR" b="1" dirty="0"/>
              <a:t>primeiro</a:t>
            </a:r>
            <a:r>
              <a:rPr lang="pt-BR" dirty="0"/>
              <a:t> bloco é armazenado no ponteiro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8532440" y="386104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0" y="144016"/>
            <a:ext cx="6588224" cy="764704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Relação entre ponteiros e tipos de dados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131840" y="4221088"/>
            <a:ext cx="2376264" cy="13681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Pulamos de bloco em bloco, do primeiro até o quarto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580112" y="5669632"/>
            <a:ext cx="3456384" cy="1080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pegamos o </a:t>
            </a:r>
            <a:r>
              <a:rPr lang="pt-BR" dirty="0" err="1" smtClean="0"/>
              <a:t>string</a:t>
            </a:r>
            <a:r>
              <a:rPr lang="pt-BR" dirty="0" smtClean="0"/>
              <a:t> UFFS já que o tipo char utiliza somente 1 byte?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728373" y="5661248"/>
            <a:ext cx="2779731" cy="1080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 como se faz uma leitura sequencial de blocos de memória?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7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6024"/>
            <a:ext cx="7164288" cy="764704"/>
          </a:xfrm>
        </p:spPr>
        <p:txBody>
          <a:bodyPr>
            <a:normAutofit/>
          </a:bodyPr>
          <a:lstStyle/>
          <a:p>
            <a:r>
              <a:rPr lang="pt-BR" dirty="0" smtClean="0"/>
              <a:t>Leitura sequencial de memória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619" y="134076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3066"/>
              </p:ext>
            </p:extLst>
          </p:nvPr>
        </p:nvGraphicFramePr>
        <p:xfrm>
          <a:off x="755576" y="2268236"/>
          <a:ext cx="1751856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875928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30693"/>
              </p:ext>
            </p:extLst>
          </p:nvPr>
        </p:nvGraphicFramePr>
        <p:xfrm>
          <a:off x="4139952" y="2304689"/>
          <a:ext cx="5004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letraZ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num12345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cUFFS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de seta reta 7"/>
          <p:cNvCxnSpPr>
            <a:endCxn id="5" idx="3"/>
          </p:cNvCxnSpPr>
          <p:nvPr/>
        </p:nvCxnSpPr>
        <p:spPr>
          <a:xfrm flipH="1">
            <a:off x="2507432" y="3645024"/>
            <a:ext cx="1632520" cy="83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788024" y="3861048"/>
            <a:ext cx="2520280" cy="2952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char *</a:t>
            </a:r>
            <a:r>
              <a:rPr lang="pt-BR" dirty="0" err="1"/>
              <a:t>cUFFS</a:t>
            </a:r>
            <a:r>
              <a:rPr lang="pt-BR" dirty="0"/>
              <a:t> = “UFFS”;</a:t>
            </a:r>
          </a:p>
          <a:p>
            <a:r>
              <a:rPr lang="pt-BR" dirty="0" err="1" smtClean="0"/>
              <a:t>printf</a:t>
            </a:r>
            <a:r>
              <a:rPr lang="pt-BR" dirty="0" smtClean="0"/>
              <a:t>(“%c”, *</a:t>
            </a:r>
            <a:r>
              <a:rPr lang="pt-BR" dirty="0" err="1" smtClean="0"/>
              <a:t>cUFFS</a:t>
            </a:r>
            <a:r>
              <a:rPr lang="pt-BR" dirty="0" smtClean="0"/>
              <a:t>);</a:t>
            </a:r>
          </a:p>
          <a:p>
            <a:r>
              <a:rPr lang="pt-BR" b="1" dirty="0" err="1" smtClean="0"/>
              <a:t>cUFFS</a:t>
            </a:r>
            <a:r>
              <a:rPr lang="pt-BR" b="1" dirty="0" smtClean="0"/>
              <a:t>++;</a:t>
            </a:r>
          </a:p>
          <a:p>
            <a:r>
              <a:rPr lang="pt-BR" dirty="0" err="1" smtClean="0"/>
              <a:t>printf</a:t>
            </a:r>
            <a:r>
              <a:rPr lang="pt-BR" dirty="0"/>
              <a:t>(“%c”, *</a:t>
            </a:r>
            <a:r>
              <a:rPr lang="pt-BR" dirty="0" err="1"/>
              <a:t>cUFFS</a:t>
            </a:r>
            <a:r>
              <a:rPr lang="pt-BR" dirty="0"/>
              <a:t>);</a:t>
            </a:r>
          </a:p>
          <a:p>
            <a:r>
              <a:rPr lang="pt-BR" b="1" dirty="0" err="1" smtClean="0"/>
              <a:t>cUFFS</a:t>
            </a:r>
            <a:r>
              <a:rPr lang="pt-BR" b="1" dirty="0" smtClean="0"/>
              <a:t> += 1;</a:t>
            </a:r>
            <a:endParaRPr lang="pt-BR" b="1" dirty="0"/>
          </a:p>
          <a:p>
            <a:r>
              <a:rPr lang="pt-BR" dirty="0" err="1"/>
              <a:t>printf</a:t>
            </a:r>
            <a:r>
              <a:rPr lang="pt-BR" dirty="0"/>
              <a:t>(“%c”, *</a:t>
            </a:r>
            <a:r>
              <a:rPr lang="pt-BR" dirty="0" err="1"/>
              <a:t>cUFFS</a:t>
            </a:r>
            <a:r>
              <a:rPr lang="pt-BR" dirty="0"/>
              <a:t>);</a:t>
            </a:r>
          </a:p>
          <a:p>
            <a:r>
              <a:rPr lang="pt-BR" b="1" dirty="0" err="1" smtClean="0"/>
              <a:t>cUFFS</a:t>
            </a:r>
            <a:r>
              <a:rPr lang="pt-BR" b="1" dirty="0"/>
              <a:t> </a:t>
            </a:r>
            <a:r>
              <a:rPr lang="pt-BR" b="1" dirty="0" smtClean="0"/>
              <a:t>= </a:t>
            </a:r>
            <a:r>
              <a:rPr lang="pt-BR" b="1" dirty="0" err="1" smtClean="0"/>
              <a:t>cUFFS</a:t>
            </a:r>
            <a:r>
              <a:rPr lang="pt-BR" b="1" dirty="0" smtClean="0"/>
              <a:t> + 1;</a:t>
            </a:r>
            <a:endParaRPr lang="pt-BR" b="1" dirty="0"/>
          </a:p>
          <a:p>
            <a:r>
              <a:rPr lang="pt-BR" dirty="0" err="1"/>
              <a:t>printf</a:t>
            </a:r>
            <a:r>
              <a:rPr lang="pt-BR" dirty="0"/>
              <a:t>(“%c”, *</a:t>
            </a:r>
            <a:r>
              <a:rPr lang="pt-BR" dirty="0" err="1"/>
              <a:t>cUFFS</a:t>
            </a:r>
            <a:r>
              <a:rPr lang="pt-BR" dirty="0"/>
              <a:t>);</a:t>
            </a:r>
          </a:p>
          <a:p>
            <a:endParaRPr lang="pt-BR" sz="1200" dirty="0" smtClean="0"/>
          </a:p>
          <a:p>
            <a:r>
              <a:rPr lang="pt-BR" dirty="0" err="1" smtClean="0"/>
              <a:t>cUFFS</a:t>
            </a:r>
            <a:r>
              <a:rPr lang="pt-BR" dirty="0" smtClean="0"/>
              <a:t> -= 3;</a:t>
            </a:r>
          </a:p>
          <a:p>
            <a:r>
              <a:rPr lang="pt-BR" dirty="0" err="1"/>
              <a:t>printf</a:t>
            </a:r>
            <a:r>
              <a:rPr lang="pt-BR" dirty="0" smtClean="0"/>
              <a:t>(“%s”, </a:t>
            </a:r>
            <a:r>
              <a:rPr lang="pt-BR" dirty="0" err="1" smtClean="0"/>
              <a:t>cUFFS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18" name="Chave direita 17"/>
          <p:cNvSpPr/>
          <p:nvPr/>
        </p:nvSpPr>
        <p:spPr>
          <a:xfrm>
            <a:off x="7308304" y="3861048"/>
            <a:ext cx="288032" cy="201622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have direita 18"/>
          <p:cNvSpPr/>
          <p:nvPr/>
        </p:nvSpPr>
        <p:spPr>
          <a:xfrm>
            <a:off x="7308304" y="6300936"/>
            <a:ext cx="288032" cy="36842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742157" y="4715852"/>
            <a:ext cx="64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UFFS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740352" y="6300028"/>
            <a:ext cx="64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UFFS</a:t>
            </a:r>
            <a:endParaRPr lang="pt-BR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635896" y="980728"/>
            <a:ext cx="5090224" cy="1296144"/>
          </a:xfrm>
          <a:prstGeom prst="round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sabemos que </a:t>
            </a:r>
            <a:r>
              <a:rPr lang="pt-BR" i="1" dirty="0" err="1" smtClean="0"/>
              <a:t>cUFFS</a:t>
            </a:r>
            <a:r>
              <a:rPr lang="pt-BR" dirty="0" smtClean="0"/>
              <a:t> possui 4 caracteres? O que impede que o comando </a:t>
            </a:r>
            <a:r>
              <a:rPr lang="pt-BR" dirty="0" err="1" smtClean="0"/>
              <a:t>printf</a:t>
            </a:r>
            <a:r>
              <a:rPr lang="pt-BR" dirty="0" smtClean="0"/>
              <a:t>(“%s”, </a:t>
            </a:r>
            <a:r>
              <a:rPr lang="pt-BR" dirty="0" err="1" smtClean="0"/>
              <a:t>cUFFS</a:t>
            </a:r>
            <a:r>
              <a:rPr lang="pt-BR" dirty="0" smtClean="0"/>
              <a:t>) imprima toda a memória ?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051720" y="17808"/>
            <a:ext cx="5976664" cy="2520280"/>
          </a:xfrm>
          <a:prstGeom prst="round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Quando </a:t>
            </a:r>
            <a:r>
              <a:rPr lang="pt-BR" dirty="0" err="1" smtClean="0"/>
              <a:t>cUFFS</a:t>
            </a:r>
            <a:r>
              <a:rPr lang="pt-BR" dirty="0" smtClean="0"/>
              <a:t> foi inicializada, foram alocados 4 blocos em sequência, um para cada letra de UFFS.</a:t>
            </a:r>
          </a:p>
          <a:p>
            <a:pPr algn="ctr"/>
            <a:r>
              <a:rPr lang="pt-BR" dirty="0" smtClean="0"/>
              <a:t>Outro modo de limitar a </a:t>
            </a:r>
            <a:r>
              <a:rPr lang="pt-BR" dirty="0" err="1" smtClean="0"/>
              <a:t>string</a:t>
            </a:r>
            <a:r>
              <a:rPr lang="pt-BR" dirty="0" smtClean="0"/>
              <a:t> é utilizar o \0.</a:t>
            </a:r>
          </a:p>
          <a:p>
            <a:pPr algn="r"/>
            <a:r>
              <a:rPr lang="pt-BR" dirty="0" smtClean="0"/>
              <a:t>char *</a:t>
            </a:r>
            <a:r>
              <a:rPr lang="pt-BR" dirty="0" err="1" smtClean="0"/>
              <a:t>cUFFS</a:t>
            </a:r>
            <a:r>
              <a:rPr lang="pt-BR" dirty="0" smtClean="0"/>
              <a:t> = “UFFS”;</a:t>
            </a:r>
          </a:p>
          <a:p>
            <a:pPr algn="r"/>
            <a:r>
              <a:rPr lang="pt-BR" b="1" dirty="0"/>
              <a:t>Mem: [U][</a:t>
            </a:r>
            <a:r>
              <a:rPr lang="pt-BR" b="1" dirty="0" smtClean="0"/>
              <a:t>F][F][</a:t>
            </a:r>
            <a:r>
              <a:rPr lang="pt-BR" b="1" dirty="0"/>
              <a:t>S</a:t>
            </a:r>
            <a:r>
              <a:rPr lang="pt-BR" b="1" dirty="0" smtClean="0"/>
              <a:t>]</a:t>
            </a:r>
            <a:endParaRPr lang="pt-BR" dirty="0" smtClean="0"/>
          </a:p>
          <a:p>
            <a:pPr algn="r"/>
            <a:r>
              <a:rPr lang="pt-BR" dirty="0" err="1" smtClean="0"/>
              <a:t>cUFFS</a:t>
            </a:r>
            <a:r>
              <a:rPr lang="pt-BR" dirty="0" smtClean="0"/>
              <a:t> += 2;</a:t>
            </a:r>
          </a:p>
          <a:p>
            <a:pPr algn="r"/>
            <a:r>
              <a:rPr lang="pt-BR" dirty="0" smtClean="0"/>
              <a:t>*</a:t>
            </a:r>
            <a:r>
              <a:rPr lang="pt-BR" dirty="0" err="1" smtClean="0"/>
              <a:t>cUFFS</a:t>
            </a:r>
            <a:r>
              <a:rPr lang="pt-BR" dirty="0" smtClean="0"/>
              <a:t> = </a:t>
            </a:r>
            <a:r>
              <a:rPr lang="pt-BR" dirty="0"/>
              <a:t>`\0</a:t>
            </a:r>
            <a:r>
              <a:rPr lang="pt-BR" dirty="0" smtClean="0"/>
              <a:t>`;</a:t>
            </a:r>
          </a:p>
          <a:p>
            <a:pPr algn="r"/>
            <a:r>
              <a:rPr lang="pt-BR" b="1" dirty="0" smtClean="0"/>
              <a:t>Mem: [U][F][\0][S]</a:t>
            </a:r>
            <a:endParaRPr lang="pt-BR" dirty="0" smtClean="0"/>
          </a:p>
          <a:p>
            <a:pPr algn="ctr"/>
            <a:r>
              <a:rPr lang="pt-BR" dirty="0" smtClean="0"/>
              <a:t>Porém o último bloco continua reservado para </a:t>
            </a:r>
            <a:r>
              <a:rPr lang="pt-BR" dirty="0" err="1" smtClean="0"/>
              <a:t>cUFFS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9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2008"/>
            <a:ext cx="7164288" cy="764704"/>
          </a:xfrm>
        </p:spPr>
        <p:txBody>
          <a:bodyPr>
            <a:noAutofit/>
          </a:bodyPr>
          <a:lstStyle/>
          <a:p>
            <a:r>
              <a:rPr lang="pt-BR" sz="2800" dirty="0" smtClean="0"/>
              <a:t>Importância do tipo de dado do ponteiro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619" y="98072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21760"/>
              </p:ext>
            </p:extLst>
          </p:nvPr>
        </p:nvGraphicFramePr>
        <p:xfrm>
          <a:off x="755576" y="1908196"/>
          <a:ext cx="2160240" cy="492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1284312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00000001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00000010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860032" y="1196752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52294"/>
              </p:ext>
            </p:extLst>
          </p:nvPr>
        </p:nvGraphicFramePr>
        <p:xfrm>
          <a:off x="4139952" y="1770447"/>
          <a:ext cx="5004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vNum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[3]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3550234" y="2924944"/>
            <a:ext cx="2520280" cy="3933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vNum</a:t>
            </a:r>
            <a:r>
              <a:rPr lang="pt-BR" dirty="0" smtClean="0"/>
              <a:t>[3] = {0,1,2};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*</a:t>
            </a:r>
            <a:r>
              <a:rPr lang="pt-BR" dirty="0" err="1" smtClean="0"/>
              <a:t>pNum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pNum</a:t>
            </a:r>
            <a:r>
              <a:rPr lang="pt-BR" dirty="0" smtClean="0"/>
              <a:t> = &amp;</a:t>
            </a:r>
            <a:r>
              <a:rPr lang="pt-BR" dirty="0" err="1" smtClean="0"/>
              <a:t>vNum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err="1" smtClean="0"/>
              <a:t>printf</a:t>
            </a:r>
            <a:r>
              <a:rPr lang="pt-BR" dirty="0" smtClean="0"/>
              <a:t>(“%d”, </a:t>
            </a:r>
            <a:r>
              <a:rPr lang="pt-BR" dirty="0" err="1" smtClean="0"/>
              <a:t>vNum</a:t>
            </a:r>
            <a:r>
              <a:rPr lang="pt-BR" dirty="0" smtClean="0"/>
              <a:t>[0]);</a:t>
            </a:r>
          </a:p>
          <a:p>
            <a:r>
              <a:rPr lang="pt-BR" dirty="0" err="1"/>
              <a:t>printf</a:t>
            </a:r>
            <a:r>
              <a:rPr lang="pt-BR" dirty="0"/>
              <a:t>(“%d”, </a:t>
            </a:r>
            <a:r>
              <a:rPr lang="pt-BR" dirty="0" smtClean="0"/>
              <a:t>*</a:t>
            </a:r>
            <a:r>
              <a:rPr lang="pt-BR" dirty="0" err="1" smtClean="0"/>
              <a:t>pNum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pt-BR" b="1" dirty="0" err="1" smtClean="0"/>
              <a:t>pNum</a:t>
            </a:r>
            <a:r>
              <a:rPr lang="pt-BR" b="1" dirty="0" smtClean="0"/>
              <a:t>++;</a:t>
            </a:r>
            <a:endParaRPr lang="pt-BR" b="1" dirty="0"/>
          </a:p>
          <a:p>
            <a:r>
              <a:rPr lang="pt-BR" dirty="0" err="1"/>
              <a:t>printf</a:t>
            </a:r>
            <a:r>
              <a:rPr lang="pt-BR" dirty="0"/>
              <a:t>(“%d”, </a:t>
            </a:r>
            <a:r>
              <a:rPr lang="pt-BR" dirty="0" err="1" smtClean="0"/>
              <a:t>vNum</a:t>
            </a:r>
            <a:r>
              <a:rPr lang="pt-BR" dirty="0" smtClean="0"/>
              <a:t>[1]);</a:t>
            </a:r>
            <a:endParaRPr lang="pt-BR" dirty="0"/>
          </a:p>
          <a:p>
            <a:r>
              <a:rPr lang="pt-BR" dirty="0" err="1"/>
              <a:t>printf</a:t>
            </a:r>
            <a:r>
              <a:rPr lang="pt-BR" dirty="0"/>
              <a:t>(“%d”, *</a:t>
            </a:r>
            <a:r>
              <a:rPr lang="pt-BR" dirty="0" err="1"/>
              <a:t>pNum</a:t>
            </a:r>
            <a:r>
              <a:rPr lang="pt-BR" dirty="0"/>
              <a:t>);</a:t>
            </a:r>
          </a:p>
          <a:p>
            <a:endParaRPr lang="pt-BR" dirty="0" smtClean="0"/>
          </a:p>
          <a:p>
            <a:r>
              <a:rPr lang="pt-BR" b="1" dirty="0" err="1"/>
              <a:t>pNum</a:t>
            </a:r>
            <a:r>
              <a:rPr lang="pt-BR" b="1" dirty="0"/>
              <a:t>++;</a:t>
            </a:r>
          </a:p>
          <a:p>
            <a:r>
              <a:rPr lang="pt-BR" dirty="0" err="1"/>
              <a:t>printf</a:t>
            </a:r>
            <a:r>
              <a:rPr lang="pt-BR" dirty="0"/>
              <a:t>(“%d”, </a:t>
            </a:r>
            <a:r>
              <a:rPr lang="pt-BR" dirty="0" err="1" smtClean="0"/>
              <a:t>vNum</a:t>
            </a:r>
            <a:r>
              <a:rPr lang="pt-BR" dirty="0" smtClean="0"/>
              <a:t>[2]);</a:t>
            </a:r>
            <a:endParaRPr lang="pt-BR" dirty="0"/>
          </a:p>
          <a:p>
            <a:r>
              <a:rPr lang="pt-BR" dirty="0" err="1"/>
              <a:t>printf</a:t>
            </a:r>
            <a:r>
              <a:rPr lang="pt-BR" dirty="0"/>
              <a:t>(“%d”, *</a:t>
            </a:r>
            <a:r>
              <a:rPr lang="pt-BR" dirty="0" err="1"/>
              <a:t>pNum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3" name="Chave direita 2"/>
          <p:cNvSpPr/>
          <p:nvPr/>
        </p:nvSpPr>
        <p:spPr>
          <a:xfrm>
            <a:off x="6142522" y="4005064"/>
            <a:ext cx="144016" cy="64807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have direita 14"/>
          <p:cNvSpPr/>
          <p:nvPr/>
        </p:nvSpPr>
        <p:spPr>
          <a:xfrm>
            <a:off x="6142522" y="5013176"/>
            <a:ext cx="144016" cy="64807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direita 15"/>
          <p:cNvSpPr/>
          <p:nvPr/>
        </p:nvSpPr>
        <p:spPr>
          <a:xfrm>
            <a:off x="6142522" y="6165304"/>
            <a:ext cx="144016" cy="64807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42372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430554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430554" y="6300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876256" y="3861048"/>
            <a:ext cx="2016224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</a:t>
            </a:r>
            <a:r>
              <a:rPr lang="pt-BR" b="1" dirty="0" smtClean="0"/>
              <a:t>++</a:t>
            </a:r>
            <a:r>
              <a:rPr lang="pt-BR" dirty="0" smtClean="0"/>
              <a:t> soma mais um, então ele pula de um bloco para o próximo?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876256" y="5301208"/>
            <a:ext cx="2016224" cy="14127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pulo é relativo ao tipo de dado, </a:t>
            </a:r>
            <a:r>
              <a:rPr lang="pt-BR" dirty="0" err="1" smtClean="0"/>
              <a:t>int</a:t>
            </a:r>
            <a:r>
              <a:rPr lang="pt-BR" dirty="0" smtClean="0"/>
              <a:t> ocupa 2 bytes, ou seja, o pulo é de 2 em 2</a:t>
            </a:r>
            <a:endParaRPr lang="pt-BR" dirty="0"/>
          </a:p>
        </p:txBody>
      </p:sp>
      <p:sp>
        <p:nvSpPr>
          <p:cNvPr id="17" name="Retângulo 15"/>
          <p:cNvSpPr/>
          <p:nvPr/>
        </p:nvSpPr>
        <p:spPr>
          <a:xfrm>
            <a:off x="8172400" y="2462710"/>
            <a:ext cx="648072" cy="43204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63888" y="692696"/>
            <a:ext cx="2664296" cy="9361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Assumindo uma máquina de 32bits</a:t>
            </a:r>
            <a:endParaRPr lang="pt-BR" dirty="0"/>
          </a:p>
        </p:txBody>
      </p:sp>
      <p:sp>
        <p:nvSpPr>
          <p:cNvPr id="19" name="Retângulo 15"/>
          <p:cNvSpPr/>
          <p:nvPr/>
        </p:nvSpPr>
        <p:spPr>
          <a:xfrm>
            <a:off x="1691680" y="6381328"/>
            <a:ext cx="1152128" cy="43204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00000010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5"/>
          <p:cNvSpPr/>
          <p:nvPr/>
        </p:nvSpPr>
        <p:spPr>
          <a:xfrm>
            <a:off x="8172400" y="2468752"/>
            <a:ext cx="648072" cy="43204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tângulo 15"/>
          <p:cNvSpPr/>
          <p:nvPr/>
        </p:nvSpPr>
        <p:spPr>
          <a:xfrm>
            <a:off x="1694386" y="6379209"/>
            <a:ext cx="1152128" cy="43204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00000100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7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9" grpId="0"/>
      <p:bldP spid="22" grpId="0"/>
      <p:bldP spid="23" grpId="0"/>
      <p:bldP spid="10" grpId="0" animBg="1"/>
      <p:bldP spid="24" grpId="0" animBg="1"/>
      <p:bldP spid="17" grpId="0" animBg="1"/>
      <p:bldP spid="11" grpId="0" animBg="1"/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Aritmética </a:t>
            </a:r>
            <a:r>
              <a:rPr lang="pt-BR" dirty="0"/>
              <a:t>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Adição </a:t>
            </a:r>
            <a:r>
              <a:rPr lang="pt-BR" dirty="0"/>
              <a:t>e Subtração de ponteiros:</a:t>
            </a:r>
          </a:p>
          <a:p>
            <a:pPr lvl="1"/>
            <a:r>
              <a:rPr lang="pt-BR" dirty="0" smtClean="0"/>
              <a:t>Podemos somar ou subtrair inteiros </a:t>
            </a:r>
            <a:r>
              <a:rPr lang="pt-BR" dirty="0"/>
              <a:t>de ponteiros.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valor do ponteiro irá </a:t>
            </a:r>
            <a:r>
              <a:rPr lang="pt-BR" dirty="0" smtClean="0"/>
              <a:t>aumentar ou diminuir, dependendo </a:t>
            </a:r>
            <a:r>
              <a:rPr lang="pt-BR" dirty="0"/>
              <a:t>do número de bytes que o </a:t>
            </a:r>
            <a:r>
              <a:rPr lang="pt-BR" b="1" dirty="0"/>
              <a:t>tipo</a:t>
            </a:r>
            <a:r>
              <a:rPr lang="pt-BR" dirty="0"/>
              <a:t> base </a:t>
            </a:r>
            <a:r>
              <a:rPr lang="pt-BR" b="1" dirty="0"/>
              <a:t>ocupa</a:t>
            </a:r>
            <a:r>
              <a:rPr lang="pt-BR" dirty="0"/>
              <a:t>, isto é, o endereço de memória apontado será deslocado </a:t>
            </a:r>
            <a:r>
              <a:rPr lang="pt-BR" dirty="0" smtClean="0"/>
              <a:t>em tantos bytes quanto </a:t>
            </a:r>
            <a:r>
              <a:rPr lang="pt-BR" dirty="0"/>
              <a:t>forem os </a:t>
            </a:r>
            <a:r>
              <a:rPr lang="pt-BR" dirty="0" smtClean="0"/>
              <a:t>reservados para </a:t>
            </a:r>
            <a:r>
              <a:rPr lang="pt-BR" dirty="0"/>
              <a:t>o </a:t>
            </a:r>
            <a:r>
              <a:rPr lang="pt-BR" dirty="0" smtClean="0"/>
              <a:t>tipo associado </a:t>
            </a:r>
            <a:r>
              <a:rPr lang="pt-BR" dirty="0"/>
              <a:t>ao ponteiro.</a:t>
            </a:r>
          </a:p>
          <a:p>
            <a:r>
              <a:rPr lang="pt-BR" dirty="0" smtClean="0"/>
              <a:t>Supondo </a:t>
            </a:r>
            <a:r>
              <a:rPr lang="pt-BR" dirty="0"/>
              <a:t>um ponteiro inteiro p1, apontando para o endereço de memória 2000:</a:t>
            </a:r>
          </a:p>
          <a:p>
            <a:pPr lvl="1"/>
            <a:r>
              <a:rPr lang="pt-BR" dirty="0"/>
              <a:t>p1++; </a:t>
            </a:r>
            <a:r>
              <a:rPr lang="pt-BR" dirty="0">
                <a:solidFill>
                  <a:srgbClr val="00B050"/>
                </a:solidFill>
              </a:rPr>
              <a:t>// valor de p1 fica 2004*</a:t>
            </a:r>
          </a:p>
          <a:p>
            <a:pPr lvl="1"/>
            <a:r>
              <a:rPr lang="pt-BR" dirty="0"/>
              <a:t>p1--; </a:t>
            </a:r>
            <a:r>
              <a:rPr lang="pt-BR" dirty="0">
                <a:solidFill>
                  <a:srgbClr val="00B050"/>
                </a:solidFill>
              </a:rPr>
              <a:t>// valor de p1 fica 1996</a:t>
            </a:r>
          </a:p>
          <a:p>
            <a:pPr lvl="1"/>
            <a:r>
              <a:rPr lang="pt-BR" dirty="0"/>
              <a:t>p1= p1 + 5; </a:t>
            </a:r>
            <a:r>
              <a:rPr lang="pt-BR" dirty="0">
                <a:solidFill>
                  <a:srgbClr val="00B050"/>
                </a:solidFill>
              </a:rPr>
              <a:t>// p1 passa a apontar para 2000 + (5 X 4)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*</a:t>
            </a:r>
            <a:r>
              <a:rPr lang="pt-BR" dirty="0"/>
              <a:t>Cada inteiro ocupa 4 bytes.</a:t>
            </a:r>
          </a:p>
        </p:txBody>
      </p:sp>
    </p:spTree>
    <p:extLst>
      <p:ext uri="{BB962C8B-B14F-4D97-AF65-F5344CB8AC3E}">
        <p14:creationId xmlns:p14="http://schemas.microsoft.com/office/powerpoint/2010/main" val="34995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6024"/>
            <a:ext cx="7164288" cy="76470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Diferença </a:t>
            </a:r>
            <a:r>
              <a:rPr lang="pt-BR" dirty="0"/>
              <a:t>entre Ponteiros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Declaração de vetor:</a:t>
            </a:r>
          </a:p>
          <a:p>
            <a:pPr lvl="1"/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compilador </a:t>
            </a:r>
            <a:r>
              <a:rPr lang="pt-BR" b="1" dirty="0"/>
              <a:t>automaticamente</a:t>
            </a:r>
            <a:r>
              <a:rPr lang="pt-BR" dirty="0"/>
              <a:t> </a:t>
            </a:r>
            <a:r>
              <a:rPr lang="pt-BR" b="1" dirty="0"/>
              <a:t>reserva</a:t>
            </a:r>
            <a:r>
              <a:rPr lang="pt-BR" dirty="0"/>
              <a:t> um bloco de </a:t>
            </a:r>
            <a:r>
              <a:rPr lang="pt-BR" dirty="0" smtClean="0"/>
              <a:t>memória para </a:t>
            </a:r>
            <a:r>
              <a:rPr lang="pt-BR" dirty="0"/>
              <a:t>que o vetor seja armazenado, do tamanho especificado na </a:t>
            </a:r>
            <a:r>
              <a:rPr lang="pt-BR" dirty="0" smtClean="0"/>
              <a:t>declaração (</a:t>
            </a:r>
            <a:r>
              <a:rPr lang="pt-BR" dirty="0"/>
              <a:t>mas não controla se o uso é limitado à área reservada). </a:t>
            </a:r>
          </a:p>
          <a:p>
            <a:r>
              <a:rPr lang="pt-BR" dirty="0" smtClean="0"/>
              <a:t>Declaração </a:t>
            </a:r>
            <a:r>
              <a:rPr lang="pt-BR" dirty="0"/>
              <a:t>de ponteiro: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compilador aloca um </a:t>
            </a:r>
            <a:r>
              <a:rPr lang="pt-BR" dirty="0" smtClean="0"/>
              <a:t>ponteiro para </a:t>
            </a:r>
            <a:r>
              <a:rPr lang="pt-BR" dirty="0"/>
              <a:t>apontar para a memória, </a:t>
            </a:r>
            <a:r>
              <a:rPr lang="pt-BR" b="1" dirty="0"/>
              <a:t>sem reservar </a:t>
            </a:r>
            <a:r>
              <a:rPr lang="pt-BR" dirty="0"/>
              <a:t>espaço de memória</a:t>
            </a:r>
            <a:r>
              <a:rPr lang="pt-BR" dirty="0" smtClean="0"/>
              <a:t>(usado </a:t>
            </a:r>
            <a:r>
              <a:rPr lang="pt-BR" dirty="0"/>
              <a:t>para alocação dinâmica de memória).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8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</a:t>
            </a:r>
            <a:r>
              <a:rPr lang="pt-BR" dirty="0"/>
              <a:t>ser declarado, e antes de receber um valor, o valor de um ponteiro é </a:t>
            </a:r>
            <a:r>
              <a:rPr lang="pt-BR" b="1" dirty="0"/>
              <a:t>desconhecido</a:t>
            </a:r>
            <a:r>
              <a:rPr lang="pt-BR" dirty="0"/>
              <a:t>.</a:t>
            </a:r>
          </a:p>
          <a:p>
            <a:r>
              <a:rPr lang="pt-BR" dirty="0" smtClean="0"/>
              <a:t>Um </a:t>
            </a:r>
            <a:r>
              <a:rPr lang="pt-BR" dirty="0"/>
              <a:t>ponteiro que não aponta para um local de memória válido </a:t>
            </a:r>
            <a:r>
              <a:rPr lang="pt-BR" dirty="0" smtClean="0"/>
              <a:t>deve receber </a:t>
            </a:r>
            <a:r>
              <a:rPr lang="pt-BR" dirty="0"/>
              <a:t>o valor nulo (</a:t>
            </a:r>
            <a:r>
              <a:rPr lang="pt-BR" b="1" dirty="0"/>
              <a:t>NULL</a:t>
            </a:r>
            <a:r>
              <a:rPr lang="pt-BR" dirty="0" smtClean="0"/>
              <a:t>)</a:t>
            </a:r>
          </a:p>
          <a:p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dirty="0" err="1" smtClean="0"/>
              <a:t>int</a:t>
            </a:r>
            <a:r>
              <a:rPr lang="pt-BR" dirty="0" smtClean="0"/>
              <a:t> *p1 </a:t>
            </a:r>
            <a:r>
              <a:rPr lang="pt-BR" dirty="0"/>
              <a:t>= NULL;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6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62176"/>
              </p:ext>
            </p:extLst>
          </p:nvPr>
        </p:nvGraphicFramePr>
        <p:xfrm>
          <a:off x="107504" y="1412776"/>
          <a:ext cx="8928992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352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int</a:t>
                      </a:r>
                      <a:r>
                        <a:rPr lang="pt-BR" sz="1800" u="none" strike="noStrike" kern="1200" baseline="0" dirty="0" smtClean="0"/>
                        <a:t> </a:t>
                      </a:r>
                      <a:r>
                        <a:rPr lang="pt-BR" sz="1800" u="none" strike="noStrike" kern="1200" baseline="0" dirty="0" err="1" smtClean="0"/>
                        <a:t>main</a:t>
                      </a:r>
                      <a:r>
                        <a:rPr lang="pt-BR" sz="1800" u="none" strike="noStrike" kern="1200" baseline="0" dirty="0" smtClean="0"/>
                        <a:t> ()</a:t>
                      </a:r>
                    </a:p>
                    <a:p>
                      <a:r>
                        <a:rPr lang="pt-BR" sz="1800" u="none" strike="noStrike" kern="1200" baseline="0" dirty="0" smtClean="0"/>
                        <a:t>{</a:t>
                      </a:r>
                    </a:p>
                    <a:p>
                      <a:r>
                        <a:rPr lang="pt-BR" sz="1800" u="none" strike="noStrike" kern="1200" baseline="0" dirty="0" smtClean="0"/>
                        <a:t>  </a:t>
                      </a:r>
                      <a:r>
                        <a:rPr lang="pt-BR" sz="1800" u="none" strike="noStrike" kern="1200" baseline="0" dirty="0" err="1" smtClean="0"/>
                        <a:t>float</a:t>
                      </a:r>
                      <a:r>
                        <a:rPr lang="pt-BR" sz="1800" u="none" strike="noStrike" kern="1200" baseline="0" dirty="0" smtClean="0"/>
                        <a:t> </a:t>
                      </a:r>
                      <a:r>
                        <a:rPr lang="pt-BR" sz="1800" u="none" strike="noStrike" kern="1200" baseline="0" dirty="0" err="1" smtClean="0"/>
                        <a:t>matrx</a:t>
                      </a:r>
                      <a:r>
                        <a:rPr lang="pt-BR" sz="1800" u="none" strike="noStrike" kern="1200" baseline="0" dirty="0" smtClean="0"/>
                        <a:t> [50][50];</a:t>
                      </a:r>
                    </a:p>
                    <a:p>
                      <a:r>
                        <a:rPr lang="pt-BR" sz="1800" u="none" strike="noStrike" kern="1200" baseline="0" dirty="0" smtClean="0"/>
                        <a:t>  </a:t>
                      </a:r>
                      <a:r>
                        <a:rPr lang="pt-BR" sz="1800" u="none" strike="noStrike" kern="1200" baseline="0" dirty="0" err="1" smtClean="0"/>
                        <a:t>int</a:t>
                      </a:r>
                      <a:r>
                        <a:rPr lang="pt-BR" sz="1800" u="none" strike="noStrike" kern="1200" baseline="0" dirty="0" smtClean="0"/>
                        <a:t> </a:t>
                      </a:r>
                      <a:r>
                        <a:rPr lang="pt-BR" sz="1800" u="none" strike="noStrike" kern="1200" baseline="0" dirty="0" err="1" smtClean="0"/>
                        <a:t>i,j</a:t>
                      </a:r>
                      <a:r>
                        <a:rPr lang="pt-BR" sz="1800" u="none" strike="noStrike" kern="1200" baseline="0" dirty="0" smtClean="0"/>
                        <a:t>;</a:t>
                      </a:r>
                    </a:p>
                    <a:p>
                      <a:r>
                        <a:rPr lang="pt-BR" sz="1800" u="none" strike="noStrike" kern="1200" baseline="0" dirty="0" smtClean="0"/>
                        <a:t>  for (i=0;i&lt;50;i++)</a:t>
                      </a:r>
                    </a:p>
                    <a:p>
                      <a:r>
                        <a:rPr lang="pt-BR" sz="1800" u="none" strike="noStrike" kern="1200" baseline="0" dirty="0" smtClean="0"/>
                        <a:t>    for (j=0;j&lt;50;j++)</a:t>
                      </a:r>
                    </a:p>
                    <a:p>
                      <a:r>
                        <a:rPr lang="pt-BR" sz="1800" u="none" strike="noStrike" kern="1200" baseline="0" dirty="0" smtClean="0"/>
                        <a:t>      </a:t>
                      </a:r>
                      <a:r>
                        <a:rPr lang="pt-BR" sz="1800" u="none" strike="noStrike" kern="1200" baseline="0" dirty="0" err="1" smtClean="0"/>
                        <a:t>matrx</a:t>
                      </a:r>
                      <a:r>
                        <a:rPr lang="pt-BR" sz="1800" u="none" strike="noStrike" kern="1200" baseline="0" dirty="0" smtClean="0"/>
                        <a:t>[i][j]=0.0;</a:t>
                      </a:r>
                    </a:p>
                    <a:p>
                      <a:r>
                        <a:rPr lang="pt-BR" sz="1800" u="none" strike="noStrike" kern="1200" baseline="0" dirty="0" smtClean="0"/>
                        <a:t>  </a:t>
                      </a:r>
                      <a:r>
                        <a:rPr lang="pt-BR" sz="1800" u="none" strike="noStrike" kern="1200" baseline="0" dirty="0" err="1" smtClean="0"/>
                        <a:t>return</a:t>
                      </a:r>
                      <a:r>
                        <a:rPr lang="pt-BR" sz="1800" u="none" strike="noStrike" kern="1200" baseline="0" dirty="0" smtClean="0"/>
                        <a:t>(0);</a:t>
                      </a:r>
                    </a:p>
                    <a:p>
                      <a:r>
                        <a:rPr lang="pt-BR" sz="1800" u="none" strike="noStrike" kern="1200" baseline="0" dirty="0" smtClean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matrx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[50][50];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*p = NULL;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p=&amp;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matrx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for(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=0;count&lt;2500;count++)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*p=0.0;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p++;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9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endereços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/>
              <a:t>Uma</a:t>
            </a:r>
            <a:r>
              <a:rPr lang="pt-BR" dirty="0">
                <a:solidFill>
                  <a:schemeClr val="accent2"/>
                </a:solidFill>
              </a:rPr>
              <a:t> variável</a:t>
            </a:r>
            <a:r>
              <a:rPr lang="pt-BR" dirty="0"/>
              <a:t> é um espaço da </a:t>
            </a:r>
            <a:r>
              <a:rPr lang="pt-BR" u="sng" dirty="0">
                <a:solidFill>
                  <a:schemeClr val="accent2"/>
                </a:solidFill>
              </a:rPr>
              <a:t>memória principal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reservado para armazenar dados.</a:t>
            </a:r>
          </a:p>
          <a:p>
            <a:pPr lvl="1"/>
            <a:r>
              <a:rPr lang="pt-BR" u="sng" dirty="0"/>
              <a:t>Variáveis possuem</a:t>
            </a:r>
            <a:r>
              <a:rPr lang="pt-BR" dirty="0"/>
              <a:t>:</a:t>
            </a:r>
          </a:p>
          <a:p>
            <a:pPr lvl="2"/>
            <a:r>
              <a:rPr lang="pt-BR" sz="2800" b="1" dirty="0">
                <a:solidFill>
                  <a:schemeClr val="accent2"/>
                </a:solidFill>
              </a:rPr>
              <a:t>Nome: </a:t>
            </a:r>
          </a:p>
          <a:p>
            <a:pPr lvl="3"/>
            <a:r>
              <a:rPr lang="pt-BR" sz="2400" dirty="0"/>
              <a:t>Identificador usado para acessar o conteúdo.</a:t>
            </a:r>
          </a:p>
          <a:p>
            <a:pPr lvl="2"/>
            <a:r>
              <a:rPr lang="pt-BR" sz="2800" b="1" dirty="0">
                <a:solidFill>
                  <a:schemeClr val="accent2"/>
                </a:solidFill>
              </a:rPr>
              <a:t>Tipo: </a:t>
            </a:r>
          </a:p>
          <a:p>
            <a:pPr lvl="3"/>
            <a:r>
              <a:rPr lang="pt-BR" sz="2400" dirty="0"/>
              <a:t>Determina a capacidade de armazenamento.</a:t>
            </a:r>
          </a:p>
          <a:p>
            <a:pPr lvl="3">
              <a:buFontTx/>
              <a:buNone/>
            </a:pPr>
            <a:r>
              <a:rPr lang="pt-BR" sz="2400" dirty="0">
                <a:solidFill>
                  <a:srgbClr val="A50021"/>
                </a:solidFill>
              </a:rPr>
              <a:t>	</a:t>
            </a:r>
            <a:r>
              <a:rPr lang="pt-BR" sz="2400" b="1" dirty="0" err="1">
                <a:solidFill>
                  <a:srgbClr val="A50021"/>
                </a:solidFill>
              </a:rPr>
              <a:t>Ex</a:t>
            </a:r>
            <a:r>
              <a:rPr lang="pt-BR" sz="2400" b="1" dirty="0">
                <a:solidFill>
                  <a:srgbClr val="A50021"/>
                </a:solidFill>
              </a:rPr>
              <a:t>:</a:t>
            </a:r>
            <a:r>
              <a:rPr lang="pt-BR" sz="2400" dirty="0">
                <a:solidFill>
                  <a:srgbClr val="A50021"/>
                </a:solidFill>
              </a:rPr>
              <a:t> </a:t>
            </a:r>
            <a:r>
              <a:rPr lang="pt-BR" sz="2400" dirty="0" err="1">
                <a:solidFill>
                  <a:srgbClr val="A50021"/>
                </a:solidFill>
              </a:rPr>
              <a:t>int</a:t>
            </a:r>
            <a:r>
              <a:rPr lang="pt-BR" sz="2400" dirty="0">
                <a:solidFill>
                  <a:srgbClr val="A50021"/>
                </a:solidFill>
              </a:rPr>
              <a:t>, char, </a:t>
            </a:r>
            <a:r>
              <a:rPr lang="pt-BR" sz="2400" dirty="0" err="1">
                <a:solidFill>
                  <a:srgbClr val="A50021"/>
                </a:solidFill>
              </a:rPr>
              <a:t>float</a:t>
            </a:r>
            <a:r>
              <a:rPr lang="pt-BR" sz="2400" dirty="0">
                <a:solidFill>
                  <a:srgbClr val="A50021"/>
                </a:solidFill>
              </a:rPr>
              <a:t>, ...</a:t>
            </a:r>
          </a:p>
          <a:p>
            <a:pPr lvl="2"/>
            <a:r>
              <a:rPr lang="pt-BR" sz="2800" b="1" dirty="0">
                <a:solidFill>
                  <a:schemeClr val="accent2"/>
                </a:solidFill>
              </a:rPr>
              <a:t>Endereço: </a:t>
            </a:r>
          </a:p>
          <a:p>
            <a:pPr lvl="3"/>
            <a:r>
              <a:rPr lang="pt-BR" sz="2400" dirty="0"/>
              <a:t>Posição na memória principal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88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 para Ponteiro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52854"/>
              </p:ext>
            </p:extLst>
          </p:nvPr>
        </p:nvGraphicFramePr>
        <p:xfrm>
          <a:off x="4139952" y="2304689"/>
          <a:ext cx="5004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pnn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**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390619" y="134076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11263"/>
              </p:ext>
            </p:extLst>
          </p:nvPr>
        </p:nvGraphicFramePr>
        <p:xfrm>
          <a:off x="755576" y="2268236"/>
          <a:ext cx="2736304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04256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0000 0000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0000 1010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</a:t>
                      </a:r>
                      <a:r>
                        <a:rPr lang="pt-BR" baseline="0" dirty="0" smtClean="0"/>
                        <a:t>00 0000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0000 0101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0000 0000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0000 0000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707904" y="4293096"/>
            <a:ext cx="2520280" cy="2376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b="1" dirty="0"/>
          </a:p>
          <a:p>
            <a:r>
              <a:rPr lang="pt-BR" b="1" dirty="0"/>
              <a:t>    </a:t>
            </a:r>
            <a:r>
              <a:rPr lang="pt-BR" b="1" dirty="0" err="1"/>
              <a:t>int</a:t>
            </a:r>
            <a:r>
              <a:rPr lang="pt-BR" b="1" dirty="0"/>
              <a:t> n = 10, *</a:t>
            </a:r>
            <a:r>
              <a:rPr lang="pt-BR" b="1" dirty="0" err="1"/>
              <a:t>pn</a:t>
            </a:r>
            <a:r>
              <a:rPr lang="pt-BR" b="1" dirty="0"/>
              <a:t>,**</a:t>
            </a:r>
            <a:r>
              <a:rPr lang="pt-BR" b="1" dirty="0" err="1"/>
              <a:t>pnn</a:t>
            </a:r>
            <a:r>
              <a:rPr lang="pt-BR" b="1" dirty="0"/>
              <a:t>;</a:t>
            </a:r>
          </a:p>
          <a:p>
            <a:r>
              <a:rPr lang="pt-BR" b="1" dirty="0"/>
              <a:t>    </a:t>
            </a:r>
            <a:r>
              <a:rPr lang="pt-BR" b="1" dirty="0" err="1"/>
              <a:t>pn</a:t>
            </a:r>
            <a:r>
              <a:rPr lang="pt-BR" b="1" dirty="0"/>
              <a:t> = &amp;n;</a:t>
            </a:r>
          </a:p>
          <a:p>
            <a:r>
              <a:rPr lang="pt-BR" b="1" dirty="0"/>
              <a:t>    </a:t>
            </a:r>
            <a:r>
              <a:rPr lang="pt-BR" b="1" dirty="0" err="1"/>
              <a:t>pnn</a:t>
            </a:r>
            <a:r>
              <a:rPr lang="pt-BR" b="1" dirty="0"/>
              <a:t> = &amp;</a:t>
            </a:r>
            <a:r>
              <a:rPr lang="pt-BR" b="1" dirty="0" err="1"/>
              <a:t>pn</a:t>
            </a:r>
            <a:r>
              <a:rPr lang="pt-BR" b="1" dirty="0"/>
              <a:t>;</a:t>
            </a:r>
          </a:p>
          <a:p>
            <a:endParaRPr lang="pt-BR" b="1" dirty="0"/>
          </a:p>
          <a:p>
            <a:r>
              <a:rPr lang="pt-BR" b="1" dirty="0"/>
              <a:t>    </a:t>
            </a:r>
            <a:r>
              <a:rPr lang="pt-BR" b="1" dirty="0" err="1"/>
              <a:t>printf</a:t>
            </a:r>
            <a:r>
              <a:rPr lang="pt-BR" b="1" dirty="0"/>
              <a:t>("%d", n);</a:t>
            </a:r>
          </a:p>
          <a:p>
            <a:r>
              <a:rPr lang="pt-BR" b="1" dirty="0"/>
              <a:t>    </a:t>
            </a:r>
            <a:r>
              <a:rPr lang="pt-BR" b="1" dirty="0" err="1"/>
              <a:t>printf</a:t>
            </a:r>
            <a:r>
              <a:rPr lang="pt-BR" b="1" dirty="0"/>
              <a:t>("%d", *</a:t>
            </a:r>
            <a:r>
              <a:rPr lang="pt-BR" b="1" dirty="0" err="1"/>
              <a:t>pn</a:t>
            </a:r>
            <a:r>
              <a:rPr lang="pt-BR" b="1" dirty="0"/>
              <a:t>);</a:t>
            </a:r>
          </a:p>
          <a:p>
            <a:r>
              <a:rPr lang="pt-BR" b="1" dirty="0"/>
              <a:t>    </a:t>
            </a:r>
            <a:r>
              <a:rPr lang="pt-BR" b="1" dirty="0" err="1"/>
              <a:t>printf</a:t>
            </a:r>
            <a:r>
              <a:rPr lang="pt-BR" b="1" dirty="0"/>
              <a:t>("%d", **</a:t>
            </a:r>
            <a:r>
              <a:rPr lang="pt-BR" b="1" dirty="0" err="1"/>
              <a:t>pnn</a:t>
            </a:r>
            <a:r>
              <a:rPr lang="pt-BR" b="1" dirty="0"/>
              <a:t>);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588224" y="4437112"/>
            <a:ext cx="2376264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Quantos níveis de ponteiros podemos ter?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563888" y="692696"/>
            <a:ext cx="2664296" cy="9361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Assumindo uma máquina de 16bits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42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 para </a:t>
            </a:r>
            <a:r>
              <a:rPr lang="pt-BR" dirty="0" err="1" smtClean="0"/>
              <a:t>struct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/>
              <a:t>struct</a:t>
            </a:r>
            <a:r>
              <a:rPr lang="pt-BR" dirty="0"/>
              <a:t> Empregado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/>
              <a:t>int</a:t>
            </a:r>
            <a:r>
              <a:rPr lang="pt-BR" dirty="0"/>
              <a:t> salario;</a:t>
            </a:r>
          </a:p>
          <a:p>
            <a:pPr marL="0" indent="0">
              <a:buNone/>
            </a:pPr>
            <a:r>
              <a:rPr lang="pt-BR" dirty="0"/>
              <a:t>};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 smtClean="0"/>
              <a:t>struct</a:t>
            </a:r>
            <a:r>
              <a:rPr lang="pt-BR" dirty="0" smtClean="0"/>
              <a:t> Empregado EP, *</a:t>
            </a:r>
            <a:r>
              <a:rPr lang="pt-BR" dirty="0" err="1" smtClean="0"/>
              <a:t>pEP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/>
              <a:t>EP.cod</a:t>
            </a:r>
            <a:r>
              <a:rPr lang="pt-BR" dirty="0" smtClean="0"/>
              <a:t> = 1;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/>
              <a:t>EP.salario</a:t>
            </a:r>
            <a:r>
              <a:rPr lang="pt-BR" dirty="0" smtClean="0"/>
              <a:t> = 1000;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pEP</a:t>
            </a:r>
            <a:r>
              <a:rPr lang="pt-BR" dirty="0" smtClean="0"/>
              <a:t> = &amp;EP;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pEP</a:t>
            </a:r>
            <a:r>
              <a:rPr lang="pt-BR" b="1" dirty="0" smtClean="0"/>
              <a:t>-&gt;</a:t>
            </a:r>
            <a:r>
              <a:rPr lang="pt-BR" dirty="0" err="1" smtClean="0"/>
              <a:t>cod</a:t>
            </a:r>
            <a:r>
              <a:rPr lang="pt-BR" dirty="0" smtClean="0"/>
              <a:t> = 2;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/>
              <a:t>printf</a:t>
            </a:r>
            <a:r>
              <a:rPr lang="pt-BR" dirty="0" smtClean="0"/>
              <a:t>(“%d”, &amp;</a:t>
            </a:r>
            <a:r>
              <a:rPr lang="pt-BR" dirty="0" err="1" smtClean="0"/>
              <a:t>pEP</a:t>
            </a:r>
            <a:r>
              <a:rPr lang="pt-BR" b="1" dirty="0" smtClean="0"/>
              <a:t>-&gt;</a:t>
            </a:r>
            <a:r>
              <a:rPr lang="pt-BR" dirty="0" smtClean="0"/>
              <a:t>salario);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return</a:t>
            </a:r>
            <a:r>
              <a:rPr lang="pt-BR" dirty="0" smtClean="0"/>
              <a:t>(0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4788024" y="2636912"/>
            <a:ext cx="3240360" cy="15841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Operador </a:t>
            </a:r>
            <a:r>
              <a:rPr lang="pt-BR" dirty="0" smtClean="0">
                <a:solidFill>
                  <a:srgbClr val="FF0000"/>
                </a:solidFill>
              </a:rPr>
              <a:t>-&gt;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É equivalente a usar: 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(*</a:t>
            </a:r>
            <a:r>
              <a:rPr lang="pt-BR" b="1" dirty="0" err="1" smtClean="0">
                <a:solidFill>
                  <a:schemeClr val="tx1"/>
                </a:solidFill>
              </a:rPr>
              <a:t>pEP</a:t>
            </a:r>
            <a:r>
              <a:rPr lang="pt-BR" b="1" dirty="0" smtClean="0">
                <a:solidFill>
                  <a:schemeClr val="tx1"/>
                </a:solidFill>
              </a:rPr>
              <a:t>).</a:t>
            </a:r>
            <a:r>
              <a:rPr lang="pt-BR" b="1" dirty="0" err="1" smtClean="0">
                <a:solidFill>
                  <a:schemeClr val="tx1"/>
                </a:solidFill>
              </a:rPr>
              <a:t>cod</a:t>
            </a:r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pEP</a:t>
            </a:r>
            <a:r>
              <a:rPr lang="pt-BR" b="1" dirty="0" smtClean="0">
                <a:solidFill>
                  <a:schemeClr val="tx1"/>
                </a:solidFill>
              </a:rPr>
              <a:t>-&gt;</a:t>
            </a:r>
            <a:r>
              <a:rPr lang="pt-BR" b="1" dirty="0" err="1" smtClean="0">
                <a:solidFill>
                  <a:schemeClr val="tx1"/>
                </a:solidFill>
              </a:rPr>
              <a:t>cod</a:t>
            </a:r>
            <a:endParaRPr lang="pt-B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marL="571500" indent="-571500"/>
            <a:r>
              <a:rPr lang="en-GB" altLang="pt-BR" dirty="0"/>
              <a:t>As </a:t>
            </a:r>
            <a:r>
              <a:rPr lang="en-GB" altLang="pt-BR" dirty="0" err="1"/>
              <a:t>Funções</a:t>
            </a:r>
            <a:r>
              <a:rPr lang="en-GB" altLang="pt-BR" dirty="0"/>
              <a:t> de </a:t>
            </a:r>
            <a:r>
              <a:rPr lang="en-GB" altLang="pt-BR" dirty="0" err="1"/>
              <a:t>Alocação</a:t>
            </a:r>
            <a:r>
              <a:rPr lang="en-GB" altLang="pt-BR" dirty="0"/>
              <a:t> </a:t>
            </a:r>
            <a:r>
              <a:rPr lang="en-GB" altLang="pt-BR" dirty="0" err="1"/>
              <a:t>Dinâmica</a:t>
            </a:r>
            <a:r>
              <a:rPr lang="en-GB" altLang="pt-BR" dirty="0"/>
              <a:t> de </a:t>
            </a:r>
            <a:r>
              <a:rPr lang="en-GB" altLang="pt-BR" dirty="0" err="1"/>
              <a:t>Memória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"C"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814048" cy="5256584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GB" altLang="pt-BR" b="1" dirty="0" err="1"/>
              <a:t>Alocação</a:t>
            </a:r>
            <a:r>
              <a:rPr lang="en-GB" altLang="pt-BR" b="1" dirty="0"/>
              <a:t> </a:t>
            </a:r>
            <a:r>
              <a:rPr lang="en-GB" altLang="pt-BR" b="1" dirty="0" err="1"/>
              <a:t>Dinâmica</a:t>
            </a:r>
            <a:r>
              <a:rPr lang="en-GB" altLang="pt-BR" b="1" dirty="0"/>
              <a:t> é um </a:t>
            </a:r>
            <a:r>
              <a:rPr lang="en-GB" altLang="pt-BR" b="1" dirty="0" err="1"/>
              <a:t>meio</a:t>
            </a:r>
            <a:r>
              <a:rPr lang="en-GB" altLang="pt-BR" b="1" dirty="0"/>
              <a:t> </a:t>
            </a:r>
            <a:r>
              <a:rPr lang="en-GB" altLang="pt-BR" b="1" dirty="0" err="1"/>
              <a:t>pelo</a:t>
            </a:r>
            <a:r>
              <a:rPr lang="en-GB" altLang="pt-BR" b="1" dirty="0"/>
              <a:t> </a:t>
            </a:r>
            <a:r>
              <a:rPr lang="en-GB" altLang="pt-BR" b="1" dirty="0" err="1"/>
              <a:t>qual</a:t>
            </a:r>
            <a:r>
              <a:rPr lang="en-GB" altLang="pt-BR" b="1" dirty="0"/>
              <a:t> o </a:t>
            </a:r>
            <a:r>
              <a:rPr lang="en-GB" altLang="pt-BR" b="1" dirty="0" err="1"/>
              <a:t>programa</a:t>
            </a:r>
            <a:r>
              <a:rPr lang="en-GB" altLang="pt-BR" b="1" dirty="0"/>
              <a:t> </a:t>
            </a:r>
            <a:r>
              <a:rPr lang="en-GB" altLang="pt-BR" b="1" dirty="0" err="1"/>
              <a:t>pode</a:t>
            </a:r>
            <a:r>
              <a:rPr lang="en-GB" altLang="pt-BR" b="1" dirty="0"/>
              <a:t> </a:t>
            </a:r>
            <a:r>
              <a:rPr lang="en-GB" altLang="pt-BR" b="1" dirty="0" err="1"/>
              <a:t>obter</a:t>
            </a:r>
            <a:r>
              <a:rPr lang="en-GB" altLang="pt-BR" b="1" dirty="0"/>
              <a:t> </a:t>
            </a:r>
            <a:r>
              <a:rPr lang="en-GB" altLang="pt-BR" b="1" dirty="0" err="1"/>
              <a:t>memória</a:t>
            </a:r>
            <a:r>
              <a:rPr lang="en-GB" altLang="pt-BR" b="1" dirty="0"/>
              <a:t> </a:t>
            </a:r>
            <a:r>
              <a:rPr lang="en-GB" altLang="pt-BR" b="1" dirty="0" err="1"/>
              <a:t>enquanto</a:t>
            </a:r>
            <a:r>
              <a:rPr lang="en-GB" altLang="pt-BR" b="1" dirty="0"/>
              <a:t> </a:t>
            </a:r>
            <a:r>
              <a:rPr lang="en-GB" altLang="pt-BR" b="1" dirty="0" err="1"/>
              <a:t>está</a:t>
            </a:r>
            <a:r>
              <a:rPr lang="en-GB" altLang="pt-BR" b="1" dirty="0"/>
              <a:t> </a:t>
            </a:r>
            <a:r>
              <a:rPr lang="en-GB" altLang="pt-BR" b="1" dirty="0" err="1"/>
              <a:t>em</a:t>
            </a:r>
            <a:r>
              <a:rPr lang="en-GB" altLang="pt-BR" b="1" dirty="0"/>
              <a:t> </a:t>
            </a:r>
            <a:r>
              <a:rPr lang="en-GB" altLang="pt-BR" b="1" dirty="0" err="1"/>
              <a:t>execução</a:t>
            </a:r>
            <a:r>
              <a:rPr lang="en-GB" altLang="pt-BR" b="1" dirty="0" smtClean="0"/>
              <a:t>.</a:t>
            </a:r>
          </a:p>
          <a:p>
            <a:endParaRPr lang="en-GB" altLang="pt-BR" b="1" dirty="0"/>
          </a:p>
          <a:p>
            <a:r>
              <a:rPr lang="en-GB" altLang="pt-BR" dirty="0" err="1" smtClean="0"/>
              <a:t>Constantes</a:t>
            </a:r>
            <a:r>
              <a:rPr lang="en-GB" altLang="pt-BR" dirty="0" smtClean="0"/>
              <a:t> </a:t>
            </a:r>
            <a:r>
              <a:rPr lang="en-GB" altLang="pt-BR" dirty="0" err="1"/>
              <a:t>são</a:t>
            </a:r>
            <a:r>
              <a:rPr lang="en-GB" altLang="pt-BR" dirty="0"/>
              <a:t> "</a:t>
            </a:r>
            <a:r>
              <a:rPr lang="en-GB" altLang="pt-BR" dirty="0" err="1"/>
              <a:t>codificadas</a:t>
            </a:r>
            <a:r>
              <a:rPr lang="en-GB" altLang="pt-BR" dirty="0"/>
              <a:t>" </a:t>
            </a:r>
            <a:r>
              <a:rPr lang="en-GB" altLang="pt-BR" dirty="0" err="1"/>
              <a:t>dentro</a:t>
            </a:r>
            <a:r>
              <a:rPr lang="en-GB" altLang="pt-BR" dirty="0"/>
              <a:t> do </a:t>
            </a:r>
            <a:r>
              <a:rPr lang="en-GB" altLang="pt-BR" dirty="0" err="1"/>
              <a:t>código</a:t>
            </a:r>
            <a:r>
              <a:rPr lang="en-GB" altLang="pt-BR" dirty="0"/>
              <a:t> </a:t>
            </a:r>
            <a:r>
              <a:rPr lang="en-GB" altLang="pt-BR" dirty="0" err="1"/>
              <a:t>objeto</a:t>
            </a:r>
            <a:r>
              <a:rPr lang="en-GB" altLang="pt-BR" dirty="0"/>
              <a:t> de um </a:t>
            </a:r>
            <a:r>
              <a:rPr lang="en-GB" altLang="pt-BR" dirty="0" err="1"/>
              <a:t>programa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tempo de </a:t>
            </a:r>
            <a:r>
              <a:rPr lang="en-GB" altLang="pt-BR" dirty="0" err="1"/>
              <a:t>compilação</a:t>
            </a:r>
            <a:r>
              <a:rPr lang="en-GB" altLang="pt-BR" dirty="0" smtClean="0"/>
              <a:t>.</a:t>
            </a:r>
          </a:p>
          <a:p>
            <a:endParaRPr lang="en-GB" altLang="pt-BR" dirty="0"/>
          </a:p>
          <a:p>
            <a:r>
              <a:rPr lang="en-GB" altLang="pt-BR" dirty="0" err="1"/>
              <a:t>Variáveis</a:t>
            </a:r>
            <a:r>
              <a:rPr lang="en-GB" altLang="pt-BR" dirty="0"/>
              <a:t> </a:t>
            </a:r>
            <a:r>
              <a:rPr lang="en-GB" altLang="pt-BR" dirty="0" err="1"/>
              <a:t>globais</a:t>
            </a:r>
            <a:r>
              <a:rPr lang="en-GB" altLang="pt-BR" dirty="0"/>
              <a:t> (</a:t>
            </a:r>
            <a:r>
              <a:rPr lang="en-GB" altLang="pt-BR" dirty="0" err="1"/>
              <a:t>estáticas</a:t>
            </a:r>
            <a:r>
              <a:rPr lang="en-GB" altLang="pt-BR" dirty="0"/>
              <a:t>) </a:t>
            </a:r>
            <a:r>
              <a:rPr lang="en-GB" altLang="pt-BR" dirty="0" err="1"/>
              <a:t>têm</a:t>
            </a:r>
            <a:r>
              <a:rPr lang="en-GB" altLang="pt-BR" dirty="0"/>
              <a:t> a </a:t>
            </a:r>
            <a:r>
              <a:rPr lang="en-GB" altLang="pt-BR" dirty="0" err="1"/>
              <a:t>sua</a:t>
            </a:r>
            <a:r>
              <a:rPr lang="en-GB" altLang="pt-BR" dirty="0"/>
              <a:t> </a:t>
            </a:r>
            <a:r>
              <a:rPr lang="en-GB" altLang="pt-BR" dirty="0" err="1"/>
              <a:t>alocação</a:t>
            </a:r>
            <a:r>
              <a:rPr lang="en-GB" altLang="pt-BR" dirty="0"/>
              <a:t> </a:t>
            </a:r>
            <a:r>
              <a:rPr lang="en-GB" altLang="pt-BR" dirty="0" err="1"/>
              <a:t>codificada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tempo de </a:t>
            </a:r>
            <a:r>
              <a:rPr lang="en-GB" altLang="pt-BR" dirty="0" err="1"/>
              <a:t>compilação</a:t>
            </a:r>
            <a:r>
              <a:rPr lang="en-GB" altLang="pt-BR" dirty="0"/>
              <a:t> e </a:t>
            </a:r>
            <a:r>
              <a:rPr lang="en-GB" altLang="pt-BR" dirty="0" err="1"/>
              <a:t>são</a:t>
            </a:r>
            <a:r>
              <a:rPr lang="en-GB" altLang="pt-BR" dirty="0"/>
              <a:t> </a:t>
            </a:r>
            <a:r>
              <a:rPr lang="en-GB" altLang="pt-BR" dirty="0" err="1"/>
              <a:t>alocadas</a:t>
            </a:r>
            <a:r>
              <a:rPr lang="en-GB" altLang="pt-BR" dirty="0"/>
              <a:t> logo que um </a:t>
            </a:r>
            <a:r>
              <a:rPr lang="en-GB" altLang="pt-BR" dirty="0" err="1"/>
              <a:t>programa</a:t>
            </a:r>
            <a:r>
              <a:rPr lang="en-GB" altLang="pt-BR" dirty="0"/>
              <a:t> </a:t>
            </a:r>
            <a:r>
              <a:rPr lang="en-GB" altLang="pt-BR" dirty="0" err="1"/>
              <a:t>inicia</a:t>
            </a:r>
            <a:r>
              <a:rPr lang="en-GB" altLang="pt-BR" dirty="0"/>
              <a:t> a </a:t>
            </a:r>
            <a:r>
              <a:rPr lang="en-GB" altLang="pt-BR" dirty="0" err="1"/>
              <a:t>execução</a:t>
            </a:r>
            <a:r>
              <a:rPr lang="en-GB" altLang="pt-BR" dirty="0" smtClean="0"/>
              <a:t>.</a:t>
            </a:r>
          </a:p>
          <a:p>
            <a:endParaRPr lang="en-GB" altLang="pt-BR" dirty="0"/>
          </a:p>
          <a:p>
            <a:r>
              <a:rPr lang="en-GB" altLang="pt-BR" dirty="0" err="1"/>
              <a:t>Variáveis</a:t>
            </a:r>
            <a:r>
              <a:rPr lang="en-GB" altLang="pt-BR" dirty="0"/>
              <a:t> </a:t>
            </a:r>
            <a:r>
              <a:rPr lang="en-GB" altLang="pt-BR" dirty="0" err="1"/>
              <a:t>locais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 err="1"/>
              <a:t>funções</a:t>
            </a:r>
            <a:r>
              <a:rPr lang="en-GB" altLang="pt-BR" dirty="0"/>
              <a:t> (</a:t>
            </a:r>
            <a:r>
              <a:rPr lang="en-GB" altLang="pt-BR" dirty="0" err="1"/>
              <a:t>ou</a:t>
            </a:r>
            <a:r>
              <a:rPr lang="en-GB" altLang="pt-BR" dirty="0"/>
              <a:t> </a:t>
            </a:r>
            <a:r>
              <a:rPr lang="en-GB" altLang="pt-BR" dirty="0" err="1"/>
              <a:t>métodos</a:t>
            </a:r>
            <a:r>
              <a:rPr lang="en-GB" altLang="pt-BR" dirty="0"/>
              <a:t>) </a:t>
            </a:r>
            <a:r>
              <a:rPr lang="en-GB" altLang="pt-BR" dirty="0" err="1"/>
              <a:t>são</a:t>
            </a:r>
            <a:r>
              <a:rPr lang="en-GB" altLang="pt-BR" dirty="0"/>
              <a:t> </a:t>
            </a:r>
            <a:r>
              <a:rPr lang="en-GB" altLang="pt-BR" dirty="0" err="1"/>
              <a:t>alocadas</a:t>
            </a:r>
            <a:r>
              <a:rPr lang="en-GB" altLang="pt-BR" dirty="0"/>
              <a:t> </a:t>
            </a:r>
            <a:r>
              <a:rPr lang="en-GB" altLang="pt-BR" dirty="0" err="1"/>
              <a:t>através</a:t>
            </a:r>
            <a:r>
              <a:rPr lang="en-GB" altLang="pt-BR" dirty="0"/>
              <a:t> da </a:t>
            </a:r>
            <a:r>
              <a:rPr lang="en-GB" altLang="pt-BR" dirty="0" err="1"/>
              <a:t>requisição</a:t>
            </a:r>
            <a:r>
              <a:rPr lang="en-GB" altLang="pt-BR" dirty="0"/>
              <a:t> de </a:t>
            </a:r>
            <a:r>
              <a:rPr lang="en-GB" altLang="pt-BR" dirty="0" err="1"/>
              <a:t>espaço</a:t>
            </a:r>
            <a:r>
              <a:rPr lang="en-GB" altLang="pt-BR" dirty="0"/>
              <a:t> </a:t>
            </a:r>
            <a:r>
              <a:rPr lang="en-GB" altLang="pt-BR" dirty="0" err="1"/>
              <a:t>na</a:t>
            </a:r>
            <a:r>
              <a:rPr lang="en-GB" altLang="pt-BR" dirty="0"/>
              <a:t> </a:t>
            </a:r>
            <a:r>
              <a:rPr lang="en-GB" altLang="pt-BR" dirty="0" err="1"/>
              <a:t>pilha</a:t>
            </a:r>
            <a:r>
              <a:rPr lang="en-GB" altLang="pt-BR" dirty="0"/>
              <a:t> (stack).</a:t>
            </a:r>
          </a:p>
        </p:txBody>
      </p:sp>
    </p:spTree>
    <p:extLst>
      <p:ext uri="{BB962C8B-B14F-4D97-AF65-F5344CB8AC3E}">
        <p14:creationId xmlns:p14="http://schemas.microsoft.com/office/powerpoint/2010/main" val="1598343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5950" y="4221088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0"/>
            <a:ext cx="4114800" cy="63246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altLang="pt-BR" sz="2400" dirty="0" err="1"/>
              <a:t>Programa</a:t>
            </a:r>
            <a:r>
              <a:rPr lang="en-GB" altLang="pt-BR" sz="2400" dirty="0"/>
              <a:t>: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</a:t>
            </a:r>
            <a:r>
              <a:rPr lang="en-GB" altLang="pt-BR" sz="1600" b="1" dirty="0" smtClean="0">
                <a:latin typeface="Courier New" panose="02070309020205020404" pitchFamily="49" charset="0"/>
              </a:rPr>
              <a:t>“UFPEL";</a:t>
            </a: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</a:t>
            </a:r>
            <a:r>
              <a:rPr lang="en-GB" altLang="pt-BR" sz="1600" b="1" dirty="0" smtClean="0">
                <a:latin typeface="Courier New" panose="02070309020205020404" pitchFamily="49" charset="0"/>
              </a:rPr>
              <a:t>“blah </a:t>
            </a:r>
            <a:r>
              <a:rPr lang="en-GB" altLang="pt-BR" sz="1600" b="1" dirty="0" err="1" smtClean="0">
                <a:latin typeface="Courier New" panose="02070309020205020404" pitchFamily="49" charset="0"/>
              </a:rPr>
              <a:t>blah</a:t>
            </a:r>
            <a:r>
              <a:rPr lang="en-GB" altLang="pt-BR" sz="1600" b="1" dirty="0" smtClean="0">
                <a:latin typeface="Courier New" panose="02070309020205020404" pitchFamily="49" charset="0"/>
              </a:rPr>
              <a:t>"</a:t>
            </a: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092950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99300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099300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099300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7092950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6711950" y="3873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6711950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465763" y="2486025"/>
            <a:ext cx="151447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Início da Área</a:t>
            </a:r>
          </a:p>
          <a:p>
            <a:r>
              <a:rPr lang="en-GB" altLang="pt-BR" sz="1800" i="1"/>
              <a:t>Alocável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237163" y="200025"/>
            <a:ext cx="15652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StackPointer</a:t>
            </a:r>
          </a:p>
          <a:p>
            <a:r>
              <a:rPr lang="en-GB" altLang="pt-BR" sz="1800" i="1"/>
              <a:t>Inicio da Pilha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7158038" y="125413"/>
            <a:ext cx="147796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7234238" y="5688013"/>
            <a:ext cx="147796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 rot="5400000">
            <a:off x="8154194" y="4167776"/>
            <a:ext cx="14652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P r o g r a m a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634038" y="3630613"/>
            <a:ext cx="163036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 dirty="0" err="1"/>
              <a:t>Variáveis</a:t>
            </a:r>
            <a:r>
              <a:rPr lang="en-GB" altLang="pt-BR" sz="1400" dirty="0"/>
              <a:t> </a:t>
            </a:r>
            <a:r>
              <a:rPr lang="en-GB" altLang="pt-BR" sz="1400" dirty="0" err="1"/>
              <a:t>estáticas</a:t>
            </a:r>
            <a:endParaRPr lang="en-GB" altLang="pt-BR" sz="1400" dirty="0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938838" y="4240213"/>
            <a:ext cx="163036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6167438" y="4773613"/>
            <a:ext cx="163036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635020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92138" y="5187950"/>
            <a:ext cx="3263900" cy="5207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61988" y="0"/>
            <a:ext cx="4114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Programa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“UFPEL";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“blah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blah</a:t>
            </a:r>
            <a:r>
              <a:rPr lang="en-GB" altLang="pt-BR" sz="16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 smtClean="0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075488" y="3441700"/>
            <a:ext cx="1651000" cy="431800"/>
          </a:xfrm>
          <a:prstGeom prst="rect">
            <a:avLst/>
          </a:prstGeom>
          <a:solidFill>
            <a:srgbClr val="F57B4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075488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/>
              <a:t>10010101...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rgbClr val="F57B4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6688138" y="3873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/>
              <a:t>Sist.Operacional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6688138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448300" y="2492375"/>
            <a:ext cx="15017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Início da Área</a:t>
            </a:r>
          </a:p>
          <a:p>
            <a:r>
              <a:rPr lang="en-GB" altLang="pt-BR" sz="1800" i="1"/>
              <a:t>Alocável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219700" y="206375"/>
            <a:ext cx="1552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StackPointer</a:t>
            </a:r>
          </a:p>
          <a:p>
            <a:r>
              <a:rPr lang="en-GB" altLang="pt-BR" sz="1800" i="1"/>
              <a:t>Inicio da Pilha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 dirty="0" err="1"/>
              <a:t>Variáveis</a:t>
            </a:r>
            <a:r>
              <a:rPr lang="en-GB" altLang="pt-BR" sz="1400" dirty="0"/>
              <a:t> </a:t>
            </a:r>
            <a:r>
              <a:rPr lang="en-GB" altLang="pt-BR" sz="1400" dirty="0" err="1"/>
              <a:t>estáticas</a:t>
            </a:r>
            <a:endParaRPr lang="en-GB" altLang="pt-BR" sz="1400" dirty="0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  <p:grpSp>
        <p:nvGrpSpPr>
          <p:cNvPr id="7190" name="Group 22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7186" name="Arc 18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7" name="Arc 19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8" name="Arc 20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" name="Arc 21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14488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92138" y="5797550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61988" y="0"/>
            <a:ext cx="4114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Programa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“UFPEL";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“blah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blah</a:t>
            </a:r>
            <a:r>
              <a:rPr lang="en-GB" altLang="pt-BR" sz="16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 smtClean="0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075488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7075488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6688138" y="3873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6688138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5448300" y="2492375"/>
            <a:ext cx="1438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Topo da Área</a:t>
            </a:r>
          </a:p>
          <a:p>
            <a:r>
              <a:rPr lang="en-GB" altLang="pt-BR" sz="1800" i="1"/>
              <a:t>Alocável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219700" y="206375"/>
            <a:ext cx="1489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StackPointer</a:t>
            </a:r>
          </a:p>
          <a:p>
            <a:r>
              <a:rPr lang="en-GB" altLang="pt-BR" sz="1800" i="1"/>
              <a:t>Topo da Pilha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 dirty="0" err="1"/>
              <a:t>Variáveis</a:t>
            </a:r>
            <a:r>
              <a:rPr lang="en-GB" altLang="pt-BR" sz="1400" dirty="0"/>
              <a:t> </a:t>
            </a:r>
            <a:r>
              <a:rPr lang="en-GB" altLang="pt-BR" sz="1400" dirty="0" err="1"/>
              <a:t>estáticas</a:t>
            </a:r>
            <a:endParaRPr lang="en-GB" altLang="pt-BR" sz="1400" dirty="0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8210" name="Arc 18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1" name="Arc 19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2" name="Arc 20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3" name="Arc 21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2667000" y="3132138"/>
            <a:ext cx="1746250" cy="2805112"/>
            <a:chOff x="1680" y="1973"/>
            <a:chExt cx="1100" cy="1767"/>
          </a:xfrm>
        </p:grpSpPr>
        <p:sp>
          <p:nvSpPr>
            <p:cNvPr id="8215" name="Arc 23"/>
            <p:cNvSpPr>
              <a:spLocks/>
            </p:cNvSpPr>
            <p:nvPr/>
          </p:nvSpPr>
          <p:spPr bwMode="auto">
            <a:xfrm>
              <a:off x="2416" y="2592"/>
              <a:ext cx="364" cy="1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6" name="Arc 24"/>
            <p:cNvSpPr>
              <a:spLocks/>
            </p:cNvSpPr>
            <p:nvPr/>
          </p:nvSpPr>
          <p:spPr bwMode="auto">
            <a:xfrm>
              <a:off x="1680" y="1973"/>
              <a:ext cx="1100" cy="6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04187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92138" y="3511550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61988" y="0"/>
            <a:ext cx="4114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Programa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“UFPEL";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“blah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blah</a:t>
            </a:r>
            <a:r>
              <a:rPr lang="en-GB" altLang="pt-BR" sz="16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 smtClean="0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075488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075488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6688138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48300" y="2492375"/>
            <a:ext cx="1438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Topo da Área</a:t>
            </a:r>
          </a:p>
          <a:p>
            <a:r>
              <a:rPr lang="en-GB" altLang="pt-BR" sz="1800" i="1"/>
              <a:t>Alocável</a:t>
            </a:r>
          </a:p>
        </p:txBody>
      </p: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5219700" y="815975"/>
            <a:ext cx="1760538" cy="638175"/>
            <a:chOff x="3288" y="514"/>
            <a:chExt cx="1109" cy="402"/>
          </a:xfrm>
        </p:grpSpPr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altLang="pt-BR" sz="1800" b="1"/>
                <a:t>StackPointer</a:t>
              </a:r>
            </a:p>
            <a:p>
              <a:r>
                <a:rPr lang="en-GB" altLang="pt-BR" sz="1800" i="1"/>
                <a:t>Topo da Pilha</a:t>
              </a:r>
            </a:p>
          </p:txBody>
        </p:sp>
      </p:grp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Variáveis estáticas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9235" name="Arc 19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36" name="Arc 20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37" name="Arc 21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38" name="Arc 22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7070725" y="463550"/>
            <a:ext cx="1662113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/>
              <a:t>&amp;main-#3</a:t>
            </a:r>
          </a:p>
          <a:p>
            <a:pPr algn="ctr"/>
            <a:r>
              <a:rPr lang="en-GB" altLang="pt-BR" sz="1400"/>
              <a:t>localA</a:t>
            </a:r>
          </a:p>
          <a:p>
            <a:pPr algn="ctr"/>
            <a:r>
              <a:rPr lang="en-GB" altLang="pt-BR" sz="1400"/>
              <a:t>localB</a:t>
            </a:r>
          </a:p>
        </p:txBody>
      </p:sp>
      <p:sp>
        <p:nvSpPr>
          <p:cNvPr id="9241" name="Arc 25"/>
          <p:cNvSpPr>
            <a:spLocks/>
          </p:cNvSpPr>
          <p:nvPr/>
        </p:nvSpPr>
        <p:spPr bwMode="auto">
          <a:xfrm>
            <a:off x="8305800" y="617538"/>
            <a:ext cx="603250" cy="7556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42" name="Arc 26"/>
          <p:cNvSpPr>
            <a:spLocks/>
          </p:cNvSpPr>
          <p:nvPr/>
        </p:nvSpPr>
        <p:spPr bwMode="auto">
          <a:xfrm>
            <a:off x="8534400" y="3352800"/>
            <a:ext cx="374650" cy="7556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8915400" y="1377950"/>
            <a:ext cx="0" cy="196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884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92138" y="3816350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61988" y="0"/>
            <a:ext cx="4114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Programa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“UFPEL";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“blah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blah</a:t>
            </a:r>
            <a:r>
              <a:rPr lang="en-GB" altLang="pt-BR" sz="16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 smtClean="0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7075488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75488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6688138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448300" y="2492375"/>
            <a:ext cx="1438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Topo da Área</a:t>
            </a:r>
          </a:p>
          <a:p>
            <a:r>
              <a:rPr lang="en-GB" altLang="pt-BR" sz="1800" i="1"/>
              <a:t>Alocável</a:t>
            </a:r>
          </a:p>
        </p:txBody>
      </p: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5219700" y="815975"/>
            <a:ext cx="1760538" cy="638175"/>
            <a:chOff x="3288" y="514"/>
            <a:chExt cx="1109" cy="402"/>
          </a:xfrm>
        </p:grpSpPr>
        <p:sp>
          <p:nvSpPr>
            <p:cNvPr id="10251" name="AutoShape 11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altLang="pt-BR" sz="1800" b="1"/>
                <a:t>StackPointer</a:t>
              </a:r>
            </a:p>
            <a:p>
              <a:r>
                <a:rPr lang="en-GB" altLang="pt-BR" sz="1800" i="1"/>
                <a:t>Topo da Pilha</a:t>
              </a:r>
            </a:p>
          </p:txBody>
        </p:sp>
      </p:grp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Variáveis estáticas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10259" name="Arc 19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0" name="Arc 20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1" name="Arc 21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2" name="Arc 22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266" name="Group 26"/>
          <p:cNvGrpSpPr>
            <a:grpSpLocks/>
          </p:cNvGrpSpPr>
          <p:nvPr/>
        </p:nvGrpSpPr>
        <p:grpSpPr bwMode="auto">
          <a:xfrm>
            <a:off x="2438400" y="1684338"/>
            <a:ext cx="1898650" cy="2271712"/>
            <a:chOff x="1536" y="1061"/>
            <a:chExt cx="1196" cy="1431"/>
          </a:xfrm>
        </p:grpSpPr>
        <p:sp>
          <p:nvSpPr>
            <p:cNvPr id="10264" name="Arc 24"/>
            <p:cNvSpPr>
              <a:spLocks/>
            </p:cNvSpPr>
            <p:nvPr/>
          </p:nvSpPr>
          <p:spPr bwMode="auto">
            <a:xfrm>
              <a:off x="2336" y="1562"/>
              <a:ext cx="396" cy="93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5" name="Arc 25"/>
            <p:cNvSpPr>
              <a:spLocks/>
            </p:cNvSpPr>
            <p:nvPr/>
          </p:nvSpPr>
          <p:spPr bwMode="auto">
            <a:xfrm>
              <a:off x="1536" y="1061"/>
              <a:ext cx="1196" cy="5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7070725" y="463550"/>
            <a:ext cx="1662113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/>
              <a:t>&amp;main-#3</a:t>
            </a:r>
          </a:p>
          <a:p>
            <a:pPr algn="ctr"/>
            <a:r>
              <a:rPr lang="en-GB" altLang="pt-BR" sz="1400"/>
              <a:t>localA</a:t>
            </a:r>
          </a:p>
          <a:p>
            <a:pPr algn="ctr"/>
            <a:r>
              <a:rPr lang="en-GB" altLang="pt-BR" sz="1400"/>
              <a:t>localB</a:t>
            </a:r>
          </a:p>
        </p:txBody>
      </p:sp>
      <p:sp>
        <p:nvSpPr>
          <p:cNvPr id="10268" name="Arc 28"/>
          <p:cNvSpPr>
            <a:spLocks/>
          </p:cNvSpPr>
          <p:nvPr/>
        </p:nvSpPr>
        <p:spPr bwMode="auto">
          <a:xfrm>
            <a:off x="8305800" y="617538"/>
            <a:ext cx="603250" cy="7556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9" name="Arc 29"/>
          <p:cNvSpPr>
            <a:spLocks/>
          </p:cNvSpPr>
          <p:nvPr/>
        </p:nvSpPr>
        <p:spPr bwMode="auto">
          <a:xfrm>
            <a:off x="8534400" y="3352800"/>
            <a:ext cx="374650" cy="7556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8915400" y="1377950"/>
            <a:ext cx="0" cy="196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38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92138" y="2139950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61988" y="0"/>
            <a:ext cx="4114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Programa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“UFPEL";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“blah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blah</a:t>
            </a:r>
            <a:r>
              <a:rPr lang="en-GB" altLang="pt-BR" sz="16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 smtClean="0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075488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075488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6688138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448300" y="2492375"/>
            <a:ext cx="1438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Topo da Área</a:t>
            </a:r>
          </a:p>
          <a:p>
            <a:r>
              <a:rPr lang="en-GB" altLang="pt-BR" sz="1800" i="1"/>
              <a:t>Alocável</a:t>
            </a:r>
          </a:p>
        </p:txBody>
      </p:sp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5219700" y="1501775"/>
            <a:ext cx="1760538" cy="638175"/>
            <a:chOff x="3288" y="946"/>
            <a:chExt cx="1109" cy="402"/>
          </a:xfrm>
        </p:grpSpPr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>
              <a:off x="4213" y="1060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3288" y="946"/>
              <a:ext cx="93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altLang="pt-BR" sz="1800" b="1"/>
                <a:t>StackPointer</a:t>
              </a:r>
            </a:p>
            <a:p>
              <a:r>
                <a:rPr lang="en-GB" altLang="pt-BR" sz="1800" i="1"/>
                <a:t>Topo da Pilha</a:t>
              </a:r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 dirty="0" err="1"/>
              <a:t>Variáveis</a:t>
            </a:r>
            <a:r>
              <a:rPr lang="en-GB" altLang="pt-BR" sz="1400" dirty="0"/>
              <a:t> </a:t>
            </a:r>
            <a:r>
              <a:rPr lang="en-GB" altLang="pt-BR" sz="1400" dirty="0" err="1"/>
              <a:t>estáticas</a:t>
            </a:r>
            <a:endParaRPr lang="en-GB" altLang="pt-BR" sz="1400" dirty="0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  <p:grpSp>
        <p:nvGrpSpPr>
          <p:cNvPr id="11287" name="Group 23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11283" name="Arc 19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84" name="Arc 20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85" name="Arc 21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86" name="Arc 22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7070725" y="463550"/>
            <a:ext cx="1662113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&amp;main-#3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8305800" y="617538"/>
            <a:ext cx="609600" cy="3490912"/>
            <a:chOff x="5232" y="389"/>
            <a:chExt cx="384" cy="2199"/>
          </a:xfrm>
        </p:grpSpPr>
        <p:sp>
          <p:nvSpPr>
            <p:cNvPr id="11289" name="Arc 25"/>
            <p:cNvSpPr>
              <a:spLocks/>
            </p:cNvSpPr>
            <p:nvPr/>
          </p:nvSpPr>
          <p:spPr bwMode="auto">
            <a:xfrm>
              <a:off x="5232" y="389"/>
              <a:ext cx="380" cy="4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90" name="Arc 26"/>
            <p:cNvSpPr>
              <a:spLocks/>
            </p:cNvSpPr>
            <p:nvPr/>
          </p:nvSpPr>
          <p:spPr bwMode="auto">
            <a:xfrm>
              <a:off x="5376" y="2112"/>
              <a:ext cx="236" cy="4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5616" y="868"/>
              <a:ext cx="0" cy="1240"/>
            </a:xfrm>
            <a:prstGeom prst="line">
              <a:avLst/>
            </a:prstGeom>
            <a:noFill/>
            <a:ln w="12700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7070725" y="1149350"/>
            <a:ext cx="1662113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&amp;func_B-#2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local1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local2</a:t>
            </a:r>
          </a:p>
        </p:txBody>
      </p:sp>
      <p:grpSp>
        <p:nvGrpSpPr>
          <p:cNvPr id="11297" name="Group 33"/>
          <p:cNvGrpSpPr>
            <a:grpSpLocks/>
          </p:cNvGrpSpPr>
          <p:nvPr/>
        </p:nvGrpSpPr>
        <p:grpSpPr bwMode="auto">
          <a:xfrm>
            <a:off x="8382000" y="1303338"/>
            <a:ext cx="609600" cy="3035300"/>
            <a:chOff x="5280" y="821"/>
            <a:chExt cx="384" cy="1912"/>
          </a:xfrm>
        </p:grpSpPr>
        <p:sp>
          <p:nvSpPr>
            <p:cNvPr id="11294" name="Arc 30"/>
            <p:cNvSpPr>
              <a:spLocks/>
            </p:cNvSpPr>
            <p:nvPr/>
          </p:nvSpPr>
          <p:spPr bwMode="auto">
            <a:xfrm>
              <a:off x="5280" y="821"/>
              <a:ext cx="380" cy="4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48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09" y="0"/>
                    <a:pt x="21571" y="9638"/>
                    <a:pt x="21599" y="21548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9" y="0"/>
                    <a:pt x="21571" y="9638"/>
                    <a:pt x="21599" y="2154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95" name="Arc 31"/>
            <p:cNvSpPr>
              <a:spLocks/>
            </p:cNvSpPr>
            <p:nvPr/>
          </p:nvSpPr>
          <p:spPr bwMode="auto">
            <a:xfrm>
              <a:off x="5424" y="2319"/>
              <a:ext cx="236" cy="414"/>
            </a:xfrm>
            <a:custGeom>
              <a:avLst/>
              <a:gdLst>
                <a:gd name="G0" fmla="+- 0 0 0"/>
                <a:gd name="G1" fmla="+- 52 0 0"/>
                <a:gd name="G2" fmla="+- 21600 0 0"/>
                <a:gd name="T0" fmla="*/ 21600 w 21600"/>
                <a:gd name="T1" fmla="*/ 0 h 21652"/>
                <a:gd name="T2" fmla="*/ 0 w 21600"/>
                <a:gd name="T3" fmla="*/ 21652 h 21652"/>
                <a:gd name="T4" fmla="*/ 0 w 21600"/>
                <a:gd name="T5" fmla="*/ 52 h 2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52" fill="none" extrusionOk="0">
                  <a:moveTo>
                    <a:pt x="21599" y="0"/>
                  </a:moveTo>
                  <a:cubicBezTo>
                    <a:pt x="21599" y="17"/>
                    <a:pt x="21600" y="34"/>
                    <a:pt x="21600" y="52"/>
                  </a:cubicBezTo>
                  <a:cubicBezTo>
                    <a:pt x="21600" y="11981"/>
                    <a:pt x="11929" y="21652"/>
                    <a:pt x="0" y="21652"/>
                  </a:cubicBezTo>
                </a:path>
                <a:path w="21600" h="21652" stroke="0" extrusionOk="0">
                  <a:moveTo>
                    <a:pt x="21599" y="0"/>
                  </a:moveTo>
                  <a:cubicBezTo>
                    <a:pt x="21599" y="17"/>
                    <a:pt x="21600" y="34"/>
                    <a:pt x="21600" y="52"/>
                  </a:cubicBezTo>
                  <a:cubicBezTo>
                    <a:pt x="21600" y="11981"/>
                    <a:pt x="11929" y="21652"/>
                    <a:pt x="0" y="21652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5664" y="12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64420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15950" y="2444750"/>
            <a:ext cx="3240088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61988" y="0"/>
            <a:ext cx="4114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Programa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“UFPEL";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“blah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blah</a:t>
            </a:r>
            <a:r>
              <a:rPr lang="en-GB" altLang="pt-BR" sz="16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 smtClean="0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075488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075488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6688138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448300" y="2492375"/>
            <a:ext cx="1438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Topo da Área</a:t>
            </a:r>
          </a:p>
          <a:p>
            <a:r>
              <a:rPr lang="en-GB" altLang="pt-BR" sz="1800" i="1"/>
              <a:t>Alocável</a:t>
            </a:r>
          </a:p>
        </p:txBody>
      </p: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5219700" y="1501775"/>
            <a:ext cx="1760538" cy="638175"/>
            <a:chOff x="3288" y="946"/>
            <a:chExt cx="1109" cy="402"/>
          </a:xfrm>
        </p:grpSpPr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>
              <a:off x="4213" y="1060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3288" y="946"/>
              <a:ext cx="93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altLang="pt-BR" sz="1800" b="1"/>
                <a:t>StackPointer</a:t>
              </a:r>
            </a:p>
            <a:p>
              <a:r>
                <a:rPr lang="en-GB" altLang="pt-BR" sz="1800" i="1"/>
                <a:t>Topo da Pilha</a:t>
              </a:r>
            </a:p>
          </p:txBody>
        </p:sp>
      </p:grp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Variáveis estáticas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 dirty="0" err="1"/>
              <a:t>Constantes</a:t>
            </a:r>
            <a:endParaRPr lang="en-GB" altLang="pt-BR" sz="1400" dirty="0"/>
          </a:p>
        </p:txBody>
      </p: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12307" name="Arc 19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8" name="Arc 20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9" name="Arc 21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10" name="Arc 22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7070725" y="463550"/>
            <a:ext cx="1662113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&amp;main-#3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grpSp>
        <p:nvGrpSpPr>
          <p:cNvPr id="12316" name="Group 28"/>
          <p:cNvGrpSpPr>
            <a:grpSpLocks/>
          </p:cNvGrpSpPr>
          <p:nvPr/>
        </p:nvGrpSpPr>
        <p:grpSpPr bwMode="auto">
          <a:xfrm>
            <a:off x="8305800" y="617538"/>
            <a:ext cx="609600" cy="3490912"/>
            <a:chOff x="5232" y="389"/>
            <a:chExt cx="384" cy="2199"/>
          </a:xfrm>
        </p:grpSpPr>
        <p:sp>
          <p:nvSpPr>
            <p:cNvPr id="12313" name="Arc 25"/>
            <p:cNvSpPr>
              <a:spLocks/>
            </p:cNvSpPr>
            <p:nvPr/>
          </p:nvSpPr>
          <p:spPr bwMode="auto">
            <a:xfrm>
              <a:off x="5232" y="389"/>
              <a:ext cx="380" cy="4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14" name="Arc 26"/>
            <p:cNvSpPr>
              <a:spLocks/>
            </p:cNvSpPr>
            <p:nvPr/>
          </p:nvSpPr>
          <p:spPr bwMode="auto">
            <a:xfrm>
              <a:off x="5376" y="2112"/>
              <a:ext cx="236" cy="4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5616" y="868"/>
              <a:ext cx="0" cy="1240"/>
            </a:xfrm>
            <a:prstGeom prst="line">
              <a:avLst/>
            </a:prstGeom>
            <a:noFill/>
            <a:ln w="12700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7070725" y="1149350"/>
            <a:ext cx="1662113" cy="673100"/>
          </a:xfrm>
          <a:prstGeom prst="rect">
            <a:avLst/>
          </a:prstGeom>
          <a:gradFill rotWithShape="0">
            <a:gsLst>
              <a:gs pos="0">
                <a:srgbClr val="F57B49"/>
              </a:gs>
              <a:gs pos="50000">
                <a:srgbClr val="F57B49">
                  <a:gamma/>
                  <a:shade val="29804"/>
                  <a:invGamma/>
                </a:srgbClr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&amp;func_B-#2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local1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local2</a:t>
            </a:r>
          </a:p>
        </p:txBody>
      </p: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8382000" y="1303338"/>
            <a:ext cx="609600" cy="3035300"/>
            <a:chOff x="5280" y="821"/>
            <a:chExt cx="384" cy="1912"/>
          </a:xfrm>
        </p:grpSpPr>
        <p:sp>
          <p:nvSpPr>
            <p:cNvPr id="12318" name="Arc 30"/>
            <p:cNvSpPr>
              <a:spLocks/>
            </p:cNvSpPr>
            <p:nvPr/>
          </p:nvSpPr>
          <p:spPr bwMode="auto">
            <a:xfrm>
              <a:off x="5280" y="821"/>
              <a:ext cx="380" cy="4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48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09" y="0"/>
                    <a:pt x="21571" y="9638"/>
                    <a:pt x="21599" y="21548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9" y="0"/>
                    <a:pt x="21571" y="9638"/>
                    <a:pt x="21599" y="2154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19" name="Arc 31"/>
            <p:cNvSpPr>
              <a:spLocks/>
            </p:cNvSpPr>
            <p:nvPr/>
          </p:nvSpPr>
          <p:spPr bwMode="auto">
            <a:xfrm>
              <a:off x="5424" y="2319"/>
              <a:ext cx="236" cy="414"/>
            </a:xfrm>
            <a:custGeom>
              <a:avLst/>
              <a:gdLst>
                <a:gd name="G0" fmla="+- 0 0 0"/>
                <a:gd name="G1" fmla="+- 52 0 0"/>
                <a:gd name="G2" fmla="+- 21600 0 0"/>
                <a:gd name="T0" fmla="*/ 21600 w 21600"/>
                <a:gd name="T1" fmla="*/ 0 h 21652"/>
                <a:gd name="T2" fmla="*/ 0 w 21600"/>
                <a:gd name="T3" fmla="*/ 21652 h 21652"/>
                <a:gd name="T4" fmla="*/ 0 w 21600"/>
                <a:gd name="T5" fmla="*/ 52 h 2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52" fill="none" extrusionOk="0">
                  <a:moveTo>
                    <a:pt x="21599" y="0"/>
                  </a:moveTo>
                  <a:cubicBezTo>
                    <a:pt x="21599" y="17"/>
                    <a:pt x="21600" y="34"/>
                    <a:pt x="21600" y="52"/>
                  </a:cubicBezTo>
                  <a:cubicBezTo>
                    <a:pt x="21600" y="11981"/>
                    <a:pt x="11929" y="21652"/>
                    <a:pt x="0" y="21652"/>
                  </a:cubicBezTo>
                </a:path>
                <a:path w="21600" h="21652" stroke="0" extrusionOk="0">
                  <a:moveTo>
                    <a:pt x="21599" y="0"/>
                  </a:moveTo>
                  <a:cubicBezTo>
                    <a:pt x="21599" y="17"/>
                    <a:pt x="21600" y="34"/>
                    <a:pt x="21600" y="52"/>
                  </a:cubicBezTo>
                  <a:cubicBezTo>
                    <a:pt x="21600" y="11981"/>
                    <a:pt x="11929" y="21652"/>
                    <a:pt x="0" y="21652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5664" y="12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325" name="Group 37"/>
          <p:cNvGrpSpPr>
            <a:grpSpLocks/>
          </p:cNvGrpSpPr>
          <p:nvPr/>
        </p:nvGrpSpPr>
        <p:grpSpPr bwMode="auto">
          <a:xfrm>
            <a:off x="3352800" y="2522538"/>
            <a:ext cx="685800" cy="1357312"/>
            <a:chOff x="2112" y="1589"/>
            <a:chExt cx="432" cy="855"/>
          </a:xfrm>
        </p:grpSpPr>
        <p:sp>
          <p:nvSpPr>
            <p:cNvPr id="12322" name="Arc 34"/>
            <p:cNvSpPr>
              <a:spLocks/>
            </p:cNvSpPr>
            <p:nvPr/>
          </p:nvSpPr>
          <p:spPr bwMode="auto">
            <a:xfrm>
              <a:off x="2112" y="1589"/>
              <a:ext cx="428" cy="1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3" name="Arc 35"/>
            <p:cNvSpPr>
              <a:spLocks/>
            </p:cNvSpPr>
            <p:nvPr/>
          </p:nvSpPr>
          <p:spPr bwMode="auto">
            <a:xfrm>
              <a:off x="2274" y="2260"/>
              <a:ext cx="266" cy="1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>
              <a:off x="2544" y="1776"/>
              <a:ext cx="0" cy="480"/>
            </a:xfrm>
            <a:prstGeom prst="line">
              <a:avLst/>
            </a:prstGeom>
            <a:noFill/>
            <a:ln w="12700">
              <a:solidFill>
                <a:srgbClr val="F57B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53017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endereços 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5536" y="2420888"/>
            <a:ext cx="2376264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int</a:t>
            </a:r>
            <a:r>
              <a:rPr lang="pt-BR" sz="3200" dirty="0" smtClean="0"/>
              <a:t> num = 0;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78940" y="1959223"/>
            <a:ext cx="156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Declaração</a:t>
            </a:r>
            <a:endParaRPr lang="pt-BR" sz="2400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2987824" y="30329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870563" y="2564904"/>
            <a:ext cx="1053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Produz</a:t>
            </a:r>
            <a:endParaRPr lang="pt-BR" sz="2400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64708"/>
              </p:ext>
            </p:extLst>
          </p:nvPr>
        </p:nvGraphicFramePr>
        <p:xfrm>
          <a:off x="4139952" y="2304689"/>
          <a:ext cx="5004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60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92138" y="4121150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61988" y="0"/>
            <a:ext cx="4114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Programa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“UFPEL";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“blah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blah</a:t>
            </a:r>
            <a:r>
              <a:rPr lang="en-GB" altLang="pt-BR" sz="16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 smtClean="0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075488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075488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6688138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448300" y="2492375"/>
            <a:ext cx="1438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Topo da Área</a:t>
            </a:r>
          </a:p>
          <a:p>
            <a:r>
              <a:rPr lang="en-GB" altLang="pt-BR" sz="1800" i="1"/>
              <a:t>Alocável</a:t>
            </a:r>
          </a:p>
        </p:txBody>
      </p: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5219700" y="815975"/>
            <a:ext cx="1760538" cy="638175"/>
            <a:chOff x="3288" y="514"/>
            <a:chExt cx="1109" cy="402"/>
          </a:xfrm>
        </p:grpSpPr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altLang="pt-BR" sz="1800" b="1"/>
                <a:t>StackPointer</a:t>
              </a:r>
            </a:p>
            <a:p>
              <a:r>
                <a:rPr lang="en-GB" altLang="pt-BR" sz="1800" i="1"/>
                <a:t>Topo da Pilha</a:t>
              </a:r>
            </a:p>
          </p:txBody>
        </p:sp>
      </p:grp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Variáveis estáticas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  <p:grpSp>
        <p:nvGrpSpPr>
          <p:cNvPr id="13335" name="Group 23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13331" name="Arc 19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2" name="Arc 20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3" name="Arc 21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4" name="Arc 22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338" name="Group 26"/>
          <p:cNvGrpSpPr>
            <a:grpSpLocks/>
          </p:cNvGrpSpPr>
          <p:nvPr/>
        </p:nvGrpSpPr>
        <p:grpSpPr bwMode="auto">
          <a:xfrm>
            <a:off x="2438400" y="1684338"/>
            <a:ext cx="1898650" cy="2578100"/>
            <a:chOff x="1536" y="1061"/>
            <a:chExt cx="1196" cy="1624"/>
          </a:xfrm>
        </p:grpSpPr>
        <p:sp>
          <p:nvSpPr>
            <p:cNvPr id="13336" name="Arc 24"/>
            <p:cNvSpPr>
              <a:spLocks/>
            </p:cNvSpPr>
            <p:nvPr/>
          </p:nvSpPr>
          <p:spPr bwMode="auto">
            <a:xfrm>
              <a:off x="2336" y="1630"/>
              <a:ext cx="396" cy="1055"/>
            </a:xfrm>
            <a:custGeom>
              <a:avLst/>
              <a:gdLst>
                <a:gd name="G0" fmla="+- 0 0 0"/>
                <a:gd name="G1" fmla="+- 20 0 0"/>
                <a:gd name="G2" fmla="+- 21600 0 0"/>
                <a:gd name="T0" fmla="*/ 21600 w 21600"/>
                <a:gd name="T1" fmla="*/ 0 h 21620"/>
                <a:gd name="T2" fmla="*/ 0 w 21600"/>
                <a:gd name="T3" fmla="*/ 21620 h 21620"/>
                <a:gd name="T4" fmla="*/ 0 w 21600"/>
                <a:gd name="T5" fmla="*/ 20 h 2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20" fill="none" extrusionOk="0">
                  <a:moveTo>
                    <a:pt x="21599" y="0"/>
                  </a:moveTo>
                  <a:cubicBezTo>
                    <a:pt x="21599" y="6"/>
                    <a:pt x="21600" y="13"/>
                    <a:pt x="21600" y="20"/>
                  </a:cubicBezTo>
                  <a:cubicBezTo>
                    <a:pt x="21600" y="11949"/>
                    <a:pt x="11929" y="21620"/>
                    <a:pt x="0" y="21620"/>
                  </a:cubicBezTo>
                </a:path>
                <a:path w="21600" h="21620" stroke="0" extrusionOk="0">
                  <a:moveTo>
                    <a:pt x="21599" y="0"/>
                  </a:moveTo>
                  <a:cubicBezTo>
                    <a:pt x="21599" y="6"/>
                    <a:pt x="21600" y="13"/>
                    <a:pt x="21600" y="20"/>
                  </a:cubicBezTo>
                  <a:cubicBezTo>
                    <a:pt x="21600" y="11949"/>
                    <a:pt x="11929" y="21620"/>
                    <a:pt x="0" y="2162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7" name="Arc 25"/>
            <p:cNvSpPr>
              <a:spLocks/>
            </p:cNvSpPr>
            <p:nvPr/>
          </p:nvSpPr>
          <p:spPr bwMode="auto">
            <a:xfrm>
              <a:off x="1536" y="1061"/>
              <a:ext cx="1196" cy="57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62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14" y="0"/>
                    <a:pt x="21579" y="9647"/>
                    <a:pt x="21599" y="2156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14" y="0"/>
                    <a:pt x="21579" y="9647"/>
                    <a:pt x="21599" y="2156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7070725" y="463550"/>
            <a:ext cx="1662113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/>
              <a:t>&amp;main-#3</a:t>
            </a:r>
          </a:p>
          <a:p>
            <a:pPr algn="ctr"/>
            <a:r>
              <a:rPr lang="en-GB" altLang="pt-BR" sz="1400"/>
              <a:t>localA</a:t>
            </a:r>
          </a:p>
          <a:p>
            <a:pPr algn="ctr"/>
            <a:r>
              <a:rPr lang="en-GB" altLang="pt-BR" sz="1400"/>
              <a:t>localB</a:t>
            </a:r>
          </a:p>
        </p:txBody>
      </p:sp>
      <p:sp>
        <p:nvSpPr>
          <p:cNvPr id="13340" name="Arc 28"/>
          <p:cNvSpPr>
            <a:spLocks/>
          </p:cNvSpPr>
          <p:nvPr/>
        </p:nvSpPr>
        <p:spPr bwMode="auto">
          <a:xfrm>
            <a:off x="8305800" y="617538"/>
            <a:ext cx="603250" cy="7556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9CCD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41" name="Arc 29"/>
          <p:cNvSpPr>
            <a:spLocks/>
          </p:cNvSpPr>
          <p:nvPr/>
        </p:nvSpPr>
        <p:spPr bwMode="auto">
          <a:xfrm>
            <a:off x="8534400" y="3352800"/>
            <a:ext cx="374650" cy="7556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9CCDF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8915400" y="1377950"/>
            <a:ext cx="0" cy="1968500"/>
          </a:xfrm>
          <a:prstGeom prst="line">
            <a:avLst/>
          </a:prstGeom>
          <a:noFill/>
          <a:ln w="12700">
            <a:solidFill>
              <a:srgbClr val="9CCD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64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92138" y="2139950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61988" y="0"/>
            <a:ext cx="4114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Programa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“UFPEL";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“blah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blah</a:t>
            </a:r>
            <a:r>
              <a:rPr lang="en-GB" altLang="pt-BR" sz="16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 smtClean="0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075488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075488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6688138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448300" y="2492375"/>
            <a:ext cx="1438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Topo da Área</a:t>
            </a:r>
          </a:p>
          <a:p>
            <a:r>
              <a:rPr lang="en-GB" altLang="pt-BR" sz="1800" i="1"/>
              <a:t>Alocável</a:t>
            </a: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5219700" y="1501775"/>
            <a:ext cx="1760538" cy="638175"/>
            <a:chOff x="3288" y="946"/>
            <a:chExt cx="1109" cy="402"/>
          </a:xfrm>
        </p:grpSpPr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>
              <a:off x="4213" y="1060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288" y="946"/>
              <a:ext cx="93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altLang="pt-BR" sz="1800" b="1"/>
                <a:t>StackPointer</a:t>
              </a:r>
            </a:p>
            <a:p>
              <a:r>
                <a:rPr lang="en-GB" altLang="pt-BR" sz="1800" i="1"/>
                <a:t>Topo da Pilha</a:t>
              </a:r>
            </a:p>
          </p:txBody>
        </p:sp>
      </p:grp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Variáveis estáticas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14355" name="Arc 19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56" name="Arc 20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57" name="Arc 21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58" name="Arc 22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7070725" y="463550"/>
            <a:ext cx="1662113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&amp;main-#3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grpSp>
        <p:nvGrpSpPr>
          <p:cNvPr id="14364" name="Group 28"/>
          <p:cNvGrpSpPr>
            <a:grpSpLocks/>
          </p:cNvGrpSpPr>
          <p:nvPr/>
        </p:nvGrpSpPr>
        <p:grpSpPr bwMode="auto">
          <a:xfrm>
            <a:off x="8305800" y="617538"/>
            <a:ext cx="609600" cy="3490912"/>
            <a:chOff x="5232" y="389"/>
            <a:chExt cx="384" cy="2199"/>
          </a:xfrm>
        </p:grpSpPr>
        <p:sp>
          <p:nvSpPr>
            <p:cNvPr id="14361" name="Arc 25"/>
            <p:cNvSpPr>
              <a:spLocks/>
            </p:cNvSpPr>
            <p:nvPr/>
          </p:nvSpPr>
          <p:spPr bwMode="auto">
            <a:xfrm>
              <a:off x="5232" y="389"/>
              <a:ext cx="380" cy="4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62" name="Arc 26"/>
            <p:cNvSpPr>
              <a:spLocks/>
            </p:cNvSpPr>
            <p:nvPr/>
          </p:nvSpPr>
          <p:spPr bwMode="auto">
            <a:xfrm>
              <a:off x="5376" y="2112"/>
              <a:ext cx="236" cy="4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5616" y="868"/>
              <a:ext cx="0" cy="1240"/>
            </a:xfrm>
            <a:prstGeom prst="line">
              <a:avLst/>
            </a:prstGeom>
            <a:noFill/>
            <a:ln w="12700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7070725" y="1149350"/>
            <a:ext cx="1662113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&amp;func_B-#3</a:t>
            </a:r>
            <a:endParaRPr lang="en-GB" altLang="pt-BR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local1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local2</a:t>
            </a:r>
          </a:p>
        </p:txBody>
      </p: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8382000" y="1303338"/>
            <a:ext cx="609600" cy="3035300"/>
            <a:chOff x="5280" y="821"/>
            <a:chExt cx="384" cy="1912"/>
          </a:xfrm>
        </p:grpSpPr>
        <p:sp>
          <p:nvSpPr>
            <p:cNvPr id="14366" name="Arc 30"/>
            <p:cNvSpPr>
              <a:spLocks/>
            </p:cNvSpPr>
            <p:nvPr/>
          </p:nvSpPr>
          <p:spPr bwMode="auto">
            <a:xfrm>
              <a:off x="5280" y="821"/>
              <a:ext cx="380" cy="4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48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09" y="0"/>
                    <a:pt x="21571" y="9638"/>
                    <a:pt x="21599" y="21548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9" y="0"/>
                    <a:pt x="21571" y="9638"/>
                    <a:pt x="21599" y="2154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67" name="Arc 31"/>
            <p:cNvSpPr>
              <a:spLocks/>
            </p:cNvSpPr>
            <p:nvPr/>
          </p:nvSpPr>
          <p:spPr bwMode="auto">
            <a:xfrm>
              <a:off x="5424" y="2319"/>
              <a:ext cx="236" cy="414"/>
            </a:xfrm>
            <a:custGeom>
              <a:avLst/>
              <a:gdLst>
                <a:gd name="G0" fmla="+- 0 0 0"/>
                <a:gd name="G1" fmla="+- 52 0 0"/>
                <a:gd name="G2" fmla="+- 21600 0 0"/>
                <a:gd name="T0" fmla="*/ 21600 w 21600"/>
                <a:gd name="T1" fmla="*/ 0 h 21652"/>
                <a:gd name="T2" fmla="*/ 0 w 21600"/>
                <a:gd name="T3" fmla="*/ 21652 h 21652"/>
                <a:gd name="T4" fmla="*/ 0 w 21600"/>
                <a:gd name="T5" fmla="*/ 52 h 2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52" fill="none" extrusionOk="0">
                  <a:moveTo>
                    <a:pt x="21599" y="0"/>
                  </a:moveTo>
                  <a:cubicBezTo>
                    <a:pt x="21599" y="17"/>
                    <a:pt x="21600" y="34"/>
                    <a:pt x="21600" y="52"/>
                  </a:cubicBezTo>
                  <a:cubicBezTo>
                    <a:pt x="21600" y="11981"/>
                    <a:pt x="11929" y="21652"/>
                    <a:pt x="0" y="21652"/>
                  </a:cubicBezTo>
                </a:path>
                <a:path w="21600" h="21652" stroke="0" extrusionOk="0">
                  <a:moveTo>
                    <a:pt x="21599" y="0"/>
                  </a:moveTo>
                  <a:cubicBezTo>
                    <a:pt x="21599" y="17"/>
                    <a:pt x="21600" y="34"/>
                    <a:pt x="21600" y="52"/>
                  </a:cubicBezTo>
                  <a:cubicBezTo>
                    <a:pt x="21600" y="11981"/>
                    <a:pt x="11929" y="21652"/>
                    <a:pt x="0" y="21652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5664" y="12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7841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15950" y="2673350"/>
            <a:ext cx="3240088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61988" y="0"/>
            <a:ext cx="4114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Programa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“UFPEL";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“blah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blah</a:t>
            </a:r>
            <a:r>
              <a:rPr lang="en-GB" altLang="pt-BR" sz="16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 smtClean="0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075488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075488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6688138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448300" y="2492375"/>
            <a:ext cx="1438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Topo da Área</a:t>
            </a:r>
          </a:p>
          <a:p>
            <a:r>
              <a:rPr lang="en-GB" altLang="pt-BR" sz="1800" i="1"/>
              <a:t>Alocável</a:t>
            </a:r>
          </a:p>
        </p:txBody>
      </p:sp>
      <p:grpSp>
        <p:nvGrpSpPr>
          <p:cNvPr id="15373" name="Group 13"/>
          <p:cNvGrpSpPr>
            <a:grpSpLocks/>
          </p:cNvGrpSpPr>
          <p:nvPr/>
        </p:nvGrpSpPr>
        <p:grpSpPr bwMode="auto">
          <a:xfrm>
            <a:off x="5219700" y="1501775"/>
            <a:ext cx="1760538" cy="638175"/>
            <a:chOff x="3288" y="946"/>
            <a:chExt cx="1109" cy="402"/>
          </a:xfrm>
        </p:grpSpPr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4213" y="1060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3288" y="946"/>
              <a:ext cx="93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altLang="pt-BR" sz="1800" b="1"/>
                <a:t>StackPointer</a:t>
              </a:r>
            </a:p>
            <a:p>
              <a:r>
                <a:rPr lang="en-GB" altLang="pt-BR" sz="1800" i="1"/>
                <a:t>Topo da Pilha</a:t>
              </a:r>
            </a:p>
          </p:txBody>
        </p:sp>
      </p:grp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 dirty="0" err="1"/>
              <a:t>Variáveis</a:t>
            </a:r>
            <a:r>
              <a:rPr lang="en-GB" altLang="pt-BR" sz="1400" dirty="0"/>
              <a:t> </a:t>
            </a:r>
            <a:r>
              <a:rPr lang="en-GB" altLang="pt-BR" sz="1400" dirty="0" err="1"/>
              <a:t>estáticas</a:t>
            </a:r>
            <a:endParaRPr lang="en-GB" altLang="pt-BR" sz="1400" dirty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15379" name="Arc 19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0" name="Arc 20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1" name="Arc 21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2" name="Arc 22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7070725" y="463550"/>
            <a:ext cx="1662113" cy="673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&amp;main-#3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localB</a:t>
            </a:r>
          </a:p>
        </p:txBody>
      </p:sp>
      <p:grpSp>
        <p:nvGrpSpPr>
          <p:cNvPr id="15388" name="Group 28"/>
          <p:cNvGrpSpPr>
            <a:grpSpLocks/>
          </p:cNvGrpSpPr>
          <p:nvPr/>
        </p:nvGrpSpPr>
        <p:grpSpPr bwMode="auto">
          <a:xfrm>
            <a:off x="8305800" y="617538"/>
            <a:ext cx="609600" cy="3490912"/>
            <a:chOff x="5232" y="389"/>
            <a:chExt cx="384" cy="2199"/>
          </a:xfrm>
        </p:grpSpPr>
        <p:sp>
          <p:nvSpPr>
            <p:cNvPr id="15385" name="Arc 25"/>
            <p:cNvSpPr>
              <a:spLocks/>
            </p:cNvSpPr>
            <p:nvPr/>
          </p:nvSpPr>
          <p:spPr bwMode="auto">
            <a:xfrm>
              <a:off x="5232" y="389"/>
              <a:ext cx="380" cy="4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6" name="Arc 26"/>
            <p:cNvSpPr>
              <a:spLocks/>
            </p:cNvSpPr>
            <p:nvPr/>
          </p:nvSpPr>
          <p:spPr bwMode="auto">
            <a:xfrm>
              <a:off x="5376" y="2112"/>
              <a:ext cx="236" cy="4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5616" y="868"/>
              <a:ext cx="0" cy="1240"/>
            </a:xfrm>
            <a:prstGeom prst="line">
              <a:avLst/>
            </a:prstGeom>
            <a:noFill/>
            <a:ln w="12700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7070725" y="1149350"/>
            <a:ext cx="1662113" cy="673100"/>
          </a:xfrm>
          <a:prstGeom prst="rect">
            <a:avLst/>
          </a:prstGeom>
          <a:gradFill rotWithShape="0">
            <a:gsLst>
              <a:gs pos="0">
                <a:srgbClr val="F57B49"/>
              </a:gs>
              <a:gs pos="50000">
                <a:srgbClr val="F57B49">
                  <a:gamma/>
                  <a:shade val="29804"/>
                  <a:invGamma/>
                </a:srgbClr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&amp;func_B-#2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local1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local2</a:t>
            </a:r>
          </a:p>
        </p:txBody>
      </p:sp>
      <p:grpSp>
        <p:nvGrpSpPr>
          <p:cNvPr id="15393" name="Group 33"/>
          <p:cNvGrpSpPr>
            <a:grpSpLocks/>
          </p:cNvGrpSpPr>
          <p:nvPr/>
        </p:nvGrpSpPr>
        <p:grpSpPr bwMode="auto">
          <a:xfrm>
            <a:off x="8382000" y="1303338"/>
            <a:ext cx="609600" cy="3035300"/>
            <a:chOff x="5280" y="821"/>
            <a:chExt cx="384" cy="1912"/>
          </a:xfrm>
        </p:grpSpPr>
        <p:sp>
          <p:nvSpPr>
            <p:cNvPr id="15390" name="Arc 30"/>
            <p:cNvSpPr>
              <a:spLocks/>
            </p:cNvSpPr>
            <p:nvPr/>
          </p:nvSpPr>
          <p:spPr bwMode="auto">
            <a:xfrm>
              <a:off x="5280" y="821"/>
              <a:ext cx="380" cy="4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48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09" y="0"/>
                    <a:pt x="21571" y="9638"/>
                    <a:pt x="21599" y="21548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9" y="0"/>
                    <a:pt x="21571" y="9638"/>
                    <a:pt x="21599" y="2154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1" name="Arc 31"/>
            <p:cNvSpPr>
              <a:spLocks/>
            </p:cNvSpPr>
            <p:nvPr/>
          </p:nvSpPr>
          <p:spPr bwMode="auto">
            <a:xfrm>
              <a:off x="5424" y="2319"/>
              <a:ext cx="236" cy="414"/>
            </a:xfrm>
            <a:custGeom>
              <a:avLst/>
              <a:gdLst>
                <a:gd name="G0" fmla="+- 0 0 0"/>
                <a:gd name="G1" fmla="+- 52 0 0"/>
                <a:gd name="G2" fmla="+- 21600 0 0"/>
                <a:gd name="T0" fmla="*/ 21600 w 21600"/>
                <a:gd name="T1" fmla="*/ 0 h 21652"/>
                <a:gd name="T2" fmla="*/ 0 w 21600"/>
                <a:gd name="T3" fmla="*/ 21652 h 21652"/>
                <a:gd name="T4" fmla="*/ 0 w 21600"/>
                <a:gd name="T5" fmla="*/ 52 h 2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52" fill="none" extrusionOk="0">
                  <a:moveTo>
                    <a:pt x="21599" y="0"/>
                  </a:moveTo>
                  <a:cubicBezTo>
                    <a:pt x="21599" y="17"/>
                    <a:pt x="21600" y="34"/>
                    <a:pt x="21600" y="52"/>
                  </a:cubicBezTo>
                  <a:cubicBezTo>
                    <a:pt x="21600" y="11981"/>
                    <a:pt x="11929" y="21652"/>
                    <a:pt x="0" y="21652"/>
                  </a:cubicBezTo>
                </a:path>
                <a:path w="21600" h="21652" stroke="0" extrusionOk="0">
                  <a:moveTo>
                    <a:pt x="21599" y="0"/>
                  </a:moveTo>
                  <a:cubicBezTo>
                    <a:pt x="21599" y="17"/>
                    <a:pt x="21600" y="34"/>
                    <a:pt x="21600" y="52"/>
                  </a:cubicBezTo>
                  <a:cubicBezTo>
                    <a:pt x="21600" y="11981"/>
                    <a:pt x="11929" y="21652"/>
                    <a:pt x="0" y="21652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5664" y="1237"/>
              <a:ext cx="0" cy="1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5397" name="Group 37"/>
          <p:cNvGrpSpPr>
            <a:grpSpLocks/>
          </p:cNvGrpSpPr>
          <p:nvPr/>
        </p:nvGrpSpPr>
        <p:grpSpPr bwMode="auto">
          <a:xfrm>
            <a:off x="3200400" y="2751138"/>
            <a:ext cx="838200" cy="1511300"/>
            <a:chOff x="2016" y="1733"/>
            <a:chExt cx="528" cy="952"/>
          </a:xfrm>
        </p:grpSpPr>
        <p:sp>
          <p:nvSpPr>
            <p:cNvPr id="15394" name="Arc 34"/>
            <p:cNvSpPr>
              <a:spLocks/>
            </p:cNvSpPr>
            <p:nvPr/>
          </p:nvSpPr>
          <p:spPr bwMode="auto">
            <a:xfrm>
              <a:off x="2016" y="1733"/>
              <a:ext cx="524" cy="20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494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887" y="0"/>
                    <a:pt x="21541" y="9606"/>
                    <a:pt x="21599" y="2149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87" y="0"/>
                    <a:pt x="21541" y="9606"/>
                    <a:pt x="21599" y="214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5" name="Arc 35"/>
            <p:cNvSpPr>
              <a:spLocks/>
            </p:cNvSpPr>
            <p:nvPr/>
          </p:nvSpPr>
          <p:spPr bwMode="auto">
            <a:xfrm>
              <a:off x="2214" y="2479"/>
              <a:ext cx="326" cy="206"/>
            </a:xfrm>
            <a:custGeom>
              <a:avLst/>
              <a:gdLst>
                <a:gd name="G0" fmla="+- 0 0 0"/>
                <a:gd name="G1" fmla="+- 106 0 0"/>
                <a:gd name="G2" fmla="+- 21600 0 0"/>
                <a:gd name="T0" fmla="*/ 21600 w 21600"/>
                <a:gd name="T1" fmla="*/ 0 h 21706"/>
                <a:gd name="T2" fmla="*/ 0 w 21600"/>
                <a:gd name="T3" fmla="*/ 21706 h 21706"/>
                <a:gd name="T4" fmla="*/ 0 w 21600"/>
                <a:gd name="T5" fmla="*/ 106 h 2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06" fill="none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12035"/>
                    <a:pt x="11929" y="21706"/>
                    <a:pt x="0" y="21706"/>
                  </a:cubicBezTo>
                </a:path>
                <a:path w="21600" h="21706" stroke="0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12035"/>
                    <a:pt x="11929" y="21706"/>
                    <a:pt x="0" y="21706"/>
                  </a:cubicBezTo>
                  <a:lnTo>
                    <a:pt x="0" y="106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2544" y="1941"/>
              <a:ext cx="0" cy="534"/>
            </a:xfrm>
            <a:prstGeom prst="line">
              <a:avLst/>
            </a:prstGeom>
            <a:noFill/>
            <a:ln w="12700">
              <a:solidFill>
                <a:srgbClr val="F57B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9963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92138" y="4349750"/>
            <a:ext cx="3263900" cy="2159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61988" y="0"/>
            <a:ext cx="4114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Programa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“UFPEL";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“blah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blah</a:t>
            </a:r>
            <a:r>
              <a:rPr lang="en-GB" altLang="pt-BR" sz="16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 smtClean="0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075488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075488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6688138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448300" y="2492375"/>
            <a:ext cx="1438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Topo da Área</a:t>
            </a:r>
          </a:p>
          <a:p>
            <a:r>
              <a:rPr lang="en-GB" altLang="pt-BR" sz="1800" i="1"/>
              <a:t>Alocável</a:t>
            </a:r>
          </a:p>
        </p:txBody>
      </p: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5219700" y="815975"/>
            <a:ext cx="1760538" cy="638175"/>
            <a:chOff x="3288" y="514"/>
            <a:chExt cx="1109" cy="402"/>
          </a:xfrm>
        </p:grpSpPr>
        <p:sp>
          <p:nvSpPr>
            <p:cNvPr id="16395" name="AutoShape 11"/>
            <p:cNvSpPr>
              <a:spLocks noChangeArrowheads="1"/>
            </p:cNvSpPr>
            <p:nvPr/>
          </p:nvSpPr>
          <p:spPr bwMode="auto">
            <a:xfrm>
              <a:off x="4213" y="628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3288" y="514"/>
              <a:ext cx="93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altLang="pt-BR" sz="1800" b="1"/>
                <a:t>StackPointer</a:t>
              </a:r>
            </a:p>
            <a:p>
              <a:r>
                <a:rPr lang="en-GB" altLang="pt-BR" sz="1800" i="1"/>
                <a:t>Topo da Pilha</a:t>
              </a:r>
            </a:p>
          </p:txBody>
        </p:sp>
      </p:grp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 dirty="0" err="1"/>
              <a:t>Variáveis</a:t>
            </a:r>
            <a:r>
              <a:rPr lang="en-GB" altLang="pt-BR" sz="1400" dirty="0"/>
              <a:t> </a:t>
            </a:r>
            <a:r>
              <a:rPr lang="en-GB" altLang="pt-BR" sz="1400" dirty="0" err="1"/>
              <a:t>estáticas</a:t>
            </a:r>
            <a:endParaRPr lang="en-GB" altLang="pt-BR" sz="1400" dirty="0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  <p:grpSp>
        <p:nvGrpSpPr>
          <p:cNvPr id="16407" name="Group 23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16403" name="Arc 19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4" name="Arc 20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5" name="Arc 21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6" name="Arc 22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9CCDF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7070725" y="463550"/>
            <a:ext cx="1662113" cy="673100"/>
          </a:xfrm>
          <a:prstGeom prst="rect">
            <a:avLst/>
          </a:prstGeom>
          <a:gradFill rotWithShape="0">
            <a:gsLst>
              <a:gs pos="0">
                <a:srgbClr val="F57B49"/>
              </a:gs>
              <a:gs pos="50000">
                <a:srgbClr val="F57B49">
                  <a:gamma/>
                  <a:shade val="29804"/>
                  <a:invGamma/>
                </a:srgbClr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/>
              <a:t>&amp;main-#3</a:t>
            </a:r>
          </a:p>
          <a:p>
            <a:pPr algn="ctr"/>
            <a:r>
              <a:rPr lang="en-GB" altLang="pt-BR" sz="1400"/>
              <a:t>localA</a:t>
            </a:r>
          </a:p>
          <a:p>
            <a:pPr algn="ctr"/>
            <a:r>
              <a:rPr lang="en-GB" altLang="pt-BR" sz="1400"/>
              <a:t>localB</a:t>
            </a:r>
          </a:p>
        </p:txBody>
      </p:sp>
      <p:sp>
        <p:nvSpPr>
          <p:cNvPr id="16409" name="Arc 25"/>
          <p:cNvSpPr>
            <a:spLocks/>
          </p:cNvSpPr>
          <p:nvPr/>
        </p:nvSpPr>
        <p:spPr bwMode="auto">
          <a:xfrm>
            <a:off x="8305800" y="617538"/>
            <a:ext cx="603250" cy="7556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9CCD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10" name="Arc 26"/>
          <p:cNvSpPr>
            <a:spLocks/>
          </p:cNvSpPr>
          <p:nvPr/>
        </p:nvSpPr>
        <p:spPr bwMode="auto">
          <a:xfrm>
            <a:off x="8534400" y="3352800"/>
            <a:ext cx="374650" cy="7556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9CCDF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8915400" y="1377950"/>
            <a:ext cx="0" cy="1968500"/>
          </a:xfrm>
          <a:prstGeom prst="line">
            <a:avLst/>
          </a:prstGeom>
          <a:noFill/>
          <a:ln w="12700">
            <a:solidFill>
              <a:srgbClr val="9CCD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6415" name="Group 31"/>
          <p:cNvGrpSpPr>
            <a:grpSpLocks/>
          </p:cNvGrpSpPr>
          <p:nvPr/>
        </p:nvGrpSpPr>
        <p:grpSpPr bwMode="auto">
          <a:xfrm>
            <a:off x="1143000" y="4503738"/>
            <a:ext cx="3200400" cy="1433512"/>
            <a:chOff x="720" y="2837"/>
            <a:chExt cx="2016" cy="903"/>
          </a:xfrm>
        </p:grpSpPr>
        <p:sp>
          <p:nvSpPr>
            <p:cNvPr id="16412" name="Arc 28"/>
            <p:cNvSpPr>
              <a:spLocks/>
            </p:cNvSpPr>
            <p:nvPr/>
          </p:nvSpPr>
          <p:spPr bwMode="auto">
            <a:xfrm>
              <a:off x="720" y="2837"/>
              <a:ext cx="2012" cy="1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3" name="Arc 29"/>
            <p:cNvSpPr>
              <a:spLocks/>
            </p:cNvSpPr>
            <p:nvPr/>
          </p:nvSpPr>
          <p:spPr bwMode="auto">
            <a:xfrm>
              <a:off x="1476" y="3546"/>
              <a:ext cx="1256" cy="19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F57B4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2736" y="3035"/>
              <a:ext cx="0" cy="506"/>
            </a:xfrm>
            <a:prstGeom prst="line">
              <a:avLst/>
            </a:prstGeom>
            <a:noFill/>
            <a:ln w="12700">
              <a:solidFill>
                <a:srgbClr val="F57B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6420" name="Group 36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16416" name="Arc 32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7" name="Arc 33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8" name="Arc 34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9" name="Arc 35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95006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92138" y="6026150"/>
            <a:ext cx="3263900" cy="292100"/>
          </a:xfrm>
          <a:prstGeom prst="rect">
            <a:avLst/>
          </a:prstGeom>
          <a:solidFill>
            <a:srgbClr val="F57B49"/>
          </a:solidFill>
          <a:ln w="12700">
            <a:solidFill>
              <a:srgbClr val="F57B4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61988" y="0"/>
            <a:ext cx="4114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Programa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*a, *b;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  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local1, local2;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- - -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void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,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localA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localB</a:t>
            </a:r>
            <a:r>
              <a:rPr lang="en-GB" altLang="pt-BR" sz="1600" b="1" dirty="0">
                <a:latin typeface="Courier New" panose="02070309020205020404" pitchFamily="49" charset="0"/>
              </a:rPr>
              <a:t>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func_A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a = “UFPEL";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GB" altLang="pt-BR" sz="1600" b="1" dirty="0">
                <a:latin typeface="Courier New" panose="02070309020205020404" pitchFamily="49" charset="0"/>
              </a:rPr>
              <a:t>b = “blah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blah</a:t>
            </a:r>
            <a:r>
              <a:rPr lang="en-GB" altLang="pt-BR" sz="16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 smtClean="0">
                <a:latin typeface="Courier New" panose="02070309020205020404" pitchFamily="49" charset="0"/>
              </a:rPr>
              <a:t>func_B</a:t>
            </a:r>
            <a:r>
              <a:rPr lang="en-GB" altLang="pt-BR" sz="16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“UFPEL”</a:t>
            </a:r>
          </a:p>
          <a:p>
            <a:pPr algn="ctr"/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“blah </a:t>
            </a:r>
            <a:r>
              <a:rPr lang="en-GB" altLang="pt-BR" sz="12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blah</a:t>
            </a:r>
            <a:r>
              <a:rPr lang="en-GB" altLang="pt-BR" sz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endParaRPr lang="en-GB" altLang="pt-BR" sz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075488" y="38989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075488" y="3441700"/>
            <a:ext cx="1651000" cy="4318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6688138" y="3873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6688138" y="3206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448300" y="2492375"/>
            <a:ext cx="1438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Topo da Área</a:t>
            </a:r>
          </a:p>
          <a:p>
            <a:r>
              <a:rPr lang="en-GB" altLang="pt-BR" sz="1800" i="1"/>
              <a:t>Alocável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219700" y="206375"/>
            <a:ext cx="1489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StackPointer</a:t>
            </a:r>
          </a:p>
          <a:p>
            <a:r>
              <a:rPr lang="en-GB" altLang="pt-BR" sz="1800" i="1"/>
              <a:t>Topo da Pilha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Variáveis estáticas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 dirty="0" err="1"/>
              <a:t>Constantes</a:t>
            </a:r>
            <a:endParaRPr lang="en-GB" altLang="pt-BR" sz="1400" dirty="0"/>
          </a:p>
        </p:txBody>
      </p:sp>
      <p:grpSp>
        <p:nvGrpSpPr>
          <p:cNvPr id="17430" name="Group 22"/>
          <p:cNvGrpSpPr>
            <a:grpSpLocks/>
          </p:cNvGrpSpPr>
          <p:nvPr/>
        </p:nvGrpSpPr>
        <p:grpSpPr bwMode="auto">
          <a:xfrm>
            <a:off x="8001000" y="3589338"/>
            <a:ext cx="984250" cy="1281112"/>
            <a:chOff x="5040" y="2261"/>
            <a:chExt cx="620" cy="807"/>
          </a:xfrm>
        </p:grpSpPr>
        <p:sp>
          <p:nvSpPr>
            <p:cNvPr id="17426" name="Arc 18"/>
            <p:cNvSpPr>
              <a:spLocks/>
            </p:cNvSpPr>
            <p:nvPr/>
          </p:nvSpPr>
          <p:spPr bwMode="auto">
            <a:xfrm>
              <a:off x="5040" y="2261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7" name="Arc 19"/>
            <p:cNvSpPr>
              <a:spLocks/>
            </p:cNvSpPr>
            <p:nvPr/>
          </p:nvSpPr>
          <p:spPr bwMode="auto">
            <a:xfrm>
              <a:off x="5280" y="2544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8" name="Arc 20"/>
            <p:cNvSpPr>
              <a:spLocks/>
            </p:cNvSpPr>
            <p:nvPr/>
          </p:nvSpPr>
          <p:spPr bwMode="auto">
            <a:xfrm>
              <a:off x="5040" y="2357"/>
              <a:ext cx="620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9" name="Arc 21"/>
            <p:cNvSpPr>
              <a:spLocks/>
            </p:cNvSpPr>
            <p:nvPr/>
          </p:nvSpPr>
          <p:spPr bwMode="auto">
            <a:xfrm>
              <a:off x="5280" y="2640"/>
              <a:ext cx="380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62514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468560" y="0"/>
            <a:ext cx="8382000" cy="762000"/>
          </a:xfrm>
          <a:noFill/>
          <a:ln/>
        </p:spPr>
        <p:txBody>
          <a:bodyPr/>
          <a:lstStyle/>
          <a:p>
            <a:pPr algn="ctr"/>
            <a:r>
              <a:rPr lang="en-GB" altLang="pt-BR" dirty="0" err="1"/>
              <a:t>Alocação</a:t>
            </a:r>
            <a:r>
              <a:rPr lang="en-GB" altLang="pt-BR" dirty="0"/>
              <a:t> </a:t>
            </a:r>
            <a:r>
              <a:rPr lang="en-GB" altLang="pt-BR" dirty="0" err="1"/>
              <a:t>Dinâmica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"C"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82000" cy="28956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GB" altLang="pt-BR" dirty="0"/>
              <a:t>A </a:t>
            </a:r>
            <a:r>
              <a:rPr lang="en-GB" altLang="pt-BR" dirty="0" err="1"/>
              <a:t>memória</a:t>
            </a:r>
            <a:r>
              <a:rPr lang="en-GB" altLang="pt-BR" dirty="0"/>
              <a:t> </a:t>
            </a:r>
            <a:r>
              <a:rPr lang="en-GB" altLang="pt-BR" dirty="0" err="1"/>
              <a:t>alocada</a:t>
            </a:r>
            <a:r>
              <a:rPr lang="en-GB" altLang="pt-BR" dirty="0"/>
              <a:t> </a:t>
            </a:r>
            <a:r>
              <a:rPr lang="en-GB" altLang="pt-BR" dirty="0" err="1"/>
              <a:t>pelas</a:t>
            </a:r>
            <a:r>
              <a:rPr lang="en-GB" altLang="pt-BR" dirty="0"/>
              <a:t> </a:t>
            </a:r>
            <a:r>
              <a:rPr lang="en-GB" altLang="pt-BR" dirty="0" err="1"/>
              <a:t>funções</a:t>
            </a:r>
            <a:r>
              <a:rPr lang="en-GB" altLang="pt-BR" dirty="0"/>
              <a:t> de </a:t>
            </a:r>
            <a:r>
              <a:rPr lang="en-GB" altLang="pt-BR" dirty="0" err="1"/>
              <a:t>alocação</a:t>
            </a:r>
            <a:r>
              <a:rPr lang="en-GB" altLang="pt-BR" dirty="0"/>
              <a:t> </a:t>
            </a:r>
            <a:r>
              <a:rPr lang="en-GB" altLang="pt-BR" dirty="0" err="1"/>
              <a:t>dinâmica</a:t>
            </a:r>
            <a:r>
              <a:rPr lang="en-GB" altLang="pt-BR" dirty="0"/>
              <a:t> é </a:t>
            </a:r>
            <a:r>
              <a:rPr lang="en-GB" altLang="pt-BR" dirty="0" err="1"/>
              <a:t>obtida</a:t>
            </a:r>
            <a:r>
              <a:rPr lang="en-GB" altLang="pt-BR" dirty="0"/>
              <a:t> do </a:t>
            </a:r>
            <a:r>
              <a:rPr lang="en-GB" altLang="pt-BR" b="1" i="1" dirty="0"/>
              <a:t>heap</a:t>
            </a:r>
            <a:r>
              <a:rPr lang="en-GB" altLang="pt-BR" dirty="0"/>
              <a:t>.</a:t>
            </a:r>
          </a:p>
          <a:p>
            <a:pPr lvl="1"/>
            <a:r>
              <a:rPr lang="en-GB" altLang="pt-BR" dirty="0"/>
              <a:t>O </a:t>
            </a:r>
            <a:r>
              <a:rPr lang="en-GB" altLang="pt-BR" b="1" i="1" dirty="0"/>
              <a:t>heap</a:t>
            </a:r>
            <a:r>
              <a:rPr lang="en-GB" altLang="pt-BR" dirty="0"/>
              <a:t> é a </a:t>
            </a:r>
            <a:r>
              <a:rPr lang="en-GB" altLang="pt-BR" dirty="0" err="1"/>
              <a:t>região</a:t>
            </a:r>
            <a:r>
              <a:rPr lang="en-GB" altLang="pt-BR" dirty="0"/>
              <a:t> de </a:t>
            </a:r>
            <a:r>
              <a:rPr lang="en-GB" altLang="pt-BR" dirty="0" err="1"/>
              <a:t>memória</a:t>
            </a:r>
            <a:r>
              <a:rPr lang="en-GB" altLang="pt-BR" dirty="0"/>
              <a:t> livre que se </a:t>
            </a:r>
            <a:r>
              <a:rPr lang="en-GB" altLang="pt-BR" dirty="0" err="1"/>
              <a:t>encontra</a:t>
            </a:r>
            <a:r>
              <a:rPr lang="en-GB" altLang="pt-BR" dirty="0"/>
              <a:t> entre o </a:t>
            </a:r>
            <a:r>
              <a:rPr lang="en-GB" altLang="pt-BR" dirty="0" err="1"/>
              <a:t>programa</a:t>
            </a:r>
            <a:r>
              <a:rPr lang="en-GB" altLang="pt-BR" dirty="0"/>
              <a:t> (com a </a:t>
            </a:r>
            <a:r>
              <a:rPr lang="en-GB" altLang="pt-BR" dirty="0" err="1"/>
              <a:t>área</a:t>
            </a:r>
            <a:r>
              <a:rPr lang="en-GB" altLang="pt-BR" dirty="0"/>
              <a:t> de </a:t>
            </a:r>
            <a:r>
              <a:rPr lang="en-GB" altLang="pt-BR" dirty="0" err="1"/>
              <a:t>armazenamento</a:t>
            </a:r>
            <a:r>
              <a:rPr lang="en-GB" altLang="pt-BR" dirty="0"/>
              <a:t> </a:t>
            </a:r>
            <a:r>
              <a:rPr lang="en-GB" altLang="pt-BR" dirty="0" err="1"/>
              <a:t>permanente</a:t>
            </a:r>
            <a:r>
              <a:rPr lang="en-GB" altLang="pt-BR" dirty="0"/>
              <a:t>) e a </a:t>
            </a:r>
            <a:r>
              <a:rPr lang="en-GB" altLang="pt-BR" dirty="0" err="1"/>
              <a:t>pilha</a:t>
            </a:r>
            <a:r>
              <a:rPr lang="en-GB" altLang="pt-BR" dirty="0"/>
              <a:t> (</a:t>
            </a:r>
            <a:r>
              <a:rPr lang="en-GB" altLang="pt-BR" i="1" dirty="0"/>
              <a:t>stack</a:t>
            </a:r>
            <a:r>
              <a:rPr lang="en-GB" altLang="pt-BR" dirty="0"/>
              <a:t>).</a:t>
            </a:r>
          </a:p>
          <a:p>
            <a:pPr lvl="1"/>
            <a:r>
              <a:rPr lang="en-GB" altLang="pt-BR" dirty="0"/>
              <a:t>O </a:t>
            </a:r>
            <a:r>
              <a:rPr lang="en-GB" altLang="pt-BR" dirty="0" err="1"/>
              <a:t>tamanho</a:t>
            </a:r>
            <a:r>
              <a:rPr lang="en-GB" altLang="pt-BR" dirty="0"/>
              <a:t> do heap é, a </a:t>
            </a:r>
            <a:r>
              <a:rPr lang="en-GB" altLang="pt-BR" dirty="0" err="1"/>
              <a:t>princípio</a:t>
            </a:r>
            <a:r>
              <a:rPr lang="en-GB" altLang="pt-BR" dirty="0"/>
              <a:t>, </a:t>
            </a:r>
            <a:r>
              <a:rPr lang="en-GB" altLang="pt-BR" dirty="0" err="1"/>
              <a:t>desconhecido</a:t>
            </a:r>
            <a:r>
              <a:rPr lang="en-GB" altLang="pt-BR" dirty="0"/>
              <a:t> do </a:t>
            </a:r>
            <a:r>
              <a:rPr lang="en-GB" altLang="pt-BR" dirty="0" err="1"/>
              <a:t>programa</a:t>
            </a:r>
            <a:r>
              <a:rPr lang="en-GB" altLang="pt-BR" dirty="0"/>
              <a:t>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09600" y="3962400"/>
            <a:ext cx="838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sz="2800" dirty="0">
                <a:latin typeface="Tahoma" panose="020B0604030504040204" pitchFamily="34" charset="0"/>
              </a:rPr>
              <a:t>"C" </a:t>
            </a:r>
            <a:r>
              <a:rPr lang="en-GB" altLang="pt-BR" sz="2800" dirty="0" err="1">
                <a:latin typeface="Tahoma" panose="020B0604030504040204" pitchFamily="34" charset="0"/>
              </a:rPr>
              <a:t>possui</a:t>
            </a:r>
            <a:r>
              <a:rPr lang="en-GB" altLang="pt-BR" sz="2800" dirty="0">
                <a:latin typeface="Tahoma" panose="020B0604030504040204" pitchFamily="34" charset="0"/>
              </a:rPr>
              <a:t> </a:t>
            </a:r>
            <a:r>
              <a:rPr lang="en-GB" altLang="pt-BR" sz="2800" dirty="0" err="1">
                <a:latin typeface="Tahoma" panose="020B0604030504040204" pitchFamily="34" charset="0"/>
              </a:rPr>
              <a:t>duas</a:t>
            </a:r>
            <a:r>
              <a:rPr lang="en-GB" altLang="pt-BR" sz="2800" dirty="0">
                <a:latin typeface="Tahoma" panose="020B0604030504040204" pitchFamily="34" charset="0"/>
              </a:rPr>
              <a:t> </a:t>
            </a:r>
            <a:r>
              <a:rPr lang="en-GB" altLang="pt-BR" sz="2800" dirty="0" err="1">
                <a:latin typeface="Tahoma" panose="020B0604030504040204" pitchFamily="34" charset="0"/>
              </a:rPr>
              <a:t>funções</a:t>
            </a:r>
            <a:r>
              <a:rPr lang="en-GB" altLang="pt-BR" sz="2800" dirty="0">
                <a:latin typeface="Tahoma" panose="020B0604030504040204" pitchFamily="34" charset="0"/>
              </a:rPr>
              <a:t> </a:t>
            </a:r>
            <a:r>
              <a:rPr lang="en-GB" altLang="pt-BR" sz="2800" dirty="0" err="1">
                <a:latin typeface="Tahoma" panose="020B0604030504040204" pitchFamily="34" charset="0"/>
              </a:rPr>
              <a:t>básicas</a:t>
            </a:r>
            <a:r>
              <a:rPr lang="en-GB" altLang="pt-BR" sz="2800" dirty="0">
                <a:latin typeface="Tahoma" panose="020B0604030504040204" pitchFamily="34" charset="0"/>
              </a:rPr>
              <a:t> para </a:t>
            </a:r>
            <a:r>
              <a:rPr lang="en-GB" altLang="pt-BR" sz="2800" dirty="0" err="1">
                <a:latin typeface="Tahoma" panose="020B0604030504040204" pitchFamily="34" charset="0"/>
              </a:rPr>
              <a:t>gerência</a:t>
            </a:r>
            <a:r>
              <a:rPr lang="en-GB" altLang="pt-BR" sz="2800" dirty="0">
                <a:latin typeface="Tahoma" panose="020B0604030504040204" pitchFamily="34" charset="0"/>
              </a:rPr>
              <a:t> de </a:t>
            </a:r>
            <a:r>
              <a:rPr lang="en-GB" altLang="pt-BR" sz="2800" dirty="0" err="1">
                <a:latin typeface="Tahoma" panose="020B0604030504040204" pitchFamily="34" charset="0"/>
              </a:rPr>
              <a:t>memória</a:t>
            </a:r>
            <a:r>
              <a:rPr lang="en-GB" altLang="pt-BR" sz="2800" dirty="0">
                <a:latin typeface="Tahoma" panose="020B0604030504040204" pitchFamily="34" charset="0"/>
              </a:rPr>
              <a:t>:</a:t>
            </a:r>
          </a:p>
          <a:p>
            <a:pPr lvl="1">
              <a:spcBef>
                <a:spcPct val="3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</a:pPr>
            <a:r>
              <a:rPr lang="en-GB" altLang="pt-BR" sz="2000" b="1" dirty="0" err="1">
                <a:latin typeface="Tahoma" panose="020B0604030504040204" pitchFamily="34" charset="0"/>
              </a:rPr>
              <a:t>malloc</a:t>
            </a:r>
            <a:r>
              <a:rPr lang="en-GB" altLang="pt-BR" sz="2000" b="1" dirty="0">
                <a:latin typeface="Tahoma" panose="020B0604030504040204" pitchFamily="34" charset="0"/>
              </a:rPr>
              <a:t>(</a:t>
            </a:r>
            <a:r>
              <a:rPr lang="en-GB" altLang="pt-BR" sz="2000" b="1" i="1" dirty="0">
                <a:latin typeface="Tahoma" panose="020B0604030504040204" pitchFamily="34" charset="0"/>
              </a:rPr>
              <a:t>nº de bytes</a:t>
            </a:r>
            <a:r>
              <a:rPr lang="en-GB" altLang="pt-BR" sz="2000" b="1" dirty="0">
                <a:latin typeface="Tahoma" panose="020B0604030504040204" pitchFamily="34" charset="0"/>
              </a:rPr>
              <a:t>) </a:t>
            </a:r>
            <a:r>
              <a:rPr lang="en-GB" altLang="pt-BR" sz="2000" dirty="0">
                <a:latin typeface="Tahoma" panose="020B0604030504040204" pitchFamily="34" charset="0"/>
              </a:rPr>
              <a:t>- </a:t>
            </a:r>
            <a:r>
              <a:rPr lang="en-GB" altLang="pt-BR" sz="2000" dirty="0" err="1">
                <a:latin typeface="Tahoma" panose="020B0604030504040204" pitchFamily="34" charset="0"/>
              </a:rPr>
              <a:t>aloca</a:t>
            </a:r>
            <a:r>
              <a:rPr lang="en-GB" altLang="pt-BR" sz="2000" dirty="0">
                <a:latin typeface="Tahoma" panose="020B0604030504040204" pitchFamily="34" charset="0"/>
              </a:rPr>
              <a:t> </a:t>
            </a:r>
            <a:r>
              <a:rPr lang="en-GB" altLang="pt-BR" sz="2000" dirty="0" err="1">
                <a:latin typeface="Tahoma" panose="020B0604030504040204" pitchFamily="34" charset="0"/>
              </a:rPr>
              <a:t>memória</a:t>
            </a:r>
            <a:r>
              <a:rPr lang="en-GB" altLang="pt-BR" sz="2000" dirty="0">
                <a:latin typeface="Tahoma" panose="020B0604030504040204" pitchFamily="34" charset="0"/>
              </a:rPr>
              <a:t>. </a:t>
            </a:r>
          </a:p>
          <a:p>
            <a:pPr lvl="1">
              <a:spcBef>
                <a:spcPct val="3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</a:pPr>
            <a:r>
              <a:rPr lang="en-GB" altLang="pt-BR" sz="2000" b="1" dirty="0">
                <a:latin typeface="Tahoma" panose="020B0604030504040204" pitchFamily="34" charset="0"/>
              </a:rPr>
              <a:t>free(</a:t>
            </a:r>
            <a:r>
              <a:rPr lang="en-GB" altLang="pt-BR" sz="2000" b="1" i="1" dirty="0" err="1">
                <a:latin typeface="Tahoma" panose="020B0604030504040204" pitchFamily="34" charset="0"/>
              </a:rPr>
              <a:t>endereço</a:t>
            </a:r>
            <a:r>
              <a:rPr lang="en-GB" altLang="pt-BR" sz="2000" b="1" dirty="0">
                <a:latin typeface="Tahoma" panose="020B0604030504040204" pitchFamily="34" charset="0"/>
              </a:rPr>
              <a:t>) </a:t>
            </a:r>
            <a:r>
              <a:rPr lang="en-GB" altLang="pt-BR" sz="2000" dirty="0">
                <a:latin typeface="Tahoma" panose="020B0604030504040204" pitchFamily="34" charset="0"/>
              </a:rPr>
              <a:t>- </a:t>
            </a:r>
            <a:r>
              <a:rPr lang="en-GB" altLang="pt-BR" sz="2000" dirty="0" err="1">
                <a:latin typeface="Tahoma" panose="020B0604030504040204" pitchFamily="34" charset="0"/>
              </a:rPr>
              <a:t>libera</a:t>
            </a:r>
            <a:r>
              <a:rPr lang="en-GB" altLang="pt-BR" sz="2000" dirty="0">
                <a:latin typeface="Tahoma" panose="020B0604030504040204" pitchFamily="34" charset="0"/>
              </a:rPr>
              <a:t> </a:t>
            </a:r>
            <a:r>
              <a:rPr lang="en-GB" altLang="pt-BR" sz="2000" dirty="0" err="1">
                <a:latin typeface="Tahoma" panose="020B0604030504040204" pitchFamily="34" charset="0"/>
              </a:rPr>
              <a:t>memória</a:t>
            </a:r>
            <a:endParaRPr lang="en-GB" altLang="pt-BR" sz="20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86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32656" y="0"/>
            <a:ext cx="8382000" cy="685800"/>
          </a:xfrm>
          <a:noFill/>
          <a:ln/>
        </p:spPr>
        <p:txBody>
          <a:bodyPr/>
          <a:lstStyle/>
          <a:p>
            <a:r>
              <a:rPr lang="en-GB" altLang="pt-BR"/>
              <a:t>Função malloc():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5638800"/>
          </a:xfrm>
          <a:noFill/>
          <a:ln/>
        </p:spPr>
        <p:txBody>
          <a:bodyPr>
            <a:normAutofit fontScale="92500" lnSpcReduction="10000"/>
          </a:bodyPr>
          <a:lstStyle/>
          <a:p>
            <a:pPr marL="282575" indent="-282575"/>
            <a:r>
              <a:rPr lang="en-GB" altLang="pt-BR" dirty="0" err="1"/>
              <a:t>Protótipo</a:t>
            </a:r>
            <a:r>
              <a:rPr lang="en-GB" altLang="pt-BR" dirty="0"/>
              <a:t>: </a:t>
            </a:r>
            <a:br>
              <a:rPr lang="en-GB" altLang="pt-BR" dirty="0"/>
            </a:br>
            <a:r>
              <a:rPr lang="en-GB" altLang="pt-BR" sz="2400" b="1" dirty="0">
                <a:latin typeface="Courier New" panose="02070309020205020404" pitchFamily="49" charset="0"/>
              </a:rPr>
              <a:t>void *</a:t>
            </a:r>
            <a:r>
              <a:rPr lang="en-GB" altLang="pt-BR" sz="2400" b="1" dirty="0" err="1">
                <a:latin typeface="Courier New" panose="02070309020205020404" pitchFamily="49" charset="0"/>
              </a:rPr>
              <a:t>malloc</a:t>
            </a:r>
            <a:r>
              <a:rPr lang="en-GB" altLang="pt-BR" sz="2400" b="1" dirty="0">
                <a:latin typeface="Courier New" panose="02070309020205020404" pitchFamily="49" charset="0"/>
              </a:rPr>
              <a:t>(</a:t>
            </a:r>
            <a:r>
              <a:rPr lang="en-GB" altLang="pt-BR" sz="2400" b="1" dirty="0" err="1">
                <a:latin typeface="Courier New" panose="02070309020205020404" pitchFamily="49" charset="0"/>
              </a:rPr>
              <a:t>size_t</a:t>
            </a:r>
            <a:r>
              <a:rPr lang="en-GB" altLang="pt-BR" sz="2400" b="1" dirty="0">
                <a:latin typeface="Courier New" panose="02070309020205020404" pitchFamily="49" charset="0"/>
              </a:rPr>
              <a:t> </a:t>
            </a:r>
            <a:r>
              <a:rPr lang="en-GB" altLang="pt-BR" sz="2400" b="1" i="1" dirty="0" err="1">
                <a:latin typeface="Courier New" panose="02070309020205020404" pitchFamily="49" charset="0"/>
              </a:rPr>
              <a:t>número_de_bytes</a:t>
            </a:r>
            <a:r>
              <a:rPr lang="en-GB" altLang="pt-BR" sz="2400" b="1" dirty="0">
                <a:latin typeface="Courier New" panose="02070309020205020404" pitchFamily="49" charset="0"/>
              </a:rPr>
              <a:t>);</a:t>
            </a:r>
          </a:p>
          <a:p>
            <a:pPr marL="282575" indent="-282575"/>
            <a:r>
              <a:rPr lang="en-GB" altLang="pt-BR" dirty="0" err="1"/>
              <a:t>Detalhes</a:t>
            </a:r>
            <a:r>
              <a:rPr lang="en-GB" altLang="pt-BR" sz="2400" b="1" dirty="0">
                <a:latin typeface="Courier New" panose="02070309020205020404" pitchFamily="49" charset="0"/>
              </a:rPr>
              <a:t> : </a:t>
            </a:r>
          </a:p>
          <a:p>
            <a:pPr marL="762000" lvl="1" indent="-288925"/>
            <a:r>
              <a:rPr lang="en-GB" altLang="pt-BR" dirty="0"/>
              <a:t>Devolve um </a:t>
            </a:r>
            <a:r>
              <a:rPr lang="en-GB" altLang="pt-BR" dirty="0" err="1"/>
              <a:t>ponteiro</a:t>
            </a:r>
            <a:r>
              <a:rPr lang="en-GB" altLang="pt-BR" dirty="0"/>
              <a:t> do </a:t>
            </a:r>
            <a:r>
              <a:rPr lang="en-GB" altLang="pt-BR" dirty="0" err="1"/>
              <a:t>tipo</a:t>
            </a:r>
            <a:r>
              <a:rPr lang="en-GB" altLang="pt-BR" dirty="0"/>
              <a:t> </a:t>
            </a:r>
            <a:r>
              <a:rPr lang="en-GB" altLang="pt-BR" b="1" i="1" dirty="0">
                <a:latin typeface="Courier New" panose="02070309020205020404" pitchFamily="49" charset="0"/>
              </a:rPr>
              <a:t>void</a:t>
            </a:r>
            <a:r>
              <a:rPr lang="en-GB" altLang="pt-BR" dirty="0"/>
              <a:t> (</a:t>
            </a:r>
            <a:r>
              <a:rPr lang="en-GB" altLang="pt-BR" dirty="0" err="1"/>
              <a:t>sem</a:t>
            </a:r>
            <a:r>
              <a:rPr lang="en-GB" altLang="pt-BR" dirty="0"/>
              <a:t> </a:t>
            </a:r>
            <a:r>
              <a:rPr lang="en-GB" altLang="pt-BR" dirty="0" err="1"/>
              <a:t>tipo</a:t>
            </a:r>
            <a:r>
              <a:rPr lang="en-GB" altLang="pt-BR" dirty="0"/>
              <a:t>) para o </a:t>
            </a:r>
            <a:r>
              <a:rPr lang="en-GB" altLang="pt-BR" dirty="0" err="1"/>
              <a:t>início</a:t>
            </a:r>
            <a:r>
              <a:rPr lang="en-GB" altLang="pt-BR" dirty="0"/>
              <a:t> (1º byte) da </a:t>
            </a:r>
            <a:r>
              <a:rPr lang="en-GB" altLang="pt-BR" dirty="0" err="1"/>
              <a:t>área</a:t>
            </a:r>
            <a:r>
              <a:rPr lang="en-GB" altLang="pt-BR" dirty="0"/>
              <a:t> de </a:t>
            </a:r>
            <a:r>
              <a:rPr lang="en-GB" altLang="pt-BR" dirty="0" err="1"/>
              <a:t>memória</a:t>
            </a:r>
            <a:r>
              <a:rPr lang="en-GB" altLang="pt-BR" dirty="0"/>
              <a:t> </a:t>
            </a:r>
            <a:r>
              <a:rPr lang="en-GB" altLang="pt-BR" dirty="0" err="1"/>
              <a:t>alocada</a:t>
            </a:r>
            <a:r>
              <a:rPr lang="en-GB" altLang="pt-BR" dirty="0"/>
              <a:t>.</a:t>
            </a:r>
          </a:p>
          <a:p>
            <a:pPr marL="762000" lvl="1" indent="-288925"/>
            <a:r>
              <a:rPr lang="en-GB" altLang="pt-BR" dirty="0" err="1"/>
              <a:t>Isto</a:t>
            </a:r>
            <a:r>
              <a:rPr lang="en-GB" altLang="pt-BR" dirty="0"/>
              <a:t> </a:t>
            </a:r>
            <a:r>
              <a:rPr lang="en-GB" altLang="pt-BR" dirty="0" err="1"/>
              <a:t>significa</a:t>
            </a:r>
            <a:r>
              <a:rPr lang="en-GB" altLang="pt-BR" dirty="0"/>
              <a:t> que o </a:t>
            </a:r>
            <a:r>
              <a:rPr lang="en-GB" altLang="pt-BR" dirty="0" err="1"/>
              <a:t>valor</a:t>
            </a:r>
            <a:r>
              <a:rPr lang="en-GB" altLang="pt-BR" dirty="0"/>
              <a:t> </a:t>
            </a:r>
            <a:r>
              <a:rPr lang="en-GB" altLang="pt-BR" dirty="0" err="1"/>
              <a:t>deste</a:t>
            </a:r>
            <a:r>
              <a:rPr lang="en-GB" altLang="pt-BR" dirty="0"/>
              <a:t> </a:t>
            </a:r>
            <a:r>
              <a:rPr lang="en-GB" altLang="pt-BR" dirty="0" err="1"/>
              <a:t>ponteiro</a:t>
            </a:r>
            <a:r>
              <a:rPr lang="en-GB" altLang="pt-BR" dirty="0"/>
              <a:t> </a:t>
            </a:r>
            <a:r>
              <a:rPr lang="en-GB" altLang="pt-BR" dirty="0" err="1"/>
              <a:t>pode</a:t>
            </a:r>
            <a:r>
              <a:rPr lang="en-GB" altLang="pt-BR" dirty="0"/>
              <a:t> </a:t>
            </a:r>
            <a:r>
              <a:rPr lang="en-GB" altLang="pt-BR" dirty="0" err="1"/>
              <a:t>ser</a:t>
            </a:r>
            <a:r>
              <a:rPr lang="en-GB" altLang="pt-BR" dirty="0"/>
              <a:t> </a:t>
            </a:r>
            <a:r>
              <a:rPr lang="en-GB" altLang="pt-BR" dirty="0" err="1"/>
              <a:t>atribuído</a:t>
            </a:r>
            <a:r>
              <a:rPr lang="en-GB" altLang="pt-BR" dirty="0"/>
              <a:t> a </a:t>
            </a:r>
            <a:r>
              <a:rPr lang="en-GB" altLang="pt-BR" dirty="0" err="1"/>
              <a:t>qualquer</a:t>
            </a:r>
            <a:r>
              <a:rPr lang="en-GB" altLang="pt-BR" dirty="0"/>
              <a:t> </a:t>
            </a:r>
            <a:r>
              <a:rPr lang="en-GB" altLang="pt-BR" dirty="0" err="1"/>
              <a:t>variável</a:t>
            </a:r>
            <a:r>
              <a:rPr lang="en-GB" altLang="pt-BR" dirty="0"/>
              <a:t> do </a:t>
            </a:r>
            <a:r>
              <a:rPr lang="en-GB" altLang="pt-BR" dirty="0" err="1"/>
              <a:t>tipo</a:t>
            </a:r>
            <a:r>
              <a:rPr lang="en-GB" altLang="pt-BR" dirty="0"/>
              <a:t> </a:t>
            </a:r>
            <a:r>
              <a:rPr lang="en-GB" altLang="pt-BR" dirty="0" err="1"/>
              <a:t>ponteiro</a:t>
            </a:r>
            <a:r>
              <a:rPr lang="en-GB" altLang="pt-BR" dirty="0"/>
              <a:t>.</a:t>
            </a:r>
          </a:p>
          <a:p>
            <a:pPr marL="1138238" lvl="2" indent="-185738"/>
            <a:r>
              <a:rPr lang="en-GB" altLang="pt-BR" sz="2000" dirty="0"/>
              <a:t>Para </a:t>
            </a:r>
            <a:r>
              <a:rPr lang="en-GB" altLang="pt-BR" sz="2000" dirty="0" err="1"/>
              <a:t>isto</a:t>
            </a:r>
            <a:r>
              <a:rPr lang="en-GB" altLang="pt-BR" sz="2000" dirty="0"/>
              <a:t> </a:t>
            </a:r>
            <a:r>
              <a:rPr lang="en-GB" altLang="pt-BR" sz="2000" dirty="0" err="1"/>
              <a:t>deve</a:t>
            </a:r>
            <a:r>
              <a:rPr lang="en-GB" altLang="pt-BR" sz="2000" dirty="0"/>
              <a:t> </a:t>
            </a:r>
            <a:r>
              <a:rPr lang="en-GB" altLang="pt-BR" sz="2000" dirty="0" err="1"/>
              <a:t>ser</a:t>
            </a:r>
            <a:r>
              <a:rPr lang="en-GB" altLang="pt-BR" sz="2000" dirty="0"/>
              <a:t> </a:t>
            </a:r>
            <a:r>
              <a:rPr lang="en-GB" altLang="pt-BR" sz="2000" dirty="0" err="1"/>
              <a:t>utilizado</a:t>
            </a:r>
            <a:r>
              <a:rPr lang="en-GB" altLang="pt-BR" sz="2000" dirty="0"/>
              <a:t> </a:t>
            </a:r>
            <a:r>
              <a:rPr lang="en-GB" altLang="pt-BR" sz="2000" dirty="0" err="1"/>
              <a:t>sempre</a:t>
            </a:r>
            <a:r>
              <a:rPr lang="en-GB" altLang="pt-BR" sz="2000" dirty="0"/>
              <a:t> um </a:t>
            </a:r>
            <a:r>
              <a:rPr lang="en-GB" altLang="pt-BR" sz="2000" b="1" dirty="0"/>
              <a:t>typecasting</a:t>
            </a:r>
            <a:r>
              <a:rPr lang="en-GB" altLang="pt-BR" sz="2000" dirty="0"/>
              <a:t>. </a:t>
            </a:r>
            <a:br>
              <a:rPr lang="en-GB" altLang="pt-BR" sz="2000" dirty="0"/>
            </a:br>
            <a:r>
              <a:rPr lang="en-GB" altLang="pt-BR" sz="2000" dirty="0"/>
              <a:t>Ex.: se </a:t>
            </a:r>
            <a:r>
              <a:rPr lang="en-GB" altLang="pt-BR" b="1" dirty="0">
                <a:latin typeface="Courier New" panose="02070309020205020404" pitchFamily="49" charset="0"/>
              </a:rPr>
              <a:t>x</a:t>
            </a:r>
            <a:r>
              <a:rPr lang="en-GB" altLang="pt-BR" sz="2000" dirty="0"/>
              <a:t> é </a:t>
            </a:r>
            <a:r>
              <a:rPr lang="en-GB" altLang="pt-BR" sz="2000" dirty="0" err="1"/>
              <a:t>ponteiro</a:t>
            </a:r>
            <a:r>
              <a:rPr lang="en-GB" altLang="pt-BR" sz="2000" dirty="0"/>
              <a:t> para </a:t>
            </a:r>
            <a:r>
              <a:rPr lang="en-GB" altLang="pt-BR" sz="2000" dirty="0" err="1"/>
              <a:t>inteiro</a:t>
            </a:r>
            <a:r>
              <a:rPr lang="en-GB" altLang="pt-BR" sz="2000" dirty="0"/>
              <a:t> </a:t>
            </a:r>
            <a:r>
              <a:rPr lang="en-GB" altLang="pt-BR" sz="2000" dirty="0" err="1"/>
              <a:t>então</a:t>
            </a:r>
            <a:r>
              <a:rPr lang="en-GB" altLang="pt-BR" sz="2000" dirty="0"/>
              <a:t> </a:t>
            </a:r>
            <a:r>
              <a:rPr lang="en-GB" altLang="pt-BR" sz="2000" dirty="0" err="1"/>
              <a:t>explicitar</a:t>
            </a:r>
            <a:r>
              <a:rPr lang="en-GB" altLang="pt-BR" sz="2000" dirty="0"/>
              <a:t> </a:t>
            </a:r>
            <a:r>
              <a:rPr lang="en-GB" altLang="pt-BR" sz="2000" dirty="0" err="1"/>
              <a:t>isto</a:t>
            </a:r>
            <a:r>
              <a:rPr lang="en-GB" altLang="pt-BR" sz="2000" dirty="0"/>
              <a:t> com</a:t>
            </a:r>
            <a:br>
              <a:rPr lang="en-GB" altLang="pt-BR" sz="2000" dirty="0"/>
            </a:br>
            <a:r>
              <a:rPr lang="en-GB" altLang="pt-BR" sz="2200" b="1" dirty="0">
                <a:latin typeface="Courier New" panose="02070309020205020404" pitchFamily="49" charset="0"/>
              </a:rPr>
              <a:t>x = (</a:t>
            </a:r>
            <a:r>
              <a:rPr lang="en-GB" altLang="pt-BR" sz="22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2200" b="1" dirty="0">
                <a:latin typeface="Courier New" panose="02070309020205020404" pitchFamily="49" charset="0"/>
              </a:rPr>
              <a:t> *) </a:t>
            </a:r>
            <a:r>
              <a:rPr lang="en-GB" altLang="pt-BR" sz="2200" b="1" dirty="0" err="1">
                <a:latin typeface="Courier New" panose="02070309020205020404" pitchFamily="49" charset="0"/>
              </a:rPr>
              <a:t>malloc</a:t>
            </a:r>
            <a:r>
              <a:rPr lang="en-GB" altLang="pt-BR" sz="2200" b="1" dirty="0">
                <a:latin typeface="Courier New" panose="02070309020205020404" pitchFamily="49" charset="0"/>
              </a:rPr>
              <a:t>( </a:t>
            </a:r>
            <a:r>
              <a:rPr lang="en-GB" altLang="pt-BR" sz="2200" b="1" dirty="0" err="1">
                <a:latin typeface="Courier New" panose="02070309020205020404" pitchFamily="49" charset="0"/>
              </a:rPr>
              <a:t>sizeof</a:t>
            </a:r>
            <a:r>
              <a:rPr lang="en-GB" altLang="pt-BR" sz="2200" b="1" dirty="0">
                <a:latin typeface="Courier New" panose="02070309020205020404" pitchFamily="49" charset="0"/>
              </a:rPr>
              <a:t>(</a:t>
            </a:r>
            <a:r>
              <a:rPr lang="en-GB" altLang="pt-BR" sz="22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2200" b="1" dirty="0">
                <a:latin typeface="Courier New" panose="02070309020205020404" pitchFamily="49" charset="0"/>
              </a:rPr>
              <a:t>) );</a:t>
            </a:r>
            <a:endParaRPr lang="en-GB" altLang="pt-BR" sz="2000" dirty="0"/>
          </a:p>
          <a:p>
            <a:pPr marL="762000" lvl="1" indent="-288925"/>
            <a:r>
              <a:rPr lang="en-GB" altLang="pt-BR" b="1" i="1" dirty="0" err="1">
                <a:latin typeface="Courier New" panose="02070309020205020404" pitchFamily="49" charset="0"/>
              </a:rPr>
              <a:t>número_de_bytes</a:t>
            </a:r>
            <a:r>
              <a:rPr lang="en-GB" altLang="pt-BR" dirty="0"/>
              <a:t> é a </a:t>
            </a:r>
            <a:r>
              <a:rPr lang="en-GB" altLang="pt-BR" dirty="0" err="1"/>
              <a:t>quantidade</a:t>
            </a:r>
            <a:r>
              <a:rPr lang="en-GB" altLang="pt-BR" dirty="0"/>
              <a:t> de bytes </a:t>
            </a:r>
            <a:r>
              <a:rPr lang="en-GB" altLang="pt-BR" dirty="0" err="1"/>
              <a:t>alocada</a:t>
            </a:r>
            <a:r>
              <a:rPr lang="en-GB" altLang="pt-BR" dirty="0"/>
              <a:t>.</a:t>
            </a:r>
          </a:p>
          <a:p>
            <a:pPr marL="762000" lvl="1" indent="-288925"/>
            <a:r>
              <a:rPr lang="en-GB" altLang="pt-BR" dirty="0"/>
              <a:t>Se a </a:t>
            </a:r>
            <a:r>
              <a:rPr lang="en-GB" altLang="pt-BR" dirty="0" err="1"/>
              <a:t>memória</a:t>
            </a:r>
            <a:r>
              <a:rPr lang="en-GB" altLang="pt-BR" dirty="0"/>
              <a:t> for </a:t>
            </a:r>
            <a:r>
              <a:rPr lang="en-GB" altLang="pt-BR" dirty="0" err="1"/>
              <a:t>alocada</a:t>
            </a:r>
            <a:r>
              <a:rPr lang="en-GB" altLang="pt-BR" dirty="0"/>
              <a:t> no </a:t>
            </a:r>
            <a:r>
              <a:rPr lang="en-GB" altLang="pt-BR" dirty="0" err="1"/>
              <a:t>topo</a:t>
            </a:r>
            <a:r>
              <a:rPr lang="en-GB" altLang="pt-BR" dirty="0"/>
              <a:t> do heap, o </a:t>
            </a:r>
            <a:r>
              <a:rPr lang="en-GB" altLang="pt-BR" dirty="0" err="1"/>
              <a:t>heapPointer</a:t>
            </a:r>
            <a:r>
              <a:rPr lang="en-GB" altLang="pt-BR" dirty="0"/>
              <a:t> é </a:t>
            </a:r>
            <a:r>
              <a:rPr lang="en-GB" altLang="pt-BR" dirty="0" err="1"/>
              <a:t>atualizado</a:t>
            </a:r>
            <a:r>
              <a:rPr lang="en-GB" altLang="pt-BR" dirty="0"/>
              <a:t> (</a:t>
            </a:r>
            <a:r>
              <a:rPr lang="en-GB" altLang="pt-BR" dirty="0" err="1"/>
              <a:t>incrementado</a:t>
            </a:r>
            <a:r>
              <a:rPr lang="en-GB" altLang="pt-BR" dirty="0"/>
              <a:t> de </a:t>
            </a:r>
            <a:r>
              <a:rPr lang="en-GB" altLang="pt-BR" b="1" i="1" dirty="0" err="1">
                <a:latin typeface="Courier New" panose="02070309020205020404" pitchFamily="49" charset="0"/>
              </a:rPr>
              <a:t>número_de_bytes</a:t>
            </a:r>
            <a:r>
              <a:rPr lang="en-GB" altLang="pt-BR" dirty="0"/>
              <a:t>).</a:t>
            </a:r>
          </a:p>
          <a:p>
            <a:pPr marL="762000" lvl="1" indent="-288925"/>
            <a:r>
              <a:rPr lang="en-GB" altLang="pt-BR" dirty="0"/>
              <a:t>O </a:t>
            </a:r>
            <a:r>
              <a:rPr lang="en-GB" altLang="pt-BR" dirty="0" err="1"/>
              <a:t>tipo</a:t>
            </a:r>
            <a:r>
              <a:rPr lang="en-GB" altLang="pt-BR" dirty="0"/>
              <a:t> </a:t>
            </a:r>
            <a:r>
              <a:rPr lang="en-GB" altLang="pt-BR" b="1" dirty="0" err="1">
                <a:latin typeface="Courier New" panose="02070309020205020404" pitchFamily="49" charset="0"/>
              </a:rPr>
              <a:t>size_t</a:t>
            </a:r>
            <a:r>
              <a:rPr lang="en-GB" altLang="pt-BR" sz="2000" b="1" dirty="0">
                <a:latin typeface="Courier New" panose="02070309020205020404" pitchFamily="49" charset="0"/>
              </a:rPr>
              <a:t> é </a:t>
            </a:r>
            <a:r>
              <a:rPr lang="en-GB" altLang="pt-BR" dirty="0" err="1"/>
              <a:t>definido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b="1" dirty="0" err="1">
                <a:latin typeface="Courier New" panose="02070309020205020404" pitchFamily="49" charset="0"/>
              </a:rPr>
              <a:t>stdlib.h</a:t>
            </a:r>
            <a:r>
              <a:rPr lang="en-GB" alt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970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" y="228600"/>
            <a:ext cx="4876800" cy="632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Exemplo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stdlib.h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	*p;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 	*q;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p = </a:t>
            </a:r>
            <a:r>
              <a:rPr lang="en-GB" altLang="pt-BR" sz="1600" b="1" dirty="0">
                <a:solidFill>
                  <a:srgbClr val="F57B49"/>
                </a:solidFill>
                <a:latin typeface="Courier New" panose="02070309020205020404" pitchFamily="49" charset="0"/>
              </a:rPr>
              <a:t>(char *)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malloc</a:t>
            </a:r>
            <a:r>
              <a:rPr lang="en-GB" altLang="pt-BR" sz="1600" b="1" dirty="0">
                <a:latin typeface="Courier New" panose="02070309020205020404" pitchFamily="49" charset="0"/>
              </a:rPr>
              <a:t>(1000);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	   //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Aloca</a:t>
            </a:r>
            <a:r>
              <a:rPr lang="en-GB" altLang="pt-BR" sz="1600" b="1" dirty="0">
                <a:latin typeface="Courier New" panose="02070309020205020404" pitchFamily="49" charset="0"/>
              </a:rPr>
              <a:t> 1000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	   // bytes de RAM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q = </a:t>
            </a:r>
            <a:r>
              <a:rPr lang="en-GB" altLang="pt-BR" sz="1600" b="1" dirty="0">
                <a:solidFill>
                  <a:srgbClr val="F57B49"/>
                </a:solidFill>
                <a:latin typeface="Courier New" panose="02070309020205020404" pitchFamily="49" charset="0"/>
              </a:rPr>
              <a:t>(</a:t>
            </a:r>
            <a:r>
              <a:rPr lang="en-GB" altLang="pt-BR" sz="1600" b="1" dirty="0" err="1">
                <a:solidFill>
                  <a:srgbClr val="F57B49"/>
                </a:solidFill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solidFill>
                  <a:srgbClr val="F57B49"/>
                </a:solidFill>
                <a:latin typeface="Courier New" panose="02070309020205020404" pitchFamily="49" charset="0"/>
              </a:rPr>
              <a:t> *)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malloc</a:t>
            </a:r>
            <a:r>
              <a:rPr lang="en-GB" altLang="pt-BR" sz="1600" b="1" dirty="0">
                <a:latin typeface="Courier New" panose="02070309020205020404" pitchFamily="49" charset="0"/>
              </a:rPr>
              <a:t>(50*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sizeof</a:t>
            </a:r>
            <a:r>
              <a:rPr lang="en-GB" altLang="pt-BR" sz="1600" b="1" dirty="0">
                <a:latin typeface="Courier New" panose="02070309020205020404" pitchFamily="49" charset="0"/>
              </a:rPr>
              <a:t>(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</a:t>
            </a:r>
            <a:r>
              <a:rPr lang="en-GB" altLang="pt-BR" sz="1600" b="1" dirty="0">
                <a:latin typeface="Courier New" panose="02070309020205020404" pitchFamily="49" charset="0"/>
              </a:rPr>
              <a:t>));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	   //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Aloca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espaço</a:t>
            </a: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	   // para 50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inteiros</a:t>
            </a:r>
            <a:r>
              <a:rPr lang="en-GB" altLang="pt-BR" sz="1600" b="1" dirty="0">
                <a:latin typeface="Courier New" panose="02070309020205020404" pitchFamily="49" charset="0"/>
              </a:rPr>
              <a:t>.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GB" altLang="pt-BR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/>
            <a:endParaRPr lang="en-GB" altLang="pt-BR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075488" y="40513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075488" y="3441700"/>
            <a:ext cx="1651000" cy="5842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6688138" y="3873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5448300" y="1654175"/>
            <a:ext cx="1531938" cy="930275"/>
            <a:chOff x="3432" y="1042"/>
            <a:chExt cx="965" cy="586"/>
          </a:xfrm>
        </p:grpSpPr>
        <p:sp>
          <p:nvSpPr>
            <p:cNvPr id="20489" name="AutoShape 9"/>
            <p:cNvSpPr>
              <a:spLocks noChangeArrowheads="1"/>
            </p:cNvSpPr>
            <p:nvPr/>
          </p:nvSpPr>
          <p:spPr bwMode="auto">
            <a:xfrm>
              <a:off x="4213" y="1492"/>
              <a:ext cx="184" cy="136"/>
            </a:xfrm>
            <a:prstGeom prst="rightArrow">
              <a:avLst>
                <a:gd name="adj1" fmla="val 50000"/>
                <a:gd name="adj2" fmla="val 67653"/>
              </a:avLst>
            </a:prstGeom>
            <a:solidFill>
              <a:srgbClr val="F57B4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432" y="1042"/>
              <a:ext cx="906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altLang="pt-BR" sz="1800" b="1"/>
                <a:t>HeapPointer</a:t>
              </a:r>
            </a:p>
            <a:p>
              <a:r>
                <a:rPr lang="en-GB" altLang="pt-BR" sz="1800" i="1"/>
                <a:t>Topo da Área</a:t>
              </a:r>
            </a:p>
            <a:p>
              <a:r>
                <a:rPr lang="en-GB" altLang="pt-BR" sz="1800" i="1"/>
                <a:t>Alocável</a:t>
              </a:r>
            </a:p>
          </p:txBody>
        </p:sp>
      </p:grp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219700" y="206375"/>
            <a:ext cx="1489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StackPointer</a:t>
            </a:r>
          </a:p>
          <a:p>
            <a:r>
              <a:rPr lang="en-GB" altLang="pt-BR" sz="1800" i="1"/>
              <a:t>Topo da Pilha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 dirty="0" err="1"/>
              <a:t>Variáveis</a:t>
            </a:r>
            <a:r>
              <a:rPr lang="en-GB" altLang="pt-BR" sz="1400" dirty="0"/>
              <a:t> </a:t>
            </a:r>
            <a:r>
              <a:rPr lang="en-GB" altLang="pt-BR" sz="1400" dirty="0" err="1"/>
              <a:t>estáticas</a:t>
            </a:r>
            <a:endParaRPr lang="en-GB" altLang="pt-BR" sz="1400" dirty="0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7070725" y="2901950"/>
            <a:ext cx="1662113" cy="5207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1000 bytes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7070725" y="2520950"/>
            <a:ext cx="1662113" cy="3683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50*int = 200 bytes</a:t>
            </a:r>
          </a:p>
        </p:txBody>
      </p: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8001000" y="2979738"/>
            <a:ext cx="908050" cy="671512"/>
            <a:chOff x="5040" y="1877"/>
            <a:chExt cx="572" cy="423"/>
          </a:xfrm>
        </p:grpSpPr>
        <p:sp>
          <p:nvSpPr>
            <p:cNvPr id="20500" name="Arc 20"/>
            <p:cNvSpPr>
              <a:spLocks/>
            </p:cNvSpPr>
            <p:nvPr/>
          </p:nvSpPr>
          <p:spPr bwMode="auto">
            <a:xfrm>
              <a:off x="5040" y="2064"/>
              <a:ext cx="572" cy="2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1" name="Arc 21"/>
            <p:cNvSpPr>
              <a:spLocks/>
            </p:cNvSpPr>
            <p:nvPr/>
          </p:nvSpPr>
          <p:spPr bwMode="auto">
            <a:xfrm>
              <a:off x="5424" y="1877"/>
              <a:ext cx="188" cy="1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8077200" y="2598738"/>
            <a:ext cx="984250" cy="1281112"/>
            <a:chOff x="5088" y="1637"/>
            <a:chExt cx="620" cy="807"/>
          </a:xfrm>
        </p:grpSpPr>
        <p:sp>
          <p:nvSpPr>
            <p:cNvPr id="20503" name="Arc 23"/>
            <p:cNvSpPr>
              <a:spLocks/>
            </p:cNvSpPr>
            <p:nvPr/>
          </p:nvSpPr>
          <p:spPr bwMode="auto">
            <a:xfrm>
              <a:off x="5088" y="1995"/>
              <a:ext cx="620" cy="44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04" name="Arc 24"/>
            <p:cNvSpPr>
              <a:spLocks/>
            </p:cNvSpPr>
            <p:nvPr/>
          </p:nvSpPr>
          <p:spPr bwMode="auto">
            <a:xfrm>
              <a:off x="5504" y="1637"/>
              <a:ext cx="204" cy="35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00842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61988" y="0"/>
            <a:ext cx="4291012" cy="6477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malloc</a:t>
            </a:r>
            <a:r>
              <a:rPr lang="en-GB" altLang="pt-BR" dirty="0"/>
              <a:t> devolve: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en-GB" altLang="pt-BR" sz="2000" dirty="0"/>
              <a:t>um </a:t>
            </a:r>
            <a:r>
              <a:rPr lang="en-GB" altLang="pt-BR" sz="2000" dirty="0" err="1"/>
              <a:t>ponteiro</a:t>
            </a:r>
            <a:r>
              <a:rPr lang="en-GB" altLang="pt-BR" sz="2000" dirty="0"/>
              <a:t> para a </a:t>
            </a:r>
            <a:r>
              <a:rPr lang="en-GB" altLang="pt-BR" sz="2000" dirty="0" err="1"/>
              <a:t>área</a:t>
            </a:r>
            <a:r>
              <a:rPr lang="en-GB" altLang="pt-BR" sz="2000" dirty="0"/>
              <a:t> </a:t>
            </a:r>
            <a:r>
              <a:rPr lang="en-GB" altLang="pt-BR" sz="2000" dirty="0" err="1"/>
              <a:t>alocada</a:t>
            </a:r>
            <a:endParaRPr lang="en-GB" altLang="pt-BR" sz="2000" dirty="0"/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en-GB" altLang="pt-BR" sz="2000" dirty="0"/>
              <a:t>o </a:t>
            </a:r>
            <a:r>
              <a:rPr lang="en-GB" altLang="pt-BR" sz="2000" dirty="0" err="1"/>
              <a:t>ponteiro</a:t>
            </a:r>
            <a:r>
              <a:rPr lang="en-GB" altLang="pt-BR" sz="2000" dirty="0"/>
              <a:t> </a:t>
            </a:r>
            <a:r>
              <a:rPr lang="en-GB" altLang="pt-BR" sz="2000" dirty="0" err="1"/>
              <a:t>nulo</a:t>
            </a:r>
            <a:r>
              <a:rPr lang="en-GB" altLang="pt-BR" sz="2000" dirty="0"/>
              <a:t> (NULL) </a:t>
            </a:r>
            <a:r>
              <a:rPr lang="en-GB" altLang="pt-BR" sz="2000" dirty="0" err="1"/>
              <a:t>caso</a:t>
            </a:r>
            <a:r>
              <a:rPr lang="en-GB" altLang="pt-BR" sz="2000" dirty="0"/>
              <a:t> </a:t>
            </a:r>
            <a:r>
              <a:rPr lang="en-GB" altLang="pt-BR" sz="2000" dirty="0" err="1"/>
              <a:t>não</a:t>
            </a:r>
            <a:r>
              <a:rPr lang="en-GB" altLang="pt-BR" sz="2000" dirty="0"/>
              <a:t> </a:t>
            </a:r>
            <a:r>
              <a:rPr lang="en-GB" altLang="pt-BR" sz="2000" dirty="0" err="1"/>
              <a:t>seja</a:t>
            </a:r>
            <a:r>
              <a:rPr lang="en-GB" altLang="pt-BR" sz="2000" dirty="0"/>
              <a:t> </a:t>
            </a:r>
            <a:r>
              <a:rPr lang="en-GB" altLang="pt-BR" sz="2000" dirty="0" err="1"/>
              <a:t>possível</a:t>
            </a:r>
            <a:r>
              <a:rPr lang="en-GB" altLang="pt-BR" sz="2000" dirty="0"/>
              <a:t> </a:t>
            </a:r>
            <a:r>
              <a:rPr lang="en-GB" altLang="pt-BR" sz="2000" dirty="0" err="1"/>
              <a:t>alocar</a:t>
            </a:r>
            <a:r>
              <a:rPr lang="en-GB" altLang="pt-BR" sz="2000" dirty="0"/>
              <a:t> a </a:t>
            </a:r>
            <a:r>
              <a:rPr lang="en-GB" altLang="pt-BR" sz="2000" dirty="0" err="1"/>
              <a:t>memória</a:t>
            </a:r>
            <a:r>
              <a:rPr lang="en-GB" altLang="pt-BR" sz="2000" dirty="0"/>
              <a:t> </a:t>
            </a:r>
            <a:r>
              <a:rPr lang="en-GB" altLang="pt-BR" sz="2000" dirty="0" err="1"/>
              <a:t>requisitada</a:t>
            </a:r>
            <a:r>
              <a:rPr lang="en-GB" altLang="pt-BR" sz="2000" dirty="0"/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dirty="0" err="1"/>
              <a:t>Convém</a:t>
            </a:r>
            <a:r>
              <a:rPr lang="en-GB" altLang="pt-BR" dirty="0"/>
              <a:t> </a:t>
            </a:r>
            <a:r>
              <a:rPr lang="en-GB" altLang="pt-BR" dirty="0" err="1"/>
              <a:t>verificar</a:t>
            </a:r>
            <a:r>
              <a:rPr lang="en-GB" altLang="pt-BR" dirty="0"/>
              <a:t> se </a:t>
            </a:r>
            <a:r>
              <a:rPr lang="en-GB" altLang="pt-BR" dirty="0" err="1"/>
              <a:t>foi</a:t>
            </a:r>
            <a:r>
              <a:rPr lang="en-GB" altLang="pt-BR" dirty="0"/>
              <a:t> </a:t>
            </a:r>
            <a:r>
              <a:rPr lang="en-GB" altLang="pt-BR" dirty="0" err="1"/>
              <a:t>pos-sível</a:t>
            </a:r>
            <a:r>
              <a:rPr lang="en-GB" altLang="pt-BR" dirty="0"/>
              <a:t> </a:t>
            </a:r>
            <a:r>
              <a:rPr lang="en-GB" altLang="pt-BR" dirty="0" err="1"/>
              <a:t>alocar</a:t>
            </a:r>
            <a:r>
              <a:rPr lang="en-GB" altLang="pt-BR" dirty="0"/>
              <a:t> a </a:t>
            </a:r>
            <a:r>
              <a:rPr lang="en-GB" altLang="pt-BR" dirty="0" err="1"/>
              <a:t>memória</a:t>
            </a:r>
            <a:r>
              <a:rPr lang="en-GB" altLang="pt-BR" dirty="0"/>
              <a:t>:</a:t>
            </a:r>
          </a:p>
          <a:p>
            <a:pPr>
              <a:spcBef>
                <a:spcPct val="15000"/>
              </a:spcBef>
            </a:pPr>
            <a:endParaRPr lang="en-GB" altLang="pt-BR" sz="1600" b="1" dirty="0"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stdio.h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#include &lt;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stdlib.h</a:t>
            </a:r>
            <a:r>
              <a:rPr lang="en-GB" altLang="pt-BR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char 	*p;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main ()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{	................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p =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malloc</a:t>
            </a:r>
            <a:r>
              <a:rPr lang="en-GB" altLang="pt-BR" sz="1600" b="1" dirty="0">
                <a:latin typeface="Courier New" panose="02070309020205020404" pitchFamily="49" charset="0"/>
              </a:rPr>
              <a:t>(1000)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	   //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Tenta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alocar</a:t>
            </a:r>
            <a:r>
              <a:rPr lang="en-GB" altLang="pt-BR" sz="1600" b="1" dirty="0">
                <a:latin typeface="Courier New" panose="02070309020205020404" pitchFamily="49" charset="0"/>
              </a:rPr>
              <a:t> 1000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	   // bytes de RAM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if (p == NULL)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	   //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Testa</a:t>
            </a:r>
            <a:r>
              <a:rPr lang="en-GB" altLang="pt-BR" sz="1600" b="1" dirty="0">
                <a:latin typeface="Courier New" panose="02070309020205020404" pitchFamily="49" charset="0"/>
              </a:rPr>
              <a:t> se p 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	   //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diferente</a:t>
            </a:r>
            <a:r>
              <a:rPr lang="en-GB" altLang="pt-BR" sz="1600" b="1" dirty="0">
                <a:latin typeface="Courier New" panose="02070309020205020404" pitchFamily="49" charset="0"/>
              </a:rPr>
              <a:t> de 0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		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printf</a:t>
            </a:r>
            <a:r>
              <a:rPr lang="en-GB" altLang="pt-BR" sz="1600" b="1" dirty="0">
                <a:latin typeface="Courier New" panose="02070309020205020404" pitchFamily="49" charset="0"/>
              </a:rPr>
              <a:t>("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Sem</a:t>
            </a:r>
            <a:r>
              <a:rPr lang="en-GB" altLang="pt-BR" sz="1600" b="1" dirty="0">
                <a:latin typeface="Courier New" panose="02070309020205020404" pitchFamily="49" charset="0"/>
              </a:rPr>
              <a:t> </a:t>
            </a:r>
            <a:r>
              <a:rPr lang="en-GB" altLang="pt-BR" sz="1600" b="1" dirty="0" err="1">
                <a:latin typeface="Courier New" panose="02070309020205020404" pitchFamily="49" charset="0"/>
              </a:rPr>
              <a:t>memória</a:t>
            </a:r>
            <a:r>
              <a:rPr lang="en-GB" altLang="pt-BR" sz="1600" b="1" dirty="0">
                <a:latin typeface="Courier New" panose="02070309020205020404" pitchFamily="49" charset="0"/>
              </a:rPr>
              <a:t>.");</a:t>
            </a:r>
          </a:p>
          <a:p>
            <a:pPr>
              <a:spcBef>
                <a:spcPct val="15000"/>
              </a:spcBef>
            </a:pPr>
            <a:r>
              <a:rPr lang="en-GB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069138" y="5035550"/>
            <a:ext cx="1663700" cy="6731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Sist.Operacional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075488" y="4584700"/>
            <a:ext cx="1651000" cy="431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GB" altLang="pt-BR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GB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"Sem memória"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075488" y="4051300"/>
            <a:ext cx="1651000" cy="660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10010101...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069138" y="463550"/>
            <a:ext cx="1663700" cy="2959100"/>
          </a:xfrm>
          <a:prstGeom prst="rect">
            <a:avLst/>
          </a:prstGeom>
          <a:gradFill rotWithShape="0">
            <a:gsLst>
              <a:gs pos="0">
                <a:srgbClr val="7B00E4"/>
              </a:gs>
              <a:gs pos="100000">
                <a:srgbClr val="7B00E4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7075488" y="3441700"/>
            <a:ext cx="1651000" cy="584200"/>
          </a:xfrm>
          <a:prstGeom prst="rect">
            <a:avLst/>
          </a:prstGeom>
          <a:solidFill>
            <a:srgbClr val="00279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  <a:p>
            <a:pPr algn="ctr" eaLnBrk="1" hangingPunct="1"/>
            <a:endParaRPr lang="en-GB" altLang="pt-BR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6688138" y="21399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6688138" y="2444750"/>
            <a:ext cx="292100" cy="215900"/>
          </a:xfrm>
          <a:prstGeom prst="rightArrow">
            <a:avLst>
              <a:gd name="adj1" fmla="val 50000"/>
              <a:gd name="adj2" fmla="val 67653"/>
            </a:avLst>
          </a:prstGeom>
          <a:solidFill>
            <a:srgbClr val="F57B49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372100" y="2492375"/>
            <a:ext cx="1438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HeapPointer</a:t>
            </a:r>
          </a:p>
          <a:p>
            <a:r>
              <a:rPr lang="en-GB" altLang="pt-BR" sz="1800" i="1"/>
              <a:t>Topo da Área</a:t>
            </a:r>
          </a:p>
          <a:p>
            <a:r>
              <a:rPr lang="en-GB" altLang="pt-BR" sz="1800" i="1"/>
              <a:t>Alocável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295900" y="1654175"/>
            <a:ext cx="1489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altLang="pt-BR" sz="1800" b="1"/>
              <a:t>StackPointer</a:t>
            </a:r>
          </a:p>
          <a:p>
            <a:r>
              <a:rPr lang="en-GB" altLang="pt-BR" sz="1800" i="1"/>
              <a:t>Topo da Pilha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140575" y="1317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Topo da Memória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7216775" y="5694363"/>
            <a:ext cx="14652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Base da Memória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616575" y="3636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 dirty="0" err="1"/>
              <a:t>Variáveis</a:t>
            </a:r>
            <a:r>
              <a:rPr lang="en-GB" altLang="pt-BR" sz="1400" dirty="0"/>
              <a:t> </a:t>
            </a:r>
            <a:r>
              <a:rPr lang="en-GB" altLang="pt-BR" sz="1400" dirty="0" err="1"/>
              <a:t>estáticas</a:t>
            </a:r>
            <a:endParaRPr lang="en-GB" altLang="pt-BR" sz="1400" dirty="0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5921375" y="42465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Código objeto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6149975" y="4779963"/>
            <a:ext cx="161766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altLang="pt-BR" sz="1400"/>
              <a:t>Constantes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7070725" y="2520950"/>
            <a:ext cx="1662113" cy="9017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Já alocado antes</a:t>
            </a:r>
          </a:p>
        </p:txBody>
      </p:sp>
      <p:grpSp>
        <p:nvGrpSpPr>
          <p:cNvPr id="21524" name="Group 20"/>
          <p:cNvGrpSpPr>
            <a:grpSpLocks/>
          </p:cNvGrpSpPr>
          <p:nvPr/>
        </p:nvGrpSpPr>
        <p:grpSpPr bwMode="auto">
          <a:xfrm>
            <a:off x="8001000" y="2446338"/>
            <a:ext cx="908050" cy="1206500"/>
            <a:chOff x="5040" y="1541"/>
            <a:chExt cx="572" cy="760"/>
          </a:xfrm>
        </p:grpSpPr>
        <p:sp>
          <p:nvSpPr>
            <p:cNvPr id="21522" name="Arc 18"/>
            <p:cNvSpPr>
              <a:spLocks/>
            </p:cNvSpPr>
            <p:nvPr/>
          </p:nvSpPr>
          <p:spPr bwMode="auto">
            <a:xfrm>
              <a:off x="5040" y="1878"/>
              <a:ext cx="572" cy="423"/>
            </a:xfrm>
            <a:custGeom>
              <a:avLst/>
              <a:gdLst>
                <a:gd name="G0" fmla="+- 0 0 0"/>
                <a:gd name="G1" fmla="+- 51 0 0"/>
                <a:gd name="G2" fmla="+- 21600 0 0"/>
                <a:gd name="T0" fmla="*/ 21600 w 21600"/>
                <a:gd name="T1" fmla="*/ 0 h 21651"/>
                <a:gd name="T2" fmla="*/ 0 w 21600"/>
                <a:gd name="T3" fmla="*/ 21651 h 21651"/>
                <a:gd name="T4" fmla="*/ 0 w 21600"/>
                <a:gd name="T5" fmla="*/ 51 h 2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51" fill="none" extrusionOk="0">
                  <a:moveTo>
                    <a:pt x="21599" y="0"/>
                  </a:moveTo>
                  <a:cubicBezTo>
                    <a:pt x="21599" y="17"/>
                    <a:pt x="21600" y="34"/>
                    <a:pt x="21600" y="51"/>
                  </a:cubicBezTo>
                  <a:cubicBezTo>
                    <a:pt x="21600" y="11980"/>
                    <a:pt x="11929" y="21651"/>
                    <a:pt x="0" y="21651"/>
                  </a:cubicBezTo>
                </a:path>
                <a:path w="21600" h="21651" stroke="0" extrusionOk="0">
                  <a:moveTo>
                    <a:pt x="21599" y="0"/>
                  </a:moveTo>
                  <a:cubicBezTo>
                    <a:pt x="21599" y="17"/>
                    <a:pt x="21600" y="34"/>
                    <a:pt x="21600" y="51"/>
                  </a:cubicBezTo>
                  <a:cubicBezTo>
                    <a:pt x="21600" y="11980"/>
                    <a:pt x="11929" y="21651"/>
                    <a:pt x="0" y="21651"/>
                  </a:cubicBezTo>
                  <a:lnTo>
                    <a:pt x="0" y="5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3" name="Arc 19"/>
            <p:cNvSpPr>
              <a:spLocks/>
            </p:cNvSpPr>
            <p:nvPr/>
          </p:nvSpPr>
          <p:spPr bwMode="auto">
            <a:xfrm>
              <a:off x="5424" y="1541"/>
              <a:ext cx="188" cy="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36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7070725" y="463550"/>
            <a:ext cx="1662113" cy="1816100"/>
          </a:xfrm>
          <a:prstGeom prst="rect">
            <a:avLst/>
          </a:prstGeom>
          <a:solidFill>
            <a:srgbClr val="F57B4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Espaço de variáveis </a:t>
            </a:r>
          </a:p>
          <a:p>
            <a:pPr algn="ctr"/>
            <a:r>
              <a:rPr lang="en-GB" altLang="pt-B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locais  alocado</a:t>
            </a:r>
          </a:p>
        </p:txBody>
      </p:sp>
    </p:spTree>
    <p:extLst>
      <p:ext uri="{BB962C8B-B14F-4D97-AF65-F5344CB8AC3E}">
        <p14:creationId xmlns:p14="http://schemas.microsoft.com/office/powerpoint/2010/main" val="2424257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6858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sz="2800"/>
              <a:t>Protótipo: </a:t>
            </a:r>
            <a:br>
              <a:rPr lang="en-GB" altLang="pt-BR" sz="2800"/>
            </a:br>
            <a:r>
              <a:rPr lang="en-GB" altLang="pt-BR" sz="2800"/>
              <a:t>                    </a:t>
            </a:r>
            <a:r>
              <a:rPr lang="en-GB" altLang="pt-BR" b="1">
                <a:latin typeface="Courier New" panose="02070309020205020404" pitchFamily="49" charset="0"/>
              </a:rPr>
              <a:t>void free( void *p 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</a:pPr>
            <a:r>
              <a:rPr lang="en-GB" altLang="pt-BR" sz="2800"/>
              <a:t>Detalhes</a:t>
            </a:r>
            <a:r>
              <a:rPr lang="en-GB" altLang="pt-BR" b="1">
                <a:latin typeface="Courier New" panose="02070309020205020404" pitchFamily="49" charset="0"/>
              </a:rPr>
              <a:t> :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</a:pPr>
            <a:r>
              <a:rPr lang="en-GB" altLang="pt-BR"/>
              <a:t>Devolve memória previamente alocada ao sistema.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</a:pPr>
            <a:r>
              <a:rPr lang="en-GB" altLang="pt-BR"/>
              <a:t>A memória devolvida é aquela que foi alocada com um ponteiro com o valor de </a:t>
            </a:r>
            <a:r>
              <a:rPr lang="en-GB" altLang="pt-BR" b="1">
                <a:latin typeface="Courier New" panose="02070309020205020404" pitchFamily="49" charset="0"/>
              </a:rPr>
              <a:t>p</a:t>
            </a:r>
            <a:r>
              <a:rPr lang="en-GB" altLang="pt-BR"/>
              <a:t>.</a:t>
            </a:r>
          </a:p>
          <a:p>
            <a:pPr lvl="2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è"/>
            </a:pPr>
            <a:r>
              <a:rPr lang="en-GB" altLang="pt-BR" sz="2000"/>
              <a:t>O valor de </a:t>
            </a:r>
            <a:r>
              <a:rPr lang="en-GB" altLang="pt-BR" sz="2000" b="1">
                <a:latin typeface="Courier New" panose="02070309020205020404" pitchFamily="49" charset="0"/>
              </a:rPr>
              <a:t>p</a:t>
            </a:r>
            <a:r>
              <a:rPr lang="en-GB" altLang="pt-BR" sz="1800"/>
              <a:t> </a:t>
            </a:r>
            <a:r>
              <a:rPr lang="en-GB" altLang="pt-BR" sz="2000"/>
              <a:t>deve ser um valor que foi alguma vez retornado por malloc(). </a:t>
            </a:r>
          </a:p>
          <a:p>
            <a:pPr lvl="2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è"/>
            </a:pPr>
            <a:r>
              <a:rPr lang="en-GB" altLang="pt-BR" sz="2000"/>
              <a:t>Não é possível alocar-se um vetor enorme e depois dealocar-se a parte dele que "sobrou". </a:t>
            </a:r>
            <a:endParaRPr lang="en-GB" altLang="pt-BR"/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</a:pPr>
            <a:r>
              <a:rPr lang="en-GB" altLang="pt-BR"/>
              <a:t>A utilização de </a:t>
            </a:r>
            <a:r>
              <a:rPr lang="en-GB" altLang="pt-BR" sz="2000" b="1">
                <a:latin typeface="Courier New" panose="02070309020205020404" pitchFamily="49" charset="0"/>
              </a:rPr>
              <a:t>free</a:t>
            </a:r>
            <a:r>
              <a:rPr lang="en-GB" altLang="pt-BR"/>
              <a:t>() com um valor de ponteiro qualquer poder ter resultados catastróficos.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</a:pPr>
            <a:r>
              <a:rPr lang="en-GB" altLang="pt-BR"/>
              <a:t>A gerência de </a:t>
            </a:r>
            <a:r>
              <a:rPr lang="en-GB" altLang="pt-BR" i="1"/>
              <a:t>buracos</a:t>
            </a:r>
            <a:r>
              <a:rPr lang="en-GB" altLang="pt-BR"/>
              <a:t> no heap é responsabilidade do sistema operacional.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512" y="116632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Função FREE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91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endereços 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5536" y="2420888"/>
            <a:ext cx="2376264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int</a:t>
            </a:r>
            <a:r>
              <a:rPr lang="pt-BR" sz="3200" dirty="0" smtClean="0"/>
              <a:t> num = 0;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78940" y="1959223"/>
            <a:ext cx="156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Declaração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395536" y="3789040"/>
            <a:ext cx="2376264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int</a:t>
            </a:r>
            <a:r>
              <a:rPr lang="pt-BR" sz="3200" dirty="0" smtClean="0"/>
              <a:t> num2;</a:t>
            </a:r>
            <a:endParaRPr lang="pt-BR" sz="3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18888"/>
              </p:ext>
            </p:extLst>
          </p:nvPr>
        </p:nvGraphicFramePr>
        <p:xfrm>
          <a:off x="4139952" y="2304689"/>
          <a:ext cx="5004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indefinido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 flipV="1">
            <a:off x="7524328" y="3356992"/>
            <a:ext cx="864096" cy="1044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tângulo de cantos arredondados 2"/>
          <p:cNvSpPr/>
          <p:nvPr/>
        </p:nvSpPr>
        <p:spPr>
          <a:xfrm>
            <a:off x="6948264" y="4401108"/>
            <a:ext cx="720080" cy="6120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?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70976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endereços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0619" y="134076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65870"/>
              </p:ext>
            </p:extLst>
          </p:nvPr>
        </p:nvGraphicFramePr>
        <p:xfrm>
          <a:off x="755576" y="2268236"/>
          <a:ext cx="1751856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875928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IND.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5148064" y="3645024"/>
            <a:ext cx="2376264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num2 = 5;</a:t>
            </a:r>
            <a:endParaRPr lang="pt-BR" sz="3200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93942" y="242088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99501"/>
              </p:ext>
            </p:extLst>
          </p:nvPr>
        </p:nvGraphicFramePr>
        <p:xfrm>
          <a:off x="4139952" y="2304689"/>
          <a:ext cx="5004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indefinido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627784" y="3660244"/>
            <a:ext cx="244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O que acontece quando esse comando é executado?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2.77778E-6 0.44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endereços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0619" y="134076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51922"/>
              </p:ext>
            </p:extLst>
          </p:nvPr>
        </p:nvGraphicFramePr>
        <p:xfrm>
          <a:off x="755576" y="2268236"/>
          <a:ext cx="1751856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875928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93942" y="54452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13691"/>
              </p:ext>
            </p:extLst>
          </p:nvPr>
        </p:nvGraphicFramePr>
        <p:xfrm>
          <a:off x="4139952" y="2304689"/>
          <a:ext cx="5004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5148064" y="5463042"/>
            <a:ext cx="3435360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i="1" dirty="0" smtClean="0"/>
              <a:t>endereço 6</a:t>
            </a:r>
            <a:r>
              <a:rPr lang="pt-BR" sz="3200" dirty="0" smtClean="0"/>
              <a:t> = 5;</a:t>
            </a:r>
            <a:endParaRPr lang="pt-BR" sz="3200" dirty="0"/>
          </a:p>
        </p:txBody>
      </p:sp>
      <p:sp>
        <p:nvSpPr>
          <p:cNvPr id="14" name="Retângulo 13"/>
          <p:cNvSpPr/>
          <p:nvPr/>
        </p:nvSpPr>
        <p:spPr>
          <a:xfrm>
            <a:off x="5148064" y="3645024"/>
            <a:ext cx="2376264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num2 = 5;</a:t>
            </a:r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5907874" y="486916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ou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99792" y="558924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Podemos fazer isso manualmente?</a:t>
            </a:r>
            <a:endParaRPr lang="pt-BR" sz="20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2872389" y="6324158"/>
            <a:ext cx="22036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endereços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0619" y="134076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12606"/>
              </p:ext>
            </p:extLst>
          </p:nvPr>
        </p:nvGraphicFramePr>
        <p:xfrm>
          <a:off x="755576" y="2268236"/>
          <a:ext cx="1751856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875928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5148064" y="4221088"/>
            <a:ext cx="3435360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int</a:t>
            </a:r>
            <a:r>
              <a:rPr lang="pt-BR" sz="3200" dirty="0" smtClean="0"/>
              <a:t> *num3 = 6;</a:t>
            </a:r>
          </a:p>
          <a:p>
            <a:pPr algn="ctr"/>
            <a:r>
              <a:rPr lang="pt-BR" sz="3200" dirty="0" smtClean="0"/>
              <a:t>*num3 = 7;</a:t>
            </a:r>
            <a:endParaRPr lang="pt-BR" sz="3200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93942" y="29969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54091"/>
              </p:ext>
            </p:extLst>
          </p:nvPr>
        </p:nvGraphicFramePr>
        <p:xfrm>
          <a:off x="4139952" y="2304689"/>
          <a:ext cx="5004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3563888" y="36450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499992" y="515719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699792" y="4797152"/>
            <a:ext cx="246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Para onde vai o 7?</a:t>
            </a:r>
            <a:endParaRPr lang="pt-BR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020822" y="376987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?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196510" y="4293096"/>
            <a:ext cx="175689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2008" y="3933056"/>
            <a:ext cx="4860032" cy="2709882"/>
          </a:xfrm>
          <a:prstGeom prst="round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Declaração de ponteiro do tipo </a:t>
            </a:r>
            <a:r>
              <a:rPr lang="pt-BR" sz="2400" dirty="0" err="1" smtClean="0"/>
              <a:t>int</a:t>
            </a:r>
            <a:r>
              <a:rPr lang="pt-BR" sz="2400" dirty="0" smtClean="0"/>
              <a:t>, ou seja, variável que armazena endereço de memória de variáveis do tipo </a:t>
            </a:r>
            <a:r>
              <a:rPr lang="pt-BR" sz="2400" dirty="0" err="1" smtClean="0"/>
              <a:t>int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0132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3" grpId="0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endereços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860032" y="1730994"/>
            <a:ext cx="372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Lista das variáveis existentes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0619" y="1340768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/>
              <a:t>Memória Principal</a:t>
            </a:r>
          </a:p>
          <a:p>
            <a:r>
              <a:rPr lang="pt-BR" sz="2400" dirty="0" smtClean="0"/>
              <a:t>      End.    Valor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67861"/>
              </p:ext>
            </p:extLst>
          </p:nvPr>
        </p:nvGraphicFramePr>
        <p:xfrm>
          <a:off x="755576" y="2268236"/>
          <a:ext cx="1751856" cy="443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/>
                <a:gridCol w="875928"/>
              </a:tblGrid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25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5148064" y="4221088"/>
            <a:ext cx="3435360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int</a:t>
            </a:r>
            <a:r>
              <a:rPr lang="pt-BR" sz="3200" dirty="0" smtClean="0"/>
              <a:t> *num3 = 6;</a:t>
            </a:r>
          </a:p>
          <a:p>
            <a:pPr algn="ctr"/>
            <a:r>
              <a:rPr lang="pt-BR" sz="3200" dirty="0" smtClean="0"/>
              <a:t>*num3 = 7;</a:t>
            </a:r>
            <a:endParaRPr lang="pt-BR" sz="3200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93942" y="29969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16272"/>
              </p:ext>
            </p:extLst>
          </p:nvPr>
        </p:nvGraphicFramePr>
        <p:xfrm>
          <a:off x="4139952" y="2304689"/>
          <a:ext cx="5004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12"/>
                <a:gridCol w="1251012"/>
                <a:gridCol w="1251012"/>
                <a:gridCol w="1251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num3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3563888" y="36450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499992" y="515719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699792" y="4797152"/>
            <a:ext cx="246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Para onde vai o 7?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1763688" y="5258817"/>
            <a:ext cx="576064" cy="330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355976" y="6021288"/>
            <a:ext cx="3181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Deveria ir para 1, certo?</a:t>
            </a:r>
            <a:endParaRPr lang="pt-BR" sz="2400" dirty="0"/>
          </a:p>
        </p:txBody>
      </p:sp>
      <p:cxnSp>
        <p:nvCxnSpPr>
          <p:cNvPr id="10" name="Conector de seta reta 9"/>
          <p:cNvCxnSpPr>
            <a:stCxn id="5" idx="0"/>
          </p:cNvCxnSpPr>
          <p:nvPr/>
        </p:nvCxnSpPr>
        <p:spPr>
          <a:xfrm flipV="1">
            <a:off x="5946636" y="3861048"/>
            <a:ext cx="1217652" cy="216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2.77778E-6 0.356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heme/theme1.xml><?xml version="1.0" encoding="utf-8"?>
<a:theme xmlns:a="http://schemas.openxmlformats.org/drawingml/2006/main" name="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aula1 - Introdução</Template>
  <TotalTime>12400</TotalTime>
  <Words>3652</Words>
  <Application>Microsoft Office PowerPoint</Application>
  <PresentationFormat>Apresentação na tela (4:3)</PresentationFormat>
  <Paragraphs>1334</Paragraphs>
  <Slides>49</Slides>
  <Notes>18</Notes>
  <HiddenSlides>1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Courier New</vt:lpstr>
      <vt:lpstr>Futura Md BT</vt:lpstr>
      <vt:lpstr>Monotype Sorts</vt:lpstr>
      <vt:lpstr>Tahoma</vt:lpstr>
      <vt:lpstr>Times New Roman</vt:lpstr>
      <vt:lpstr>Trebuchet MS</vt:lpstr>
      <vt:lpstr>aula</vt:lpstr>
      <vt:lpstr>Algoritmos e Estrutura de Dados 1 Hoje: Ponteiros  (endereços de variáveis) </vt:lpstr>
      <vt:lpstr>Variáveis e endereços </vt:lpstr>
      <vt:lpstr>Variáveis e endereços </vt:lpstr>
      <vt:lpstr>Variáveis e endereços </vt:lpstr>
      <vt:lpstr>Variáveis e endereços </vt:lpstr>
      <vt:lpstr>Variáveis e endereços </vt:lpstr>
      <vt:lpstr>Variáveis e endereços </vt:lpstr>
      <vt:lpstr>Variáveis e endereços </vt:lpstr>
      <vt:lpstr>Variáveis e endereços </vt:lpstr>
      <vt:lpstr>Variáveis e endereços </vt:lpstr>
      <vt:lpstr>Declaração de Ponteiros</vt:lpstr>
      <vt:lpstr>Operadores de Ponteiros</vt:lpstr>
      <vt:lpstr>Exemplos</vt:lpstr>
      <vt:lpstr>Exemplos</vt:lpstr>
      <vt:lpstr>Variáveis e endereços </vt:lpstr>
      <vt:lpstr>Exemplos</vt:lpstr>
      <vt:lpstr>Atribuições com ponteiros</vt:lpstr>
      <vt:lpstr>Atribuições com ponteiros</vt:lpstr>
      <vt:lpstr>Exercício</vt:lpstr>
      <vt:lpstr>Por que os ponteiros têm que possuir um tipo?</vt:lpstr>
      <vt:lpstr>Relação entre ponteiros e tipos de dados</vt:lpstr>
      <vt:lpstr>Relação entre ponteiros e tipos de dados</vt:lpstr>
      <vt:lpstr>Relação entre ponteiros e tipos de dados</vt:lpstr>
      <vt:lpstr>Leitura sequencial de memória</vt:lpstr>
      <vt:lpstr>Importância do tipo de dado do ponteiro</vt:lpstr>
      <vt:lpstr>Aritmética de Ponteiros</vt:lpstr>
      <vt:lpstr>Diferença entre Ponteiros e Vetores</vt:lpstr>
      <vt:lpstr>Inicialização de Ponteiros</vt:lpstr>
      <vt:lpstr>Exemplo</vt:lpstr>
      <vt:lpstr>Ponteiro para Ponteiro</vt:lpstr>
      <vt:lpstr>Ponteiro para struct</vt:lpstr>
      <vt:lpstr>As Funções de Alocação Dinâmica de Memória em "C"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Alocação Dinâmica em "C"</vt:lpstr>
      <vt:lpstr>Função malloc():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</dc:title>
  <dc:creator>Toto</dc:creator>
  <cp:lastModifiedBy>Rafael Torchelsen</cp:lastModifiedBy>
  <cp:revision>179</cp:revision>
  <dcterms:created xsi:type="dcterms:W3CDTF">2011-01-25T18:04:27Z</dcterms:created>
  <dcterms:modified xsi:type="dcterms:W3CDTF">2016-03-24T17:48:38Z</dcterms:modified>
</cp:coreProperties>
</file>