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8" r:id="rId2"/>
    <p:sldId id="287" r:id="rId3"/>
    <p:sldId id="286" r:id="rId4"/>
    <p:sldId id="288" r:id="rId5"/>
    <p:sldId id="295" r:id="rId6"/>
    <p:sldId id="296" r:id="rId7"/>
    <p:sldId id="291" r:id="rId8"/>
    <p:sldId id="289" r:id="rId9"/>
    <p:sldId id="293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292" r:id="rId18"/>
    <p:sldId id="294" r:id="rId19"/>
    <p:sldId id="29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535B-23FB-4953-8D0E-0D00A7FBC2C4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80BD2-CDAB-4CF4-BD45-B7E59246B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6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fld id="{D3C7ADEC-2B74-4904-8AB3-13EC145D402B}" type="slidenum">
              <a:rPr lang="en-US">
                <a:latin typeface="Times" charset="0"/>
              </a:rPr>
              <a:pPr/>
              <a:t>5</a:t>
            </a:fld>
            <a:endParaRPr lang="en-US">
              <a:latin typeface="Times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8898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fld id="{6CC3DC11-78EC-4744-88D6-9E39EFDB8AB7}" type="slidenum">
              <a:rPr lang="en-US">
                <a:latin typeface="Times" charset="0"/>
              </a:rPr>
              <a:pPr/>
              <a:t>6</a:t>
            </a:fld>
            <a:endParaRPr lang="en-US">
              <a:latin typeface="Times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5027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pt-BR" sz="4900" b="1" kern="1200" dirty="0" smtClean="0">
                <a:solidFill>
                  <a:schemeClr val="tx1"/>
                </a:solidFill>
                <a:effectLst>
                  <a:glow rad="63500">
                    <a:schemeClr val="bg1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pt-BR" sz="20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12" descr="ufpel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07" y="141635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cdtec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472" y="332658"/>
            <a:ext cx="2031180" cy="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14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2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4016"/>
            <a:ext cx="65532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marL="0" lv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30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12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51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48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78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8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74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5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7150818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8F4A-1083-4AB5-A903-D95A658B3B8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FC5A-42E4-474F-BF76-7AB24EC77752}" type="slidenum">
              <a:rPr lang="pt-BR" smtClean="0"/>
              <a:t>‹nº›</a:t>
            </a:fld>
            <a:endParaRPr lang="pt-BR"/>
          </a:p>
        </p:txBody>
      </p:sp>
      <p:pic>
        <p:nvPicPr>
          <p:cNvPr id="14" name="Imagem 13" descr="computaca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70274" y="124326"/>
            <a:ext cx="2448272" cy="10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Futura Md BT" panose="020B06020202040203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unb.ca/petersen/lib/java/insertionsort/" TargetMode="External"/><Relationship Id="rId2" Type="http://schemas.openxmlformats.org/officeDocument/2006/relationships/hyperlink" Target="http://www.site.uottawa.ca/~stan/csi2514/applets/sort/so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Introdução: Complexidade de algoritmos</a:t>
            </a:r>
            <a:endParaRPr lang="pt-BR" sz="4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534272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Prof. Dr. Rafael P. Torchelsen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rafael.torchelsen@inf.ufpel.edu.br</a:t>
            </a:r>
          </a:p>
        </p:txBody>
      </p:sp>
    </p:spTree>
    <p:extLst>
      <p:ext uri="{BB962C8B-B14F-4D97-AF65-F5344CB8AC3E}">
        <p14:creationId xmlns:p14="http://schemas.microsoft.com/office/powerpoint/2010/main" val="20861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Algoritmos e Complexidade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Eficiência</a:t>
            </a:r>
            <a:r>
              <a:rPr lang="pt-BR" i="1" dirty="0"/>
              <a:t> </a:t>
            </a:r>
            <a:r>
              <a:rPr lang="pt-BR" dirty="0"/>
              <a:t>de um algoritmo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Complexidade de tempo: </a:t>
            </a:r>
            <a:r>
              <a:rPr lang="pt-BR" b="1" dirty="0"/>
              <a:t>quanto “tempo”</a:t>
            </a:r>
            <a:r>
              <a:rPr lang="pt-BR" dirty="0"/>
              <a:t> é necessário para computar o resultado para uma instância do problema de </a:t>
            </a:r>
            <a:r>
              <a:rPr lang="pt-BR" b="1" dirty="0"/>
              <a:t>tamanho </a:t>
            </a:r>
            <a:r>
              <a:rPr lang="pt-BR" b="1" i="1" dirty="0"/>
              <a:t>n</a:t>
            </a:r>
            <a:endParaRPr lang="pt-BR" b="1" dirty="0"/>
          </a:p>
          <a:p>
            <a:pPr lvl="2">
              <a:lnSpc>
                <a:spcPct val="90000"/>
              </a:lnSpc>
            </a:pPr>
            <a:r>
              <a:rPr lang="pt-BR" b="1" dirty="0"/>
              <a:t>Pior caso</a:t>
            </a:r>
            <a:r>
              <a:rPr lang="pt-BR" dirty="0"/>
              <a:t>: Considera-se a instância que faz o algoritmo funcionar mais lentamente</a:t>
            </a:r>
          </a:p>
          <a:p>
            <a:pPr lvl="2">
              <a:lnSpc>
                <a:spcPct val="90000"/>
              </a:lnSpc>
            </a:pPr>
            <a:r>
              <a:rPr lang="pt-BR" b="1" dirty="0"/>
              <a:t>Caso médio</a:t>
            </a:r>
            <a:r>
              <a:rPr lang="pt-BR" dirty="0"/>
              <a:t>: Considera-se todas as possíveis instâncias e mede-se o tempo médio</a:t>
            </a:r>
          </a:p>
          <a:p>
            <a:pPr>
              <a:lnSpc>
                <a:spcPct val="90000"/>
              </a:lnSpc>
            </a:pPr>
            <a:r>
              <a:rPr lang="pt-BR" dirty="0"/>
              <a:t>Eficiência de uma estrutura de dados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Complexidade de </a:t>
            </a:r>
            <a:r>
              <a:rPr lang="pt-BR" b="1" dirty="0"/>
              <a:t>espaço</a:t>
            </a:r>
            <a:r>
              <a:rPr lang="pt-BR" dirty="0"/>
              <a:t>: quanto “espaço de memória/disco” é preciso para armazenar a estrutura (pior caso e caso médio)</a:t>
            </a:r>
          </a:p>
          <a:p>
            <a:pPr>
              <a:lnSpc>
                <a:spcPct val="90000"/>
              </a:lnSpc>
            </a:pPr>
            <a:r>
              <a:rPr lang="pt-BR" dirty="0"/>
              <a:t>Complexidade de </a:t>
            </a:r>
            <a:r>
              <a:rPr lang="pt-BR" b="1" dirty="0"/>
              <a:t>espaço e tempo </a:t>
            </a:r>
            <a:r>
              <a:rPr lang="pt-BR" dirty="0"/>
              <a:t>estão </a:t>
            </a:r>
            <a:r>
              <a:rPr lang="pt-BR" dirty="0" err="1"/>
              <a:t>freqüentemente</a:t>
            </a:r>
            <a:r>
              <a:rPr lang="pt-BR" dirty="0"/>
              <a:t> relacionadas</a:t>
            </a:r>
          </a:p>
        </p:txBody>
      </p:sp>
    </p:spTree>
    <p:extLst>
      <p:ext uri="{BB962C8B-B14F-4D97-AF65-F5344CB8AC3E}">
        <p14:creationId xmlns:p14="http://schemas.microsoft.com/office/powerpoint/2010/main" val="46222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Algoritmos e Complexidade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43000"/>
            <a:ext cx="9036496" cy="5486400"/>
          </a:xfrm>
        </p:spPr>
        <p:txBody>
          <a:bodyPr>
            <a:normAutofit fontScale="92500"/>
          </a:bodyPr>
          <a:lstStyle/>
          <a:p>
            <a:r>
              <a:rPr lang="pt-BR" dirty="0"/>
              <a:t>Eficiência medida objetivamente depende de:</a:t>
            </a:r>
          </a:p>
          <a:p>
            <a:pPr lvl="1"/>
            <a:r>
              <a:rPr lang="pt-BR" dirty="0"/>
              <a:t>Como o programador implementou o algoritmo/ED</a:t>
            </a:r>
          </a:p>
          <a:p>
            <a:pPr lvl="1"/>
            <a:r>
              <a:rPr lang="pt-BR" dirty="0"/>
              <a:t>Características do computador usado para fazer experimentos:</a:t>
            </a:r>
          </a:p>
          <a:p>
            <a:pPr lvl="2"/>
            <a:r>
              <a:rPr lang="pt-BR" dirty="0"/>
              <a:t>Velocidade da CPU</a:t>
            </a:r>
          </a:p>
          <a:p>
            <a:pPr lvl="2"/>
            <a:r>
              <a:rPr lang="pt-BR" dirty="0"/>
              <a:t>Capacidade e velocidade de acesso à memória primária / secundária</a:t>
            </a:r>
          </a:p>
          <a:p>
            <a:pPr lvl="2"/>
            <a:r>
              <a:rPr lang="pt-BR" dirty="0" err="1"/>
              <a:t>Etc</a:t>
            </a:r>
            <a:endParaRPr lang="pt-BR" dirty="0"/>
          </a:p>
          <a:p>
            <a:pPr lvl="1"/>
            <a:r>
              <a:rPr lang="pt-BR" dirty="0"/>
              <a:t>Linguagem / Compilador / Sistema Operacional /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Portanto, a </a:t>
            </a:r>
            <a:r>
              <a:rPr lang="pt-BR" b="1" dirty="0"/>
              <a:t>medição formal </a:t>
            </a:r>
            <a:r>
              <a:rPr lang="pt-BR" dirty="0"/>
              <a:t>de complexidade tem que ser </a:t>
            </a:r>
            <a:r>
              <a:rPr lang="pt-BR" b="1" dirty="0"/>
              <a:t>subjetiva</a:t>
            </a:r>
            <a:r>
              <a:rPr lang="pt-BR" dirty="0"/>
              <a:t>, porém matematicamente </a:t>
            </a:r>
            <a:r>
              <a:rPr lang="pt-BR" b="1" dirty="0"/>
              <a:t>consistente</a:t>
            </a:r>
          </a:p>
          <a:p>
            <a:pPr lvl="1">
              <a:buFont typeface="Symbol" pitchFamily="18" charset="2"/>
              <a:buChar char="Þ"/>
            </a:pPr>
            <a:r>
              <a:rPr lang="pt-BR" dirty="0"/>
              <a:t> Complexidade assintótica  </a:t>
            </a:r>
          </a:p>
        </p:txBody>
      </p:sp>
    </p:spTree>
    <p:extLst>
      <p:ext uri="{BB962C8B-B14F-4D97-AF65-F5344CB8AC3E}">
        <p14:creationId xmlns:p14="http://schemas.microsoft.com/office/powerpoint/2010/main" val="35264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Complexidade Assintótica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Tempo / espaço medidos em </a:t>
            </a:r>
            <a:r>
              <a:rPr lang="pt-BR" b="1" dirty="0"/>
              <a:t>número</a:t>
            </a:r>
            <a:r>
              <a:rPr lang="pt-BR" dirty="0"/>
              <a:t> </a:t>
            </a:r>
            <a:r>
              <a:rPr lang="pt-BR" b="1" dirty="0"/>
              <a:t>de</a:t>
            </a:r>
            <a:r>
              <a:rPr lang="pt-BR" dirty="0"/>
              <a:t> “</a:t>
            </a:r>
            <a:r>
              <a:rPr lang="pt-BR" b="1" dirty="0"/>
              <a:t>passos</a:t>
            </a:r>
            <a:r>
              <a:rPr lang="pt-BR" dirty="0"/>
              <a:t>” do algoritmo / “palavras” de memória ao invés de segundos ou bytes</a:t>
            </a:r>
          </a:p>
          <a:p>
            <a:r>
              <a:rPr lang="pt-BR" dirty="0"/>
              <a:t>Análise do algoritmo / </a:t>
            </a:r>
            <a:r>
              <a:rPr lang="pt-BR" dirty="0" smtClean="0"/>
              <a:t>E.D. </a:t>
            </a:r>
            <a:r>
              <a:rPr lang="pt-BR" dirty="0"/>
              <a:t>permite </a:t>
            </a:r>
            <a:r>
              <a:rPr lang="pt-BR" b="1" dirty="0"/>
              <a:t>estimar</a:t>
            </a:r>
            <a:r>
              <a:rPr lang="pt-BR" dirty="0"/>
              <a:t> uma função que </a:t>
            </a:r>
            <a:r>
              <a:rPr lang="pt-BR" b="1" dirty="0"/>
              <a:t>depende</a:t>
            </a:r>
            <a:r>
              <a:rPr lang="pt-BR" dirty="0"/>
              <a:t> do tamanho da </a:t>
            </a:r>
            <a:r>
              <a:rPr lang="pt-BR" b="1" dirty="0"/>
              <a:t>entrada</a:t>
            </a:r>
            <a:r>
              <a:rPr lang="pt-BR" dirty="0"/>
              <a:t> / número de dados armazenados (</a:t>
            </a:r>
            <a:r>
              <a:rPr lang="pt-BR" i="1" dirty="0"/>
              <a:t>n</a:t>
            </a:r>
            <a:r>
              <a:rPr lang="pt-BR" dirty="0"/>
              <a:t>)</a:t>
            </a:r>
            <a:r>
              <a:rPr lang="pt-BR" i="1" dirty="0"/>
              <a:t>.</a:t>
            </a:r>
          </a:p>
          <a:p>
            <a:pPr lvl="1"/>
            <a:r>
              <a:rPr lang="pt-BR" dirty="0"/>
              <a:t>Ex.: </a:t>
            </a:r>
          </a:p>
          <a:p>
            <a:r>
              <a:rPr lang="pt-BR" dirty="0"/>
              <a:t>Percebe-se que à medida que </a:t>
            </a:r>
            <a:r>
              <a:rPr lang="pt-BR" i="1" dirty="0"/>
              <a:t>n</a:t>
            </a:r>
            <a:r>
              <a:rPr lang="pt-BR" dirty="0"/>
              <a:t> aumenta, o termo </a:t>
            </a:r>
            <a:r>
              <a:rPr lang="pt-BR" b="1" dirty="0"/>
              <a:t>cúbico</a:t>
            </a:r>
            <a:r>
              <a:rPr lang="pt-BR" dirty="0"/>
              <a:t> começa a </a:t>
            </a:r>
            <a:r>
              <a:rPr lang="pt-BR" b="1" dirty="0"/>
              <a:t>dominar</a:t>
            </a:r>
          </a:p>
          <a:p>
            <a:r>
              <a:rPr lang="pt-BR" dirty="0"/>
              <a:t>A </a:t>
            </a:r>
            <a:r>
              <a:rPr lang="pt-BR" b="1" dirty="0"/>
              <a:t>constante que multiplica o termo cúbico </a:t>
            </a:r>
            <a:r>
              <a:rPr lang="pt-BR" dirty="0"/>
              <a:t>tem relativamente a mesma </a:t>
            </a:r>
            <a:r>
              <a:rPr lang="pt-BR" b="1" dirty="0"/>
              <a:t>importância</a:t>
            </a:r>
            <a:r>
              <a:rPr lang="pt-BR" dirty="0"/>
              <a:t> que a velocidade da CPU / memória </a:t>
            </a:r>
          </a:p>
          <a:p>
            <a:r>
              <a:rPr lang="pt-BR" dirty="0"/>
              <a:t>Diz-se que </a:t>
            </a:r>
            <a:r>
              <a:rPr lang="pt-BR" i="1" dirty="0"/>
              <a:t>T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baseline="30000" dirty="0">
                <a:sym typeface="Symbol" pitchFamily="18" charset="2"/>
              </a:rPr>
              <a:t>3</a:t>
            </a:r>
            <a:r>
              <a:rPr lang="pt-BR" dirty="0">
                <a:sym typeface="Symbol" pitchFamily="18" charset="2"/>
              </a:rPr>
              <a:t>)</a:t>
            </a:r>
            <a:endParaRPr lang="pt-BR" dirty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61871"/>
              </p:ext>
            </p:extLst>
          </p:nvPr>
        </p:nvGraphicFramePr>
        <p:xfrm>
          <a:off x="1691680" y="3429000"/>
          <a:ext cx="3810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726920" imgH="228600" progId="Equation.3">
                  <p:embed/>
                </p:oleObj>
              </mc:Choice>
              <mc:Fallback>
                <p:oleObj name="Equation" r:id="rId3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429000"/>
                        <a:ext cx="3810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98825"/>
            <a:ext cx="4067944" cy="333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054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Limites</a:t>
            </a:r>
            <a:endParaRPr lang="pt-B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2"/>
            <a:ext cx="9144000" cy="4525963"/>
          </a:xfrm>
        </p:spPr>
        <p:txBody>
          <a:bodyPr/>
          <a:lstStyle/>
          <a:p>
            <a:r>
              <a:rPr lang="pt-BR" dirty="0"/>
              <a:t>Definição:</a:t>
            </a:r>
          </a:p>
          <a:p>
            <a:pPr lvl="1">
              <a:buFontTx/>
              <a:buNone/>
            </a:pPr>
            <a:r>
              <a:rPr lang="pt-BR" i="1" dirty="0"/>
              <a:t>	T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</a:t>
            </a:r>
            <a:r>
              <a:rPr lang="pt-BR" dirty="0">
                <a:sym typeface="Symbol" pitchFamily="18" charset="2"/>
              </a:rPr>
              <a:t>( </a:t>
            </a:r>
            <a:r>
              <a:rPr lang="pt-BR" i="1" dirty="0">
                <a:sym typeface="Symbol" pitchFamily="18" charset="2"/>
              </a:rPr>
              <a:t>f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)) se existem constantes </a:t>
            </a:r>
            <a:r>
              <a:rPr lang="pt-BR" i="1" dirty="0">
                <a:sym typeface="Symbol" pitchFamily="18" charset="2"/>
              </a:rPr>
              <a:t>c</a:t>
            </a:r>
            <a:r>
              <a:rPr lang="pt-BR" dirty="0">
                <a:sym typeface="Symbol" pitchFamily="18" charset="2"/>
              </a:rPr>
              <a:t> e 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baseline="-25000" dirty="0">
                <a:sym typeface="Symbol" pitchFamily="18" charset="2"/>
              </a:rPr>
              <a:t>0</a:t>
            </a:r>
            <a:r>
              <a:rPr lang="pt-BR" dirty="0">
                <a:sym typeface="Symbol" pitchFamily="18" charset="2"/>
              </a:rPr>
              <a:t> tais que </a:t>
            </a:r>
            <a:endParaRPr lang="pt-BR" dirty="0" smtClean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pt-BR" i="1" dirty="0">
                <a:sym typeface="Symbol" pitchFamily="18" charset="2"/>
              </a:rPr>
              <a:t>	</a:t>
            </a:r>
            <a:r>
              <a:rPr lang="pt-BR" i="1" dirty="0" smtClean="0">
                <a:sym typeface="Symbol" pitchFamily="18" charset="2"/>
              </a:rPr>
              <a:t>	</a:t>
            </a:r>
            <a:r>
              <a:rPr lang="pt-BR" i="1" dirty="0" smtClean="0"/>
              <a:t>T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 </a:t>
            </a:r>
            <a:r>
              <a:rPr lang="pt-BR" i="1" dirty="0">
                <a:sym typeface="Symbol" pitchFamily="18" charset="2"/>
              </a:rPr>
              <a:t>c</a:t>
            </a:r>
            <a:r>
              <a:rPr lang="pt-BR" dirty="0">
                <a:sym typeface="Symbol" pitchFamily="18" charset="2"/>
              </a:rPr>
              <a:t> </a:t>
            </a:r>
            <a:r>
              <a:rPr lang="pt-BR" i="1" dirty="0">
                <a:sym typeface="Symbol" pitchFamily="18" charset="2"/>
              </a:rPr>
              <a:t>f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 para todo </a:t>
            </a:r>
            <a:r>
              <a:rPr lang="pt-BR" i="1" dirty="0">
                <a:sym typeface="Symbol" pitchFamily="18" charset="2"/>
              </a:rPr>
              <a:t>n </a:t>
            </a:r>
            <a:r>
              <a:rPr lang="pt-BR" dirty="0">
                <a:sym typeface="Symbol" pitchFamily="18" charset="2"/>
              </a:rPr>
              <a:t></a:t>
            </a:r>
            <a:r>
              <a:rPr lang="pt-BR" i="1" dirty="0">
                <a:sym typeface="Symbol" pitchFamily="18" charset="2"/>
              </a:rPr>
              <a:t> </a:t>
            </a:r>
            <a:r>
              <a:rPr lang="pt-BR" i="1" dirty="0" smtClean="0">
                <a:sym typeface="Symbol" pitchFamily="18" charset="2"/>
              </a:rPr>
              <a:t>n</a:t>
            </a:r>
            <a:r>
              <a:rPr lang="pt-BR" baseline="-25000" dirty="0" smtClean="0">
                <a:sym typeface="Symbol" pitchFamily="18" charset="2"/>
              </a:rPr>
              <a:t>0</a:t>
            </a:r>
            <a:endParaRPr lang="pt-BR" baseline="-25000" dirty="0">
              <a:sym typeface="Symbol" pitchFamily="18" charset="2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68176"/>
              </p:ext>
            </p:extLst>
          </p:nvPr>
        </p:nvGraphicFramePr>
        <p:xfrm>
          <a:off x="2786659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659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3257122"/>
            <a:ext cx="5869487" cy="348659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5897" y="4185291"/>
            <a:ext cx="16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Limite superior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868263" y="526895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Limite inferior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64089" y="46775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3979291" y="3971449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smtClean="0">
                <a:sym typeface="Symbol" pitchFamily="18" charset="2"/>
              </a:rPr>
              <a:t>O</a:t>
            </a:r>
            <a:r>
              <a:rPr lang="pt-BR" dirty="0" smtClean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f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</a:t>
            </a:r>
            <a:r>
              <a:rPr lang="pt-BR" dirty="0" smtClean="0">
                <a:sym typeface="Symbol" pitchFamily="18" charset="2"/>
              </a:rPr>
              <a:t>) </a:t>
            </a: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5107757" y="5461602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ym typeface="Symbol" pitchFamily="18" charset="2"/>
              </a:rPr>
              <a:t></a:t>
            </a:r>
            <a:r>
              <a:rPr lang="pt-BR" dirty="0" smtClean="0">
                <a:sym typeface="Symbol" pitchFamily="18" charset="2"/>
              </a:rPr>
              <a:t>( </a:t>
            </a:r>
            <a:r>
              <a:rPr lang="pt-BR" i="1" dirty="0">
                <a:sym typeface="Symbol" pitchFamily="18" charset="2"/>
              </a:rPr>
              <a:t>i</a:t>
            </a:r>
            <a:r>
              <a:rPr lang="pt-BR" i="1" dirty="0" smtClean="0">
                <a:sym typeface="Symbol" pitchFamily="18" charset="2"/>
              </a:rPr>
              <a:t>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8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Limites Justos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42999"/>
            <a:ext cx="8735888" cy="5578477"/>
          </a:xfrm>
        </p:spPr>
        <p:txBody>
          <a:bodyPr>
            <a:normAutofit/>
          </a:bodyPr>
          <a:lstStyle/>
          <a:p>
            <a:r>
              <a:rPr lang="pt-BR" sz="2400" dirty="0"/>
              <a:t>Observe que se </a:t>
            </a:r>
            <a:r>
              <a:rPr lang="pt-BR" sz="2400" i="1" dirty="0"/>
              <a:t>T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</a:t>
            </a:r>
            <a:r>
              <a:rPr lang="pt-BR" sz="2400" dirty="0">
                <a:sym typeface="Symbol" pitchFamily="18" charset="2"/>
              </a:rPr>
              <a:t> </a:t>
            </a:r>
            <a:r>
              <a:rPr lang="pt-BR" sz="2400" i="1" dirty="0">
                <a:sym typeface="Symbol" pitchFamily="18" charset="2"/>
              </a:rPr>
              <a:t>O </a:t>
            </a:r>
            <a:r>
              <a:rPr lang="pt-BR" sz="2400" dirty="0">
                <a:sym typeface="Symbol" pitchFamily="18" charset="2"/>
              </a:rPr>
              <a:t>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baseline="30000" dirty="0">
                <a:sym typeface="Symbol" pitchFamily="18" charset="2"/>
              </a:rPr>
              <a:t>3</a:t>
            </a:r>
            <a:r>
              <a:rPr lang="pt-BR" sz="2400" dirty="0">
                <a:sym typeface="Symbol" pitchFamily="18" charset="2"/>
              </a:rPr>
              <a:t>) </a:t>
            </a:r>
            <a:r>
              <a:rPr lang="pt-BR" sz="2400" dirty="0" smtClean="0">
                <a:sym typeface="Symbol" pitchFamily="18" charset="2"/>
              </a:rPr>
              <a:t>então:</a:t>
            </a:r>
          </a:p>
          <a:p>
            <a:pPr lvl="1"/>
            <a:r>
              <a:rPr lang="pt-BR" sz="2400" dirty="0" smtClean="0">
                <a:sym typeface="Symbol" pitchFamily="18" charset="2"/>
              </a:rPr>
              <a:t> </a:t>
            </a:r>
            <a:r>
              <a:rPr lang="pt-BR" sz="2400" i="1" dirty="0"/>
              <a:t>T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</a:t>
            </a:r>
            <a:r>
              <a:rPr lang="pt-BR" sz="2400" dirty="0">
                <a:sym typeface="Symbol" pitchFamily="18" charset="2"/>
              </a:rPr>
              <a:t> </a:t>
            </a:r>
            <a:r>
              <a:rPr lang="pt-BR" sz="2400" i="1" dirty="0" smtClean="0">
                <a:sym typeface="Symbol" pitchFamily="18" charset="2"/>
              </a:rPr>
              <a:t>O </a:t>
            </a:r>
            <a:r>
              <a:rPr lang="pt-BR" sz="2400" dirty="0" smtClean="0">
                <a:sym typeface="Symbol" pitchFamily="18" charset="2"/>
              </a:rPr>
              <a:t>(</a:t>
            </a:r>
            <a:r>
              <a:rPr lang="pt-BR" sz="2400" i="1" dirty="0" smtClean="0">
                <a:sym typeface="Symbol" pitchFamily="18" charset="2"/>
              </a:rPr>
              <a:t>n</a:t>
            </a:r>
            <a:r>
              <a:rPr lang="pt-BR" sz="2400" baseline="30000" dirty="0" smtClean="0">
                <a:sym typeface="Symbol" pitchFamily="18" charset="2"/>
              </a:rPr>
              <a:t>4</a:t>
            </a:r>
            <a:r>
              <a:rPr lang="pt-BR" sz="2400" dirty="0">
                <a:sym typeface="Symbol" pitchFamily="18" charset="2"/>
              </a:rPr>
              <a:t>), </a:t>
            </a:r>
            <a:r>
              <a:rPr lang="pt-BR" sz="2400" i="1" dirty="0"/>
              <a:t>T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</a:t>
            </a:r>
            <a:r>
              <a:rPr lang="pt-BR" sz="2400" dirty="0">
                <a:sym typeface="Symbol" pitchFamily="18" charset="2"/>
              </a:rPr>
              <a:t> </a:t>
            </a:r>
            <a:r>
              <a:rPr lang="pt-BR" sz="2400" i="1" dirty="0">
                <a:sym typeface="Symbol" pitchFamily="18" charset="2"/>
              </a:rPr>
              <a:t>O </a:t>
            </a:r>
            <a:r>
              <a:rPr lang="pt-BR" sz="2400" dirty="0">
                <a:sym typeface="Symbol" pitchFamily="18" charset="2"/>
              </a:rPr>
              <a:t>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baseline="30000" dirty="0">
                <a:sym typeface="Symbol" pitchFamily="18" charset="2"/>
              </a:rPr>
              <a:t>5</a:t>
            </a:r>
            <a:r>
              <a:rPr lang="pt-BR" sz="2400" dirty="0">
                <a:sym typeface="Symbol" pitchFamily="18" charset="2"/>
              </a:rPr>
              <a:t>), </a:t>
            </a:r>
            <a:r>
              <a:rPr lang="pt-BR" sz="2400" dirty="0" err="1">
                <a:sym typeface="Symbol" pitchFamily="18" charset="2"/>
              </a:rPr>
              <a:t>etc</a:t>
            </a:r>
            <a:r>
              <a:rPr lang="pt-BR" sz="2400" dirty="0">
                <a:sym typeface="Symbol" pitchFamily="18" charset="2"/>
              </a:rPr>
              <a:t> </a:t>
            </a:r>
          </a:p>
          <a:p>
            <a:endParaRPr lang="pt-BR" sz="2400" dirty="0" smtClean="0"/>
          </a:p>
          <a:p>
            <a:r>
              <a:rPr lang="pt-BR" sz="2400" dirty="0" smtClean="0"/>
              <a:t>Analogamente</a:t>
            </a:r>
            <a:r>
              <a:rPr lang="pt-BR" sz="2400" dirty="0"/>
              <a:t>, se </a:t>
            </a:r>
            <a:r>
              <a:rPr lang="pt-BR" sz="2400" i="1" dirty="0"/>
              <a:t>T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</a:t>
            </a:r>
            <a:r>
              <a:rPr lang="pt-BR" sz="2400" dirty="0">
                <a:sym typeface="Symbol" pitchFamily="18" charset="2"/>
              </a:rPr>
              <a:t> </a:t>
            </a:r>
            <a:r>
              <a:rPr lang="pt-BR" sz="2400" i="1" dirty="0">
                <a:sym typeface="Symbol" pitchFamily="18" charset="2"/>
              </a:rPr>
              <a:t> </a:t>
            </a:r>
            <a:r>
              <a:rPr lang="pt-BR" sz="2400" dirty="0">
                <a:sym typeface="Symbol" pitchFamily="18" charset="2"/>
              </a:rPr>
              <a:t>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baseline="30000" dirty="0">
                <a:sym typeface="Symbol" pitchFamily="18" charset="2"/>
              </a:rPr>
              <a:t>3</a:t>
            </a:r>
            <a:r>
              <a:rPr lang="pt-BR" sz="2400" dirty="0">
                <a:sym typeface="Symbol" pitchFamily="18" charset="2"/>
              </a:rPr>
              <a:t>) </a:t>
            </a:r>
            <a:r>
              <a:rPr lang="pt-BR" sz="2400" dirty="0" smtClean="0">
                <a:sym typeface="Symbol" pitchFamily="18" charset="2"/>
              </a:rPr>
              <a:t>então:</a:t>
            </a:r>
          </a:p>
          <a:p>
            <a:pPr lvl="1"/>
            <a:r>
              <a:rPr lang="pt-BR" sz="2400" i="1" dirty="0" smtClean="0"/>
              <a:t>T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</a:t>
            </a:r>
            <a:r>
              <a:rPr lang="pt-BR" sz="2400" dirty="0">
                <a:sym typeface="Symbol" pitchFamily="18" charset="2"/>
              </a:rPr>
              <a:t>  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baseline="30000" dirty="0">
                <a:sym typeface="Symbol" pitchFamily="18" charset="2"/>
              </a:rPr>
              <a:t>2</a:t>
            </a:r>
            <a:r>
              <a:rPr lang="pt-BR" sz="2400" dirty="0">
                <a:sym typeface="Symbol" pitchFamily="18" charset="2"/>
              </a:rPr>
              <a:t>), </a:t>
            </a:r>
            <a:r>
              <a:rPr lang="pt-BR" sz="2400" i="1" dirty="0"/>
              <a:t>T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</a:t>
            </a:r>
            <a:r>
              <a:rPr lang="pt-BR" sz="2400" dirty="0">
                <a:sym typeface="Symbol" pitchFamily="18" charset="2"/>
              </a:rPr>
              <a:t> </a:t>
            </a:r>
            <a:r>
              <a:rPr lang="pt-BR" sz="2400" i="1" dirty="0">
                <a:sym typeface="Symbol" pitchFamily="18" charset="2"/>
              </a:rPr>
              <a:t> </a:t>
            </a:r>
            <a:r>
              <a:rPr lang="pt-BR" sz="2400" dirty="0">
                <a:sym typeface="Symbol" pitchFamily="18" charset="2"/>
              </a:rPr>
              <a:t>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dirty="0">
                <a:sym typeface="Symbol" pitchFamily="18" charset="2"/>
              </a:rPr>
              <a:t>), </a:t>
            </a:r>
            <a:r>
              <a:rPr lang="pt-BR" sz="2400" dirty="0" err="1">
                <a:sym typeface="Symbol" pitchFamily="18" charset="2"/>
              </a:rPr>
              <a:t>etc</a:t>
            </a:r>
            <a:endParaRPr lang="pt-BR" sz="2400" dirty="0">
              <a:sym typeface="Symbol" pitchFamily="18" charset="2"/>
            </a:endParaRPr>
          </a:p>
          <a:p>
            <a:endParaRPr lang="pt-BR" sz="2400" dirty="0" smtClean="0">
              <a:sym typeface="Symbol" pitchFamily="18" charset="2"/>
            </a:endParaRPr>
          </a:p>
          <a:p>
            <a:r>
              <a:rPr lang="pt-BR" sz="2400" dirty="0" smtClean="0">
                <a:sym typeface="Symbol" pitchFamily="18" charset="2"/>
              </a:rPr>
              <a:t>Se </a:t>
            </a:r>
            <a:r>
              <a:rPr lang="pt-BR" sz="2400" dirty="0">
                <a:sym typeface="Symbol" pitchFamily="18" charset="2"/>
              </a:rPr>
              <a:t>uma função </a:t>
            </a:r>
            <a:r>
              <a:rPr lang="pt-BR" sz="2400" i="1" dirty="0">
                <a:sym typeface="Symbol" pitchFamily="18" charset="2"/>
              </a:rPr>
              <a:t>T </a:t>
            </a:r>
            <a:r>
              <a:rPr lang="pt-BR" sz="2400" dirty="0">
                <a:sym typeface="Symbol" pitchFamily="18" charset="2"/>
              </a:rPr>
              <a:t>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dirty="0">
                <a:sym typeface="Symbol" pitchFamily="18" charset="2"/>
              </a:rPr>
              <a:t>) tem como limites superior e inferior a mesma função </a:t>
            </a:r>
            <a:r>
              <a:rPr lang="pt-BR" sz="2400" i="1" dirty="0">
                <a:sym typeface="Symbol" pitchFamily="18" charset="2"/>
              </a:rPr>
              <a:t>f </a:t>
            </a:r>
            <a:r>
              <a:rPr lang="pt-BR" sz="2400" dirty="0">
                <a:sym typeface="Symbol" pitchFamily="18" charset="2"/>
              </a:rPr>
              <a:t>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dirty="0">
                <a:sym typeface="Symbol" pitchFamily="18" charset="2"/>
              </a:rPr>
              <a:t>), </a:t>
            </a:r>
            <a:r>
              <a:rPr lang="pt-BR" sz="2400" dirty="0" smtClean="0">
                <a:sym typeface="Symbol" pitchFamily="18" charset="2"/>
              </a:rPr>
              <a:t>então:</a:t>
            </a:r>
          </a:p>
          <a:p>
            <a:pPr lvl="1"/>
            <a:r>
              <a:rPr lang="pt-BR" sz="2400" i="1" dirty="0" smtClean="0">
                <a:sym typeface="Symbol" pitchFamily="18" charset="2"/>
              </a:rPr>
              <a:t>f </a:t>
            </a:r>
            <a:r>
              <a:rPr lang="pt-BR" sz="2400" dirty="0">
                <a:sym typeface="Symbol" pitchFamily="18" charset="2"/>
              </a:rPr>
              <a:t>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dirty="0">
                <a:sym typeface="Symbol" pitchFamily="18" charset="2"/>
              </a:rPr>
              <a:t>) é um </a:t>
            </a:r>
            <a:r>
              <a:rPr lang="pt-BR" sz="2400" b="1" dirty="0">
                <a:sym typeface="Symbol" pitchFamily="18" charset="2"/>
              </a:rPr>
              <a:t>limite justo </a:t>
            </a:r>
            <a:r>
              <a:rPr lang="pt-BR" sz="2400" dirty="0">
                <a:sym typeface="Symbol" pitchFamily="18" charset="2"/>
              </a:rPr>
              <a:t>de </a:t>
            </a:r>
            <a:r>
              <a:rPr lang="pt-BR" sz="2400" i="1" dirty="0">
                <a:sym typeface="Symbol" pitchFamily="18" charset="2"/>
              </a:rPr>
              <a:t>T </a:t>
            </a:r>
            <a:r>
              <a:rPr lang="pt-BR" sz="2400" dirty="0">
                <a:sym typeface="Symbol" pitchFamily="18" charset="2"/>
              </a:rPr>
              <a:t>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dirty="0">
                <a:sym typeface="Symbol" pitchFamily="18" charset="2"/>
              </a:rPr>
              <a:t>), ou </a:t>
            </a:r>
            <a:r>
              <a:rPr lang="pt-BR" sz="2400" i="1" dirty="0"/>
              <a:t>T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</a:t>
            </a:r>
            <a:r>
              <a:rPr lang="pt-BR" sz="2400" dirty="0">
                <a:sym typeface="Symbol" pitchFamily="18" charset="2"/>
              </a:rPr>
              <a:t> (</a:t>
            </a:r>
            <a:r>
              <a:rPr lang="pt-BR" sz="2400" i="1" dirty="0">
                <a:sym typeface="Symbol" pitchFamily="18" charset="2"/>
              </a:rPr>
              <a:t>f </a:t>
            </a:r>
            <a:r>
              <a:rPr lang="pt-BR" sz="2400" dirty="0">
                <a:sym typeface="Symbol" pitchFamily="18" charset="2"/>
              </a:rPr>
              <a:t>(</a:t>
            </a:r>
            <a:r>
              <a:rPr lang="pt-BR" sz="2400" i="1" dirty="0">
                <a:sym typeface="Symbol" pitchFamily="18" charset="2"/>
              </a:rPr>
              <a:t>n</a:t>
            </a:r>
            <a:r>
              <a:rPr lang="pt-BR" sz="2400" dirty="0">
                <a:sym typeface="Symbol" pitchFamily="18" charset="2"/>
              </a:rPr>
              <a:t>))</a:t>
            </a:r>
          </a:p>
          <a:p>
            <a:endParaRPr lang="pt-BR" sz="24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88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Inventário de funções de complexidade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i="1" dirty="0"/>
              <a:t>T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(1)  : constante – mais rápido, impossível</a:t>
            </a:r>
          </a:p>
          <a:p>
            <a:r>
              <a:rPr lang="pt-BR" i="1" dirty="0"/>
              <a:t>T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(log </a:t>
            </a:r>
            <a:r>
              <a:rPr lang="pt-BR" dirty="0" err="1">
                <a:sym typeface="Symbol" pitchFamily="18" charset="2"/>
              </a:rPr>
              <a:t>log</a:t>
            </a:r>
            <a:r>
              <a:rPr lang="pt-BR" dirty="0">
                <a:sym typeface="Symbol" pitchFamily="18" charset="2"/>
              </a:rPr>
              <a:t> 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 : super-rápido</a:t>
            </a:r>
          </a:p>
          <a:p>
            <a:r>
              <a:rPr lang="pt-BR" i="1" dirty="0"/>
              <a:t>T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(log 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 : logarítmico – muito bom </a:t>
            </a:r>
          </a:p>
          <a:p>
            <a:r>
              <a:rPr lang="pt-BR" i="1" dirty="0"/>
              <a:t>T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 : linear – é o melhor que se pode esperar se algo não pode ser determinado sem examinar toda a entrada</a:t>
            </a:r>
          </a:p>
          <a:p>
            <a:r>
              <a:rPr lang="pt-BR" i="1" dirty="0"/>
              <a:t>T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 log n) : limite de muitos problemas práticos, ex.: ordenar uma coleção de números</a:t>
            </a:r>
          </a:p>
          <a:p>
            <a:r>
              <a:rPr lang="pt-BR" i="1" dirty="0"/>
              <a:t>T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baseline="30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) : quadrático </a:t>
            </a:r>
          </a:p>
          <a:p>
            <a:r>
              <a:rPr lang="pt-BR" i="1" dirty="0"/>
              <a:t>T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 err="1">
                <a:sym typeface="Symbol" pitchFamily="18" charset="2"/>
              </a:rPr>
              <a:t>n</a:t>
            </a:r>
            <a:r>
              <a:rPr lang="pt-BR" baseline="30000" dirty="0" err="1">
                <a:sym typeface="Symbol" pitchFamily="18" charset="2"/>
              </a:rPr>
              <a:t>k</a:t>
            </a:r>
            <a:r>
              <a:rPr lang="pt-BR" dirty="0">
                <a:sym typeface="Symbol" pitchFamily="18" charset="2"/>
              </a:rPr>
              <a:t>) : polinomial – ok para 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 pequeno</a:t>
            </a:r>
          </a:p>
          <a:p>
            <a:r>
              <a:rPr lang="pt-BR" i="1" dirty="0"/>
              <a:t>T 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</a:t>
            </a:r>
            <a:r>
              <a:rPr lang="pt-BR" dirty="0">
                <a:sym typeface="Symbol" pitchFamily="18" charset="2"/>
              </a:rPr>
              <a:t>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dirty="0" err="1">
                <a:sym typeface="Symbol" pitchFamily="18" charset="2"/>
              </a:rPr>
              <a:t>k</a:t>
            </a:r>
            <a:r>
              <a:rPr lang="pt-BR" i="1" baseline="30000" dirty="0" err="1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),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!), </a:t>
            </a:r>
            <a:r>
              <a:rPr lang="pt-BR" i="1" dirty="0">
                <a:sym typeface="Symbol" pitchFamily="18" charset="2"/>
              </a:rPr>
              <a:t>O </a:t>
            </a:r>
            <a:r>
              <a:rPr lang="pt-BR" dirty="0">
                <a:sym typeface="Symbol" pitchFamily="18" charset="2"/>
              </a:rPr>
              <a:t>(</a:t>
            </a:r>
            <a:r>
              <a:rPr lang="pt-BR" i="1" dirty="0" err="1">
                <a:sym typeface="Symbol" pitchFamily="18" charset="2"/>
              </a:rPr>
              <a:t>n</a:t>
            </a:r>
            <a:r>
              <a:rPr lang="pt-BR" i="1" baseline="30000" dirty="0" err="1"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) : exponencial – evite!   </a:t>
            </a:r>
          </a:p>
          <a:p>
            <a:endParaRPr lang="pt-BR" dirty="0">
              <a:sym typeface="Symbol" pitchFamily="18" charset="2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2232720" y="5877271"/>
            <a:ext cx="3851448" cy="8969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Qual a complexidade do </a:t>
            </a:r>
            <a:r>
              <a:rPr lang="pt-BR" sz="2800" dirty="0" err="1" smtClean="0"/>
              <a:t>insertion</a:t>
            </a:r>
            <a:r>
              <a:rPr lang="pt-BR" sz="2800" dirty="0" smtClean="0"/>
              <a:t> </a:t>
            </a:r>
            <a:r>
              <a:rPr lang="pt-BR" sz="2800" dirty="0" err="1" smtClean="0"/>
              <a:t>sort</a:t>
            </a:r>
            <a:r>
              <a:rPr lang="pt-B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51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http://bigocheatsheet.com/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7968"/>
            <a:ext cx="8229600" cy="44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00608" y="-99392"/>
            <a:ext cx="8229600" cy="1143000"/>
          </a:xfrm>
        </p:spPr>
        <p:txBody>
          <a:bodyPr/>
          <a:lstStyle/>
          <a:p>
            <a:r>
              <a:rPr lang="pt-BR" dirty="0" smtClean="0"/>
              <a:t>Complexidade por contagem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52736"/>
            <a:ext cx="6444208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err="1">
                <a:latin typeface="Cordia New" pitchFamily="34" charset="-34"/>
                <a:cs typeface="Cordia New" pitchFamily="34" charset="-34"/>
              </a:rPr>
              <a:t>Insertionsort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 (</a:t>
            </a:r>
            <a:r>
              <a:rPr lang="pt-BR" sz="2000" b="1" dirty="0" err="1">
                <a:latin typeface="Cordia New" pitchFamily="34" charset="-34"/>
                <a:cs typeface="Cordia New" pitchFamily="34" charset="-34"/>
              </a:rPr>
              <a:t>int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 data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[], </a:t>
            </a:r>
            <a:r>
              <a:rPr lang="pt-BR" sz="2000" b="1" dirty="0" err="1" smtClean="0">
                <a:latin typeface="Cordia New" pitchFamily="34" charset="-34"/>
                <a:cs typeface="Cordia New" pitchFamily="34" charset="-34"/>
              </a:rPr>
              <a:t>int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n) 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{ </a:t>
            </a: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err="1" smtClean="0">
                <a:latin typeface="Cordia New" pitchFamily="34" charset="-34"/>
                <a:cs typeface="Cordia New" pitchFamily="34" charset="-34"/>
              </a:rPr>
              <a:t>int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000" b="1" dirty="0" err="1">
                <a:latin typeface="Cordia New" pitchFamily="34" charset="-34"/>
                <a:cs typeface="Cordia New" pitchFamily="34" charset="-34"/>
              </a:rPr>
              <a:t>tmp,i,j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for 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(j=1; j&lt;n; j++) { </a:t>
            </a:r>
            <a:endParaRPr lang="pt-BR" sz="20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	i 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=j - 1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err="1" smtClean="0">
                <a:latin typeface="Cordia New" pitchFamily="34" charset="-34"/>
                <a:cs typeface="Cordia New" pitchFamily="34" charset="-34"/>
              </a:rPr>
              <a:t>tmp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= data[j]; </a:t>
            </a:r>
            <a:endParaRPr lang="pt-BR" sz="20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err="1" smtClean="0">
                <a:latin typeface="Cordia New" pitchFamily="34" charset="-34"/>
                <a:cs typeface="Cordia New" pitchFamily="34" charset="-34"/>
              </a:rPr>
              <a:t>while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( (i&gt;=0) &amp;&amp; (</a:t>
            </a:r>
            <a:r>
              <a:rPr lang="pt-BR" sz="2000" b="1" dirty="0" err="1">
                <a:latin typeface="Cordia New" pitchFamily="34" charset="-34"/>
                <a:cs typeface="Cordia New" pitchFamily="34" charset="-34"/>
              </a:rPr>
              <a:t>tmp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 &lt; data[i]) ) { </a:t>
            </a:r>
            <a:endParaRPr lang="pt-BR" sz="20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		data[i+1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] = data[i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];</a:t>
            </a: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		 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i--; </a:t>
            </a:r>
            <a:endParaRPr lang="pt-BR" sz="20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	}//</a:t>
            </a:r>
            <a:r>
              <a:rPr lang="pt-BR" sz="2000" b="1" dirty="0" err="1" smtClean="0">
                <a:latin typeface="Cordia New" pitchFamily="34" charset="-34"/>
                <a:cs typeface="Cordia New" pitchFamily="34" charset="-34"/>
              </a:rPr>
              <a:t>while</a:t>
            </a:r>
            <a:endParaRPr lang="pt-BR" sz="20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endParaRPr lang="pt-BR" sz="20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	data[i+1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] = </a:t>
            </a:r>
            <a:r>
              <a:rPr lang="pt-BR" sz="2000" b="1" dirty="0" err="1">
                <a:latin typeface="Cordia New" pitchFamily="34" charset="-34"/>
                <a:cs typeface="Cordia New" pitchFamily="34" charset="-34"/>
              </a:rPr>
              <a:t>tmp</a:t>
            </a: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; </a:t>
            </a:r>
            <a:endParaRPr lang="pt-BR" sz="20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0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}//for</a:t>
            </a:r>
          </a:p>
          <a:p>
            <a:pPr marL="0" indent="0">
              <a:buNone/>
            </a:pPr>
            <a:r>
              <a:rPr lang="pt-BR" sz="2000" b="1" dirty="0" smtClean="0">
                <a:latin typeface="Cordia New" pitchFamily="34" charset="-34"/>
                <a:cs typeface="Cordia New" pitchFamily="34" charset="-34"/>
              </a:rPr>
              <a:t> }//</a:t>
            </a:r>
            <a:r>
              <a:rPr lang="pt-BR" sz="2000" b="1" dirty="0" err="1" smtClean="0">
                <a:latin typeface="Cordia New" pitchFamily="34" charset="-34"/>
                <a:cs typeface="Cordia New" pitchFamily="34" charset="-34"/>
              </a:rPr>
              <a:t>Insertionsort</a:t>
            </a:r>
            <a:endParaRPr lang="pt-BR" sz="20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08712" y="1063764"/>
            <a:ext cx="3347864" cy="4093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000" b="1">
                <a:latin typeface="Cordia New" pitchFamily="34" charset="-34"/>
                <a:cs typeface="Cordia New" pitchFamily="34" charset="-34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pt-BR" dirty="0"/>
          </a:p>
          <a:p>
            <a:r>
              <a:rPr lang="pt-BR" dirty="0"/>
              <a:t>1</a:t>
            </a:r>
          </a:p>
          <a:p>
            <a:r>
              <a:rPr lang="pt-BR" dirty="0"/>
              <a:t>N+1</a:t>
            </a:r>
          </a:p>
          <a:p>
            <a:r>
              <a:rPr lang="pt-BR" dirty="0"/>
              <a:t>(1)N+1</a:t>
            </a:r>
          </a:p>
          <a:p>
            <a:r>
              <a:rPr lang="pt-BR" dirty="0"/>
              <a:t>(1+1)N+1</a:t>
            </a:r>
          </a:p>
          <a:p>
            <a:r>
              <a:rPr lang="pt-BR" dirty="0"/>
              <a:t>(T+1+1)N+1</a:t>
            </a:r>
          </a:p>
          <a:p>
            <a:r>
              <a:rPr lang="pt-BR" dirty="0"/>
              <a:t>((1)T+1+1)N+1</a:t>
            </a:r>
          </a:p>
          <a:p>
            <a:r>
              <a:rPr lang="pt-BR" dirty="0"/>
              <a:t>((1+1)T+1+1)N+1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((1+1)T+1+1+1)N+1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6444208" y="5170609"/>
            <a:ext cx="23762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447663" y="531319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TN</a:t>
            </a:r>
            <a:endParaRPr lang="pt-BR" sz="2400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232720" y="5877271"/>
            <a:ext cx="3851448" cy="8969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Essa é a complexidade?</a:t>
            </a:r>
            <a:endParaRPr lang="pt-BR" sz="28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851920" y="2060848"/>
            <a:ext cx="1440160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E agora? </a:t>
            </a:r>
            <a:endParaRPr lang="pt-BR" sz="20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283968" y="2420888"/>
            <a:ext cx="1440160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E agora?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793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9" grpId="0" animBg="1"/>
      <p:bldP spid="9" grpId="1" animBg="1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a complexidade do algoritmo em ambos os casos?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melhor caso?</a:t>
            </a:r>
          </a:p>
          <a:p>
            <a:pPr lvl="1"/>
            <a:r>
              <a:rPr lang="pt-BR" dirty="0" smtClean="0"/>
              <a:t>Os dados já estarem ordenados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 o pior?</a:t>
            </a:r>
          </a:p>
          <a:p>
            <a:pPr lvl="1"/>
            <a:r>
              <a:rPr lang="pt-BR" dirty="0" smtClean="0"/>
              <a:t>Os dados estarem na ordem inversa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07062"/>
              </p:ext>
            </p:extLst>
          </p:nvPr>
        </p:nvGraphicFramePr>
        <p:xfrm>
          <a:off x="1475656" y="522920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20781"/>
              </p:ext>
            </p:extLst>
          </p:nvPr>
        </p:nvGraphicFramePr>
        <p:xfrm>
          <a:off x="1428331" y="2996952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005437" y="350100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T = 1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18681" y="580526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T = N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74161" y="57861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O(N</a:t>
            </a:r>
            <a:r>
              <a:rPr lang="pt-BR" sz="2800" baseline="30000" dirty="0" smtClean="0"/>
              <a:t>2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4744548" y="6047710"/>
            <a:ext cx="619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757517" y="3470876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itchFamily="18" charset="2"/>
              </a:rPr>
              <a:t></a:t>
            </a:r>
            <a:r>
              <a:rPr lang="pt-BR" sz="2800" dirty="0" smtClean="0"/>
              <a:t>(N)</a:t>
            </a:r>
            <a:endParaRPr lang="pt-BR" sz="2800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758477" y="3732486"/>
            <a:ext cx="619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788024" y="1700808"/>
            <a:ext cx="29318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dirty="0" smtClean="0"/>
              <a:t>Qual o T em ambos os casos?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9158" y="3481844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1N</a:t>
            </a:r>
            <a:endParaRPr lang="pt-BR" sz="2800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6069002" y="3743454"/>
            <a:ext cx="619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364088" y="5786100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NN</a:t>
            </a:r>
            <a:endParaRPr lang="pt-BR" sz="2800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013625" y="6027135"/>
            <a:ext cx="619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4" grpId="0" animBg="1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para a prova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Parte 1 do </a:t>
            </a:r>
            <a:r>
              <a:rPr lang="pt-BR" dirty="0"/>
              <a:t>livro “</a:t>
            </a:r>
            <a:r>
              <a:rPr lang="pt-BR" dirty="0" err="1"/>
              <a:t>Algorithms</a:t>
            </a:r>
            <a:r>
              <a:rPr lang="pt-BR" dirty="0"/>
              <a:t>” de </a:t>
            </a:r>
            <a:r>
              <a:rPr lang="pt-BR" dirty="0" err="1"/>
              <a:t>Cormen</a:t>
            </a:r>
            <a:r>
              <a:rPr lang="pt-BR" dirty="0"/>
              <a:t> et al. sobre </a:t>
            </a:r>
            <a:r>
              <a:rPr lang="pt-BR" dirty="0" smtClean="0"/>
              <a:t>fundamentos. </a:t>
            </a:r>
          </a:p>
          <a:p>
            <a:pPr marL="0" indent="0" algn="ctr">
              <a:buNone/>
            </a:pPr>
            <a:r>
              <a:rPr lang="pt-BR" dirty="0" smtClean="0"/>
              <a:t>Seções 1, 2 e 3.</a:t>
            </a:r>
          </a:p>
        </p:txBody>
      </p:sp>
      <p:pic>
        <p:nvPicPr>
          <p:cNvPr id="3074" name="Picture 2" descr="http://www.loiane.com/wp-content/uploads/2012/05/algoritm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6992"/>
            <a:ext cx="2748136" cy="320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3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Motivação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Qual a motivação para armazenar dados de forma ordenada?</a:t>
            </a:r>
          </a:p>
          <a:p>
            <a:endParaRPr lang="pt-BR" dirty="0"/>
          </a:p>
          <a:p>
            <a:r>
              <a:rPr lang="pt-BR" dirty="0" smtClean="0"/>
              <a:t>Será que o </a:t>
            </a:r>
            <a:r>
              <a:rPr lang="pt-BR" dirty="0" err="1" smtClean="0"/>
              <a:t>google</a:t>
            </a:r>
            <a:r>
              <a:rPr lang="pt-BR" dirty="0" smtClean="0"/>
              <a:t> armazena todas as informações de forma desorganizada?</a:t>
            </a:r>
          </a:p>
          <a:p>
            <a:pPr lvl="1"/>
            <a:r>
              <a:rPr lang="pt-BR" dirty="0" smtClean="0"/>
              <a:t>Quando você faz uma busca, será que o sistema da </a:t>
            </a:r>
            <a:r>
              <a:rPr lang="pt-BR" dirty="0" err="1" smtClean="0"/>
              <a:t>google</a:t>
            </a:r>
            <a:r>
              <a:rPr lang="pt-BR" dirty="0" smtClean="0"/>
              <a:t> compara a </a:t>
            </a:r>
            <a:r>
              <a:rPr lang="pt-BR" b="1" dirty="0" smtClean="0"/>
              <a:t>palavra</a:t>
            </a:r>
            <a:r>
              <a:rPr lang="pt-BR" dirty="0" smtClean="0"/>
              <a:t> que </a:t>
            </a:r>
            <a:r>
              <a:rPr lang="pt-BR" b="1" dirty="0" smtClean="0"/>
              <a:t>você</a:t>
            </a:r>
            <a:r>
              <a:rPr lang="pt-BR" dirty="0" smtClean="0"/>
              <a:t> digitou com </a:t>
            </a:r>
            <a:r>
              <a:rPr lang="pt-BR" b="1" dirty="0" smtClean="0"/>
              <a:t>todas</a:t>
            </a:r>
            <a:r>
              <a:rPr lang="pt-BR" dirty="0" smtClean="0"/>
              <a:t> as palavras </a:t>
            </a:r>
            <a:r>
              <a:rPr lang="pt-BR" b="1" dirty="0" smtClean="0"/>
              <a:t>armazenadas</a:t>
            </a:r>
            <a:r>
              <a:rPr lang="pt-BR" dirty="0" smtClean="0"/>
              <a:t>?</a:t>
            </a:r>
          </a:p>
          <a:p>
            <a:pPr lvl="2"/>
            <a:r>
              <a:rPr lang="pt-BR" dirty="0" smtClean="0"/>
              <a:t>Sem uma estrutura de dados </a:t>
            </a:r>
            <a:r>
              <a:rPr lang="pt-BR" b="1" dirty="0" smtClean="0"/>
              <a:t>organizada</a:t>
            </a:r>
            <a:r>
              <a:rPr lang="pt-BR" dirty="0" smtClean="0"/>
              <a:t>, a busca teria que comparar </a:t>
            </a:r>
            <a:r>
              <a:rPr lang="pt-BR" b="1" dirty="0" smtClean="0"/>
              <a:t>todas</a:t>
            </a:r>
            <a:r>
              <a:rPr lang="pt-BR" dirty="0" smtClean="0"/>
              <a:t> as palavras com a </a:t>
            </a:r>
            <a:r>
              <a:rPr lang="pt-BR" b="1" dirty="0" smtClean="0"/>
              <a:t>palavra</a:t>
            </a:r>
            <a:r>
              <a:rPr lang="pt-BR" dirty="0" smtClean="0"/>
              <a:t> sendo buscada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403648" y="1196752"/>
            <a:ext cx="6480720" cy="1800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Qual a importância de saber qual algoritmo de ordenação e busca usar?</a:t>
            </a:r>
            <a:endParaRPr lang="pt-BR" sz="3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899592" y="3140968"/>
            <a:ext cx="7488832" cy="20882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Com que frequência vocês acham que terão que escolher entre algoritmos dado um problema? </a:t>
            </a:r>
            <a:endParaRPr lang="pt-BR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Quantas vezes vocês irão escolher um algoritmo usar e vai funcionar, mas não será o algoritmo ideal?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Quanto isso pode custar? Que tipo de custo?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611560" y="5445224"/>
            <a:ext cx="7992888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Se você não está disposto a realmente estudar algoritmos, qual o motivo de estudar Computação?</a:t>
            </a:r>
            <a:endParaRPr lang="pt-BR" sz="2400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67544" y="2276872"/>
            <a:ext cx="8435280" cy="33557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sz="3600" dirty="0" smtClean="0"/>
              <a:t>Qual a dificuldade de saber se vocês </a:t>
            </a:r>
            <a:r>
              <a:rPr lang="pt-BR" sz="3600" dirty="0" smtClean="0"/>
              <a:t>conhecem </a:t>
            </a:r>
            <a:r>
              <a:rPr lang="pt-BR" sz="3600" dirty="0" smtClean="0"/>
              <a:t>algoritmos?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sz="3600" dirty="0" smtClean="0"/>
              <a:t>Se os professores fossem contratar vocês, será que fariam as perguntas das provas?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287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(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r>
              <a:rPr lang="pt-BR" dirty="0" smtClean="0"/>
              <a:t>Dado um conjunto de dados armazenados em ordem </a:t>
            </a:r>
            <a:r>
              <a:rPr lang="pt-BR" b="1" dirty="0" smtClean="0"/>
              <a:t>aleatória</a:t>
            </a:r>
            <a:r>
              <a:rPr lang="pt-BR" dirty="0" smtClean="0"/>
              <a:t>, reordena-los com base em uma </a:t>
            </a:r>
            <a:r>
              <a:rPr lang="pt-BR" b="1" dirty="0" smtClean="0"/>
              <a:t>regra</a:t>
            </a:r>
            <a:r>
              <a:rPr lang="pt-BR" dirty="0" smtClean="0"/>
              <a:t> de </a:t>
            </a:r>
            <a:r>
              <a:rPr lang="pt-BR" b="1" dirty="0" smtClean="0"/>
              <a:t>precedência</a:t>
            </a:r>
          </a:p>
          <a:p>
            <a:pPr lvl="1"/>
            <a:r>
              <a:rPr lang="pt-BR" dirty="0" smtClean="0"/>
              <a:t>Qual a regra de precedência para:</a:t>
            </a:r>
          </a:p>
          <a:p>
            <a:pPr lvl="2"/>
            <a:r>
              <a:rPr lang="pt-BR" dirty="0" smtClean="0"/>
              <a:t>Números</a:t>
            </a:r>
          </a:p>
          <a:p>
            <a:pPr lvl="2"/>
            <a:r>
              <a:rPr lang="pt-BR" dirty="0" smtClean="0"/>
              <a:t>Nomes</a:t>
            </a:r>
          </a:p>
          <a:p>
            <a:pPr lvl="2"/>
            <a:r>
              <a:rPr lang="pt-BR" dirty="0" smtClean="0"/>
              <a:t>Alunos</a:t>
            </a:r>
          </a:p>
        </p:txBody>
      </p:sp>
    </p:spTree>
    <p:extLst>
      <p:ext uri="{BB962C8B-B14F-4D97-AF65-F5344CB8AC3E}">
        <p14:creationId xmlns:p14="http://schemas.microsoft.com/office/powerpoint/2010/main" val="19712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779463" y="3081338"/>
            <a:ext cx="728662" cy="1087438"/>
            <a:chOff x="779463" y="3081338"/>
            <a:chExt cx="728662" cy="108743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rot="20400000">
              <a:off x="779463" y="3081338"/>
              <a:ext cx="728662" cy="1087438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20460000">
              <a:off x="882650" y="3144838"/>
              <a:ext cx="4095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6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477963" y="2933700"/>
            <a:ext cx="727075" cy="1085850"/>
            <a:chOff x="1477963" y="2933700"/>
            <a:chExt cx="727075" cy="1085850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rot="21180000">
              <a:off x="1477963" y="2933700"/>
              <a:ext cx="727075" cy="1085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 rot="21180000">
              <a:off x="1489075" y="3070225"/>
              <a:ext cx="6365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10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Método de Inserção (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do jogador de cartas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 rot="20887425">
            <a:off x="3019425" y="4705350"/>
            <a:ext cx="730250" cy="1085850"/>
            <a:chOff x="3019425" y="4705350"/>
            <a:chExt cx="730250" cy="1085850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rot="1740000" flipH="1">
              <a:off x="3019425" y="4705350"/>
              <a:ext cx="730250" cy="1085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 rot="1800000">
              <a:off x="3084513" y="4832350"/>
              <a:ext cx="6365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 dirty="0"/>
                <a:t>12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2128838" y="2935288"/>
            <a:ext cx="738187" cy="1085850"/>
            <a:chOff x="2128838" y="2935288"/>
            <a:chExt cx="738187" cy="1085850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rot="720000">
              <a:off x="2128838" y="2935288"/>
              <a:ext cx="728662" cy="1085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 rot="480000">
              <a:off x="2230438" y="3049588"/>
              <a:ext cx="6365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 dirty="0"/>
                <a:t>24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784475" y="3149600"/>
            <a:ext cx="765175" cy="1085850"/>
            <a:chOff x="2784475" y="3149600"/>
            <a:chExt cx="765175" cy="1085850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 rot="1740000" flipH="1">
              <a:off x="2784475" y="3149600"/>
              <a:ext cx="730250" cy="1085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 rot="1500000">
              <a:off x="2913063" y="3317875"/>
              <a:ext cx="6365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2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02292 -0.00394 C 0.02778 -0.0051 0.03403 -0.00324 0.04028 4.07407E-6 C 0.04688 0.00416 0.05174 0.00879 0.05452 0.01435 L 0.06841 0.03958 " pathEditMode="relative" rAng="1411078" ptsTypes="FffFF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01181 L 0.02534 -0.01436 C 0.03055 -0.01528 0.0375 -0.01343 0.04323 -0.00996 C 0.05069 -0.00602 0.0559 -0.00093 0.05868 0.00509 L 0.07326 0.03125 " pathEditMode="relative" rAng="1422816" ptsTypes="FffFF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-0.00463 L -0.09479 -0.269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-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Ordenação (Exemplo)</a:t>
            </a:r>
          </a:p>
        </p:txBody>
      </p:sp>
      <p:grpSp>
        <p:nvGrpSpPr>
          <p:cNvPr id="42003" name="Group 19"/>
          <p:cNvGrpSpPr>
            <a:grpSpLocks/>
          </p:cNvGrpSpPr>
          <p:nvPr/>
        </p:nvGrpSpPr>
        <p:grpSpPr bwMode="auto">
          <a:xfrm>
            <a:off x="685800" y="1295400"/>
            <a:ext cx="1525588" cy="306388"/>
            <a:chOff x="575" y="1197"/>
            <a:chExt cx="961" cy="193"/>
          </a:xfrm>
        </p:grpSpPr>
        <p:sp>
          <p:nvSpPr>
            <p:cNvPr id="4163" name="AutoShape 20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7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64" name="AutoShape 21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2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65" name="AutoShape 22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8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66" name="AutoShape 23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5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67" name="AutoShape 24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9</a:t>
              </a:r>
              <a:endParaRPr lang="en-US" sz="2400">
                <a:latin typeface="Times" charset="0"/>
              </a:endParaRPr>
            </a:p>
          </p:txBody>
        </p:sp>
      </p:grpSp>
      <p:sp>
        <p:nvSpPr>
          <p:cNvPr id="42009" name="Line 25"/>
          <p:cNvSpPr>
            <a:spLocks noChangeShapeType="1"/>
          </p:cNvSpPr>
          <p:nvPr/>
        </p:nvSpPr>
        <p:spPr bwMode="auto">
          <a:xfrm flipH="1" flipV="1">
            <a:off x="1143000" y="1604963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2010" name="Group 26"/>
          <p:cNvGrpSpPr>
            <a:grpSpLocks/>
          </p:cNvGrpSpPr>
          <p:nvPr/>
        </p:nvGrpSpPr>
        <p:grpSpPr bwMode="auto">
          <a:xfrm>
            <a:off x="684213" y="2062163"/>
            <a:ext cx="1525587" cy="306387"/>
            <a:chOff x="575" y="1197"/>
            <a:chExt cx="961" cy="193"/>
          </a:xfrm>
        </p:grpSpPr>
        <p:sp>
          <p:nvSpPr>
            <p:cNvPr id="4158" name="AutoShape 27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imes" charset="0"/>
                </a:rPr>
                <a:t>2</a:t>
              </a:r>
            </a:p>
          </p:txBody>
        </p:sp>
        <p:sp>
          <p:nvSpPr>
            <p:cNvPr id="4159" name="AutoShape 28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7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60" name="AutoShape 29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8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61" name="AutoShape 30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5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62" name="AutoShape 31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9</a:t>
              </a:r>
              <a:endParaRPr lang="en-US" sz="2400">
                <a:latin typeface="Times" charset="0"/>
              </a:endParaRPr>
            </a:p>
          </p:txBody>
        </p:sp>
      </p:grpSp>
      <p:sp>
        <p:nvSpPr>
          <p:cNvPr id="42016" name="Line 32"/>
          <p:cNvSpPr>
            <a:spLocks noChangeShapeType="1"/>
          </p:cNvSpPr>
          <p:nvPr/>
        </p:nvSpPr>
        <p:spPr bwMode="auto">
          <a:xfrm flipH="1" flipV="1">
            <a:off x="1141413" y="2371725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2017" name="Group 33"/>
          <p:cNvGrpSpPr>
            <a:grpSpLocks/>
          </p:cNvGrpSpPr>
          <p:nvPr/>
        </p:nvGrpSpPr>
        <p:grpSpPr bwMode="auto">
          <a:xfrm>
            <a:off x="684213" y="2743200"/>
            <a:ext cx="1525587" cy="306388"/>
            <a:chOff x="575" y="1197"/>
            <a:chExt cx="961" cy="193"/>
          </a:xfrm>
        </p:grpSpPr>
        <p:sp>
          <p:nvSpPr>
            <p:cNvPr id="4153" name="AutoShape 34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2</a:t>
              </a:r>
            </a:p>
          </p:txBody>
        </p:sp>
        <p:sp>
          <p:nvSpPr>
            <p:cNvPr id="4154" name="AutoShape 35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7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55" name="AutoShape 36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8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56" name="AutoShape 37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5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57" name="AutoShape 38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9</a:t>
              </a:r>
              <a:endParaRPr lang="en-US" sz="2400">
                <a:latin typeface="Times" charset="0"/>
              </a:endParaRPr>
            </a:p>
          </p:txBody>
        </p:sp>
      </p:grpSp>
      <p:sp>
        <p:nvSpPr>
          <p:cNvPr id="42023" name="Line 39"/>
          <p:cNvSpPr>
            <a:spLocks noChangeShapeType="1"/>
          </p:cNvSpPr>
          <p:nvPr/>
        </p:nvSpPr>
        <p:spPr bwMode="auto">
          <a:xfrm flipH="1" flipV="1">
            <a:off x="1447800" y="3052763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2024" name="Group 40"/>
          <p:cNvGrpSpPr>
            <a:grpSpLocks/>
          </p:cNvGrpSpPr>
          <p:nvPr/>
        </p:nvGrpSpPr>
        <p:grpSpPr bwMode="auto">
          <a:xfrm>
            <a:off x="684213" y="3429000"/>
            <a:ext cx="1525587" cy="306388"/>
            <a:chOff x="575" y="1197"/>
            <a:chExt cx="961" cy="193"/>
          </a:xfrm>
        </p:grpSpPr>
        <p:sp>
          <p:nvSpPr>
            <p:cNvPr id="4148" name="AutoShape 41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2</a:t>
              </a:r>
            </a:p>
          </p:txBody>
        </p:sp>
        <p:sp>
          <p:nvSpPr>
            <p:cNvPr id="4149" name="AutoShape 42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7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50" name="AutoShape 43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8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51" name="AutoShape 44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5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52" name="AutoShape 45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9</a:t>
              </a:r>
              <a:endParaRPr lang="en-US" sz="2400">
                <a:latin typeface="Times" charset="0"/>
              </a:endParaRPr>
            </a:p>
          </p:txBody>
        </p:sp>
      </p:grpSp>
      <p:sp>
        <p:nvSpPr>
          <p:cNvPr id="42030" name="Line 46"/>
          <p:cNvSpPr>
            <a:spLocks noChangeShapeType="1"/>
          </p:cNvSpPr>
          <p:nvPr/>
        </p:nvSpPr>
        <p:spPr bwMode="auto">
          <a:xfrm flipH="1" flipV="1">
            <a:off x="1141413" y="3738563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 flipH="1" flipV="1">
            <a:off x="838200" y="2366963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 flipV="1">
            <a:off x="1447800" y="3738563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2041" name="Group 57"/>
          <p:cNvGrpSpPr>
            <a:grpSpLocks/>
          </p:cNvGrpSpPr>
          <p:nvPr/>
        </p:nvGrpSpPr>
        <p:grpSpPr bwMode="auto">
          <a:xfrm>
            <a:off x="682625" y="4114800"/>
            <a:ext cx="1525588" cy="306388"/>
            <a:chOff x="575" y="1197"/>
            <a:chExt cx="961" cy="193"/>
          </a:xfrm>
        </p:grpSpPr>
        <p:sp>
          <p:nvSpPr>
            <p:cNvPr id="4143" name="AutoShape 58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2</a:t>
              </a:r>
            </a:p>
          </p:txBody>
        </p:sp>
        <p:sp>
          <p:nvSpPr>
            <p:cNvPr id="4144" name="AutoShape 59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7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45" name="AutoShape 60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8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46" name="AutoShape 61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5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47" name="AutoShape 62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9</a:t>
              </a:r>
              <a:endParaRPr lang="en-US" sz="2400">
                <a:latin typeface="Times" charset="0"/>
              </a:endParaRPr>
            </a:p>
          </p:txBody>
        </p:sp>
      </p:grpSp>
      <p:sp>
        <p:nvSpPr>
          <p:cNvPr id="42048" name="Line 64"/>
          <p:cNvSpPr>
            <a:spLocks noChangeShapeType="1"/>
          </p:cNvSpPr>
          <p:nvPr/>
        </p:nvSpPr>
        <p:spPr bwMode="auto">
          <a:xfrm flipH="1" flipV="1">
            <a:off x="1749425" y="4424363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2049" name="Group 65"/>
          <p:cNvGrpSpPr>
            <a:grpSpLocks/>
          </p:cNvGrpSpPr>
          <p:nvPr/>
        </p:nvGrpSpPr>
        <p:grpSpPr bwMode="auto">
          <a:xfrm>
            <a:off x="682625" y="4795838"/>
            <a:ext cx="1525588" cy="306387"/>
            <a:chOff x="575" y="1197"/>
            <a:chExt cx="961" cy="193"/>
          </a:xfrm>
        </p:grpSpPr>
        <p:sp>
          <p:nvSpPr>
            <p:cNvPr id="4138" name="AutoShape 66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2</a:t>
              </a:r>
            </a:p>
          </p:txBody>
        </p:sp>
        <p:sp>
          <p:nvSpPr>
            <p:cNvPr id="4139" name="AutoShape 67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7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40" name="AutoShape 68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5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41" name="AutoShape 69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8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42" name="AutoShape 70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9</a:t>
              </a:r>
              <a:endParaRPr lang="en-US" sz="2400">
                <a:latin typeface="Times" charset="0"/>
              </a:endParaRPr>
            </a:p>
          </p:txBody>
        </p:sp>
      </p:grpSp>
      <p:sp>
        <p:nvSpPr>
          <p:cNvPr id="42055" name="Line 71"/>
          <p:cNvSpPr>
            <a:spLocks noChangeShapeType="1"/>
          </p:cNvSpPr>
          <p:nvPr/>
        </p:nvSpPr>
        <p:spPr bwMode="auto">
          <a:xfrm flipH="1" flipV="1">
            <a:off x="1444625" y="5105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56" name="Line 72"/>
          <p:cNvSpPr>
            <a:spLocks noChangeShapeType="1"/>
          </p:cNvSpPr>
          <p:nvPr/>
        </p:nvSpPr>
        <p:spPr bwMode="auto">
          <a:xfrm flipH="1" flipV="1">
            <a:off x="1749425" y="5105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2057" name="Group 73"/>
          <p:cNvGrpSpPr>
            <a:grpSpLocks/>
          </p:cNvGrpSpPr>
          <p:nvPr/>
        </p:nvGrpSpPr>
        <p:grpSpPr bwMode="auto">
          <a:xfrm>
            <a:off x="684213" y="5562600"/>
            <a:ext cx="1525587" cy="306388"/>
            <a:chOff x="575" y="1197"/>
            <a:chExt cx="961" cy="193"/>
          </a:xfrm>
        </p:grpSpPr>
        <p:sp>
          <p:nvSpPr>
            <p:cNvPr id="4133" name="AutoShape 74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2</a:t>
              </a:r>
            </a:p>
          </p:txBody>
        </p:sp>
        <p:sp>
          <p:nvSpPr>
            <p:cNvPr id="4134" name="AutoShape 75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5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35" name="AutoShape 76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7</a:t>
              </a:r>
            </a:p>
          </p:txBody>
        </p:sp>
        <p:sp>
          <p:nvSpPr>
            <p:cNvPr id="4136" name="AutoShape 77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8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37" name="AutoShape 78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9</a:t>
              </a:r>
              <a:endParaRPr lang="en-US" sz="2400">
                <a:latin typeface="Times" charset="0"/>
              </a:endParaRPr>
            </a:p>
          </p:txBody>
        </p:sp>
      </p:grpSp>
      <p:sp>
        <p:nvSpPr>
          <p:cNvPr id="42063" name="Line 79"/>
          <p:cNvSpPr>
            <a:spLocks noChangeShapeType="1"/>
          </p:cNvSpPr>
          <p:nvPr/>
        </p:nvSpPr>
        <p:spPr bwMode="auto">
          <a:xfrm flipH="1" flipV="1">
            <a:off x="1446213" y="5872163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64" name="Line 80"/>
          <p:cNvSpPr>
            <a:spLocks noChangeShapeType="1"/>
          </p:cNvSpPr>
          <p:nvPr/>
        </p:nvSpPr>
        <p:spPr bwMode="auto">
          <a:xfrm flipH="1" flipV="1">
            <a:off x="1141413" y="5872163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2065" name="Group 81"/>
          <p:cNvGrpSpPr>
            <a:grpSpLocks/>
          </p:cNvGrpSpPr>
          <p:nvPr/>
        </p:nvGrpSpPr>
        <p:grpSpPr bwMode="auto">
          <a:xfrm>
            <a:off x="2894013" y="1295400"/>
            <a:ext cx="1525587" cy="306388"/>
            <a:chOff x="575" y="1197"/>
            <a:chExt cx="961" cy="193"/>
          </a:xfrm>
        </p:grpSpPr>
        <p:sp>
          <p:nvSpPr>
            <p:cNvPr id="4128" name="AutoShape 82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imes" charset="0"/>
                </a:rPr>
                <a:t>2</a:t>
              </a:r>
            </a:p>
          </p:txBody>
        </p:sp>
        <p:sp>
          <p:nvSpPr>
            <p:cNvPr id="4129" name="AutoShape 83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5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  <p:sp>
          <p:nvSpPr>
            <p:cNvPr id="4130" name="AutoShape 84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7</a:t>
              </a:r>
            </a:p>
          </p:txBody>
        </p:sp>
        <p:sp>
          <p:nvSpPr>
            <p:cNvPr id="4131" name="AutoShape 85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8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32" name="AutoShape 86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9</a:t>
              </a:r>
              <a:endParaRPr lang="en-US" sz="2400">
                <a:latin typeface="Times" charset="0"/>
              </a:endParaRPr>
            </a:p>
          </p:txBody>
        </p:sp>
      </p:grpSp>
      <p:sp>
        <p:nvSpPr>
          <p:cNvPr id="42071" name="Line 87"/>
          <p:cNvSpPr>
            <a:spLocks noChangeShapeType="1"/>
          </p:cNvSpPr>
          <p:nvPr/>
        </p:nvSpPr>
        <p:spPr bwMode="auto">
          <a:xfrm flipH="1" flipV="1">
            <a:off x="3046413" y="1600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 flipH="1" flipV="1">
            <a:off x="3351213" y="1600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2073" name="Group 89"/>
          <p:cNvGrpSpPr>
            <a:grpSpLocks/>
          </p:cNvGrpSpPr>
          <p:nvPr/>
        </p:nvGrpSpPr>
        <p:grpSpPr bwMode="auto">
          <a:xfrm>
            <a:off x="2890838" y="2057400"/>
            <a:ext cx="1525587" cy="306388"/>
            <a:chOff x="575" y="1197"/>
            <a:chExt cx="961" cy="193"/>
          </a:xfrm>
        </p:grpSpPr>
        <p:sp>
          <p:nvSpPr>
            <p:cNvPr id="4123" name="AutoShape 90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" charset="0"/>
                </a:rPr>
                <a:t>2</a:t>
              </a:r>
            </a:p>
          </p:txBody>
        </p:sp>
        <p:sp>
          <p:nvSpPr>
            <p:cNvPr id="4124" name="AutoShape 91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5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25" name="AutoShape 92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7</a:t>
              </a:r>
            </a:p>
          </p:txBody>
        </p:sp>
        <p:sp>
          <p:nvSpPr>
            <p:cNvPr id="4126" name="AutoShape 93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rebuchet MS" pitchFamily="34" charset="0"/>
                </a:rPr>
                <a:t>8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4127" name="AutoShape 94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rgbClr val="990000"/>
                  </a:solidFill>
                  <a:latin typeface="Trebuchet MS" pitchFamily="34" charset="0"/>
                </a:rPr>
                <a:t>9</a:t>
              </a:r>
              <a:endParaRPr lang="en-US" sz="2400" b="1">
                <a:solidFill>
                  <a:srgbClr val="990000"/>
                </a:solidFill>
                <a:latin typeface="Times" charset="0"/>
              </a:endParaRPr>
            </a:p>
          </p:txBody>
        </p:sp>
      </p:grpSp>
      <p:sp>
        <p:nvSpPr>
          <p:cNvPr id="42080" name="Line 96"/>
          <p:cNvSpPr>
            <a:spLocks noChangeShapeType="1"/>
          </p:cNvSpPr>
          <p:nvPr/>
        </p:nvSpPr>
        <p:spPr bwMode="auto">
          <a:xfrm flipH="1" flipV="1">
            <a:off x="4264025" y="2362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123" name="Line 139"/>
          <p:cNvSpPr>
            <a:spLocks noChangeShapeType="1"/>
          </p:cNvSpPr>
          <p:nvPr/>
        </p:nvSpPr>
        <p:spPr bwMode="auto">
          <a:xfrm flipH="1" flipV="1">
            <a:off x="836613" y="1600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9" grpId="0" animBg="1"/>
      <p:bldP spid="42016" grpId="0" animBg="1"/>
      <p:bldP spid="42023" grpId="0" animBg="1"/>
      <p:bldP spid="42030" grpId="0" animBg="1"/>
      <p:bldP spid="42031" grpId="0" animBg="1"/>
      <p:bldP spid="42032" grpId="0" animBg="1"/>
      <p:bldP spid="42048" grpId="0" animBg="1"/>
      <p:bldP spid="42055" grpId="0" animBg="1"/>
      <p:bldP spid="42056" grpId="0" animBg="1"/>
      <p:bldP spid="42063" grpId="0" animBg="1"/>
      <p:bldP spid="42064" grpId="0" animBg="1"/>
      <p:bldP spid="42071" grpId="0" animBg="1"/>
      <p:bldP spid="42072" grpId="0" animBg="1"/>
      <p:bldP spid="42080" grpId="0" animBg="1"/>
      <p:bldP spid="42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13"/>
          <p:cNvGrpSpPr>
            <a:grpSpLocks/>
          </p:cNvGrpSpPr>
          <p:nvPr/>
        </p:nvGrpSpPr>
        <p:grpSpPr bwMode="auto">
          <a:xfrm>
            <a:off x="1981200" y="3657600"/>
            <a:ext cx="2663825" cy="306388"/>
            <a:chOff x="1345" y="3788"/>
            <a:chExt cx="1678" cy="193"/>
          </a:xfrm>
        </p:grpSpPr>
        <p:sp>
          <p:nvSpPr>
            <p:cNvPr id="5190" name="Rectangle 96"/>
            <p:cNvSpPr>
              <a:spLocks noChangeArrowheads="1"/>
            </p:cNvSpPr>
            <p:nvPr/>
          </p:nvSpPr>
          <p:spPr bwMode="auto">
            <a:xfrm>
              <a:off x="1345" y="37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accent1"/>
                  </a:solidFill>
                  <a:latin typeface="Trebuchet MS" pitchFamily="34" charset="0"/>
                </a:rPr>
                <a:t>12</a:t>
              </a:r>
            </a:p>
          </p:txBody>
        </p:sp>
        <p:sp>
          <p:nvSpPr>
            <p:cNvPr id="5191" name="Rectangle 97"/>
            <p:cNvSpPr>
              <a:spLocks noChangeArrowheads="1"/>
            </p:cNvSpPr>
            <p:nvPr/>
          </p:nvSpPr>
          <p:spPr bwMode="auto">
            <a:xfrm>
              <a:off x="1582" y="37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accent1"/>
                  </a:solidFill>
                  <a:latin typeface="Trebuchet MS" pitchFamily="34" charset="0"/>
                </a:rPr>
                <a:t>14</a:t>
              </a:r>
            </a:p>
          </p:txBody>
        </p:sp>
        <p:sp>
          <p:nvSpPr>
            <p:cNvPr id="5192" name="Rectangle 98"/>
            <p:cNvSpPr>
              <a:spLocks noChangeArrowheads="1"/>
            </p:cNvSpPr>
            <p:nvPr/>
          </p:nvSpPr>
          <p:spPr bwMode="auto">
            <a:xfrm>
              <a:off x="1819" y="37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accent1"/>
                  </a:solidFill>
                  <a:latin typeface="Trebuchet MS" pitchFamily="34" charset="0"/>
                </a:rPr>
                <a:t>14</a:t>
              </a:r>
            </a:p>
          </p:txBody>
        </p:sp>
        <p:sp>
          <p:nvSpPr>
            <p:cNvPr id="5193" name="Rectangle 99"/>
            <p:cNvSpPr>
              <a:spLocks noChangeArrowheads="1"/>
            </p:cNvSpPr>
            <p:nvPr/>
          </p:nvSpPr>
          <p:spPr bwMode="auto">
            <a:xfrm>
              <a:off x="2059" y="37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accent1"/>
                  </a:solidFill>
                  <a:latin typeface="Trebuchet MS" pitchFamily="34" charset="0"/>
                </a:rPr>
                <a:t>20</a:t>
              </a:r>
            </a:p>
          </p:txBody>
        </p:sp>
        <p:sp>
          <p:nvSpPr>
            <p:cNvPr id="5194" name="Rectangle 100"/>
            <p:cNvSpPr>
              <a:spLocks noChangeArrowheads="1"/>
            </p:cNvSpPr>
            <p:nvPr/>
          </p:nvSpPr>
          <p:spPr bwMode="auto">
            <a:xfrm>
              <a:off x="2302" y="37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accent1"/>
                  </a:solidFill>
                  <a:latin typeface="Trebuchet MS" pitchFamily="34" charset="0"/>
                </a:rPr>
                <a:t>21</a:t>
              </a:r>
            </a:p>
          </p:txBody>
        </p:sp>
        <p:sp>
          <p:nvSpPr>
            <p:cNvPr id="5195" name="Rectangle 101"/>
            <p:cNvSpPr>
              <a:spLocks noChangeArrowheads="1"/>
            </p:cNvSpPr>
            <p:nvPr/>
          </p:nvSpPr>
          <p:spPr bwMode="auto">
            <a:xfrm>
              <a:off x="2544" y="37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accent1"/>
                  </a:solidFill>
                  <a:latin typeface="Trebuchet MS" pitchFamily="34" charset="0"/>
                </a:rPr>
                <a:t>33</a:t>
              </a:r>
            </a:p>
          </p:txBody>
        </p:sp>
        <p:sp>
          <p:nvSpPr>
            <p:cNvPr id="5196" name="Rectangle 102"/>
            <p:cNvSpPr>
              <a:spLocks noChangeArrowheads="1"/>
            </p:cNvSpPr>
            <p:nvPr/>
          </p:nvSpPr>
          <p:spPr bwMode="auto">
            <a:xfrm>
              <a:off x="2781" y="37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accent1"/>
                  </a:solidFill>
                  <a:latin typeface="Trebuchet MS" pitchFamily="34" charset="0"/>
                </a:rPr>
                <a:t>38</a:t>
              </a:r>
            </a:p>
          </p:txBody>
        </p:sp>
      </p:grp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 passo de ordenação</a:t>
            </a:r>
          </a:p>
        </p:txBody>
      </p:sp>
      <p:grpSp>
        <p:nvGrpSpPr>
          <p:cNvPr id="5124" name="Group 117"/>
          <p:cNvGrpSpPr>
            <a:grpSpLocks/>
          </p:cNvGrpSpPr>
          <p:nvPr/>
        </p:nvGrpSpPr>
        <p:grpSpPr bwMode="auto">
          <a:xfrm>
            <a:off x="838200" y="1746250"/>
            <a:ext cx="7981950" cy="2227263"/>
            <a:chOff x="528" y="1100"/>
            <a:chExt cx="5028" cy="1403"/>
          </a:xfrm>
        </p:grpSpPr>
        <p:grpSp>
          <p:nvGrpSpPr>
            <p:cNvPr id="5159" name="Group 114"/>
            <p:cNvGrpSpPr>
              <a:grpSpLocks/>
            </p:cNvGrpSpPr>
            <p:nvPr/>
          </p:nvGrpSpPr>
          <p:grpSpPr bwMode="auto">
            <a:xfrm>
              <a:off x="528" y="2304"/>
              <a:ext cx="3838" cy="199"/>
              <a:chOff x="528" y="3161"/>
              <a:chExt cx="3838" cy="199"/>
            </a:xfrm>
          </p:grpSpPr>
          <p:sp>
            <p:nvSpPr>
              <p:cNvPr id="5181" name="Rectangle 25"/>
              <p:cNvSpPr>
                <a:spLocks noChangeArrowheads="1"/>
              </p:cNvSpPr>
              <p:nvPr/>
            </p:nvSpPr>
            <p:spPr bwMode="auto">
              <a:xfrm>
                <a:off x="528" y="3161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3</a:t>
                </a:r>
              </a:p>
            </p:txBody>
          </p:sp>
          <p:sp>
            <p:nvSpPr>
              <p:cNvPr id="5182" name="Rectangle 26"/>
              <p:cNvSpPr>
                <a:spLocks noChangeArrowheads="1"/>
              </p:cNvSpPr>
              <p:nvPr/>
            </p:nvSpPr>
            <p:spPr bwMode="auto">
              <a:xfrm>
                <a:off x="765" y="3164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183" name="Rectangle 27"/>
              <p:cNvSpPr>
                <a:spLocks noChangeArrowheads="1"/>
              </p:cNvSpPr>
              <p:nvPr/>
            </p:nvSpPr>
            <p:spPr bwMode="auto">
              <a:xfrm>
                <a:off x="1005" y="3164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184" name="Rectangle 35"/>
              <p:cNvSpPr>
                <a:spLocks noChangeArrowheads="1"/>
              </p:cNvSpPr>
              <p:nvPr/>
            </p:nvSpPr>
            <p:spPr bwMode="auto">
              <a:xfrm>
                <a:off x="2924" y="3167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chemeClr val="folHlink"/>
                    </a:solidFill>
                    <a:latin typeface="Trebuchet MS" pitchFamily="34" charset="0"/>
                  </a:rPr>
                  <a:t>10</a:t>
                </a:r>
              </a:p>
            </p:txBody>
          </p:sp>
          <p:sp>
            <p:nvSpPr>
              <p:cNvPr id="5185" name="Rectangle 36"/>
              <p:cNvSpPr>
                <a:spLocks noChangeArrowheads="1"/>
              </p:cNvSpPr>
              <p:nvPr/>
            </p:nvSpPr>
            <p:spPr bwMode="auto">
              <a:xfrm>
                <a:off x="3167" y="3167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55</a:t>
                </a:r>
              </a:p>
            </p:txBody>
          </p:sp>
          <p:sp>
            <p:nvSpPr>
              <p:cNvPr id="5186" name="Rectangle 37"/>
              <p:cNvSpPr>
                <a:spLocks noChangeArrowheads="1"/>
              </p:cNvSpPr>
              <p:nvPr/>
            </p:nvSpPr>
            <p:spPr bwMode="auto">
              <a:xfrm>
                <a:off x="3404" y="3167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9</a:t>
                </a:r>
              </a:p>
            </p:txBody>
          </p:sp>
          <p:sp>
            <p:nvSpPr>
              <p:cNvPr id="5187" name="Rectangle 38"/>
              <p:cNvSpPr>
                <a:spLocks noChangeArrowheads="1"/>
              </p:cNvSpPr>
              <p:nvPr/>
            </p:nvSpPr>
            <p:spPr bwMode="auto">
              <a:xfrm>
                <a:off x="3641" y="3170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23</a:t>
                </a:r>
              </a:p>
            </p:txBody>
          </p:sp>
          <p:sp>
            <p:nvSpPr>
              <p:cNvPr id="5188" name="Rectangle 39"/>
              <p:cNvSpPr>
                <a:spLocks noChangeArrowheads="1"/>
              </p:cNvSpPr>
              <p:nvPr/>
            </p:nvSpPr>
            <p:spPr bwMode="auto">
              <a:xfrm>
                <a:off x="3881" y="3170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28</a:t>
                </a:r>
              </a:p>
            </p:txBody>
          </p:sp>
          <p:sp>
            <p:nvSpPr>
              <p:cNvPr id="5189" name="Rectangle 40"/>
              <p:cNvSpPr>
                <a:spLocks noChangeArrowheads="1"/>
              </p:cNvSpPr>
              <p:nvPr/>
            </p:nvSpPr>
            <p:spPr bwMode="auto">
              <a:xfrm>
                <a:off x="4124" y="3170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16</a:t>
                </a:r>
              </a:p>
            </p:txBody>
          </p:sp>
        </p:grpSp>
        <p:grpSp>
          <p:nvGrpSpPr>
            <p:cNvPr id="5160" name="Group 3"/>
            <p:cNvGrpSpPr>
              <a:grpSpLocks/>
            </p:cNvGrpSpPr>
            <p:nvPr/>
          </p:nvGrpSpPr>
          <p:grpSpPr bwMode="auto">
            <a:xfrm>
              <a:off x="528" y="1100"/>
              <a:ext cx="5028" cy="628"/>
              <a:chOff x="528" y="956"/>
              <a:chExt cx="5028" cy="628"/>
            </a:xfrm>
          </p:grpSpPr>
          <p:sp>
            <p:nvSpPr>
              <p:cNvPr id="5161" name="Rectangle 4"/>
              <p:cNvSpPr>
                <a:spLocks noChangeArrowheads="1"/>
              </p:cNvSpPr>
              <p:nvPr/>
            </p:nvSpPr>
            <p:spPr bwMode="auto">
              <a:xfrm>
                <a:off x="529" y="1385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3</a:t>
                </a:r>
              </a:p>
            </p:txBody>
          </p:sp>
          <p:sp>
            <p:nvSpPr>
              <p:cNvPr id="5162" name="Rectangle 5"/>
              <p:cNvSpPr>
                <a:spLocks noChangeArrowheads="1"/>
              </p:cNvSpPr>
              <p:nvPr/>
            </p:nvSpPr>
            <p:spPr bwMode="auto">
              <a:xfrm>
                <a:off x="766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163" name="Rectangle 6"/>
              <p:cNvSpPr>
                <a:spLocks noChangeArrowheads="1"/>
              </p:cNvSpPr>
              <p:nvPr/>
            </p:nvSpPr>
            <p:spPr bwMode="auto">
              <a:xfrm>
                <a:off x="1006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164" name="Rectangle 7"/>
              <p:cNvSpPr>
                <a:spLocks noChangeArrowheads="1"/>
              </p:cNvSpPr>
              <p:nvPr/>
            </p:nvSpPr>
            <p:spPr bwMode="auto">
              <a:xfrm>
                <a:off x="1249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12</a:t>
                </a:r>
              </a:p>
            </p:txBody>
          </p:sp>
          <p:sp>
            <p:nvSpPr>
              <p:cNvPr id="5165" name="Rectangle 8"/>
              <p:cNvSpPr>
                <a:spLocks noChangeArrowheads="1"/>
              </p:cNvSpPr>
              <p:nvPr/>
            </p:nvSpPr>
            <p:spPr bwMode="auto">
              <a:xfrm>
                <a:off x="1486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14</a:t>
                </a:r>
              </a:p>
            </p:txBody>
          </p:sp>
          <p:sp>
            <p:nvSpPr>
              <p:cNvPr id="5166" name="Rectangle 9"/>
              <p:cNvSpPr>
                <a:spLocks noChangeArrowheads="1"/>
              </p:cNvSpPr>
              <p:nvPr/>
            </p:nvSpPr>
            <p:spPr bwMode="auto">
              <a:xfrm>
                <a:off x="1723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14</a:t>
                </a:r>
              </a:p>
            </p:txBody>
          </p:sp>
          <p:sp>
            <p:nvSpPr>
              <p:cNvPr id="5167" name="Rectangle 10"/>
              <p:cNvSpPr>
                <a:spLocks noChangeArrowheads="1"/>
              </p:cNvSpPr>
              <p:nvPr/>
            </p:nvSpPr>
            <p:spPr bwMode="auto">
              <a:xfrm>
                <a:off x="1963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20</a:t>
                </a:r>
              </a:p>
            </p:txBody>
          </p:sp>
          <p:sp>
            <p:nvSpPr>
              <p:cNvPr id="5168" name="Rectangle 11"/>
              <p:cNvSpPr>
                <a:spLocks noChangeArrowheads="1"/>
              </p:cNvSpPr>
              <p:nvPr/>
            </p:nvSpPr>
            <p:spPr bwMode="auto">
              <a:xfrm>
                <a:off x="2206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21</a:t>
                </a:r>
              </a:p>
            </p:txBody>
          </p:sp>
          <p:sp>
            <p:nvSpPr>
              <p:cNvPr id="5169" name="Rectangle 12"/>
              <p:cNvSpPr>
                <a:spLocks noChangeArrowheads="1"/>
              </p:cNvSpPr>
              <p:nvPr/>
            </p:nvSpPr>
            <p:spPr bwMode="auto">
              <a:xfrm>
                <a:off x="2448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33</a:t>
                </a:r>
              </a:p>
            </p:txBody>
          </p:sp>
          <p:sp>
            <p:nvSpPr>
              <p:cNvPr id="5170" name="Rectangle 13"/>
              <p:cNvSpPr>
                <a:spLocks noChangeArrowheads="1"/>
              </p:cNvSpPr>
              <p:nvPr/>
            </p:nvSpPr>
            <p:spPr bwMode="auto">
              <a:xfrm>
                <a:off x="2685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rgbClr val="FF0000"/>
                    </a:solidFill>
                    <a:latin typeface="Trebuchet MS" pitchFamily="34" charset="0"/>
                  </a:rPr>
                  <a:t>38</a:t>
                </a:r>
              </a:p>
            </p:txBody>
          </p:sp>
          <p:sp>
            <p:nvSpPr>
              <p:cNvPr id="5171" name="Rectangle 14"/>
              <p:cNvSpPr>
                <a:spLocks noChangeArrowheads="1"/>
              </p:cNvSpPr>
              <p:nvPr/>
            </p:nvSpPr>
            <p:spPr bwMode="auto">
              <a:xfrm>
                <a:off x="2925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solidFill>
                      <a:schemeClr val="folHlink"/>
                    </a:solidFill>
                    <a:latin typeface="Trebuchet MS" pitchFamily="34" charset="0"/>
                  </a:rPr>
                  <a:t>10</a:t>
                </a:r>
              </a:p>
            </p:txBody>
          </p:sp>
          <p:sp>
            <p:nvSpPr>
              <p:cNvPr id="5172" name="Rectangle 15"/>
              <p:cNvSpPr>
                <a:spLocks noChangeArrowheads="1"/>
              </p:cNvSpPr>
              <p:nvPr/>
            </p:nvSpPr>
            <p:spPr bwMode="auto">
              <a:xfrm>
                <a:off x="3168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55</a:t>
                </a:r>
              </a:p>
            </p:txBody>
          </p:sp>
          <p:sp>
            <p:nvSpPr>
              <p:cNvPr id="5173" name="Rectangle 16"/>
              <p:cNvSpPr>
                <a:spLocks noChangeArrowheads="1"/>
              </p:cNvSpPr>
              <p:nvPr/>
            </p:nvSpPr>
            <p:spPr bwMode="auto">
              <a:xfrm>
                <a:off x="3405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9</a:t>
                </a:r>
              </a:p>
            </p:txBody>
          </p:sp>
          <p:sp>
            <p:nvSpPr>
              <p:cNvPr id="5174" name="Rectangle 17"/>
              <p:cNvSpPr>
                <a:spLocks noChangeArrowheads="1"/>
              </p:cNvSpPr>
              <p:nvPr/>
            </p:nvSpPr>
            <p:spPr bwMode="auto">
              <a:xfrm>
                <a:off x="3642" y="1394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23</a:t>
                </a:r>
              </a:p>
            </p:txBody>
          </p:sp>
          <p:sp>
            <p:nvSpPr>
              <p:cNvPr id="5175" name="Rectangle 18"/>
              <p:cNvSpPr>
                <a:spLocks noChangeArrowheads="1"/>
              </p:cNvSpPr>
              <p:nvPr/>
            </p:nvSpPr>
            <p:spPr bwMode="auto">
              <a:xfrm>
                <a:off x="3882" y="1394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28</a:t>
                </a:r>
              </a:p>
            </p:txBody>
          </p:sp>
          <p:sp>
            <p:nvSpPr>
              <p:cNvPr id="5176" name="Rectangle 19"/>
              <p:cNvSpPr>
                <a:spLocks noChangeArrowheads="1"/>
              </p:cNvSpPr>
              <p:nvPr/>
            </p:nvSpPr>
            <p:spPr bwMode="auto">
              <a:xfrm>
                <a:off x="4125" y="1394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>
                    <a:latin typeface="Trebuchet MS" pitchFamily="34" charset="0"/>
                  </a:rPr>
                  <a:t>16</a:t>
                </a:r>
              </a:p>
            </p:txBody>
          </p:sp>
          <p:sp>
            <p:nvSpPr>
              <p:cNvPr id="5177" name="AutoShape 20"/>
              <p:cNvSpPr>
                <a:spLocks/>
              </p:cNvSpPr>
              <p:nvPr/>
            </p:nvSpPr>
            <p:spPr bwMode="auto">
              <a:xfrm rot="5400000">
                <a:off x="1632" y="92"/>
                <a:ext cx="144" cy="2352"/>
              </a:xfrm>
              <a:prstGeom prst="leftBrace">
                <a:avLst>
                  <a:gd name="adj1" fmla="val 136111"/>
                  <a:gd name="adj2" fmla="val 50000"/>
                </a:avLst>
              </a:prstGeom>
              <a:noFill/>
              <a:ln w="19050">
                <a:solidFill>
                  <a:srgbClr val="00FD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78" name="Text Box 21"/>
              <p:cNvSpPr txBox="1">
                <a:spLocks noChangeArrowheads="1"/>
              </p:cNvSpPr>
              <p:nvPr/>
            </p:nvSpPr>
            <p:spPr bwMode="auto">
              <a:xfrm>
                <a:off x="1392" y="956"/>
                <a:ext cx="105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400" dirty="0" err="1" smtClean="0">
                    <a:latin typeface="Times" charset="0"/>
                  </a:rPr>
                  <a:t>ordenados</a:t>
                </a:r>
                <a:endParaRPr lang="en-US" sz="2400" dirty="0">
                  <a:latin typeface="Times" charset="0"/>
                </a:endParaRPr>
              </a:p>
            </p:txBody>
          </p:sp>
          <p:sp>
            <p:nvSpPr>
              <p:cNvPr id="5179" name="Text Box 22"/>
              <p:cNvSpPr txBox="1">
                <a:spLocks noChangeArrowheads="1"/>
              </p:cNvSpPr>
              <p:nvPr/>
            </p:nvSpPr>
            <p:spPr bwMode="auto">
              <a:xfrm>
                <a:off x="3312" y="956"/>
                <a:ext cx="22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pt-BR" sz="2400" dirty="0" smtClean="0">
                    <a:latin typeface="Times" charset="0"/>
                  </a:rPr>
                  <a:t>Próximo a ser ordenado</a:t>
                </a:r>
                <a:endParaRPr lang="pt-BR" sz="2400" dirty="0">
                  <a:latin typeface="Times" charset="0"/>
                </a:endParaRPr>
              </a:p>
            </p:txBody>
          </p:sp>
          <p:sp>
            <p:nvSpPr>
              <p:cNvPr id="5180" name="Freeform 23"/>
              <p:cNvSpPr>
                <a:spLocks/>
              </p:cNvSpPr>
              <p:nvPr/>
            </p:nvSpPr>
            <p:spPr bwMode="auto">
              <a:xfrm>
                <a:off x="3066" y="1114"/>
                <a:ext cx="280" cy="274"/>
              </a:xfrm>
              <a:custGeom>
                <a:avLst/>
                <a:gdLst>
                  <a:gd name="T0" fmla="*/ 280 w 280"/>
                  <a:gd name="T1" fmla="*/ 5 h 274"/>
                  <a:gd name="T2" fmla="*/ 146 w 280"/>
                  <a:gd name="T3" fmla="*/ 16 h 274"/>
                  <a:gd name="T4" fmla="*/ 23 w 280"/>
                  <a:gd name="T5" fmla="*/ 104 h 274"/>
                  <a:gd name="T6" fmla="*/ 6 w 280"/>
                  <a:gd name="T7" fmla="*/ 226 h 274"/>
                  <a:gd name="T8" fmla="*/ 6 w 280"/>
                  <a:gd name="T9" fmla="*/ 274 h 2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0" h="274">
                    <a:moveTo>
                      <a:pt x="280" y="5"/>
                    </a:moveTo>
                    <a:cubicBezTo>
                      <a:pt x="258" y="7"/>
                      <a:pt x="189" y="0"/>
                      <a:pt x="146" y="16"/>
                    </a:cubicBezTo>
                    <a:cubicBezTo>
                      <a:pt x="103" y="32"/>
                      <a:pt x="46" y="69"/>
                      <a:pt x="23" y="104"/>
                    </a:cubicBezTo>
                    <a:cubicBezTo>
                      <a:pt x="0" y="139"/>
                      <a:pt x="9" y="198"/>
                      <a:pt x="6" y="226"/>
                    </a:cubicBezTo>
                    <a:cubicBezTo>
                      <a:pt x="3" y="254"/>
                      <a:pt x="2" y="266"/>
                      <a:pt x="6" y="274"/>
                    </a:cubicBezTo>
                  </a:path>
                </a:pathLst>
              </a:custGeom>
              <a:noFill/>
              <a:ln w="15875" cap="flat" cmpd="sng">
                <a:solidFill>
                  <a:srgbClr val="FF7F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4876800" y="2667000"/>
            <a:ext cx="3505200" cy="762000"/>
            <a:chOff x="3072" y="1680"/>
            <a:chExt cx="2208" cy="480"/>
          </a:xfrm>
        </p:grpSpPr>
        <p:sp>
          <p:nvSpPr>
            <p:cNvPr id="5156" name="Rectangle 42"/>
            <p:cNvSpPr>
              <a:spLocks noChangeArrowheads="1"/>
            </p:cNvSpPr>
            <p:nvPr/>
          </p:nvSpPr>
          <p:spPr bwMode="auto">
            <a:xfrm>
              <a:off x="4800" y="1968"/>
              <a:ext cx="288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folHlink"/>
                  </a:solidFill>
                  <a:latin typeface="Trebuchet MS" pitchFamily="34" charset="0"/>
                </a:rPr>
                <a:t>10</a:t>
              </a:r>
            </a:p>
          </p:txBody>
        </p:sp>
        <p:sp>
          <p:nvSpPr>
            <p:cNvPr id="5157" name="Text Box 43"/>
            <p:cNvSpPr txBox="1">
              <a:spLocks noChangeArrowheads="1"/>
            </p:cNvSpPr>
            <p:nvPr/>
          </p:nvSpPr>
          <p:spPr bwMode="auto">
            <a:xfrm>
              <a:off x="4704" y="168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2"/>
                  </a:solidFill>
                  <a:latin typeface="Trebuchet MS" pitchFamily="34" charset="0"/>
                </a:rPr>
                <a:t>temp</a:t>
              </a:r>
              <a:endParaRPr lang="en-US" sz="2400">
                <a:solidFill>
                  <a:schemeClr val="accent2"/>
                </a:solidFill>
                <a:latin typeface="Times" charset="0"/>
              </a:endParaRPr>
            </a:p>
          </p:txBody>
        </p:sp>
        <p:sp>
          <p:nvSpPr>
            <p:cNvPr id="5158" name="Freeform 44"/>
            <p:cNvSpPr>
              <a:spLocks/>
            </p:cNvSpPr>
            <p:nvPr/>
          </p:nvSpPr>
          <p:spPr bwMode="auto">
            <a:xfrm>
              <a:off x="3072" y="1728"/>
              <a:ext cx="1764" cy="342"/>
            </a:xfrm>
            <a:custGeom>
              <a:avLst/>
              <a:gdLst>
                <a:gd name="T0" fmla="*/ 0 w 1764"/>
                <a:gd name="T1" fmla="*/ 0 h 342"/>
                <a:gd name="T2" fmla="*/ 40 w 1764"/>
                <a:gd name="T3" fmla="*/ 158 h 342"/>
                <a:gd name="T4" fmla="*/ 222 w 1764"/>
                <a:gd name="T5" fmla="*/ 263 h 342"/>
                <a:gd name="T6" fmla="*/ 578 w 1764"/>
                <a:gd name="T7" fmla="*/ 298 h 342"/>
                <a:gd name="T8" fmla="*/ 1200 w 1764"/>
                <a:gd name="T9" fmla="*/ 336 h 342"/>
                <a:gd name="T10" fmla="*/ 1680 w 1764"/>
                <a:gd name="T11" fmla="*/ 336 h 342"/>
                <a:gd name="T12" fmla="*/ 1705 w 1764"/>
                <a:gd name="T13" fmla="*/ 328 h 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64" h="342">
                  <a:moveTo>
                    <a:pt x="0" y="0"/>
                  </a:moveTo>
                  <a:cubicBezTo>
                    <a:pt x="7" y="26"/>
                    <a:pt x="3" y="114"/>
                    <a:pt x="40" y="158"/>
                  </a:cubicBezTo>
                  <a:cubicBezTo>
                    <a:pt x="77" y="202"/>
                    <a:pt x="132" y="240"/>
                    <a:pt x="222" y="263"/>
                  </a:cubicBezTo>
                  <a:cubicBezTo>
                    <a:pt x="312" y="286"/>
                    <a:pt x="415" y="286"/>
                    <a:pt x="578" y="298"/>
                  </a:cubicBezTo>
                  <a:cubicBezTo>
                    <a:pt x="741" y="310"/>
                    <a:pt x="1016" y="330"/>
                    <a:pt x="1200" y="336"/>
                  </a:cubicBezTo>
                  <a:cubicBezTo>
                    <a:pt x="1384" y="342"/>
                    <a:pt x="1596" y="337"/>
                    <a:pt x="1680" y="336"/>
                  </a:cubicBezTo>
                  <a:cubicBezTo>
                    <a:pt x="1764" y="335"/>
                    <a:pt x="1700" y="330"/>
                    <a:pt x="1705" y="328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8957" name="Group 45"/>
          <p:cNvGrpSpPr>
            <a:grpSpLocks/>
          </p:cNvGrpSpPr>
          <p:nvPr/>
        </p:nvGrpSpPr>
        <p:grpSpPr bwMode="auto">
          <a:xfrm>
            <a:off x="4495800" y="2743200"/>
            <a:ext cx="536575" cy="1216025"/>
            <a:chOff x="2832" y="1728"/>
            <a:chExt cx="338" cy="766"/>
          </a:xfrm>
        </p:grpSpPr>
        <p:sp>
          <p:nvSpPr>
            <p:cNvPr id="5154" name="Rectangle 46"/>
            <p:cNvSpPr>
              <a:spLocks noChangeArrowheads="1"/>
            </p:cNvSpPr>
            <p:nvPr/>
          </p:nvSpPr>
          <p:spPr bwMode="auto">
            <a:xfrm>
              <a:off x="2928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Trebuchet MS" pitchFamily="34" charset="0"/>
                </a:rPr>
                <a:t>38</a:t>
              </a:r>
            </a:p>
          </p:txBody>
        </p:sp>
        <p:sp>
          <p:nvSpPr>
            <p:cNvPr id="5155" name="Line 47"/>
            <p:cNvSpPr>
              <a:spLocks noChangeShapeType="1"/>
            </p:cNvSpPr>
            <p:nvPr/>
          </p:nvSpPr>
          <p:spPr bwMode="auto">
            <a:xfrm>
              <a:off x="283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8960" name="Group 48"/>
          <p:cNvGrpSpPr>
            <a:grpSpLocks/>
          </p:cNvGrpSpPr>
          <p:nvPr/>
        </p:nvGrpSpPr>
        <p:grpSpPr bwMode="auto">
          <a:xfrm>
            <a:off x="4114800" y="2743200"/>
            <a:ext cx="536575" cy="1216025"/>
            <a:chOff x="2592" y="1728"/>
            <a:chExt cx="338" cy="766"/>
          </a:xfrm>
        </p:grpSpPr>
        <p:sp>
          <p:nvSpPr>
            <p:cNvPr id="5152" name="Rectangle 49"/>
            <p:cNvSpPr>
              <a:spLocks noChangeArrowheads="1"/>
            </p:cNvSpPr>
            <p:nvPr/>
          </p:nvSpPr>
          <p:spPr bwMode="auto">
            <a:xfrm>
              <a:off x="2688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Trebuchet MS" pitchFamily="34" charset="0"/>
                </a:rPr>
                <a:t>33</a:t>
              </a:r>
            </a:p>
          </p:txBody>
        </p:sp>
        <p:sp>
          <p:nvSpPr>
            <p:cNvPr id="5153" name="Line 50"/>
            <p:cNvSpPr>
              <a:spLocks noChangeShapeType="1"/>
            </p:cNvSpPr>
            <p:nvPr/>
          </p:nvSpPr>
          <p:spPr bwMode="auto">
            <a:xfrm>
              <a:off x="259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8963" name="Group 51"/>
          <p:cNvGrpSpPr>
            <a:grpSpLocks/>
          </p:cNvGrpSpPr>
          <p:nvPr/>
        </p:nvGrpSpPr>
        <p:grpSpPr bwMode="auto">
          <a:xfrm>
            <a:off x="3733800" y="2743200"/>
            <a:ext cx="541338" cy="1211263"/>
            <a:chOff x="2352" y="1728"/>
            <a:chExt cx="341" cy="763"/>
          </a:xfrm>
        </p:grpSpPr>
        <p:sp>
          <p:nvSpPr>
            <p:cNvPr id="5150" name="Rectangle 52"/>
            <p:cNvSpPr>
              <a:spLocks noChangeArrowheads="1"/>
            </p:cNvSpPr>
            <p:nvPr/>
          </p:nvSpPr>
          <p:spPr bwMode="auto">
            <a:xfrm>
              <a:off x="2451" y="2301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Trebuchet MS" pitchFamily="34" charset="0"/>
                </a:rPr>
                <a:t>21</a:t>
              </a:r>
            </a:p>
          </p:txBody>
        </p:sp>
        <p:sp>
          <p:nvSpPr>
            <p:cNvPr id="5151" name="Line 53"/>
            <p:cNvSpPr>
              <a:spLocks noChangeShapeType="1"/>
            </p:cNvSpPr>
            <p:nvPr/>
          </p:nvSpPr>
          <p:spPr bwMode="auto">
            <a:xfrm>
              <a:off x="235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8966" name="Group 54"/>
          <p:cNvGrpSpPr>
            <a:grpSpLocks/>
          </p:cNvGrpSpPr>
          <p:nvPr/>
        </p:nvGrpSpPr>
        <p:grpSpPr bwMode="auto">
          <a:xfrm>
            <a:off x="3352800" y="2743200"/>
            <a:ext cx="538163" cy="1216025"/>
            <a:chOff x="2112" y="1728"/>
            <a:chExt cx="339" cy="766"/>
          </a:xfrm>
        </p:grpSpPr>
        <p:sp>
          <p:nvSpPr>
            <p:cNvPr id="5148" name="Rectangle 55"/>
            <p:cNvSpPr>
              <a:spLocks noChangeArrowheads="1"/>
            </p:cNvSpPr>
            <p:nvPr/>
          </p:nvSpPr>
          <p:spPr bwMode="auto">
            <a:xfrm>
              <a:off x="2209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Trebuchet MS" pitchFamily="34" charset="0"/>
                </a:rPr>
                <a:t>20</a:t>
              </a:r>
            </a:p>
          </p:txBody>
        </p:sp>
        <p:sp>
          <p:nvSpPr>
            <p:cNvPr id="5149" name="Line 56"/>
            <p:cNvSpPr>
              <a:spLocks noChangeShapeType="1"/>
            </p:cNvSpPr>
            <p:nvPr/>
          </p:nvSpPr>
          <p:spPr bwMode="auto">
            <a:xfrm>
              <a:off x="211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8969" name="Group 57"/>
          <p:cNvGrpSpPr>
            <a:grpSpLocks/>
          </p:cNvGrpSpPr>
          <p:nvPr/>
        </p:nvGrpSpPr>
        <p:grpSpPr bwMode="auto">
          <a:xfrm>
            <a:off x="2971800" y="2743200"/>
            <a:ext cx="533400" cy="1216025"/>
            <a:chOff x="1872" y="1728"/>
            <a:chExt cx="336" cy="766"/>
          </a:xfrm>
        </p:grpSpPr>
        <p:sp>
          <p:nvSpPr>
            <p:cNvPr id="5146" name="Rectangle 58"/>
            <p:cNvSpPr>
              <a:spLocks noChangeArrowheads="1"/>
            </p:cNvSpPr>
            <p:nvPr/>
          </p:nvSpPr>
          <p:spPr bwMode="auto">
            <a:xfrm>
              <a:off x="1966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Trebuchet MS" pitchFamily="34" charset="0"/>
                </a:rPr>
                <a:t>14</a:t>
              </a:r>
            </a:p>
          </p:txBody>
        </p:sp>
        <p:sp>
          <p:nvSpPr>
            <p:cNvPr id="5147" name="Line 59"/>
            <p:cNvSpPr>
              <a:spLocks noChangeShapeType="1"/>
            </p:cNvSpPr>
            <p:nvPr/>
          </p:nvSpPr>
          <p:spPr bwMode="auto">
            <a:xfrm>
              <a:off x="187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8972" name="Group 60"/>
          <p:cNvGrpSpPr>
            <a:grpSpLocks/>
          </p:cNvGrpSpPr>
          <p:nvPr/>
        </p:nvGrpSpPr>
        <p:grpSpPr bwMode="auto">
          <a:xfrm>
            <a:off x="2590800" y="2743200"/>
            <a:ext cx="533400" cy="1216025"/>
            <a:chOff x="1632" y="1728"/>
            <a:chExt cx="336" cy="766"/>
          </a:xfrm>
        </p:grpSpPr>
        <p:sp>
          <p:nvSpPr>
            <p:cNvPr id="5144" name="Rectangle 61"/>
            <p:cNvSpPr>
              <a:spLocks noChangeArrowheads="1"/>
            </p:cNvSpPr>
            <p:nvPr/>
          </p:nvSpPr>
          <p:spPr bwMode="auto">
            <a:xfrm>
              <a:off x="1726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Trebuchet MS" pitchFamily="34" charset="0"/>
                </a:rPr>
                <a:t>14</a:t>
              </a:r>
            </a:p>
          </p:txBody>
        </p:sp>
        <p:sp>
          <p:nvSpPr>
            <p:cNvPr id="5145" name="Line 62"/>
            <p:cNvSpPr>
              <a:spLocks noChangeShapeType="1"/>
            </p:cNvSpPr>
            <p:nvPr/>
          </p:nvSpPr>
          <p:spPr bwMode="auto">
            <a:xfrm>
              <a:off x="163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2209800" y="2743200"/>
            <a:ext cx="538163" cy="1211263"/>
            <a:chOff x="1392" y="1728"/>
            <a:chExt cx="339" cy="763"/>
          </a:xfrm>
        </p:grpSpPr>
        <p:sp>
          <p:nvSpPr>
            <p:cNvPr id="5142" name="Rectangle 64"/>
            <p:cNvSpPr>
              <a:spLocks noChangeArrowheads="1"/>
            </p:cNvSpPr>
            <p:nvPr/>
          </p:nvSpPr>
          <p:spPr bwMode="auto">
            <a:xfrm>
              <a:off x="1489" y="2301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Trebuchet MS" pitchFamily="34" charset="0"/>
                </a:rPr>
                <a:t>12</a:t>
              </a:r>
            </a:p>
          </p:txBody>
        </p:sp>
        <p:sp>
          <p:nvSpPr>
            <p:cNvPr id="5143" name="Line 65"/>
            <p:cNvSpPr>
              <a:spLocks noChangeShapeType="1"/>
            </p:cNvSpPr>
            <p:nvPr/>
          </p:nvSpPr>
          <p:spPr bwMode="auto">
            <a:xfrm>
              <a:off x="139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9028" name="Group 116"/>
          <p:cNvGrpSpPr>
            <a:grpSpLocks/>
          </p:cNvGrpSpPr>
          <p:nvPr/>
        </p:nvGrpSpPr>
        <p:grpSpPr bwMode="auto">
          <a:xfrm>
            <a:off x="1981200" y="3429000"/>
            <a:ext cx="5862638" cy="1485900"/>
            <a:chOff x="1248" y="3096"/>
            <a:chExt cx="3693" cy="936"/>
          </a:xfrm>
        </p:grpSpPr>
        <p:sp>
          <p:nvSpPr>
            <p:cNvPr id="5140" name="Rectangle 67"/>
            <p:cNvSpPr>
              <a:spLocks noChangeArrowheads="1"/>
            </p:cNvSpPr>
            <p:nvPr/>
          </p:nvSpPr>
          <p:spPr bwMode="auto">
            <a:xfrm>
              <a:off x="1248" y="3237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folHlink"/>
                  </a:solidFill>
                  <a:latin typeface="Trebuchet MS" pitchFamily="34" charset="0"/>
                </a:rPr>
                <a:t>10</a:t>
              </a:r>
            </a:p>
          </p:txBody>
        </p:sp>
        <p:sp>
          <p:nvSpPr>
            <p:cNvPr id="5141" name="Freeform 68"/>
            <p:cNvSpPr>
              <a:spLocks/>
            </p:cNvSpPr>
            <p:nvPr/>
          </p:nvSpPr>
          <p:spPr bwMode="auto">
            <a:xfrm>
              <a:off x="1340" y="3096"/>
              <a:ext cx="3601" cy="936"/>
            </a:xfrm>
            <a:custGeom>
              <a:avLst/>
              <a:gdLst>
                <a:gd name="T0" fmla="*/ 3600 w 3601"/>
                <a:gd name="T1" fmla="*/ 0 h 936"/>
                <a:gd name="T2" fmla="*/ 3550 w 3601"/>
                <a:gd name="T3" fmla="*/ 246 h 936"/>
                <a:gd name="T4" fmla="*/ 3293 w 3601"/>
                <a:gd name="T5" fmla="*/ 544 h 936"/>
                <a:gd name="T6" fmla="*/ 2615 w 3601"/>
                <a:gd name="T7" fmla="*/ 877 h 936"/>
                <a:gd name="T8" fmla="*/ 1149 w 3601"/>
                <a:gd name="T9" fmla="*/ 900 h 936"/>
                <a:gd name="T10" fmla="*/ 355 w 3601"/>
                <a:gd name="T11" fmla="*/ 830 h 936"/>
                <a:gd name="T12" fmla="*/ 57 w 3601"/>
                <a:gd name="T13" fmla="*/ 620 h 936"/>
                <a:gd name="T14" fmla="*/ 11 w 3601"/>
                <a:gd name="T15" fmla="*/ 339 h 9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01" h="936">
                  <a:moveTo>
                    <a:pt x="3600" y="0"/>
                  </a:moveTo>
                  <a:cubicBezTo>
                    <a:pt x="3592" y="41"/>
                    <a:pt x="3601" y="155"/>
                    <a:pt x="3550" y="246"/>
                  </a:cubicBezTo>
                  <a:cubicBezTo>
                    <a:pt x="3499" y="337"/>
                    <a:pt x="3449" y="439"/>
                    <a:pt x="3293" y="544"/>
                  </a:cubicBezTo>
                  <a:cubicBezTo>
                    <a:pt x="3137" y="649"/>
                    <a:pt x="2972" y="818"/>
                    <a:pt x="2615" y="877"/>
                  </a:cubicBezTo>
                  <a:cubicBezTo>
                    <a:pt x="2258" y="936"/>
                    <a:pt x="1526" y="908"/>
                    <a:pt x="1149" y="900"/>
                  </a:cubicBezTo>
                  <a:cubicBezTo>
                    <a:pt x="772" y="892"/>
                    <a:pt x="537" y="877"/>
                    <a:pt x="355" y="830"/>
                  </a:cubicBezTo>
                  <a:cubicBezTo>
                    <a:pt x="173" y="783"/>
                    <a:pt x="114" y="702"/>
                    <a:pt x="57" y="620"/>
                  </a:cubicBezTo>
                  <a:cubicBezTo>
                    <a:pt x="0" y="538"/>
                    <a:pt x="21" y="398"/>
                    <a:pt x="11" y="339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8981" name="Group 69"/>
          <p:cNvGrpSpPr>
            <a:grpSpLocks/>
          </p:cNvGrpSpPr>
          <p:nvPr/>
        </p:nvGrpSpPr>
        <p:grpSpPr bwMode="auto">
          <a:xfrm>
            <a:off x="838200" y="4038603"/>
            <a:ext cx="4191000" cy="690563"/>
            <a:chOff x="528" y="2544"/>
            <a:chExt cx="2640" cy="435"/>
          </a:xfrm>
        </p:grpSpPr>
        <p:sp>
          <p:nvSpPr>
            <p:cNvPr id="5138" name="AutoShape 70"/>
            <p:cNvSpPr>
              <a:spLocks/>
            </p:cNvSpPr>
            <p:nvPr/>
          </p:nvSpPr>
          <p:spPr bwMode="auto">
            <a:xfrm rot="-5400000">
              <a:off x="1752" y="1320"/>
              <a:ext cx="192" cy="2640"/>
            </a:xfrm>
            <a:prstGeom prst="leftBrace">
              <a:avLst>
                <a:gd name="adj1" fmla="val 114583"/>
                <a:gd name="adj2" fmla="val 50000"/>
              </a:avLst>
            </a:prstGeom>
            <a:noFill/>
            <a:ln w="15875">
              <a:solidFill>
                <a:srgbClr val="00FD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39" name="Text Box 71"/>
            <p:cNvSpPr txBox="1">
              <a:spLocks noChangeArrowheads="1"/>
            </p:cNvSpPr>
            <p:nvPr/>
          </p:nvSpPr>
          <p:spPr bwMode="auto">
            <a:xfrm>
              <a:off x="1584" y="2688"/>
              <a:ext cx="11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dirty="0" err="1" smtClean="0">
                  <a:latin typeface="Times" charset="0"/>
                </a:rPr>
                <a:t>ordenados</a:t>
              </a:r>
              <a:endParaRPr lang="en-US" sz="2400" dirty="0">
                <a:latin typeface="Times" charset="0"/>
              </a:endParaRPr>
            </a:p>
          </p:txBody>
        </p:sp>
      </p:grpSp>
      <p:grpSp>
        <p:nvGrpSpPr>
          <p:cNvPr id="38984" name="Group 72"/>
          <p:cNvGrpSpPr>
            <a:grpSpLocks/>
          </p:cNvGrpSpPr>
          <p:nvPr/>
        </p:nvGrpSpPr>
        <p:grpSpPr bwMode="auto">
          <a:xfrm>
            <a:off x="990600" y="2743202"/>
            <a:ext cx="1757363" cy="680785"/>
            <a:chOff x="624" y="1728"/>
            <a:chExt cx="1107" cy="233"/>
          </a:xfrm>
        </p:grpSpPr>
        <p:sp>
          <p:nvSpPr>
            <p:cNvPr id="5136" name="Line 73"/>
            <p:cNvSpPr>
              <a:spLocks noChangeShapeType="1"/>
            </p:cNvSpPr>
            <p:nvPr/>
          </p:nvSpPr>
          <p:spPr bwMode="auto">
            <a:xfrm flipV="1">
              <a:off x="1104" y="1728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37" name="Text Box 74"/>
            <p:cNvSpPr txBox="1">
              <a:spLocks noChangeArrowheads="1"/>
            </p:cNvSpPr>
            <p:nvPr/>
          </p:nvSpPr>
          <p:spPr bwMode="auto">
            <a:xfrm>
              <a:off x="624" y="1824"/>
              <a:ext cx="110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dirty="0" err="1" smtClean="0">
                  <a:latin typeface="Times" charset="0"/>
                </a:rPr>
                <a:t>Menor</a:t>
              </a:r>
              <a:r>
                <a:rPr lang="en-US" sz="2000" dirty="0" smtClean="0">
                  <a:latin typeface="Times" charset="0"/>
                </a:rPr>
                <a:t> </a:t>
              </a:r>
              <a:r>
                <a:rPr lang="en-US" sz="2000" dirty="0" err="1" smtClean="0">
                  <a:latin typeface="Times" charset="0"/>
                </a:rPr>
                <a:t>que</a:t>
              </a:r>
              <a:r>
                <a:rPr lang="en-US" sz="2000" dirty="0" smtClean="0">
                  <a:latin typeface="Times" charset="0"/>
                </a:rPr>
                <a:t> </a:t>
              </a:r>
              <a:r>
                <a:rPr lang="en-US" sz="2000" dirty="0">
                  <a:latin typeface="Times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5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 err="1">
                <a:latin typeface="Cordia New" pitchFamily="34" charset="-34"/>
                <a:cs typeface="Cordia New" pitchFamily="34" charset="-34"/>
              </a:rPr>
              <a:t>Insertionsort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 (</a:t>
            </a:r>
            <a:r>
              <a:rPr lang="pt-BR" sz="2400" b="1" dirty="0" err="1">
                <a:latin typeface="Cordia New" pitchFamily="34" charset="-34"/>
                <a:cs typeface="Cordia New" pitchFamily="34" charset="-34"/>
              </a:rPr>
              <a:t>int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 data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[], </a:t>
            </a:r>
            <a:r>
              <a:rPr lang="pt-BR" sz="2400" b="1" dirty="0" err="1" smtClean="0">
                <a:latin typeface="Cordia New" pitchFamily="34" charset="-34"/>
                <a:cs typeface="Cordia New" pitchFamily="34" charset="-34"/>
              </a:rPr>
              <a:t>int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n) 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{ </a:t>
            </a: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err="1" smtClean="0">
                <a:latin typeface="Cordia New" pitchFamily="34" charset="-34"/>
                <a:cs typeface="Cordia New" pitchFamily="34" charset="-34"/>
              </a:rPr>
              <a:t>int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400" b="1" dirty="0" err="1">
                <a:latin typeface="Cordia New" pitchFamily="34" charset="-34"/>
                <a:cs typeface="Cordia New" pitchFamily="34" charset="-34"/>
              </a:rPr>
              <a:t>tmp,i,j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for 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(j=1; j&lt;n; j++) { </a:t>
            </a:r>
            <a:endParaRPr lang="pt-BR" sz="24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	i 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=j - 1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err="1" smtClean="0">
                <a:latin typeface="Cordia New" pitchFamily="34" charset="-34"/>
                <a:cs typeface="Cordia New" pitchFamily="34" charset="-34"/>
              </a:rPr>
              <a:t>tmp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= data[j]; </a:t>
            </a:r>
            <a:endParaRPr lang="pt-BR" sz="24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err="1" smtClean="0">
                <a:latin typeface="Cordia New" pitchFamily="34" charset="-34"/>
                <a:cs typeface="Cordia New" pitchFamily="34" charset="-34"/>
              </a:rPr>
              <a:t>while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( (i&gt;=0) &amp;&amp; (</a:t>
            </a:r>
            <a:r>
              <a:rPr lang="pt-BR" sz="2400" b="1" dirty="0" err="1">
                <a:latin typeface="Cordia New" pitchFamily="34" charset="-34"/>
                <a:cs typeface="Cordia New" pitchFamily="34" charset="-34"/>
              </a:rPr>
              <a:t>tmp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 &lt; data[i]) ) { </a:t>
            </a:r>
            <a:endParaRPr lang="pt-BR" sz="24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		data[i+1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] = data[i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];</a:t>
            </a: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		 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i--; </a:t>
            </a:r>
            <a:endParaRPr lang="pt-BR" sz="24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	}//</a:t>
            </a:r>
            <a:r>
              <a:rPr lang="pt-BR" sz="2400" b="1" dirty="0" err="1" smtClean="0">
                <a:latin typeface="Cordia New" pitchFamily="34" charset="-34"/>
                <a:cs typeface="Cordia New" pitchFamily="34" charset="-34"/>
              </a:rPr>
              <a:t>while</a:t>
            </a:r>
            <a:endParaRPr lang="pt-BR" sz="24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endParaRPr lang="pt-BR" sz="24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	data[i+1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] = </a:t>
            </a:r>
            <a:r>
              <a:rPr lang="pt-BR" sz="2400" b="1" dirty="0" err="1">
                <a:latin typeface="Cordia New" pitchFamily="34" charset="-34"/>
                <a:cs typeface="Cordia New" pitchFamily="34" charset="-34"/>
              </a:rPr>
              <a:t>tmp</a:t>
            </a: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; </a:t>
            </a:r>
            <a:endParaRPr lang="pt-BR" sz="2400" b="1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4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}//for</a:t>
            </a:r>
          </a:p>
          <a:p>
            <a:pPr marL="0" indent="0">
              <a:buNone/>
            </a:pPr>
            <a:r>
              <a:rPr lang="pt-BR" sz="2400" b="1" dirty="0" smtClean="0">
                <a:latin typeface="Cordia New" pitchFamily="34" charset="-34"/>
                <a:cs typeface="Cordia New" pitchFamily="34" charset="-34"/>
              </a:rPr>
              <a:t> }//</a:t>
            </a:r>
            <a:r>
              <a:rPr lang="pt-BR" sz="2400" b="1" dirty="0" err="1" smtClean="0">
                <a:latin typeface="Cordia New" pitchFamily="34" charset="-34"/>
                <a:cs typeface="Cordia New" pitchFamily="34" charset="-34"/>
              </a:rPr>
              <a:t>Insertionsort</a:t>
            </a:r>
            <a:endParaRPr lang="pt-BR" sz="2400" b="1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59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hlinkClick r:id="rId2"/>
              </a:rPr>
              <a:t>http://www.site.uottawa.ca/~</a:t>
            </a:r>
            <a:r>
              <a:rPr lang="pt-BR" sz="2000" dirty="0" smtClean="0">
                <a:hlinkClick r:id="rId2"/>
              </a:rPr>
              <a:t>stan/csi2514/applets/sort/sort.html</a:t>
            </a:r>
            <a:endParaRPr lang="pt-BR" sz="2000" dirty="0" smtClean="0"/>
          </a:p>
          <a:p>
            <a:r>
              <a:rPr lang="pt-BR" sz="2000" dirty="0">
                <a:hlinkClick r:id="rId3"/>
              </a:rPr>
              <a:t>http://www.ece.unb.ca/petersen/lib/java/insertionsort</a:t>
            </a:r>
            <a:r>
              <a:rPr lang="pt-BR" sz="2000" dirty="0" smtClean="0">
                <a:hlinkClick r:id="rId3"/>
              </a:rPr>
              <a:t>/</a:t>
            </a:r>
            <a:endParaRPr lang="pt-BR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89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melhor caso?</a:t>
            </a:r>
          </a:p>
          <a:p>
            <a:pPr lvl="1"/>
            <a:r>
              <a:rPr lang="pt-BR" dirty="0" smtClean="0"/>
              <a:t>Os dados já estarem ordenados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 o pior?</a:t>
            </a:r>
          </a:p>
          <a:p>
            <a:pPr lvl="1"/>
            <a:r>
              <a:rPr lang="pt-BR" dirty="0" smtClean="0"/>
              <a:t>Os dados estarem na ordem inversa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08242"/>
              </p:ext>
            </p:extLst>
          </p:nvPr>
        </p:nvGraphicFramePr>
        <p:xfrm>
          <a:off x="1475656" y="5229200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43609"/>
              </p:ext>
            </p:extLst>
          </p:nvPr>
        </p:nvGraphicFramePr>
        <p:xfrm>
          <a:off x="1428331" y="2996952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5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arvore rubro negra</Template>
  <TotalTime>3262</TotalTime>
  <Words>1076</Words>
  <Application>Microsoft Office PowerPoint</Application>
  <PresentationFormat>Apresentação na tela (4:3)</PresentationFormat>
  <Paragraphs>284</Paragraphs>
  <Slides>19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Cordia New</vt:lpstr>
      <vt:lpstr>Futura Md BT</vt:lpstr>
      <vt:lpstr>Symbol</vt:lpstr>
      <vt:lpstr>Times</vt:lpstr>
      <vt:lpstr>Trebuchet MS</vt:lpstr>
      <vt:lpstr>aula</vt:lpstr>
      <vt:lpstr>Equation</vt:lpstr>
      <vt:lpstr>Introdução: Complexidade de algoritmos</vt:lpstr>
      <vt:lpstr>Motivação</vt:lpstr>
      <vt:lpstr>Ordenação (Sort)</vt:lpstr>
      <vt:lpstr>Método de Inserção (Insertion Sort)</vt:lpstr>
      <vt:lpstr>Ordenação (Exemplo)</vt:lpstr>
      <vt:lpstr>Um passo de ordenação</vt:lpstr>
      <vt:lpstr>Algoritmo</vt:lpstr>
      <vt:lpstr>Demonstração</vt:lpstr>
      <vt:lpstr>Estudo de caso</vt:lpstr>
      <vt:lpstr>Algoritmos e Complexidade</vt:lpstr>
      <vt:lpstr>Algoritmos e Complexidade</vt:lpstr>
      <vt:lpstr>Complexidade Assintótica</vt:lpstr>
      <vt:lpstr>Limites</vt:lpstr>
      <vt:lpstr>Limites Justos</vt:lpstr>
      <vt:lpstr>Inventário de funções de complexidade</vt:lpstr>
      <vt:lpstr>http://bigocheatsheet.com/</vt:lpstr>
      <vt:lpstr>Complexidade por contagem</vt:lpstr>
      <vt:lpstr>Qual a complexidade do algoritmo em ambos os casos?</vt:lpstr>
      <vt:lpstr>Leitura para a prova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I Hoje: Estrutura de dados lista duplamente ligada</dc:title>
  <dc:creator>Toto</dc:creator>
  <cp:lastModifiedBy>Rafael Torchelsen</cp:lastModifiedBy>
  <cp:revision>69</cp:revision>
  <dcterms:created xsi:type="dcterms:W3CDTF">2011-04-18T23:42:56Z</dcterms:created>
  <dcterms:modified xsi:type="dcterms:W3CDTF">2016-09-01T16:51:01Z</dcterms:modified>
</cp:coreProperties>
</file>