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256" r:id="rId2"/>
    <p:sldId id="297" r:id="rId3"/>
    <p:sldId id="294" r:id="rId4"/>
    <p:sldId id="295" r:id="rId5"/>
    <p:sldId id="296" r:id="rId6"/>
    <p:sldId id="298" r:id="rId7"/>
    <p:sldId id="304" r:id="rId8"/>
    <p:sldId id="305" r:id="rId9"/>
    <p:sldId id="351" r:id="rId10"/>
    <p:sldId id="300" r:id="rId11"/>
    <p:sldId id="303" r:id="rId12"/>
    <p:sldId id="301" r:id="rId13"/>
    <p:sldId id="306" r:id="rId14"/>
    <p:sldId id="307" r:id="rId15"/>
    <p:sldId id="308" r:id="rId16"/>
    <p:sldId id="309" r:id="rId17"/>
    <p:sldId id="310" r:id="rId18"/>
    <p:sldId id="311" r:id="rId19"/>
    <p:sldId id="313" r:id="rId20"/>
    <p:sldId id="312" r:id="rId21"/>
    <p:sldId id="314" r:id="rId22"/>
    <p:sldId id="316" r:id="rId23"/>
    <p:sldId id="317" r:id="rId24"/>
    <p:sldId id="318" r:id="rId25"/>
    <p:sldId id="319" r:id="rId26"/>
    <p:sldId id="320" r:id="rId27"/>
    <p:sldId id="293" r:id="rId28"/>
    <p:sldId id="349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52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53" r:id="rId5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5C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0" autoAdjust="0"/>
    <p:restoredTop sz="94660" autoAdjust="0"/>
  </p:normalViewPr>
  <p:slideViewPr>
    <p:cSldViewPr>
      <p:cViewPr varScale="1">
        <p:scale>
          <a:sx n="77" d="100"/>
          <a:sy n="77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57B6-D9C4-425B-921C-9F8568FEF6FB}" type="datetimeFigureOut">
              <a:rPr lang="pt-BR" smtClean="0"/>
              <a:t>16/06/2016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5C435-8526-47F9-8563-E7CC1D4638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8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pt-BR" sz="4900" b="1" kern="1200" dirty="0" smtClean="0">
                <a:solidFill>
                  <a:schemeClr val="tx1"/>
                </a:solidFill>
                <a:effectLst>
                  <a:glow rad="63500">
                    <a:schemeClr val="bg1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pt-BR" sz="20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16/06/2016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9" name="Imagem 12" descr="ufpel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07" y="141635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9" descr="cdtec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472" y="332658"/>
            <a:ext cx="2031180" cy="6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10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16/06/2016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82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16/06/2016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0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4016"/>
            <a:ext cx="65532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pt-BR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16/06/2016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7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16/06/2016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78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16/06/2016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072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16/06/2016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829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16/06/2016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16/06/2016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49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16/06/2016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60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16/06/2016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73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7150818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D49D7-BA06-42C7-8DBA-6EF632F706D9}" type="datetimeFigureOut">
              <a:rPr lang="pt-BR" smtClean="0"/>
              <a:t>16/06/2016</a:t>
            </a:fld>
            <a:endParaRPr lang="pt-BR" dirty="0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4" name="Imagem 13" descr="computaca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70274" y="124326"/>
            <a:ext cx="2448272" cy="10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Futura Md BT" panose="020B06020202040203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/>
              <a:t>Estrutura de Dados</a:t>
            </a: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4900" dirty="0" smtClean="0"/>
              <a:t>Hoje: Estrutura de dados pilha, fila</a:t>
            </a:r>
            <a:r>
              <a:rPr lang="pt-BR" dirty="0"/>
              <a:t> </a:t>
            </a:r>
            <a:r>
              <a:rPr lang="pt-BR" dirty="0" smtClean="0"/>
              <a:t>e</a:t>
            </a:r>
            <a:r>
              <a:rPr lang="pt-BR" sz="4900" dirty="0" smtClean="0"/>
              <a:t> listas</a:t>
            </a:r>
            <a:endParaRPr lang="pt-BR" sz="4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534272"/>
            <a:ext cx="6400800" cy="175260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Prof. Dr. Rafael P. Torchelsen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rafael.torchelsen@inf.ufpel.edu.br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4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ED: Pilha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 de estrutura de dados denominada LIFO – </a:t>
            </a:r>
            <a:r>
              <a:rPr lang="pt-BR" dirty="0" err="1" smtClean="0"/>
              <a:t>Last</a:t>
            </a:r>
            <a:r>
              <a:rPr lang="pt-BR" dirty="0" smtClean="0"/>
              <a:t> In, </a:t>
            </a:r>
            <a:r>
              <a:rPr lang="pt-BR" dirty="0" err="1" smtClean="0"/>
              <a:t>First</a:t>
            </a:r>
            <a:r>
              <a:rPr lang="pt-BR" dirty="0" smtClean="0"/>
              <a:t> Out</a:t>
            </a:r>
          </a:p>
          <a:p>
            <a:pPr lvl="1"/>
            <a:r>
              <a:rPr lang="pt-BR" dirty="0" smtClean="0"/>
              <a:t>Última que entra, é o primeiro a sair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03535"/>
              </p:ext>
            </p:extLst>
          </p:nvPr>
        </p:nvGraphicFramePr>
        <p:xfrm>
          <a:off x="1691680" y="4725144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83568" y="3861048"/>
            <a:ext cx="503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Representação de uma estrutura de dados continua</a:t>
            </a:r>
            <a:endParaRPr lang="pt-BR" dirty="0"/>
          </a:p>
        </p:txBody>
      </p:sp>
      <p:cxnSp>
        <p:nvCxnSpPr>
          <p:cNvPr id="7" name="Conector de seta reta 6"/>
          <p:cNvCxnSpPr>
            <a:stCxn id="5" idx="2"/>
          </p:cNvCxnSpPr>
          <p:nvPr/>
        </p:nvCxnSpPr>
        <p:spPr>
          <a:xfrm>
            <a:off x="3201437" y="4230380"/>
            <a:ext cx="362451" cy="350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7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ED: Pilha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 de estrutura de dados denominada LIFO – </a:t>
            </a:r>
            <a:r>
              <a:rPr lang="pt-BR" dirty="0" err="1" smtClean="0"/>
              <a:t>Last</a:t>
            </a:r>
            <a:r>
              <a:rPr lang="pt-BR" dirty="0" smtClean="0"/>
              <a:t> In, </a:t>
            </a:r>
            <a:r>
              <a:rPr lang="pt-BR" dirty="0" err="1" smtClean="0"/>
              <a:t>First</a:t>
            </a:r>
            <a:r>
              <a:rPr lang="pt-BR" dirty="0" smtClean="0"/>
              <a:t> Out</a:t>
            </a:r>
          </a:p>
          <a:p>
            <a:pPr lvl="1"/>
            <a:r>
              <a:rPr lang="pt-BR" dirty="0" smtClean="0"/>
              <a:t>Última que entra, é o primeiro a sair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1279"/>
              </p:ext>
            </p:extLst>
          </p:nvPr>
        </p:nvGraphicFramePr>
        <p:xfrm>
          <a:off x="1691680" y="4725144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07704" y="47158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737307" y="342900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PUSH</a:t>
            </a:r>
          </a:p>
        </p:txBody>
      </p:sp>
      <p:sp>
        <p:nvSpPr>
          <p:cNvPr id="7" name="Retângulo 6"/>
          <p:cNvSpPr/>
          <p:nvPr/>
        </p:nvSpPr>
        <p:spPr>
          <a:xfrm>
            <a:off x="899592" y="3429000"/>
            <a:ext cx="749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RESET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860174" y="4715852"/>
            <a:ext cx="32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724270" y="4715852"/>
            <a:ext cx="32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575023" y="342900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PUSH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419872" y="342900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PUSH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303215" y="3429000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POP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095303" y="342900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PUSH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887391" y="3429000"/>
            <a:ext cx="773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CLEAR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724270" y="47251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81932" y="5110749"/>
            <a:ext cx="681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Índice:          0                1              2             3              4                5               6 </a:t>
            </a:r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3023828" y="6032881"/>
            <a:ext cx="295232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 estrutura é essa?</a:t>
            </a:r>
            <a:endParaRPr lang="pt-BR" dirty="0"/>
          </a:p>
        </p:txBody>
      </p:sp>
      <p:sp>
        <p:nvSpPr>
          <p:cNvPr id="19" name="Chave esquerda 18"/>
          <p:cNvSpPr/>
          <p:nvPr/>
        </p:nvSpPr>
        <p:spPr>
          <a:xfrm rot="16200000">
            <a:off x="4176964" y="2397485"/>
            <a:ext cx="358026" cy="691276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7308304" y="2852936"/>
            <a:ext cx="108012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Base:</a:t>
            </a:r>
          </a:p>
          <a:p>
            <a:r>
              <a:rPr lang="pt-BR" dirty="0" smtClean="0"/>
              <a:t>Topo:</a:t>
            </a:r>
          </a:p>
          <a:p>
            <a:r>
              <a:rPr lang="pt-BR" dirty="0" smtClean="0"/>
              <a:t>Limite: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014730" y="2848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8014730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014730" y="3411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028384" y="3136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028384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028384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8028384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8028384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8028384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031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8" grpId="0"/>
      <p:bldP spid="8" grpId="1"/>
      <p:bldP spid="9" grpId="0"/>
      <p:bldP spid="9" grpId="1"/>
      <p:bldP spid="10" grpId="0"/>
      <p:bldP spid="11" grpId="0"/>
      <p:bldP spid="12" grpId="0"/>
      <p:bldP spid="13" grpId="0"/>
      <p:bldP spid="14" grpId="0"/>
      <p:bldP spid="16" grpId="0"/>
      <p:bldP spid="16" grpId="1"/>
      <p:bldP spid="17" grpId="0"/>
      <p:bldP spid="18" grpId="0" animBg="1"/>
      <p:bldP spid="18" grpId="1" animBg="1"/>
      <p:bldP spid="19" grpId="0" animBg="1"/>
      <p:bldP spid="19" grpId="1" animBg="1"/>
      <p:bldP spid="21" grpId="0" animBg="1"/>
      <p:bldP spid="22" grpId="0"/>
      <p:bldP spid="23" grpId="0"/>
      <p:bldP spid="23" grpId="1"/>
      <p:bldP spid="24" grpId="0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Pré‐condições para as operações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PUSH</a:t>
            </a:r>
            <a:r>
              <a:rPr lang="pt-BR" dirty="0"/>
              <a:t>:</a:t>
            </a:r>
          </a:p>
          <a:p>
            <a:pPr lvl="1"/>
            <a:r>
              <a:rPr lang="pt-BR" dirty="0" smtClean="0"/>
              <a:t>A </a:t>
            </a:r>
            <a:r>
              <a:rPr lang="pt-BR" dirty="0"/>
              <a:t>pilha deve possuir espaços disponíveis para </a:t>
            </a:r>
            <a:r>
              <a:rPr lang="pt-BR" dirty="0" smtClean="0"/>
              <a:t>a inserção </a:t>
            </a:r>
            <a:r>
              <a:rPr lang="pt-BR" dirty="0"/>
              <a:t>de um novo item</a:t>
            </a:r>
          </a:p>
          <a:p>
            <a:r>
              <a:rPr lang="pt-BR" dirty="0" smtClean="0"/>
              <a:t>POP</a:t>
            </a:r>
            <a:endParaRPr lang="pt-BR" dirty="0"/>
          </a:p>
          <a:p>
            <a:pPr lvl="1"/>
            <a:r>
              <a:rPr lang="pt-BR" dirty="0" smtClean="0"/>
              <a:t>A </a:t>
            </a:r>
            <a:r>
              <a:rPr lang="pt-BR" dirty="0"/>
              <a:t>pilha não pode estar vazia</a:t>
            </a:r>
          </a:p>
        </p:txBody>
      </p:sp>
    </p:spTree>
    <p:extLst>
      <p:ext uri="{BB962C8B-B14F-4D97-AF65-F5344CB8AC3E}">
        <p14:creationId xmlns:p14="http://schemas.microsoft.com/office/powerpoint/2010/main" val="303490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de Pilha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MAX = 10; </a:t>
            </a:r>
          </a:p>
          <a:p>
            <a:pPr marL="0" indent="0">
              <a:buNone/>
            </a:pPr>
            <a:r>
              <a:rPr lang="pt-BR" dirty="0" err="1"/>
              <a:t>struct</a:t>
            </a:r>
            <a:r>
              <a:rPr lang="pt-BR" dirty="0"/>
              <a:t> Aluno </a:t>
            </a:r>
            <a:br>
              <a:rPr lang="pt-BR" dirty="0"/>
            </a:br>
            <a:r>
              <a:rPr lang="pt-BR" dirty="0"/>
              <a:t>{ 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ra</a:t>
            </a:r>
            <a:r>
              <a:rPr lang="pt-BR" dirty="0"/>
              <a:t>; </a:t>
            </a:r>
            <a:br>
              <a:rPr lang="pt-BR" dirty="0"/>
            </a:br>
            <a:r>
              <a:rPr lang="pt-BR" dirty="0"/>
              <a:t>    char nome[50]; </a:t>
            </a:r>
            <a:br>
              <a:rPr lang="pt-BR" dirty="0"/>
            </a:br>
            <a:r>
              <a:rPr lang="pt-BR" dirty="0"/>
              <a:t>}; </a:t>
            </a:r>
          </a:p>
          <a:p>
            <a:pPr marL="0" indent="0">
              <a:buNone/>
            </a:pPr>
            <a:r>
              <a:rPr lang="pt-BR" dirty="0" err="1"/>
              <a:t>struct</a:t>
            </a:r>
            <a:r>
              <a:rPr lang="pt-BR" dirty="0"/>
              <a:t> Pilha </a:t>
            </a:r>
            <a:br>
              <a:rPr lang="pt-BR" dirty="0"/>
            </a:br>
            <a:r>
              <a:rPr lang="pt-BR" dirty="0"/>
              <a:t>{ </a:t>
            </a:r>
            <a:br>
              <a:rPr lang="pt-BR" dirty="0"/>
            </a:br>
            <a:r>
              <a:rPr lang="pt-BR" dirty="0"/>
              <a:t>    Aluno alunos[MAX]; 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int</a:t>
            </a:r>
            <a:r>
              <a:rPr lang="pt-BR" dirty="0"/>
              <a:t> topo;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err="1" smtClean="0"/>
              <a:t>int</a:t>
            </a:r>
            <a:r>
              <a:rPr lang="pt-BR" dirty="0" smtClean="0"/>
              <a:t> base;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err="1" smtClean="0"/>
              <a:t>int</a:t>
            </a:r>
            <a:r>
              <a:rPr lang="pt-BR" dirty="0" smtClean="0"/>
              <a:t> limite;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};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364088" y="2132856"/>
            <a:ext cx="2520280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Por quê estática?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439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smtClean="0"/>
              <a:t>Reset(Pilha *pilha</a:t>
            </a:r>
            <a:r>
              <a:rPr lang="pt-BR" dirty="0"/>
              <a:t>) </a:t>
            </a:r>
            <a:br>
              <a:rPr lang="pt-BR" dirty="0"/>
            </a:br>
            <a:r>
              <a:rPr lang="pt-BR" dirty="0"/>
              <a:t>{ </a:t>
            </a:r>
            <a:br>
              <a:rPr lang="pt-BR" dirty="0"/>
            </a:br>
            <a:r>
              <a:rPr lang="pt-BR" dirty="0"/>
              <a:t>        </a:t>
            </a:r>
            <a:r>
              <a:rPr lang="pt-BR" dirty="0" smtClean="0"/>
              <a:t>pilha-&gt;topo </a:t>
            </a:r>
            <a:r>
              <a:rPr lang="pt-BR" dirty="0"/>
              <a:t>= 0;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        </a:t>
            </a:r>
            <a:r>
              <a:rPr lang="pt-BR" dirty="0" smtClean="0"/>
              <a:t>pilha-&gt;base </a:t>
            </a:r>
            <a:r>
              <a:rPr lang="pt-BR" dirty="0"/>
              <a:t>= 0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/>
              <a:t>        </a:t>
            </a:r>
            <a:r>
              <a:rPr lang="pt-BR" dirty="0" smtClean="0"/>
              <a:t>pilha-&gt;limite </a:t>
            </a:r>
            <a:r>
              <a:rPr lang="pt-BR" dirty="0"/>
              <a:t>= </a:t>
            </a:r>
            <a:r>
              <a:rPr lang="pt-BR" dirty="0" smtClean="0"/>
              <a:t>MAX;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}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07347" y="1628800"/>
            <a:ext cx="971829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89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bool</a:t>
            </a:r>
            <a:r>
              <a:rPr lang="pt-BR" dirty="0"/>
              <a:t> </a:t>
            </a:r>
            <a:r>
              <a:rPr lang="pt-BR" dirty="0" err="1" smtClean="0"/>
              <a:t>Empty</a:t>
            </a:r>
            <a:r>
              <a:rPr lang="pt-BR" dirty="0" smtClean="0"/>
              <a:t>(Pilha *pilha</a:t>
            </a:r>
            <a:r>
              <a:rPr lang="pt-BR" dirty="0"/>
              <a:t>) </a:t>
            </a:r>
            <a:br>
              <a:rPr lang="pt-BR" dirty="0"/>
            </a:br>
            <a:r>
              <a:rPr lang="pt-BR" dirty="0"/>
              <a:t>{ 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smtClean="0"/>
              <a:t>pilha-&gt;topo </a:t>
            </a:r>
            <a:r>
              <a:rPr lang="pt-BR" dirty="0"/>
              <a:t>== 0; </a:t>
            </a:r>
            <a:br>
              <a:rPr lang="pt-BR" dirty="0"/>
            </a:br>
            <a:r>
              <a:rPr lang="pt-BR" dirty="0"/>
              <a:t>}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91680" y="1628800"/>
            <a:ext cx="115212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9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bool</a:t>
            </a:r>
            <a:r>
              <a:rPr lang="pt-BR" dirty="0"/>
              <a:t> </a:t>
            </a:r>
            <a:r>
              <a:rPr lang="pt-BR" dirty="0" err="1" smtClean="0"/>
              <a:t>Full</a:t>
            </a:r>
            <a:r>
              <a:rPr lang="pt-BR" dirty="0" smtClean="0"/>
              <a:t>(Pilha *pilha</a:t>
            </a:r>
            <a:r>
              <a:rPr lang="pt-BR" dirty="0"/>
              <a:t>) </a:t>
            </a:r>
            <a:br>
              <a:rPr lang="pt-BR" dirty="0"/>
            </a:br>
            <a:r>
              <a:rPr lang="pt-BR" dirty="0"/>
              <a:t>{ 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smtClean="0"/>
              <a:t>pilha-&gt;topo </a:t>
            </a:r>
            <a:r>
              <a:rPr lang="pt-BR" dirty="0"/>
              <a:t>== MAX; </a:t>
            </a:r>
            <a:br>
              <a:rPr lang="pt-BR" dirty="0"/>
            </a:br>
            <a:r>
              <a:rPr lang="pt-BR" dirty="0"/>
              <a:t>}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03648" y="1628800"/>
            <a:ext cx="57606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2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bool</a:t>
            </a:r>
            <a:r>
              <a:rPr lang="pt-BR" dirty="0"/>
              <a:t> </a:t>
            </a:r>
            <a:r>
              <a:rPr lang="pt-BR" dirty="0" smtClean="0"/>
              <a:t>PUSH(Pilha *pilha</a:t>
            </a:r>
            <a:r>
              <a:rPr lang="pt-BR" dirty="0"/>
              <a:t>, Aluno </a:t>
            </a:r>
            <a:r>
              <a:rPr lang="pt-BR" dirty="0" smtClean="0"/>
              <a:t>*item</a:t>
            </a:r>
            <a:r>
              <a:rPr lang="pt-BR" dirty="0"/>
              <a:t>) </a:t>
            </a:r>
            <a:br>
              <a:rPr lang="pt-BR" dirty="0"/>
            </a:br>
            <a:r>
              <a:rPr lang="pt-BR" dirty="0"/>
              <a:t>{ 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smtClean="0"/>
              <a:t>(!</a:t>
            </a:r>
            <a:r>
              <a:rPr lang="pt-BR" dirty="0" err="1" smtClean="0"/>
              <a:t>Full</a:t>
            </a:r>
            <a:r>
              <a:rPr lang="pt-BR" dirty="0" smtClean="0"/>
              <a:t>(pilha</a:t>
            </a:r>
            <a:r>
              <a:rPr lang="pt-BR" dirty="0"/>
              <a:t>)) </a:t>
            </a:r>
            <a:br>
              <a:rPr lang="pt-BR" dirty="0"/>
            </a:br>
            <a:r>
              <a:rPr lang="pt-BR" dirty="0"/>
              <a:t>    { </a:t>
            </a:r>
            <a:br>
              <a:rPr lang="pt-BR" dirty="0"/>
            </a:br>
            <a:r>
              <a:rPr lang="pt-BR" dirty="0"/>
              <a:t>        </a:t>
            </a:r>
            <a:r>
              <a:rPr lang="pt-BR" dirty="0" smtClean="0"/>
              <a:t>pilha-&gt;alunos[pilha-&gt;topo</a:t>
            </a:r>
            <a:r>
              <a:rPr lang="pt-BR" dirty="0"/>
              <a:t>] = </a:t>
            </a:r>
            <a:r>
              <a:rPr lang="pt-BR" dirty="0" smtClean="0"/>
              <a:t>*item</a:t>
            </a:r>
            <a:r>
              <a:rPr lang="pt-BR" dirty="0"/>
              <a:t>; </a:t>
            </a:r>
            <a:br>
              <a:rPr lang="pt-BR" dirty="0"/>
            </a:br>
            <a:r>
              <a:rPr lang="pt-BR" dirty="0"/>
              <a:t>        </a:t>
            </a:r>
            <a:r>
              <a:rPr lang="pt-BR" dirty="0" smtClean="0"/>
              <a:t>pilha-&gt;topo</a:t>
            </a:r>
            <a:r>
              <a:rPr lang="pt-BR" dirty="0"/>
              <a:t>++; </a:t>
            </a:r>
            <a:br>
              <a:rPr lang="pt-BR" dirty="0"/>
            </a:br>
            <a:r>
              <a:rPr lang="pt-BR" dirty="0"/>
              <a:t>      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; </a:t>
            </a:r>
            <a:br>
              <a:rPr lang="pt-BR" dirty="0"/>
            </a:br>
            <a:r>
              <a:rPr lang="pt-BR" dirty="0"/>
              <a:t>    } 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else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    { </a:t>
            </a:r>
            <a:br>
              <a:rPr lang="pt-BR" dirty="0"/>
            </a:br>
            <a:r>
              <a:rPr lang="pt-BR" dirty="0"/>
              <a:t>        </a:t>
            </a:r>
            <a:r>
              <a:rPr lang="pt-BR" dirty="0" err="1"/>
              <a:t>return</a:t>
            </a:r>
            <a:r>
              <a:rPr lang="pt-BR" dirty="0"/>
              <a:t> false; </a:t>
            </a:r>
            <a:br>
              <a:rPr lang="pt-BR" dirty="0"/>
            </a:br>
            <a:r>
              <a:rPr lang="pt-BR" dirty="0"/>
              <a:t>    } </a:t>
            </a:r>
            <a:br>
              <a:rPr lang="pt-BR" dirty="0"/>
            </a:br>
            <a:r>
              <a:rPr lang="pt-BR" dirty="0"/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59632" y="1556792"/>
            <a:ext cx="7200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6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smtClean="0"/>
              <a:t>POP(Pilha *pilha</a:t>
            </a:r>
            <a:r>
              <a:rPr lang="pt-BR" sz="2400" dirty="0"/>
              <a:t>, Aluno </a:t>
            </a:r>
            <a:r>
              <a:rPr lang="pt-BR" sz="2400" dirty="0" smtClean="0"/>
              <a:t>*aluno) 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{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</a:t>
            </a:r>
            <a:r>
              <a:rPr lang="pt-BR" sz="2400" dirty="0" err="1" smtClean="0"/>
              <a:t>if</a:t>
            </a:r>
            <a:r>
              <a:rPr lang="pt-BR" sz="2400" dirty="0" smtClean="0"/>
              <a:t> (pilha-&gt;topo == 0)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</a:t>
            </a:r>
            <a:r>
              <a:rPr lang="pt-BR" sz="2400" dirty="0" err="1" smtClean="0"/>
              <a:t>return</a:t>
            </a:r>
            <a:r>
              <a:rPr lang="pt-BR" sz="2400" dirty="0" smtClean="0"/>
              <a:t>;</a:t>
            </a:r>
          </a:p>
          <a:p>
            <a:pPr marL="0" indent="0">
              <a:buNone/>
            </a:pP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    </a:t>
            </a:r>
            <a:r>
              <a:rPr lang="pt-BR" sz="2400" dirty="0" smtClean="0"/>
              <a:t>pilha-&gt;topo-</a:t>
            </a:r>
            <a:r>
              <a:rPr lang="pt-BR" sz="2400" dirty="0"/>
              <a:t>-; </a:t>
            </a:r>
            <a:br>
              <a:rPr lang="pt-BR" sz="2400" dirty="0"/>
            </a:br>
            <a:r>
              <a:rPr lang="pt-BR" sz="2400" dirty="0"/>
              <a:t>    </a:t>
            </a:r>
            <a:r>
              <a:rPr lang="pt-BR" sz="2400" dirty="0" smtClean="0"/>
              <a:t>*aluno </a:t>
            </a:r>
            <a:r>
              <a:rPr lang="pt-BR" sz="2400" dirty="0"/>
              <a:t>= </a:t>
            </a:r>
            <a:r>
              <a:rPr lang="pt-BR" sz="2400" dirty="0" smtClean="0"/>
              <a:t>pilha-&gt;alunos[pilha-&gt;topo</a:t>
            </a:r>
            <a:r>
              <a:rPr lang="pt-BR" sz="2400" dirty="0"/>
              <a:t>]; </a:t>
            </a:r>
            <a:br>
              <a:rPr lang="pt-BR" sz="2400" dirty="0"/>
            </a:br>
            <a:r>
              <a:rPr lang="pt-BR" sz="2400" dirty="0"/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32764" y="1556792"/>
            <a:ext cx="558916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97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Implementem a função Listar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void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Listar(Pilha </a:t>
            </a:r>
            <a:r>
              <a:rPr lang="pt-BR" dirty="0" smtClean="0">
                <a:solidFill>
                  <a:srgbClr val="FF0000"/>
                </a:solidFill>
              </a:rPr>
              <a:t>*pilha) {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...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Essa função deve listar na tela todo o conteúdo existente na pilha passada como parâmetro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444208" y="476672"/>
            <a:ext cx="2592288" cy="39604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MAX = 10; </a:t>
            </a:r>
          </a:p>
          <a:p>
            <a:r>
              <a:rPr lang="pt-BR" dirty="0" err="1"/>
              <a:t>struct</a:t>
            </a:r>
            <a:r>
              <a:rPr lang="pt-BR" dirty="0"/>
              <a:t> Aluno </a:t>
            </a:r>
            <a:br>
              <a:rPr lang="pt-BR" dirty="0"/>
            </a:br>
            <a:r>
              <a:rPr lang="pt-BR" dirty="0"/>
              <a:t>{ 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ra</a:t>
            </a:r>
            <a:r>
              <a:rPr lang="pt-BR" dirty="0"/>
              <a:t>; </a:t>
            </a:r>
            <a:br>
              <a:rPr lang="pt-BR" dirty="0"/>
            </a:br>
            <a:r>
              <a:rPr lang="pt-BR" dirty="0"/>
              <a:t>    char nome[50]; </a:t>
            </a:r>
            <a:br>
              <a:rPr lang="pt-BR" dirty="0"/>
            </a:br>
            <a:r>
              <a:rPr lang="pt-BR" dirty="0"/>
              <a:t>}; </a:t>
            </a:r>
          </a:p>
          <a:p>
            <a:r>
              <a:rPr lang="pt-BR" dirty="0" err="1"/>
              <a:t>struct</a:t>
            </a:r>
            <a:r>
              <a:rPr lang="pt-BR" dirty="0"/>
              <a:t> Pilha </a:t>
            </a:r>
            <a:br>
              <a:rPr lang="pt-BR" dirty="0"/>
            </a:br>
            <a:r>
              <a:rPr lang="pt-BR" dirty="0"/>
              <a:t>{ </a:t>
            </a:r>
            <a:br>
              <a:rPr lang="pt-BR" dirty="0"/>
            </a:br>
            <a:r>
              <a:rPr lang="pt-BR" dirty="0"/>
              <a:t>    Aluno alunos[MAX]; 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int</a:t>
            </a:r>
            <a:r>
              <a:rPr lang="pt-BR" dirty="0"/>
              <a:t> topo; </a:t>
            </a:r>
          </a:p>
          <a:p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base;</a:t>
            </a:r>
          </a:p>
          <a:p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limite;</a:t>
            </a:r>
            <a:br>
              <a:rPr lang="pt-BR" dirty="0"/>
            </a:br>
            <a:r>
              <a:rPr lang="pt-BR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31218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regras para armazenamento e acesso a informações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771800" y="3068960"/>
            <a:ext cx="3240360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Qual a definição de estrutura de dados?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3802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err="1"/>
              <a:t>void</a:t>
            </a:r>
            <a:r>
              <a:rPr lang="pt-BR" sz="2000" dirty="0"/>
              <a:t> Listar(Pilha </a:t>
            </a:r>
            <a:r>
              <a:rPr lang="pt-BR" sz="2000" dirty="0" smtClean="0"/>
              <a:t>*pilha</a:t>
            </a:r>
            <a:r>
              <a:rPr lang="pt-BR" sz="2000" dirty="0"/>
              <a:t>) </a:t>
            </a:r>
            <a:br>
              <a:rPr lang="pt-BR" sz="2000" dirty="0"/>
            </a:br>
            <a:r>
              <a:rPr lang="pt-BR" sz="2000" dirty="0"/>
              <a:t>{ </a:t>
            </a:r>
            <a:br>
              <a:rPr lang="pt-BR" sz="2000" dirty="0"/>
            </a:br>
            <a:r>
              <a:rPr lang="pt-BR" sz="2000" dirty="0"/>
              <a:t>    </a:t>
            </a:r>
            <a:r>
              <a:rPr lang="pt-BR" sz="2000" dirty="0" err="1"/>
              <a:t>printf</a:t>
            </a:r>
            <a:r>
              <a:rPr lang="pt-BR" sz="2000" dirty="0"/>
              <a:t>("\</a:t>
            </a:r>
            <a:r>
              <a:rPr lang="pt-BR" sz="2000" dirty="0" err="1"/>
              <a:t>nListando</a:t>
            </a:r>
            <a:r>
              <a:rPr lang="pt-BR" sz="2000" dirty="0"/>
              <a:t>...\n"); </a:t>
            </a:r>
          </a:p>
          <a:p>
            <a:pPr marL="0" indent="0">
              <a:buNone/>
            </a:pPr>
            <a:r>
              <a:rPr lang="pt-BR" sz="2000" dirty="0"/>
              <a:t>    </a:t>
            </a:r>
            <a:r>
              <a:rPr lang="pt-BR" sz="2000" dirty="0" err="1"/>
              <a:t>while</a:t>
            </a:r>
            <a:r>
              <a:rPr lang="pt-BR" sz="2000" dirty="0"/>
              <a:t> </a:t>
            </a:r>
            <a:r>
              <a:rPr lang="pt-BR" sz="2000" dirty="0" smtClean="0"/>
              <a:t>(!</a:t>
            </a:r>
            <a:r>
              <a:rPr lang="pt-BR" sz="2000" dirty="0" err="1" smtClean="0"/>
              <a:t>Empty</a:t>
            </a:r>
            <a:r>
              <a:rPr lang="pt-BR" sz="2000" dirty="0" smtClean="0"/>
              <a:t>(pilha</a:t>
            </a:r>
            <a:r>
              <a:rPr lang="pt-BR" sz="2000" dirty="0"/>
              <a:t>)) </a:t>
            </a:r>
            <a:br>
              <a:rPr lang="pt-BR" sz="2000" dirty="0"/>
            </a:br>
            <a:r>
              <a:rPr lang="pt-BR" sz="2000" dirty="0"/>
              <a:t>    { </a:t>
            </a:r>
            <a:br>
              <a:rPr lang="pt-BR" sz="2000" dirty="0"/>
            </a:br>
            <a:r>
              <a:rPr lang="pt-BR" sz="2000" dirty="0"/>
              <a:t>        Aluno </a:t>
            </a:r>
            <a:r>
              <a:rPr lang="pt-BR" sz="2000" dirty="0" err="1" smtClean="0"/>
              <a:t>aluno</a:t>
            </a:r>
            <a:r>
              <a:rPr lang="pt-BR" sz="2000" dirty="0" smtClean="0"/>
              <a:t>; 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        </a:t>
            </a:r>
            <a:r>
              <a:rPr lang="pt-BR" sz="2000" dirty="0" smtClean="0"/>
              <a:t>POP(pilha</a:t>
            </a:r>
            <a:r>
              <a:rPr lang="pt-BR" sz="2000" dirty="0"/>
              <a:t>, </a:t>
            </a:r>
            <a:r>
              <a:rPr lang="pt-BR" sz="2000" dirty="0" smtClean="0"/>
              <a:t>&amp;aluno); 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        </a:t>
            </a:r>
            <a:r>
              <a:rPr lang="pt-BR" sz="2000" dirty="0" err="1"/>
              <a:t>printf</a:t>
            </a:r>
            <a:r>
              <a:rPr lang="pt-BR" sz="2000" dirty="0"/>
              <a:t>("\</a:t>
            </a:r>
            <a:r>
              <a:rPr lang="pt-BR" sz="2000" dirty="0" err="1"/>
              <a:t>n%i</a:t>
            </a:r>
            <a:r>
              <a:rPr lang="pt-BR" sz="2000" dirty="0"/>
              <a:t> - %s", </a:t>
            </a:r>
            <a:r>
              <a:rPr lang="pt-BR" sz="2000" dirty="0" smtClean="0"/>
              <a:t>aluno-&gt;</a:t>
            </a:r>
            <a:r>
              <a:rPr lang="pt-BR" sz="2000" dirty="0" err="1" smtClean="0"/>
              <a:t>ra</a:t>
            </a:r>
            <a:r>
              <a:rPr lang="pt-BR" sz="2000" dirty="0"/>
              <a:t>, </a:t>
            </a:r>
            <a:r>
              <a:rPr lang="pt-BR" sz="2000" dirty="0" smtClean="0"/>
              <a:t>aluno-&gt;nome</a:t>
            </a:r>
            <a:r>
              <a:rPr lang="pt-BR" sz="2000" dirty="0"/>
              <a:t>); </a:t>
            </a:r>
            <a:br>
              <a:rPr lang="pt-BR" sz="2000" dirty="0"/>
            </a:br>
            <a:r>
              <a:rPr lang="pt-BR" sz="2000" dirty="0"/>
              <a:t>    } </a:t>
            </a:r>
          </a:p>
          <a:p>
            <a:pPr marL="0" indent="0">
              <a:buNone/>
            </a:pPr>
            <a:r>
              <a:rPr lang="pt-BR" sz="2000" dirty="0" smtClean="0"/>
              <a:t>} 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5567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com tamanho dinâmico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83568" y="1916832"/>
            <a:ext cx="2592288" cy="39604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MAX = 10; </a:t>
            </a:r>
          </a:p>
          <a:p>
            <a:r>
              <a:rPr lang="pt-BR" dirty="0" err="1"/>
              <a:t>struct</a:t>
            </a:r>
            <a:r>
              <a:rPr lang="pt-BR" dirty="0"/>
              <a:t> Aluno </a:t>
            </a:r>
            <a:br>
              <a:rPr lang="pt-BR" dirty="0"/>
            </a:br>
            <a:r>
              <a:rPr lang="pt-BR" dirty="0"/>
              <a:t>{ 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ra</a:t>
            </a:r>
            <a:r>
              <a:rPr lang="pt-BR" dirty="0"/>
              <a:t>; </a:t>
            </a:r>
            <a:br>
              <a:rPr lang="pt-BR" dirty="0"/>
            </a:br>
            <a:r>
              <a:rPr lang="pt-BR" dirty="0"/>
              <a:t>    char nome[50]; </a:t>
            </a:r>
            <a:br>
              <a:rPr lang="pt-BR" dirty="0"/>
            </a:br>
            <a:r>
              <a:rPr lang="pt-BR" dirty="0"/>
              <a:t>}; </a:t>
            </a:r>
          </a:p>
          <a:p>
            <a:r>
              <a:rPr lang="pt-BR" dirty="0" err="1"/>
              <a:t>struct</a:t>
            </a:r>
            <a:r>
              <a:rPr lang="pt-BR" dirty="0"/>
              <a:t> Pilha </a:t>
            </a:r>
            <a:br>
              <a:rPr lang="pt-BR" dirty="0"/>
            </a:br>
            <a:r>
              <a:rPr lang="pt-BR" dirty="0"/>
              <a:t>{ </a:t>
            </a:r>
            <a:br>
              <a:rPr lang="pt-BR" dirty="0"/>
            </a:br>
            <a:r>
              <a:rPr lang="pt-BR" dirty="0"/>
              <a:t>    Aluno alunos[MAX]; 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int</a:t>
            </a:r>
            <a:r>
              <a:rPr lang="pt-BR" dirty="0"/>
              <a:t> topo; </a:t>
            </a:r>
          </a:p>
          <a:p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base;</a:t>
            </a:r>
          </a:p>
          <a:p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limite;</a:t>
            </a:r>
            <a:br>
              <a:rPr lang="pt-BR" dirty="0"/>
            </a:br>
            <a:r>
              <a:rPr lang="pt-BR" dirty="0"/>
              <a:t>}; 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508104" y="1898271"/>
            <a:ext cx="2880320" cy="39604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/>
              <a:t>Aluno </a:t>
            </a:r>
            <a:br>
              <a:rPr lang="pt-BR" dirty="0"/>
            </a:br>
            <a:r>
              <a:rPr lang="pt-BR" dirty="0"/>
              <a:t>{ 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ra</a:t>
            </a:r>
            <a:r>
              <a:rPr lang="pt-BR" dirty="0"/>
              <a:t>; </a:t>
            </a:r>
            <a:br>
              <a:rPr lang="pt-BR" dirty="0"/>
            </a:br>
            <a:r>
              <a:rPr lang="pt-BR" dirty="0"/>
              <a:t>    char nome[50]; </a:t>
            </a:r>
            <a:br>
              <a:rPr lang="pt-BR" dirty="0"/>
            </a:br>
            <a:r>
              <a:rPr lang="pt-BR" dirty="0"/>
              <a:t>}; </a:t>
            </a:r>
            <a:endParaRPr lang="pt-BR" dirty="0" smtClean="0"/>
          </a:p>
          <a:p>
            <a:endParaRPr lang="pt-BR" dirty="0"/>
          </a:p>
          <a:p>
            <a:r>
              <a:rPr lang="pt-BR" dirty="0" err="1"/>
              <a:t>struct</a:t>
            </a:r>
            <a:r>
              <a:rPr lang="pt-BR" dirty="0"/>
              <a:t> Pilha </a:t>
            </a:r>
            <a:br>
              <a:rPr lang="pt-BR" dirty="0"/>
            </a:br>
            <a:r>
              <a:rPr lang="pt-BR" dirty="0"/>
              <a:t>{ </a:t>
            </a:r>
            <a:br>
              <a:rPr lang="pt-BR" dirty="0"/>
            </a:br>
            <a:r>
              <a:rPr lang="pt-BR" dirty="0"/>
              <a:t>    Aluno </a:t>
            </a:r>
            <a:r>
              <a:rPr lang="pt-BR" dirty="0" smtClean="0"/>
              <a:t>*alunos;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smtClean="0"/>
              <a:t>Aluno *topo</a:t>
            </a:r>
            <a:r>
              <a:rPr lang="pt-BR" dirty="0"/>
              <a:t>; </a:t>
            </a:r>
          </a:p>
          <a:p>
            <a:r>
              <a:rPr lang="pt-BR" dirty="0" smtClean="0"/>
              <a:t>    </a:t>
            </a:r>
            <a:r>
              <a:rPr lang="pt-BR" dirty="0"/>
              <a:t>Aluno </a:t>
            </a:r>
            <a:r>
              <a:rPr lang="pt-BR" dirty="0" smtClean="0"/>
              <a:t>*base</a:t>
            </a:r>
            <a:r>
              <a:rPr lang="pt-BR" dirty="0"/>
              <a:t>;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int</a:t>
            </a:r>
            <a:r>
              <a:rPr lang="pt-BR" dirty="0" smtClean="0"/>
              <a:t> limite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}; 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3419872" y="3878491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8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err="1"/>
              <a:t>void</a:t>
            </a:r>
            <a:r>
              <a:rPr lang="pt-BR" sz="2800" dirty="0"/>
              <a:t> </a:t>
            </a:r>
            <a:r>
              <a:rPr lang="pt-BR" sz="2800" dirty="0" smtClean="0"/>
              <a:t>Reset(Pilha *pilha</a:t>
            </a:r>
            <a:r>
              <a:rPr lang="pt-BR" sz="2800" dirty="0"/>
              <a:t>) </a:t>
            </a:r>
            <a:br>
              <a:rPr lang="pt-BR" sz="2800" dirty="0"/>
            </a:br>
            <a:r>
              <a:rPr lang="pt-BR" sz="2800" dirty="0"/>
              <a:t>{ 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dirty="0"/>
              <a:t> </a:t>
            </a:r>
            <a:r>
              <a:rPr lang="pt-BR" sz="2800" dirty="0" smtClean="0"/>
              <a:t>       pilha-&gt;alunos = NULL;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        </a:t>
            </a:r>
            <a:r>
              <a:rPr lang="pt-BR" sz="2800" dirty="0" smtClean="0"/>
              <a:t>pilha-&gt;topo    = NULL; </a:t>
            </a:r>
          </a:p>
          <a:p>
            <a:pPr marL="0" indent="0">
              <a:buNone/>
            </a:pPr>
            <a:r>
              <a:rPr lang="pt-BR" sz="2800" dirty="0"/>
              <a:t>        </a:t>
            </a:r>
            <a:r>
              <a:rPr lang="pt-BR" sz="2800" dirty="0" smtClean="0"/>
              <a:t>pilha-&gt;base    = NULL;</a:t>
            </a:r>
          </a:p>
          <a:p>
            <a:pPr marL="0" indent="0">
              <a:buNone/>
            </a:pPr>
            <a:r>
              <a:rPr lang="pt-BR" sz="2800" dirty="0"/>
              <a:t>        </a:t>
            </a:r>
            <a:r>
              <a:rPr lang="pt-BR" sz="2800" dirty="0" smtClean="0"/>
              <a:t>pilha-&gt;limite  = 0;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074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496" y="2219380"/>
            <a:ext cx="3600400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 err="1"/>
              <a:t>bool</a:t>
            </a:r>
            <a:r>
              <a:rPr lang="pt-BR" sz="2400" dirty="0"/>
              <a:t> </a:t>
            </a:r>
            <a:r>
              <a:rPr lang="pt-BR" sz="2400" dirty="0" err="1"/>
              <a:t>Empty</a:t>
            </a:r>
            <a:r>
              <a:rPr lang="pt-BR" sz="2400" dirty="0"/>
              <a:t>(Pilha *pilha) </a:t>
            </a:r>
            <a:br>
              <a:rPr lang="pt-BR" sz="2400" dirty="0"/>
            </a:br>
            <a:r>
              <a:rPr lang="pt-BR" sz="2400" dirty="0"/>
              <a:t>{ </a:t>
            </a:r>
            <a:br>
              <a:rPr lang="pt-BR" sz="2400" dirty="0"/>
            </a:br>
            <a:r>
              <a:rPr lang="pt-BR" sz="2400" dirty="0"/>
              <a:t>    </a:t>
            </a:r>
            <a:r>
              <a:rPr lang="pt-BR" sz="2400" dirty="0" err="1"/>
              <a:t>return</a:t>
            </a:r>
            <a:r>
              <a:rPr lang="pt-BR" sz="2400" dirty="0"/>
              <a:t> pilha-&gt;topo == 0; </a:t>
            </a:r>
            <a:br>
              <a:rPr lang="pt-BR" sz="2400" dirty="0"/>
            </a:br>
            <a:r>
              <a:rPr lang="pt-BR" sz="2400" dirty="0"/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3779912" y="2190803"/>
            <a:ext cx="5256584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 err="1"/>
              <a:t>bool</a:t>
            </a:r>
            <a:r>
              <a:rPr lang="pt-BR" sz="2400" dirty="0"/>
              <a:t> </a:t>
            </a:r>
            <a:r>
              <a:rPr lang="pt-BR" sz="2400" dirty="0" err="1"/>
              <a:t>Empty</a:t>
            </a:r>
            <a:r>
              <a:rPr lang="pt-BR" sz="2400" dirty="0"/>
              <a:t>(Pilha *pilha) </a:t>
            </a:r>
            <a:br>
              <a:rPr lang="pt-BR" sz="2400" dirty="0"/>
            </a:br>
            <a:r>
              <a:rPr lang="pt-BR" sz="2400" dirty="0"/>
              <a:t>{ </a:t>
            </a:r>
            <a:br>
              <a:rPr lang="pt-BR" sz="2400" dirty="0"/>
            </a:br>
            <a:r>
              <a:rPr lang="pt-BR" sz="2400" dirty="0"/>
              <a:t>    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smtClean="0"/>
              <a:t>pilha-</a:t>
            </a:r>
            <a:r>
              <a:rPr lang="pt-BR" sz="2400" dirty="0"/>
              <a:t>&gt;</a:t>
            </a:r>
            <a:r>
              <a:rPr lang="pt-BR" sz="2400" dirty="0" smtClean="0"/>
              <a:t>alunos == NULL; 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}  </a:t>
            </a:r>
          </a:p>
        </p:txBody>
      </p:sp>
      <p:sp>
        <p:nvSpPr>
          <p:cNvPr id="8" name="Retângulo 7"/>
          <p:cNvSpPr/>
          <p:nvPr/>
        </p:nvSpPr>
        <p:spPr>
          <a:xfrm>
            <a:off x="3779912" y="4451628"/>
            <a:ext cx="5256584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 err="1"/>
              <a:t>bool</a:t>
            </a:r>
            <a:r>
              <a:rPr lang="pt-BR" sz="2400" dirty="0"/>
              <a:t> </a:t>
            </a:r>
            <a:r>
              <a:rPr lang="pt-BR" sz="2400" dirty="0" err="1"/>
              <a:t>Empty</a:t>
            </a:r>
            <a:r>
              <a:rPr lang="pt-BR" sz="2400" dirty="0"/>
              <a:t>(Pilha *pilha) </a:t>
            </a:r>
            <a:br>
              <a:rPr lang="pt-BR" sz="2400" dirty="0"/>
            </a:br>
            <a:r>
              <a:rPr lang="pt-BR" sz="2400" dirty="0"/>
              <a:t>{ </a:t>
            </a:r>
            <a:br>
              <a:rPr lang="pt-BR" sz="2400" dirty="0"/>
            </a:br>
            <a:r>
              <a:rPr lang="pt-BR" sz="2400" dirty="0"/>
              <a:t>    </a:t>
            </a:r>
            <a:r>
              <a:rPr lang="pt-BR" sz="2400" dirty="0" err="1"/>
              <a:t>return</a:t>
            </a:r>
            <a:r>
              <a:rPr lang="pt-BR" sz="2400" dirty="0"/>
              <a:t> pilha-</a:t>
            </a:r>
            <a:r>
              <a:rPr lang="pt-BR" sz="2400" dirty="0" smtClean="0"/>
              <a:t>&gt;limite == 0; 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} 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868144" y="386104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ou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892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12" y="2228671"/>
            <a:ext cx="4055332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 err="1"/>
              <a:t>bool</a:t>
            </a:r>
            <a:r>
              <a:rPr lang="pt-BR" sz="2400" dirty="0"/>
              <a:t> </a:t>
            </a:r>
            <a:r>
              <a:rPr lang="pt-BR" sz="2400" dirty="0" err="1"/>
              <a:t>Full</a:t>
            </a:r>
            <a:r>
              <a:rPr lang="pt-BR" sz="2400" dirty="0"/>
              <a:t>(Pilha *pilha) </a:t>
            </a:r>
            <a:br>
              <a:rPr lang="pt-BR" sz="2400" dirty="0"/>
            </a:br>
            <a:r>
              <a:rPr lang="pt-BR" sz="2400" dirty="0"/>
              <a:t>{ </a:t>
            </a:r>
            <a:br>
              <a:rPr lang="pt-BR" sz="2400" dirty="0"/>
            </a:br>
            <a:r>
              <a:rPr lang="pt-BR" sz="2400" dirty="0"/>
              <a:t>    </a:t>
            </a:r>
            <a:r>
              <a:rPr lang="pt-BR" sz="2400" dirty="0" err="1"/>
              <a:t>return</a:t>
            </a:r>
            <a:r>
              <a:rPr lang="pt-BR" sz="2400" dirty="0"/>
              <a:t> pilha-&gt;topo == MAX; </a:t>
            </a:r>
            <a:br>
              <a:rPr lang="pt-BR" sz="2400" dirty="0"/>
            </a:br>
            <a:r>
              <a:rPr lang="pt-BR" sz="2400" dirty="0"/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4355976" y="2204451"/>
            <a:ext cx="4572000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sz="2400" dirty="0" err="1"/>
              <a:t>bool</a:t>
            </a:r>
            <a:r>
              <a:rPr lang="pt-BR" sz="2400" dirty="0"/>
              <a:t> </a:t>
            </a:r>
            <a:r>
              <a:rPr lang="pt-BR" sz="2400" dirty="0" err="1"/>
              <a:t>Full</a:t>
            </a:r>
            <a:r>
              <a:rPr lang="pt-BR" sz="2400" dirty="0"/>
              <a:t>(Pilha *pilha) </a:t>
            </a:r>
            <a:br>
              <a:rPr lang="pt-BR" sz="2400" dirty="0"/>
            </a:br>
            <a:r>
              <a:rPr lang="pt-BR" sz="2400" dirty="0"/>
              <a:t>{ </a:t>
            </a:r>
            <a:br>
              <a:rPr lang="pt-BR" sz="2400" dirty="0"/>
            </a:br>
            <a:r>
              <a:rPr lang="pt-BR" sz="2400" dirty="0"/>
              <a:t>    </a:t>
            </a:r>
            <a:r>
              <a:rPr lang="pt-BR" sz="2400" dirty="0" err="1"/>
              <a:t>return</a:t>
            </a:r>
            <a:r>
              <a:rPr lang="pt-BR" sz="2400" dirty="0"/>
              <a:t> FALSE; </a:t>
            </a:r>
            <a:br>
              <a:rPr lang="pt-BR" sz="2400" dirty="0"/>
            </a:br>
            <a:r>
              <a:rPr lang="pt-BR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4045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6512" y="1423317"/>
            <a:ext cx="4032448" cy="380588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err="1"/>
              <a:t>bool</a:t>
            </a:r>
            <a:r>
              <a:rPr lang="pt-BR" sz="1800" dirty="0"/>
              <a:t> </a:t>
            </a:r>
            <a:r>
              <a:rPr lang="pt-BR" sz="1800" dirty="0" smtClean="0"/>
              <a:t>PUSH(Pilha *pilha</a:t>
            </a:r>
            <a:r>
              <a:rPr lang="pt-BR" sz="1800" dirty="0"/>
              <a:t>, Aluno </a:t>
            </a:r>
            <a:r>
              <a:rPr lang="pt-BR" sz="1800" dirty="0" smtClean="0"/>
              <a:t>*item</a:t>
            </a:r>
            <a:r>
              <a:rPr lang="pt-BR" sz="1800" dirty="0"/>
              <a:t>) </a:t>
            </a:r>
            <a:br>
              <a:rPr lang="pt-BR" sz="1800" dirty="0"/>
            </a:br>
            <a:r>
              <a:rPr lang="pt-BR" sz="1800" dirty="0"/>
              <a:t>{ </a:t>
            </a:r>
            <a:br>
              <a:rPr lang="pt-BR" sz="1800" dirty="0"/>
            </a:br>
            <a:r>
              <a:rPr lang="pt-BR" sz="1800" dirty="0"/>
              <a:t>    </a:t>
            </a:r>
            <a:r>
              <a:rPr lang="pt-BR" sz="1800" dirty="0" err="1"/>
              <a:t>if</a:t>
            </a:r>
            <a:r>
              <a:rPr lang="pt-BR" sz="1800" dirty="0"/>
              <a:t> </a:t>
            </a:r>
            <a:r>
              <a:rPr lang="pt-BR" sz="1800" dirty="0" smtClean="0"/>
              <a:t>(!</a:t>
            </a:r>
            <a:r>
              <a:rPr lang="pt-BR" sz="1800" dirty="0" err="1" smtClean="0"/>
              <a:t>Full</a:t>
            </a:r>
            <a:r>
              <a:rPr lang="pt-BR" sz="1800" dirty="0" smtClean="0"/>
              <a:t>(pilha</a:t>
            </a:r>
            <a:r>
              <a:rPr lang="pt-BR" sz="1800" dirty="0"/>
              <a:t>)) </a:t>
            </a:r>
            <a:br>
              <a:rPr lang="pt-BR" sz="1800" dirty="0"/>
            </a:br>
            <a:r>
              <a:rPr lang="pt-BR" sz="1800" dirty="0"/>
              <a:t>    { </a:t>
            </a:r>
            <a:br>
              <a:rPr lang="pt-BR" sz="1800" dirty="0"/>
            </a:br>
            <a:r>
              <a:rPr lang="pt-BR" sz="1800" dirty="0"/>
              <a:t>        </a:t>
            </a:r>
            <a:r>
              <a:rPr lang="pt-BR" sz="1800" dirty="0" smtClean="0"/>
              <a:t>pilha-&gt;alunos[pilha-&gt;topo</a:t>
            </a:r>
            <a:r>
              <a:rPr lang="pt-BR" sz="1800" dirty="0"/>
              <a:t>] = </a:t>
            </a:r>
            <a:r>
              <a:rPr lang="pt-BR" sz="1800" dirty="0" smtClean="0"/>
              <a:t>*item</a:t>
            </a:r>
            <a:r>
              <a:rPr lang="pt-BR" sz="1800" dirty="0"/>
              <a:t>; </a:t>
            </a:r>
            <a:br>
              <a:rPr lang="pt-BR" sz="1800" dirty="0"/>
            </a:br>
            <a:r>
              <a:rPr lang="pt-BR" sz="1800" dirty="0"/>
              <a:t>        </a:t>
            </a:r>
            <a:r>
              <a:rPr lang="pt-BR" sz="1800" dirty="0" smtClean="0"/>
              <a:t>pilha-&gt;topo</a:t>
            </a:r>
            <a:r>
              <a:rPr lang="pt-BR" sz="1800" dirty="0"/>
              <a:t>++; </a:t>
            </a:r>
            <a:br>
              <a:rPr lang="pt-BR" sz="1800" dirty="0"/>
            </a:br>
            <a:r>
              <a:rPr lang="pt-BR" sz="1800" dirty="0"/>
              <a:t>        </a:t>
            </a:r>
            <a:r>
              <a:rPr lang="pt-BR" sz="1800" dirty="0" err="1"/>
              <a:t>return</a:t>
            </a:r>
            <a:r>
              <a:rPr lang="pt-BR" sz="1800" dirty="0"/>
              <a:t> </a:t>
            </a:r>
            <a:r>
              <a:rPr lang="pt-BR" sz="1800" dirty="0" err="1"/>
              <a:t>true</a:t>
            </a:r>
            <a:r>
              <a:rPr lang="pt-BR" sz="1800" dirty="0"/>
              <a:t>; </a:t>
            </a:r>
            <a:br>
              <a:rPr lang="pt-BR" sz="1800" dirty="0"/>
            </a:br>
            <a:r>
              <a:rPr lang="pt-BR" sz="1800" dirty="0"/>
              <a:t>    } </a:t>
            </a:r>
            <a:br>
              <a:rPr lang="pt-BR" sz="1800" dirty="0"/>
            </a:br>
            <a:r>
              <a:rPr lang="pt-BR" sz="1800" dirty="0"/>
              <a:t>    </a:t>
            </a:r>
            <a:r>
              <a:rPr lang="pt-BR" sz="1800" dirty="0" err="1"/>
              <a:t>else</a:t>
            </a:r>
            <a:r>
              <a:rPr lang="pt-BR" sz="1800" dirty="0"/>
              <a:t> </a:t>
            </a:r>
            <a:br>
              <a:rPr lang="pt-BR" sz="1800" dirty="0"/>
            </a:br>
            <a:r>
              <a:rPr lang="pt-BR" sz="1800" dirty="0"/>
              <a:t>    { </a:t>
            </a:r>
            <a:br>
              <a:rPr lang="pt-BR" sz="1800" dirty="0"/>
            </a:br>
            <a:r>
              <a:rPr lang="pt-BR" sz="1800" dirty="0"/>
              <a:t>        </a:t>
            </a:r>
            <a:r>
              <a:rPr lang="pt-BR" sz="1800" dirty="0" err="1"/>
              <a:t>return</a:t>
            </a:r>
            <a:r>
              <a:rPr lang="pt-BR" sz="1800" dirty="0"/>
              <a:t> false; </a:t>
            </a:r>
            <a:br>
              <a:rPr lang="pt-BR" sz="1800" dirty="0"/>
            </a:br>
            <a:r>
              <a:rPr lang="pt-BR" sz="1800" dirty="0"/>
              <a:t>    } </a:t>
            </a:r>
            <a:br>
              <a:rPr lang="pt-BR" sz="1800" dirty="0"/>
            </a:br>
            <a:r>
              <a:rPr lang="pt-BR" sz="1800" dirty="0"/>
              <a:t>}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067944" y="44624"/>
            <a:ext cx="5004048" cy="67687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600" dirty="0" err="1" smtClean="0"/>
              <a:t>bool</a:t>
            </a:r>
            <a:r>
              <a:rPr lang="pt-BR" sz="1600" dirty="0" smtClean="0"/>
              <a:t> PUSH(Pilha *pilha, Aluno *item)  { </a:t>
            </a:r>
            <a:br>
              <a:rPr lang="pt-BR" sz="1600" dirty="0" smtClean="0"/>
            </a:br>
            <a:r>
              <a:rPr lang="pt-BR" sz="1600" dirty="0" smtClean="0"/>
              <a:t>      Aluno *alunos;</a:t>
            </a:r>
          </a:p>
          <a:p>
            <a:pPr marL="0" indent="0">
              <a:buFont typeface="Arial" pitchFamily="34" charset="0"/>
              <a:buNone/>
            </a:pPr>
            <a:r>
              <a:rPr lang="pt-BR" sz="900" dirty="0"/>
              <a:t> </a:t>
            </a:r>
            <a:r>
              <a:rPr lang="pt-BR" sz="900" dirty="0" smtClean="0"/>
              <a:t>     </a:t>
            </a:r>
          </a:p>
          <a:p>
            <a:pPr marL="0" indent="0">
              <a:buNone/>
            </a:pPr>
            <a:r>
              <a:rPr lang="pt-BR" sz="1600" dirty="0" smtClean="0"/>
              <a:t>      </a:t>
            </a:r>
            <a:r>
              <a:rPr lang="pt-BR" sz="1600" dirty="0"/>
              <a:t>pilha-</a:t>
            </a:r>
            <a:r>
              <a:rPr lang="pt-BR" sz="1600" dirty="0" smtClean="0"/>
              <a:t>&gt;limite++;</a:t>
            </a:r>
          </a:p>
          <a:p>
            <a:pPr marL="0" indent="0">
              <a:buNone/>
            </a:pPr>
            <a:r>
              <a:rPr lang="pt-BR" sz="1600" dirty="0"/>
              <a:t> </a:t>
            </a:r>
            <a:r>
              <a:rPr lang="pt-BR" sz="1600" dirty="0" smtClean="0"/>
              <a:t>     alunos = (Aluno *)</a:t>
            </a:r>
            <a:r>
              <a:rPr lang="pt-BR" sz="1600" dirty="0" err="1" smtClean="0"/>
              <a:t>malloc</a:t>
            </a:r>
            <a:r>
              <a:rPr lang="pt-BR" sz="1600" dirty="0" smtClean="0"/>
              <a:t>(</a:t>
            </a:r>
            <a:r>
              <a:rPr lang="pt-BR" sz="1600" dirty="0" err="1" smtClean="0"/>
              <a:t>sizeof</a:t>
            </a:r>
            <a:r>
              <a:rPr lang="pt-BR" sz="1600" dirty="0" smtClean="0"/>
              <a:t>(Aluno)</a:t>
            </a:r>
          </a:p>
          <a:p>
            <a:pPr marL="0" indent="0">
              <a:buNone/>
            </a:pPr>
            <a:r>
              <a:rPr lang="pt-BR" sz="1600" dirty="0"/>
              <a:t> </a:t>
            </a:r>
            <a:r>
              <a:rPr lang="pt-BR" sz="1600" dirty="0" smtClean="0"/>
              <a:t>                                                    *</a:t>
            </a:r>
            <a:r>
              <a:rPr lang="pt-BR" sz="1600" dirty="0"/>
              <a:t>pilha-&gt;limite</a:t>
            </a:r>
            <a:r>
              <a:rPr lang="pt-BR" sz="1600" dirty="0" smtClean="0"/>
              <a:t>);</a:t>
            </a:r>
          </a:p>
          <a:p>
            <a:pPr marL="0" indent="0">
              <a:buNone/>
            </a:pPr>
            <a:endParaRPr lang="pt-BR" sz="800" dirty="0" smtClean="0"/>
          </a:p>
          <a:p>
            <a:pPr marL="0" indent="0">
              <a:buNone/>
            </a:pPr>
            <a:r>
              <a:rPr lang="pt-BR" sz="1600" dirty="0"/>
              <a:t> </a:t>
            </a:r>
            <a:r>
              <a:rPr lang="pt-BR" sz="1600" dirty="0" smtClean="0"/>
              <a:t>      </a:t>
            </a:r>
            <a:r>
              <a:rPr lang="pt-BR" sz="1600" dirty="0" err="1" smtClean="0"/>
              <a:t>if</a:t>
            </a:r>
            <a:r>
              <a:rPr lang="pt-BR" sz="1600" dirty="0"/>
              <a:t>(!alunos) </a:t>
            </a:r>
            <a:r>
              <a:rPr lang="pt-BR" sz="1600" dirty="0" smtClean="0"/>
              <a:t>{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       </a:t>
            </a:r>
            <a:r>
              <a:rPr lang="pt-BR" sz="1600" dirty="0" smtClean="0"/>
              <a:t>    </a:t>
            </a:r>
            <a:r>
              <a:rPr lang="pt-BR" sz="1600" dirty="0" err="1"/>
              <a:t>printf</a:t>
            </a:r>
            <a:r>
              <a:rPr lang="pt-BR" sz="1600" dirty="0"/>
              <a:t>(“Erro alocando memoria!”);</a:t>
            </a:r>
          </a:p>
          <a:p>
            <a:pPr marL="0" indent="0">
              <a:buNone/>
            </a:pPr>
            <a:r>
              <a:rPr lang="pt-BR" sz="1600" dirty="0" smtClean="0"/>
              <a:t>           </a:t>
            </a:r>
            <a:r>
              <a:rPr lang="pt-BR" sz="1600" dirty="0" err="1"/>
              <a:t>return</a:t>
            </a:r>
            <a:r>
              <a:rPr lang="pt-BR" sz="1600" dirty="0"/>
              <a:t>;</a:t>
            </a:r>
          </a:p>
          <a:p>
            <a:pPr marL="0" indent="0">
              <a:buNone/>
            </a:pPr>
            <a:r>
              <a:rPr lang="pt-BR" sz="1600" dirty="0"/>
              <a:t>      </a:t>
            </a:r>
            <a:r>
              <a:rPr lang="pt-BR" sz="1600" dirty="0" smtClean="0"/>
              <a:t>}</a:t>
            </a:r>
          </a:p>
          <a:p>
            <a:pPr marL="0" indent="0">
              <a:buNone/>
            </a:pPr>
            <a:endParaRPr lang="pt-BR" sz="1050" dirty="0" smtClean="0"/>
          </a:p>
          <a:p>
            <a:pPr marL="0" indent="0">
              <a:buNone/>
            </a:pPr>
            <a:r>
              <a:rPr lang="pt-BR" sz="1600" dirty="0" smtClean="0"/>
              <a:t>     </a:t>
            </a:r>
            <a:r>
              <a:rPr lang="pt-BR" sz="1600" dirty="0" err="1"/>
              <a:t>CopiaPilha</a:t>
            </a:r>
            <a:r>
              <a:rPr lang="pt-BR" sz="1600" dirty="0"/>
              <a:t>(alunos, pilha-&gt;</a:t>
            </a:r>
            <a:r>
              <a:rPr lang="pt-BR" sz="1600" dirty="0" smtClean="0"/>
              <a:t>limite, </a:t>
            </a:r>
          </a:p>
          <a:p>
            <a:pPr marL="0" indent="0">
              <a:buNone/>
            </a:pPr>
            <a:r>
              <a:rPr lang="pt-BR" sz="1600" dirty="0"/>
              <a:t> </a:t>
            </a:r>
            <a:r>
              <a:rPr lang="pt-BR" sz="1600" dirty="0" smtClean="0"/>
              <a:t>                         pilha-</a:t>
            </a:r>
            <a:r>
              <a:rPr lang="pt-BR" sz="1600" dirty="0"/>
              <a:t>&gt;</a:t>
            </a:r>
            <a:r>
              <a:rPr lang="pt-BR" sz="1600" dirty="0" smtClean="0"/>
              <a:t>alunos, </a:t>
            </a:r>
            <a:r>
              <a:rPr lang="pt-BR" sz="1600" dirty="0"/>
              <a:t>pilha-&gt;</a:t>
            </a:r>
            <a:r>
              <a:rPr lang="pt-BR" sz="1600" dirty="0" smtClean="0"/>
              <a:t>limite - 1);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     </a:t>
            </a:r>
            <a:r>
              <a:rPr lang="pt-BR" sz="1600" dirty="0" err="1" smtClean="0"/>
              <a:t>if</a:t>
            </a:r>
            <a:r>
              <a:rPr lang="pt-BR" sz="1600" dirty="0" smtClean="0"/>
              <a:t> (</a:t>
            </a:r>
            <a:r>
              <a:rPr lang="pt-BR" sz="1600" dirty="0"/>
              <a:t>pilha-&gt;</a:t>
            </a:r>
            <a:r>
              <a:rPr lang="pt-BR" sz="1600" dirty="0" smtClean="0"/>
              <a:t>alunos)</a:t>
            </a:r>
          </a:p>
          <a:p>
            <a:pPr marL="0" indent="0">
              <a:buNone/>
            </a:pPr>
            <a:r>
              <a:rPr lang="pt-BR" sz="1600" dirty="0" smtClean="0"/>
              <a:t>        </a:t>
            </a:r>
            <a:r>
              <a:rPr lang="pt-BR" sz="1600" dirty="0" err="1" smtClean="0"/>
              <a:t>free</a:t>
            </a:r>
            <a:r>
              <a:rPr lang="pt-BR" sz="1600" dirty="0" smtClean="0"/>
              <a:t>(pilha-</a:t>
            </a:r>
            <a:r>
              <a:rPr lang="pt-BR" sz="1600" dirty="0"/>
              <a:t>&gt;alunos);</a:t>
            </a:r>
          </a:p>
          <a:p>
            <a:pPr marL="0" indent="0">
              <a:buNone/>
            </a:pPr>
            <a:r>
              <a:rPr lang="pt-BR" sz="1600" dirty="0"/>
              <a:t>     pilha-&gt;alunos = alunos</a:t>
            </a:r>
            <a:r>
              <a:rPr lang="pt-BR" sz="1600" dirty="0" smtClean="0"/>
              <a:t>;</a:t>
            </a:r>
          </a:p>
          <a:p>
            <a:pPr marL="0" indent="0">
              <a:buNone/>
            </a:pPr>
            <a:endParaRPr lang="pt-BR" sz="1100" dirty="0" smtClean="0"/>
          </a:p>
          <a:p>
            <a:pPr marL="0" indent="0">
              <a:buNone/>
            </a:pPr>
            <a:r>
              <a:rPr lang="pt-BR" sz="1600" dirty="0" smtClean="0"/>
              <a:t>      pilha-&gt;alunos[pilha-&gt;limite - 1] = *item; </a:t>
            </a:r>
            <a:br>
              <a:rPr lang="pt-BR" sz="1600" dirty="0" smtClean="0"/>
            </a:br>
            <a:r>
              <a:rPr lang="pt-BR" sz="1600" dirty="0" smtClean="0"/>
              <a:t>      pilha-&gt;topo = &amp;pilha-&gt;alunos[</a:t>
            </a:r>
            <a:r>
              <a:rPr lang="pt-BR" sz="1600" dirty="0"/>
              <a:t>pilha-&gt;limite - 1</a:t>
            </a:r>
            <a:r>
              <a:rPr lang="pt-BR" sz="1600" dirty="0" smtClean="0"/>
              <a:t>]; </a:t>
            </a:r>
          </a:p>
          <a:p>
            <a:pPr marL="0" indent="0">
              <a:buNone/>
            </a:pPr>
            <a:r>
              <a:rPr lang="pt-BR" sz="1600" dirty="0"/>
              <a:t>      pilha-</a:t>
            </a:r>
            <a:r>
              <a:rPr lang="pt-BR" sz="1600" dirty="0" smtClean="0"/>
              <a:t>&gt;base = pilha-&gt;alunos;</a:t>
            </a:r>
          </a:p>
          <a:p>
            <a:pPr marL="0" indent="0">
              <a:buNone/>
            </a:pP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      </a:t>
            </a:r>
            <a:r>
              <a:rPr lang="pt-BR" sz="1600" dirty="0" err="1" smtClean="0"/>
              <a:t>return</a:t>
            </a:r>
            <a:r>
              <a:rPr lang="pt-BR" sz="1600" dirty="0" smtClean="0"/>
              <a:t> </a:t>
            </a:r>
            <a:r>
              <a:rPr lang="pt-BR" sz="1600" dirty="0" err="1" smtClean="0"/>
              <a:t>true</a:t>
            </a:r>
            <a:r>
              <a:rPr lang="pt-BR" sz="1600" dirty="0" smtClean="0"/>
              <a:t>; </a:t>
            </a:r>
            <a:br>
              <a:rPr lang="pt-BR" sz="1600" dirty="0" smtClean="0"/>
            </a:br>
            <a:r>
              <a:rPr lang="pt-BR" sz="1600" dirty="0" smtClean="0"/>
              <a:t>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731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5496" y="1556792"/>
            <a:ext cx="3816424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void</a:t>
            </a:r>
            <a:r>
              <a:rPr lang="pt-BR" dirty="0"/>
              <a:t> POP(Pilha *pilha, Aluno *aluno) </a:t>
            </a:r>
            <a:br>
              <a:rPr lang="pt-BR" dirty="0"/>
            </a:br>
            <a:r>
              <a:rPr lang="pt-BR" dirty="0"/>
              <a:t>{ 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dirty="0" err="1" smtClean="0"/>
              <a:t>if</a:t>
            </a:r>
            <a:r>
              <a:rPr lang="pt-BR" dirty="0" smtClean="0"/>
              <a:t> (pilha-&gt;topo == 0)</a:t>
            </a:r>
          </a:p>
          <a:p>
            <a:r>
              <a:rPr lang="pt-BR" dirty="0"/>
              <a:t> </a:t>
            </a:r>
            <a:r>
              <a:rPr lang="pt-BR" dirty="0" smtClean="0"/>
              <a:t>    </a:t>
            </a:r>
            <a:r>
              <a:rPr lang="pt-BR" dirty="0" err="1" smtClean="0"/>
              <a:t>return</a:t>
            </a:r>
            <a:r>
              <a:rPr lang="pt-BR" dirty="0" smtClean="0"/>
              <a:t>;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pilha-&gt;topo--; </a:t>
            </a:r>
            <a:br>
              <a:rPr lang="pt-BR" dirty="0"/>
            </a:br>
            <a:r>
              <a:rPr lang="pt-BR" dirty="0"/>
              <a:t>    *aluno = pilha-&gt;alunos[pilha-&gt;topo]; </a:t>
            </a:r>
            <a:br>
              <a:rPr lang="pt-BR" dirty="0"/>
            </a:br>
            <a:r>
              <a:rPr lang="pt-BR" dirty="0"/>
              <a:t>}</a:t>
            </a:r>
          </a:p>
        </p:txBody>
      </p:sp>
      <p:sp>
        <p:nvSpPr>
          <p:cNvPr id="7" name="Retângulo 6"/>
          <p:cNvSpPr/>
          <p:nvPr/>
        </p:nvSpPr>
        <p:spPr>
          <a:xfrm>
            <a:off x="3923928" y="44624"/>
            <a:ext cx="5112568" cy="66787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dirty="0" err="1"/>
              <a:t>void</a:t>
            </a:r>
            <a:r>
              <a:rPr lang="pt-BR" sz="1400" dirty="0"/>
              <a:t> POP(Pilha *pilha, Aluno *aluno) </a:t>
            </a:r>
            <a:br>
              <a:rPr lang="pt-BR" sz="1400" dirty="0"/>
            </a:br>
            <a:r>
              <a:rPr lang="pt-BR" sz="1400" dirty="0"/>
              <a:t>{ </a:t>
            </a:r>
            <a:endParaRPr lang="pt-BR" sz="1400" dirty="0" smtClean="0"/>
          </a:p>
          <a:p>
            <a:r>
              <a:rPr lang="pt-BR" sz="1400" dirty="0"/>
              <a:t> </a:t>
            </a:r>
            <a:r>
              <a:rPr lang="pt-BR" sz="1400" dirty="0" smtClean="0"/>
              <a:t>   </a:t>
            </a:r>
            <a:r>
              <a:rPr lang="pt-BR" sz="1400" dirty="0" err="1" smtClean="0"/>
              <a:t>if</a:t>
            </a:r>
            <a:r>
              <a:rPr lang="pt-BR" sz="1400" dirty="0" smtClean="0"/>
              <a:t>(</a:t>
            </a:r>
            <a:r>
              <a:rPr lang="pt-BR" sz="1400" dirty="0" err="1" smtClean="0"/>
              <a:t>Empty</a:t>
            </a:r>
            <a:r>
              <a:rPr lang="pt-BR" sz="1400" dirty="0" smtClean="0"/>
              <a:t>(pilha))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</a:t>
            </a:r>
            <a:r>
              <a:rPr lang="pt-BR" sz="1400" dirty="0" err="1" smtClean="0"/>
              <a:t>return</a:t>
            </a:r>
            <a:r>
              <a:rPr lang="pt-BR" sz="1400" dirty="0" smtClean="0"/>
              <a:t>;</a:t>
            </a:r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    </a:t>
            </a:r>
            <a:r>
              <a:rPr lang="pt-BR" sz="1400" dirty="0" smtClean="0"/>
              <a:t>aluno </a:t>
            </a:r>
            <a:r>
              <a:rPr lang="pt-BR" sz="1400" dirty="0"/>
              <a:t>= </a:t>
            </a:r>
            <a:r>
              <a:rPr lang="pt-BR" sz="1400" dirty="0" smtClean="0"/>
              <a:t>pilha-&gt;topo</a:t>
            </a:r>
          </a:p>
          <a:p>
            <a:endParaRPr lang="pt-BR" sz="1050" dirty="0"/>
          </a:p>
          <a:p>
            <a:r>
              <a:rPr lang="pt-BR" sz="1400" dirty="0" smtClean="0"/>
              <a:t>     Aluno *alunos;</a:t>
            </a:r>
          </a:p>
          <a:p>
            <a:r>
              <a:rPr lang="pt-BR" sz="1400" dirty="0" smtClean="0"/>
              <a:t>     </a:t>
            </a:r>
            <a:r>
              <a:rPr lang="pt-BR" sz="1400" dirty="0"/>
              <a:t>pilha-&gt;</a:t>
            </a:r>
            <a:r>
              <a:rPr lang="pt-BR" sz="1400" dirty="0" smtClean="0"/>
              <a:t>limite--;</a:t>
            </a:r>
          </a:p>
          <a:p>
            <a:endParaRPr lang="pt-BR" sz="1000" dirty="0"/>
          </a:p>
          <a:p>
            <a:r>
              <a:rPr lang="pt-BR" sz="1400" dirty="0" smtClean="0"/>
              <a:t>     </a:t>
            </a:r>
            <a:r>
              <a:rPr lang="pt-BR" sz="1400" dirty="0" err="1" smtClean="0"/>
              <a:t>if</a:t>
            </a:r>
            <a:r>
              <a:rPr lang="pt-BR" sz="1400" dirty="0" smtClean="0"/>
              <a:t> (</a:t>
            </a:r>
            <a:r>
              <a:rPr lang="pt-BR" sz="1400" dirty="0"/>
              <a:t>pilha-&gt;</a:t>
            </a:r>
            <a:r>
              <a:rPr lang="pt-BR" sz="1400" dirty="0" smtClean="0"/>
              <a:t>limite == 0) {</a:t>
            </a:r>
          </a:p>
          <a:p>
            <a:r>
              <a:rPr lang="pt-BR" sz="1400" dirty="0" smtClean="0"/>
              <a:t>       </a:t>
            </a:r>
            <a:r>
              <a:rPr lang="pt-BR" sz="1400" dirty="0" err="1" smtClean="0"/>
              <a:t>free</a:t>
            </a:r>
            <a:r>
              <a:rPr lang="pt-BR" sz="1400" dirty="0" smtClean="0"/>
              <a:t>(pilha-&gt;alunos);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 Reset(pilha);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 </a:t>
            </a:r>
            <a:r>
              <a:rPr lang="pt-BR" sz="1400" dirty="0" err="1" smtClean="0"/>
              <a:t>return</a:t>
            </a:r>
            <a:r>
              <a:rPr lang="pt-BR" sz="1400" dirty="0" smtClean="0"/>
              <a:t>;</a:t>
            </a:r>
            <a:endParaRPr lang="pt-BR" sz="1400" dirty="0"/>
          </a:p>
          <a:p>
            <a:r>
              <a:rPr lang="pt-BR" sz="1400" dirty="0" smtClean="0"/>
              <a:t>     }</a:t>
            </a:r>
          </a:p>
          <a:p>
            <a:endParaRPr lang="pt-BR" sz="1000" dirty="0" smtClean="0"/>
          </a:p>
          <a:p>
            <a:r>
              <a:rPr lang="pt-BR" sz="1400" dirty="0"/>
              <a:t> </a:t>
            </a:r>
            <a:r>
              <a:rPr lang="pt-BR" sz="1400" dirty="0" smtClean="0"/>
              <a:t>    </a:t>
            </a:r>
            <a:r>
              <a:rPr lang="pt-BR" sz="1400" dirty="0" err="1" smtClean="0"/>
              <a:t>size_t</a:t>
            </a:r>
            <a:r>
              <a:rPr lang="pt-BR" sz="1400" dirty="0" smtClean="0"/>
              <a:t> </a:t>
            </a:r>
            <a:r>
              <a:rPr lang="pt-BR" sz="1400" dirty="0" err="1" smtClean="0"/>
              <a:t>size</a:t>
            </a:r>
            <a:r>
              <a:rPr lang="pt-BR" sz="1400" dirty="0" smtClean="0"/>
              <a:t> = </a:t>
            </a:r>
            <a:r>
              <a:rPr lang="pt-BR" sz="1400" dirty="0" err="1"/>
              <a:t>sizeof</a:t>
            </a:r>
            <a:r>
              <a:rPr lang="pt-BR" sz="1400" dirty="0"/>
              <a:t>(Aluno) * pilha-&gt;</a:t>
            </a:r>
            <a:r>
              <a:rPr lang="pt-BR" sz="1400" dirty="0" smtClean="0"/>
              <a:t>limite;</a:t>
            </a:r>
          </a:p>
          <a:p>
            <a:r>
              <a:rPr lang="pt-BR" sz="1400" dirty="0" smtClean="0"/>
              <a:t>     alunos = (Aluno *)</a:t>
            </a:r>
            <a:r>
              <a:rPr lang="pt-BR" sz="1400" dirty="0" err="1" smtClean="0"/>
              <a:t>malloc</a:t>
            </a:r>
            <a:r>
              <a:rPr lang="pt-BR" sz="1400" dirty="0" smtClean="0"/>
              <a:t>(</a:t>
            </a:r>
            <a:r>
              <a:rPr lang="pt-BR" sz="1400" dirty="0" err="1" smtClean="0"/>
              <a:t>size</a:t>
            </a:r>
            <a:r>
              <a:rPr lang="pt-BR" sz="1400" dirty="0" smtClean="0"/>
              <a:t>);</a:t>
            </a:r>
          </a:p>
          <a:p>
            <a:endParaRPr lang="pt-BR" sz="1050" dirty="0"/>
          </a:p>
          <a:p>
            <a:r>
              <a:rPr lang="pt-BR" sz="1400" dirty="0" smtClean="0"/>
              <a:t>     </a:t>
            </a:r>
            <a:r>
              <a:rPr lang="pt-BR" sz="1400" dirty="0" err="1" smtClean="0"/>
              <a:t>if</a:t>
            </a:r>
            <a:r>
              <a:rPr lang="pt-BR" sz="1400" dirty="0" smtClean="0"/>
              <a:t>(!alunos) {</a:t>
            </a:r>
          </a:p>
          <a:p>
            <a:endParaRPr lang="pt-BR" sz="1400" dirty="0"/>
          </a:p>
          <a:p>
            <a:r>
              <a:rPr lang="pt-BR" sz="1400" dirty="0" smtClean="0"/>
              <a:t>        </a:t>
            </a:r>
            <a:r>
              <a:rPr lang="pt-BR" sz="1400" dirty="0" err="1" smtClean="0"/>
              <a:t>printf</a:t>
            </a:r>
            <a:r>
              <a:rPr lang="pt-BR" sz="1400" dirty="0" smtClean="0"/>
              <a:t>(“Erro alocando memoria!”);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  </a:t>
            </a:r>
            <a:r>
              <a:rPr lang="pt-BR" sz="1400" dirty="0" err="1" smtClean="0"/>
              <a:t>return</a:t>
            </a:r>
            <a:r>
              <a:rPr lang="pt-BR" sz="1400" dirty="0" smtClean="0"/>
              <a:t>;</a:t>
            </a:r>
            <a:endParaRPr lang="pt-BR" sz="1400" dirty="0"/>
          </a:p>
          <a:p>
            <a:r>
              <a:rPr lang="pt-BR" sz="1400" dirty="0" smtClean="0"/>
              <a:t>      }</a:t>
            </a:r>
          </a:p>
          <a:p>
            <a:endParaRPr lang="pt-BR" sz="900" dirty="0" smtClean="0"/>
          </a:p>
          <a:p>
            <a:r>
              <a:rPr lang="pt-BR" sz="1400" dirty="0" smtClean="0"/>
              <a:t>      </a:t>
            </a:r>
            <a:r>
              <a:rPr lang="pt-BR" sz="1400" dirty="0" err="1"/>
              <a:t>CopiaPilha</a:t>
            </a:r>
            <a:r>
              <a:rPr lang="pt-BR" sz="1400" dirty="0"/>
              <a:t>(alunos, pilha-&gt;limite, </a:t>
            </a:r>
          </a:p>
          <a:p>
            <a:r>
              <a:rPr lang="pt-BR" sz="1400" dirty="0"/>
              <a:t>                          </a:t>
            </a:r>
            <a:r>
              <a:rPr lang="pt-BR" sz="1400" dirty="0" smtClean="0"/>
              <a:t>  pilha-</a:t>
            </a:r>
            <a:r>
              <a:rPr lang="pt-BR" sz="1400" dirty="0"/>
              <a:t>&gt;alunos, pilha-&gt;limite </a:t>
            </a:r>
            <a:r>
              <a:rPr lang="pt-BR" sz="1400" dirty="0" smtClean="0">
                <a:solidFill>
                  <a:srgbClr val="FF0000"/>
                </a:solidFill>
              </a:rPr>
              <a:t>+</a:t>
            </a:r>
            <a:r>
              <a:rPr lang="pt-BR" sz="1400" dirty="0" smtClean="0"/>
              <a:t> </a:t>
            </a:r>
            <a:r>
              <a:rPr lang="pt-BR" sz="1400" dirty="0"/>
              <a:t>1</a:t>
            </a:r>
            <a:r>
              <a:rPr lang="pt-BR" sz="1400" dirty="0" smtClean="0"/>
              <a:t>);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 </a:t>
            </a:r>
            <a:r>
              <a:rPr lang="pt-BR" sz="1400" dirty="0" err="1" smtClean="0"/>
              <a:t>free</a:t>
            </a:r>
            <a:r>
              <a:rPr lang="pt-BR" sz="1400" dirty="0" smtClean="0"/>
              <a:t>(</a:t>
            </a:r>
            <a:r>
              <a:rPr lang="pt-BR" sz="1400" dirty="0"/>
              <a:t>pilha-&gt;alunos</a:t>
            </a:r>
            <a:r>
              <a:rPr lang="pt-BR" sz="1400" dirty="0" smtClean="0"/>
              <a:t>);</a:t>
            </a:r>
          </a:p>
          <a:p>
            <a:r>
              <a:rPr lang="pt-BR" sz="1400" dirty="0" smtClean="0"/>
              <a:t>       pilha-</a:t>
            </a:r>
            <a:r>
              <a:rPr lang="pt-BR" sz="1400" dirty="0"/>
              <a:t>&gt;</a:t>
            </a:r>
            <a:r>
              <a:rPr lang="pt-BR" sz="1400" dirty="0" smtClean="0"/>
              <a:t>alunos = alunos;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 pilha-&gt;topo = &amp;pilha-&gt;alunos[pilha-&gt;limite – 1]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 pilha-&gt;base = pilha-&gt;alunos;</a:t>
            </a:r>
          </a:p>
          <a:p>
            <a:r>
              <a:rPr lang="pt-BR" sz="1400" dirty="0" smtClean="0"/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005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Faça um programa que armazene a informação de várias pessoas numa pilha.</a:t>
            </a:r>
          </a:p>
          <a:p>
            <a:r>
              <a:rPr lang="pt-BR" dirty="0" smtClean="0"/>
              <a:t>O programa deve possuir um menu:</a:t>
            </a:r>
          </a:p>
          <a:p>
            <a:pPr lvl="1"/>
            <a:r>
              <a:rPr lang="pt-BR" dirty="0" smtClean="0"/>
              <a:t>0: Insere pessoa</a:t>
            </a:r>
          </a:p>
          <a:p>
            <a:pPr lvl="1"/>
            <a:r>
              <a:rPr lang="pt-BR" dirty="0" smtClean="0"/>
              <a:t>1: Deleta pessoa do topo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2: Deleta pessoa por nome</a:t>
            </a:r>
          </a:p>
          <a:p>
            <a:pPr lvl="1"/>
            <a:r>
              <a:rPr lang="pt-BR" dirty="0" smtClean="0"/>
              <a:t>3: Limpa a pilha</a:t>
            </a:r>
          </a:p>
          <a:p>
            <a:pPr lvl="1"/>
            <a:r>
              <a:rPr lang="pt-BR" dirty="0"/>
              <a:t>4</a:t>
            </a:r>
            <a:r>
              <a:rPr lang="pt-BR" dirty="0" smtClean="0"/>
              <a:t>: Lista na tela as pessoas</a:t>
            </a:r>
          </a:p>
          <a:p>
            <a:pPr lvl="1"/>
            <a:r>
              <a:rPr lang="pt-BR" dirty="0"/>
              <a:t>5</a:t>
            </a:r>
            <a:r>
              <a:rPr lang="pt-BR" dirty="0" smtClean="0"/>
              <a:t>: Sair do programa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4248" y="142541"/>
            <a:ext cx="1872208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typedef</a:t>
            </a:r>
            <a:r>
              <a:rPr lang="pt-BR" dirty="0"/>
              <a:t> </a:t>
            </a:r>
            <a:r>
              <a:rPr lang="pt-BR" dirty="0" err="1"/>
              <a:t>struct</a:t>
            </a:r>
            <a:r>
              <a:rPr lang="pt-BR" dirty="0"/>
              <a:t>{</a:t>
            </a:r>
          </a:p>
          <a:p>
            <a:r>
              <a:rPr lang="pt-BR" dirty="0"/>
              <a:t>   char nome[30];</a:t>
            </a:r>
          </a:p>
          <a:p>
            <a:r>
              <a:rPr lang="pt-BR" dirty="0"/>
              <a:t>   </a:t>
            </a:r>
            <a:r>
              <a:rPr lang="pt-BR" dirty="0" err="1"/>
              <a:t>int</a:t>
            </a:r>
            <a:r>
              <a:rPr lang="pt-BR" dirty="0"/>
              <a:t> idade;</a:t>
            </a:r>
          </a:p>
          <a:p>
            <a:r>
              <a:rPr lang="pt-BR" dirty="0" smtClean="0"/>
              <a:t>}</a:t>
            </a:r>
            <a:r>
              <a:rPr lang="pt-BR" dirty="0"/>
              <a:t>Pessoa;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580112" y="4797152"/>
            <a:ext cx="3096344" cy="1800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Dentro do </a:t>
            </a:r>
            <a:r>
              <a:rPr lang="pt-BR" dirty="0" err="1" smtClean="0"/>
              <a:t>main</a:t>
            </a:r>
            <a:r>
              <a:rPr lang="pt-BR" dirty="0" smtClean="0"/>
              <a:t> você só pode utilizar as funções POP, PUSH, RESET e CLEAR. Você não pode acessar as variáveis topo, base e pilha fora dessas funções.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0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Lista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Vetores são estruturas de fácil acesso</a:t>
            </a:r>
          </a:p>
          <a:p>
            <a:pPr lvl="1"/>
            <a:r>
              <a:rPr lang="pt-BR" dirty="0" smtClean="0"/>
              <a:t>No </a:t>
            </a:r>
            <a:r>
              <a:rPr lang="pt-BR" dirty="0"/>
              <a:t>entanto, </a:t>
            </a:r>
            <a:r>
              <a:rPr lang="pt-BR" dirty="0" smtClean="0">
                <a:solidFill>
                  <a:srgbClr val="FF0000"/>
                </a:solidFill>
              </a:rPr>
              <a:t>modificar o tamanho</a:t>
            </a:r>
            <a:r>
              <a:rPr lang="pt-BR" dirty="0" smtClean="0"/>
              <a:t> de um vetor é computacionalmente custoso</a:t>
            </a:r>
            <a:endParaRPr lang="pt-BR" dirty="0"/>
          </a:p>
          <a:p>
            <a:r>
              <a:rPr lang="pt-BR" dirty="0" smtClean="0"/>
              <a:t>Listas </a:t>
            </a:r>
            <a:r>
              <a:rPr lang="pt-BR" dirty="0"/>
              <a:t>encadeadas fornecem uma maneira </a:t>
            </a:r>
            <a:r>
              <a:rPr lang="pt-BR" dirty="0" smtClean="0"/>
              <a:t>de otimizar </a:t>
            </a:r>
            <a:r>
              <a:rPr lang="pt-BR" dirty="0"/>
              <a:t>a alocação de </a:t>
            </a:r>
            <a:r>
              <a:rPr lang="pt-BR" dirty="0" smtClean="0"/>
              <a:t>memória</a:t>
            </a:r>
          </a:p>
          <a:p>
            <a:pPr lvl="1"/>
            <a:r>
              <a:rPr lang="pt-BR" dirty="0" smtClean="0"/>
              <a:t>Para </a:t>
            </a:r>
            <a:r>
              <a:rPr lang="pt-BR" dirty="0"/>
              <a:t>cada novo elemento </a:t>
            </a:r>
            <a:r>
              <a:rPr lang="pt-BR" dirty="0" smtClean="0"/>
              <a:t>(nodo) é </a:t>
            </a:r>
            <a:r>
              <a:rPr lang="pt-BR" dirty="0"/>
              <a:t>alocado um espaço </a:t>
            </a:r>
            <a:r>
              <a:rPr lang="pt-BR" dirty="0" smtClean="0"/>
              <a:t>em memória</a:t>
            </a:r>
          </a:p>
          <a:p>
            <a:pPr lvl="1"/>
            <a:r>
              <a:rPr lang="pt-BR" dirty="0" smtClean="0"/>
              <a:t>Não é necessário criar um novo vetor com o tamanho novo</a:t>
            </a:r>
          </a:p>
          <a:p>
            <a:pPr lvl="1"/>
            <a:r>
              <a:rPr lang="pt-BR" dirty="0" smtClean="0"/>
              <a:t>Não é necessário copiar o conteúdo do vetor antigo para o novo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90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Mecanismos de abstração para </a:t>
            </a:r>
            <a:r>
              <a:rPr lang="pt-BR" dirty="0" err="1"/>
              <a:t>EDs</a:t>
            </a:r>
            <a:r>
              <a:rPr lang="pt-BR" dirty="0"/>
              <a:t> </a:t>
            </a:r>
            <a:r>
              <a:rPr lang="pt-BR" dirty="0" smtClean="0"/>
              <a:t>são usados </a:t>
            </a:r>
            <a:r>
              <a:rPr lang="pt-BR" dirty="0"/>
              <a:t>para simplificar como os </a:t>
            </a:r>
            <a:r>
              <a:rPr lang="pt-BR" dirty="0" smtClean="0"/>
              <a:t>usuários acessam </a:t>
            </a:r>
            <a:r>
              <a:rPr lang="pt-BR" dirty="0"/>
              <a:t>tais estruturas</a:t>
            </a:r>
          </a:p>
          <a:p>
            <a:r>
              <a:rPr lang="pt-BR" dirty="0" smtClean="0"/>
              <a:t>Normalmente</a:t>
            </a:r>
            <a:r>
              <a:rPr lang="pt-BR" dirty="0"/>
              <a:t>, tais abstrações </a:t>
            </a:r>
            <a:r>
              <a:rPr lang="pt-BR" dirty="0" smtClean="0"/>
              <a:t>são representadas </a:t>
            </a:r>
            <a:r>
              <a:rPr lang="pt-BR" dirty="0"/>
              <a:t>na forma de Tipos Abstratos </a:t>
            </a:r>
            <a:r>
              <a:rPr lang="pt-BR" dirty="0" smtClean="0"/>
              <a:t>de Dados </a:t>
            </a:r>
            <a:r>
              <a:rPr lang="pt-BR" dirty="0"/>
              <a:t>(</a:t>
            </a:r>
            <a:r>
              <a:rPr lang="pt-BR" dirty="0" err="1"/>
              <a:t>TADs</a:t>
            </a:r>
            <a:r>
              <a:rPr lang="pt-BR" dirty="0"/>
              <a:t>)</a:t>
            </a:r>
          </a:p>
          <a:p>
            <a:r>
              <a:rPr lang="pt-BR" dirty="0" smtClean="0"/>
              <a:t>Tais </a:t>
            </a:r>
            <a:r>
              <a:rPr lang="pt-BR" dirty="0" err="1"/>
              <a:t>TADs</a:t>
            </a:r>
            <a:r>
              <a:rPr lang="pt-BR" dirty="0"/>
              <a:t> são normalmente compostos </a:t>
            </a:r>
            <a:r>
              <a:rPr lang="pt-BR" dirty="0" smtClean="0"/>
              <a:t>por uma </a:t>
            </a:r>
            <a:r>
              <a:rPr lang="pt-BR" dirty="0"/>
              <a:t>interface (composta de funções a </a:t>
            </a:r>
            <a:r>
              <a:rPr lang="pt-BR" dirty="0" smtClean="0"/>
              <a:t>serem implementadas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641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encadeada é uma estrutura </a:t>
            </a:r>
            <a:r>
              <a:rPr lang="pt-BR" dirty="0"/>
              <a:t>de dados com </a:t>
            </a:r>
            <a:r>
              <a:rPr lang="pt-BR" dirty="0">
                <a:solidFill>
                  <a:srgbClr val="FF0000"/>
                </a:solidFill>
              </a:rPr>
              <a:t>acesso </a:t>
            </a:r>
            <a:r>
              <a:rPr lang="pt-BR" dirty="0" smtClean="0">
                <a:solidFill>
                  <a:srgbClr val="FF0000"/>
                </a:solidFill>
              </a:rPr>
              <a:t>irrestrito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 smtClean="0"/>
              <a:t>Podemos inserir nodos em qualquer posição da lista, bem como excluir um nodo de qualquer posição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346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93" y="3249397"/>
            <a:ext cx="6000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495" y="3241501"/>
            <a:ext cx="6667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245" y="3144618"/>
            <a:ext cx="6286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3177955"/>
            <a:ext cx="590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13" y="3249397"/>
            <a:ext cx="5905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tângulo de cantos arredondados 9"/>
          <p:cNvSpPr/>
          <p:nvPr/>
        </p:nvSpPr>
        <p:spPr>
          <a:xfrm>
            <a:off x="3208424" y="1556792"/>
            <a:ext cx="2544291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POP</a:t>
            </a:r>
            <a:r>
              <a:rPr lang="pt-BR" dirty="0" smtClean="0"/>
              <a:t>: Podemos retirar qualquer um dos nodos</a:t>
            </a:r>
            <a:endParaRPr lang="pt-BR" dirty="0"/>
          </a:p>
        </p:txBody>
      </p:sp>
      <p:cxnSp>
        <p:nvCxnSpPr>
          <p:cNvPr id="12" name="Conector de seta reta 11"/>
          <p:cNvCxnSpPr>
            <a:stCxn id="10" idx="2"/>
          </p:cNvCxnSpPr>
          <p:nvPr/>
        </p:nvCxnSpPr>
        <p:spPr>
          <a:xfrm flipH="1">
            <a:off x="3110124" y="2132856"/>
            <a:ext cx="1370446" cy="1045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0" idx="2"/>
            <a:endCxn id="5" idx="0"/>
          </p:cNvCxnSpPr>
          <p:nvPr/>
        </p:nvCxnSpPr>
        <p:spPr>
          <a:xfrm flipH="1">
            <a:off x="3832870" y="2132856"/>
            <a:ext cx="647700" cy="110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2"/>
          </p:cNvCxnSpPr>
          <p:nvPr/>
        </p:nvCxnSpPr>
        <p:spPr>
          <a:xfrm flipH="1">
            <a:off x="4480569" y="2132856"/>
            <a:ext cx="1" cy="1116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0" idx="2"/>
            <a:endCxn id="7" idx="0"/>
          </p:cNvCxnSpPr>
          <p:nvPr/>
        </p:nvCxnSpPr>
        <p:spPr>
          <a:xfrm>
            <a:off x="4480570" y="2132856"/>
            <a:ext cx="701030" cy="1045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0" idx="2"/>
            <a:endCxn id="8" idx="0"/>
          </p:cNvCxnSpPr>
          <p:nvPr/>
        </p:nvCxnSpPr>
        <p:spPr>
          <a:xfrm>
            <a:off x="4480570" y="2132856"/>
            <a:ext cx="1493118" cy="1116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27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93" y="3249397"/>
            <a:ext cx="6000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495" y="3241501"/>
            <a:ext cx="6667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245" y="3144618"/>
            <a:ext cx="6286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886325" y="3177955"/>
            <a:ext cx="1382638" cy="1909767"/>
            <a:chOff x="4886325" y="3177955"/>
            <a:chExt cx="1382638" cy="1909767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6325" y="3177955"/>
              <a:ext cx="590550" cy="182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8413" y="3249397"/>
              <a:ext cx="590550" cy="1838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Retângulo de cantos arredondados 9"/>
          <p:cNvSpPr/>
          <p:nvPr/>
        </p:nvSpPr>
        <p:spPr>
          <a:xfrm>
            <a:off x="3208424" y="1556792"/>
            <a:ext cx="2544291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POP</a:t>
            </a:r>
            <a:r>
              <a:rPr lang="pt-BR" dirty="0" smtClean="0"/>
              <a:t>: Podemos retirar qualquer um dos nodos</a:t>
            </a:r>
            <a:endParaRPr lang="pt-BR" dirty="0"/>
          </a:p>
        </p:txBody>
      </p:sp>
      <p:cxnSp>
        <p:nvCxnSpPr>
          <p:cNvPr id="17" name="Conector de seta reta 16"/>
          <p:cNvCxnSpPr>
            <a:stCxn id="10" idx="2"/>
          </p:cNvCxnSpPr>
          <p:nvPr/>
        </p:nvCxnSpPr>
        <p:spPr>
          <a:xfrm flipH="1">
            <a:off x="4480569" y="2132856"/>
            <a:ext cx="1" cy="1116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9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0083E-6 L -0.07848 1.1008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49397"/>
            <a:ext cx="6000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41501"/>
            <a:ext cx="6667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245" y="3144618"/>
            <a:ext cx="6286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86" y="3177955"/>
            <a:ext cx="590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698" y="3249397"/>
            <a:ext cx="5905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tângulo de cantos arredondados 9"/>
          <p:cNvSpPr/>
          <p:nvPr/>
        </p:nvSpPr>
        <p:spPr>
          <a:xfrm>
            <a:off x="3208424" y="1268760"/>
            <a:ext cx="2544291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PUSH</a:t>
            </a:r>
            <a:r>
              <a:rPr lang="pt-BR" dirty="0" smtClean="0"/>
              <a:t>: Podemos colocar um novo nodo em qualquer posição</a:t>
            </a:r>
            <a:endParaRPr lang="pt-BR" dirty="0"/>
          </a:p>
        </p:txBody>
      </p:sp>
      <p:cxnSp>
        <p:nvCxnSpPr>
          <p:cNvPr id="12" name="Conector de seta reta 11"/>
          <p:cNvCxnSpPr>
            <a:stCxn id="10" idx="2"/>
            <a:endCxn id="4" idx="0"/>
          </p:cNvCxnSpPr>
          <p:nvPr/>
        </p:nvCxnSpPr>
        <p:spPr>
          <a:xfrm flipH="1">
            <a:off x="2423766" y="2132856"/>
            <a:ext cx="2056804" cy="1116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0" idx="2"/>
            <a:endCxn id="5" idx="0"/>
          </p:cNvCxnSpPr>
          <p:nvPr/>
        </p:nvCxnSpPr>
        <p:spPr>
          <a:xfrm flipH="1">
            <a:off x="3465215" y="2132856"/>
            <a:ext cx="1015355" cy="110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2"/>
            <a:endCxn id="6" idx="0"/>
          </p:cNvCxnSpPr>
          <p:nvPr/>
        </p:nvCxnSpPr>
        <p:spPr>
          <a:xfrm>
            <a:off x="4480570" y="2132856"/>
            <a:ext cx="0" cy="1011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0" idx="2"/>
            <a:endCxn id="7" idx="0"/>
          </p:cNvCxnSpPr>
          <p:nvPr/>
        </p:nvCxnSpPr>
        <p:spPr>
          <a:xfrm>
            <a:off x="4480570" y="2132856"/>
            <a:ext cx="1020291" cy="1045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0" idx="2"/>
            <a:endCxn id="8" idx="0"/>
          </p:cNvCxnSpPr>
          <p:nvPr/>
        </p:nvCxnSpPr>
        <p:spPr>
          <a:xfrm>
            <a:off x="4480570" y="2132856"/>
            <a:ext cx="2028403" cy="1116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0" idx="2"/>
          </p:cNvCxnSpPr>
          <p:nvPr/>
        </p:nvCxnSpPr>
        <p:spPr>
          <a:xfrm>
            <a:off x="4480570" y="2132856"/>
            <a:ext cx="2611710" cy="1116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49397"/>
            <a:ext cx="6000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41501"/>
            <a:ext cx="6667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245" y="3144618"/>
            <a:ext cx="6286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5205586" y="3177955"/>
            <a:ext cx="1598662" cy="1909767"/>
            <a:chOff x="5205586" y="3177955"/>
            <a:chExt cx="1598662" cy="1909767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586" y="3177955"/>
              <a:ext cx="590550" cy="182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3698" y="3249397"/>
              <a:ext cx="590550" cy="1838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Retângulo de cantos arredondados 9"/>
          <p:cNvSpPr/>
          <p:nvPr/>
        </p:nvSpPr>
        <p:spPr>
          <a:xfrm>
            <a:off x="3208424" y="1268760"/>
            <a:ext cx="2544291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PUSH</a:t>
            </a:r>
            <a:r>
              <a:rPr lang="pt-BR" dirty="0" smtClean="0"/>
              <a:t>: Podemos colocar um novo nodo em qualquer posição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163065" y="1124744"/>
            <a:ext cx="2980935" cy="16843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Ao colocar um elemento no meio da lista todos os elementos seguintes são deslocados para a frente</a:t>
            </a:r>
            <a:endParaRPr lang="pt-B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61" y="3212976"/>
            <a:ext cx="6000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de seta reta 17"/>
          <p:cNvCxnSpPr/>
          <p:nvPr/>
        </p:nvCxnSpPr>
        <p:spPr>
          <a:xfrm>
            <a:off x="4480570" y="2132856"/>
            <a:ext cx="1020291" cy="1045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6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0083E-6 L 0.1033 1.1008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Cada </a:t>
            </a:r>
            <a:r>
              <a:rPr lang="pt-BR" dirty="0"/>
              <a:t>elemento da lista é chamado de um </a:t>
            </a:r>
            <a:r>
              <a:rPr lang="pt-BR" dirty="0" smtClean="0">
                <a:solidFill>
                  <a:srgbClr val="FF0000"/>
                </a:solidFill>
              </a:rPr>
              <a:t>nodo</a:t>
            </a:r>
            <a:r>
              <a:rPr lang="pt-BR" dirty="0" smtClean="0"/>
              <a:t> (nó) da </a:t>
            </a:r>
            <a:r>
              <a:rPr lang="pt-BR" dirty="0"/>
              <a:t>lista</a:t>
            </a:r>
          </a:p>
          <a:p>
            <a:r>
              <a:rPr lang="pt-BR" dirty="0" smtClean="0"/>
              <a:t>Um nodo </a:t>
            </a:r>
            <a:r>
              <a:rPr lang="pt-BR" dirty="0"/>
              <a:t>é representado por uma estrutura </a:t>
            </a:r>
            <a:r>
              <a:rPr lang="pt-BR" dirty="0" smtClean="0"/>
              <a:t>que contém </a:t>
            </a:r>
            <a:r>
              <a:rPr lang="pt-BR" dirty="0"/>
              <a:t>2 campos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 informação ou </a:t>
            </a:r>
            <a:r>
              <a:rPr lang="pt-BR" dirty="0" smtClean="0">
                <a:solidFill>
                  <a:srgbClr val="FF0000"/>
                </a:solidFill>
              </a:rPr>
              <a:t>dado</a:t>
            </a:r>
          </a:p>
          <a:p>
            <a:pPr lvl="1"/>
            <a:r>
              <a:rPr lang="pt-BR" dirty="0" smtClean="0"/>
              <a:t>Um </a:t>
            </a:r>
            <a:r>
              <a:rPr lang="pt-BR" dirty="0"/>
              <a:t>ponteiro para o </a:t>
            </a:r>
            <a:r>
              <a:rPr lang="pt-BR" dirty="0">
                <a:solidFill>
                  <a:srgbClr val="FF0000"/>
                </a:solidFill>
              </a:rPr>
              <a:t>próximo </a:t>
            </a:r>
            <a:r>
              <a:rPr lang="pt-BR" dirty="0" smtClean="0">
                <a:solidFill>
                  <a:srgbClr val="FF0000"/>
                </a:solidFill>
              </a:rPr>
              <a:t>nodo </a:t>
            </a:r>
            <a:r>
              <a:rPr lang="pt-BR" dirty="0"/>
              <a:t>da lista</a:t>
            </a:r>
          </a:p>
          <a:p>
            <a:r>
              <a:rPr lang="pt-BR" dirty="0" smtClean="0"/>
              <a:t>A </a:t>
            </a:r>
            <a:r>
              <a:rPr lang="pt-BR" dirty="0"/>
              <a:t>lista é representada como um ponteiro </a:t>
            </a:r>
            <a:r>
              <a:rPr lang="pt-BR" dirty="0" smtClean="0"/>
              <a:t>para o </a:t>
            </a:r>
            <a:r>
              <a:rPr lang="pt-BR" dirty="0"/>
              <a:t>primeiro </a:t>
            </a:r>
            <a:r>
              <a:rPr lang="pt-BR" dirty="0" smtClean="0"/>
              <a:t>nodo</a:t>
            </a:r>
          </a:p>
          <a:p>
            <a:pPr lvl="1"/>
            <a:r>
              <a:rPr lang="pt-BR" dirty="0" smtClean="0"/>
              <a:t>A </a:t>
            </a:r>
            <a:r>
              <a:rPr lang="pt-BR" dirty="0"/>
              <a:t>partir deste </a:t>
            </a:r>
            <a:r>
              <a:rPr lang="pt-BR" dirty="0" smtClean="0"/>
              <a:t>nodo </a:t>
            </a:r>
            <a:r>
              <a:rPr lang="pt-BR" dirty="0"/>
              <a:t>podemos acessar os demais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016" y="3429000"/>
            <a:ext cx="2304256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Exemplos</a:t>
            </a:r>
            <a:r>
              <a:rPr lang="en-US" dirty="0" smtClean="0"/>
              <a:t> de dados?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1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da lista encadeada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385" y="1911315"/>
            <a:ext cx="18002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{</a:t>
            </a:r>
            <a:endParaRPr lang="pt-BR" dirty="0"/>
          </a:p>
          <a:p>
            <a:r>
              <a:rPr lang="pt-BR" dirty="0" smtClean="0"/>
              <a:t>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cod</a:t>
            </a:r>
            <a:r>
              <a:rPr lang="pt-BR" dirty="0"/>
              <a:t>;</a:t>
            </a:r>
          </a:p>
          <a:p>
            <a:r>
              <a:rPr lang="pt-BR" dirty="0" smtClean="0"/>
              <a:t>  char </a:t>
            </a:r>
            <a:r>
              <a:rPr lang="pt-BR" dirty="0"/>
              <a:t>nome[40];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float</a:t>
            </a:r>
            <a:r>
              <a:rPr lang="pt-BR" dirty="0" smtClean="0"/>
              <a:t> </a:t>
            </a:r>
            <a:r>
              <a:rPr lang="pt-BR" dirty="0" err="1"/>
              <a:t>preco</a:t>
            </a:r>
            <a:r>
              <a:rPr lang="pt-BR" dirty="0"/>
              <a:t>;</a:t>
            </a:r>
          </a:p>
          <a:p>
            <a:r>
              <a:rPr lang="pt-BR" dirty="0" smtClean="0"/>
              <a:t>}</a:t>
            </a:r>
            <a:r>
              <a:rPr lang="pt-BR" b="1" dirty="0" err="1" smtClean="0"/>
              <a:t>SDado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67544" y="1911315"/>
            <a:ext cx="223542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t</a:t>
            </a:r>
            <a:r>
              <a:rPr lang="pt-BR" dirty="0" err="1" smtClean="0"/>
              <a:t>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  <a:endParaRPr lang="pt-BR" dirty="0"/>
          </a:p>
          <a:p>
            <a:r>
              <a:rPr lang="pt-BR" b="1" dirty="0" smtClean="0"/>
              <a:t>  </a:t>
            </a:r>
            <a:r>
              <a:rPr lang="pt-BR" dirty="0" err="1" smtClean="0"/>
              <a:t>SDado</a:t>
            </a:r>
            <a:r>
              <a:rPr lang="pt-BR" b="1" dirty="0" smtClean="0"/>
              <a:t> </a:t>
            </a:r>
            <a:r>
              <a:rPr lang="pt-BR" dirty="0" err="1" smtClean="0"/>
              <a:t>info</a:t>
            </a:r>
            <a:r>
              <a:rPr lang="pt-BR" dirty="0"/>
              <a:t>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SNodo</a:t>
            </a:r>
            <a:r>
              <a:rPr lang="pt-BR" dirty="0" smtClean="0"/>
              <a:t>*</a:t>
            </a:r>
            <a:r>
              <a:rPr lang="pt-BR" dirty="0" err="1" smtClean="0"/>
              <a:t>pNext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}</a:t>
            </a:r>
            <a:r>
              <a:rPr lang="pt-BR" b="1" dirty="0" err="1" smtClean="0"/>
              <a:t>SNodo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67544" y="3746205"/>
            <a:ext cx="4309172" cy="10801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pNext</a:t>
            </a:r>
            <a:r>
              <a:rPr lang="pt-BR" dirty="0" smtClean="0"/>
              <a:t> aponta para outro nodo, que nesse caso é sempre o </a:t>
            </a:r>
            <a:r>
              <a:rPr lang="pt-BR" b="1" dirty="0" smtClean="0"/>
              <a:t>próximo nodo da lista</a:t>
            </a:r>
            <a:endParaRPr lang="pt-BR" b="1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1763688" y="2852936"/>
            <a:ext cx="0" cy="893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tângulo de cantos arredondados 14"/>
          <p:cNvSpPr/>
          <p:nvPr/>
        </p:nvSpPr>
        <p:spPr>
          <a:xfrm>
            <a:off x="195724" y="5301208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40944" y="5593141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333032" y="5593142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956789" y="5301208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302009" y="5593141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4094097" y="5593142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5668332" y="5305110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013552" y="5597043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6805640" y="5597044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cxnSp>
        <p:nvCxnSpPr>
          <p:cNvPr id="24" name="Conector de seta reta 23"/>
          <p:cNvCxnSpPr>
            <a:stCxn id="17" idx="3"/>
            <a:endCxn id="18" idx="1"/>
          </p:cNvCxnSpPr>
          <p:nvPr/>
        </p:nvCxnSpPr>
        <p:spPr>
          <a:xfrm>
            <a:off x="2125118" y="5840669"/>
            <a:ext cx="831671" cy="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0" idx="3"/>
            <a:endCxn id="21" idx="1"/>
          </p:cNvCxnSpPr>
          <p:nvPr/>
        </p:nvCxnSpPr>
        <p:spPr>
          <a:xfrm>
            <a:off x="4886183" y="5840669"/>
            <a:ext cx="782149" cy="4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23" idx="3"/>
          </p:cNvCxnSpPr>
          <p:nvPr/>
        </p:nvCxnSpPr>
        <p:spPr>
          <a:xfrm>
            <a:off x="7597726" y="5844571"/>
            <a:ext cx="662894" cy="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8264010" y="565600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NULL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818798" y="1104505"/>
            <a:ext cx="121834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Declaração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946991" y="4581128"/>
            <a:ext cx="101925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Instância</a:t>
            </a:r>
            <a:endParaRPr lang="pt-BR" dirty="0"/>
          </a:p>
        </p:txBody>
      </p:sp>
      <p:cxnSp>
        <p:nvCxnSpPr>
          <p:cNvPr id="31" name="Conector de seta reta 30"/>
          <p:cNvCxnSpPr>
            <a:stCxn id="28" idx="2"/>
            <a:endCxn id="5" idx="0"/>
          </p:cNvCxnSpPr>
          <p:nvPr/>
        </p:nvCxnSpPr>
        <p:spPr>
          <a:xfrm flipH="1">
            <a:off x="1585258" y="1473837"/>
            <a:ext cx="842714" cy="437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8" idx="2"/>
            <a:endCxn id="4" idx="0"/>
          </p:cNvCxnSpPr>
          <p:nvPr/>
        </p:nvCxnSpPr>
        <p:spPr>
          <a:xfrm>
            <a:off x="2427972" y="1473837"/>
            <a:ext cx="1354513" cy="437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827584" y="4950460"/>
            <a:ext cx="587372" cy="354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endCxn id="16" idx="0"/>
          </p:cNvCxnSpPr>
          <p:nvPr/>
        </p:nvCxnSpPr>
        <p:spPr>
          <a:xfrm flipH="1">
            <a:off x="936988" y="4950460"/>
            <a:ext cx="477968" cy="64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29" idx="2"/>
            <a:endCxn id="17" idx="0"/>
          </p:cNvCxnSpPr>
          <p:nvPr/>
        </p:nvCxnSpPr>
        <p:spPr>
          <a:xfrm>
            <a:off x="1456618" y="4950460"/>
            <a:ext cx="272457" cy="642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5004048" y="1911315"/>
            <a:ext cx="1800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{</a:t>
            </a:r>
            <a:endParaRPr lang="pt-BR" dirty="0"/>
          </a:p>
          <a:p>
            <a:r>
              <a:rPr lang="pt-BR" dirty="0" smtClean="0"/>
              <a:t>  </a:t>
            </a:r>
            <a:r>
              <a:rPr lang="pt-BR" dirty="0" err="1" smtClean="0"/>
              <a:t>Snodo</a:t>
            </a:r>
            <a:r>
              <a:rPr lang="pt-BR" dirty="0" smtClean="0"/>
              <a:t> *</a:t>
            </a:r>
            <a:r>
              <a:rPr lang="pt-BR" dirty="0" err="1" smtClean="0"/>
              <a:t>pFirst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}</a:t>
            </a:r>
            <a:r>
              <a:rPr lang="pt-BR" b="1" dirty="0" err="1" smtClean="0"/>
              <a:t>SLista</a:t>
            </a:r>
            <a:r>
              <a:rPr lang="pt-BR" dirty="0" smtClean="0"/>
              <a:t>;</a:t>
            </a:r>
            <a:endParaRPr lang="pt-BR" dirty="0"/>
          </a:p>
        </p:txBody>
      </p:sp>
      <p:cxnSp>
        <p:nvCxnSpPr>
          <p:cNvPr id="46" name="Conector de seta reta 45"/>
          <p:cNvCxnSpPr>
            <a:stCxn id="28" idx="2"/>
            <a:endCxn id="45" idx="0"/>
          </p:cNvCxnSpPr>
          <p:nvPr/>
        </p:nvCxnSpPr>
        <p:spPr>
          <a:xfrm>
            <a:off x="2427972" y="1473837"/>
            <a:ext cx="3476176" cy="437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tângulo de cantos arredondados 48"/>
          <p:cNvSpPr/>
          <p:nvPr/>
        </p:nvSpPr>
        <p:spPr>
          <a:xfrm>
            <a:off x="5047097" y="3326267"/>
            <a:ext cx="3555307" cy="1500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pFirst</a:t>
            </a:r>
            <a:r>
              <a:rPr lang="pt-BR" dirty="0" smtClean="0"/>
              <a:t> sempre aponta para o primeiro elemento da lista, com ele podemos ir do início ao fim da lista, pois só podemos andar para frente na lista</a:t>
            </a:r>
            <a:endParaRPr lang="pt-BR" b="1" dirty="0"/>
          </a:p>
        </p:txBody>
      </p:sp>
      <p:cxnSp>
        <p:nvCxnSpPr>
          <p:cNvPr id="50" name="Conector de seta reta 49"/>
          <p:cNvCxnSpPr/>
          <p:nvPr/>
        </p:nvCxnSpPr>
        <p:spPr>
          <a:xfrm flipV="1">
            <a:off x="6013552" y="2432998"/>
            <a:ext cx="0" cy="893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tângulo de cantos arredondados 51"/>
          <p:cNvSpPr/>
          <p:nvPr/>
        </p:nvSpPr>
        <p:spPr>
          <a:xfrm>
            <a:off x="3562933" y="3916054"/>
            <a:ext cx="1062327" cy="7404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pFirst</a:t>
            </a:r>
            <a:endParaRPr lang="pt-BR" dirty="0"/>
          </a:p>
        </p:txBody>
      </p:sp>
      <p:cxnSp>
        <p:nvCxnSpPr>
          <p:cNvPr id="53" name="Conector de seta reta 52"/>
          <p:cNvCxnSpPr>
            <a:stCxn id="29" idx="3"/>
            <a:endCxn id="52" idx="1"/>
          </p:cNvCxnSpPr>
          <p:nvPr/>
        </p:nvCxnSpPr>
        <p:spPr>
          <a:xfrm flipV="1">
            <a:off x="1966244" y="4286265"/>
            <a:ext cx="1596689" cy="479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52" idx="2"/>
            <a:endCxn id="15" idx="0"/>
          </p:cNvCxnSpPr>
          <p:nvPr/>
        </p:nvCxnSpPr>
        <p:spPr>
          <a:xfrm flipH="1">
            <a:off x="1311848" y="4656476"/>
            <a:ext cx="2782249" cy="64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48"/>
          <p:cNvSpPr/>
          <p:nvPr/>
        </p:nvSpPr>
        <p:spPr>
          <a:xfrm>
            <a:off x="4932040" y="3140968"/>
            <a:ext cx="3534733" cy="25202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Essa implementação é conhecida como lista com</a:t>
            </a:r>
            <a:r>
              <a:rPr lang="pt-BR" b="1" dirty="0" smtClean="0"/>
              <a:t> sentinela. </a:t>
            </a:r>
            <a:r>
              <a:rPr lang="pt-BR" dirty="0" smtClean="0"/>
              <a:t>Onde a sentinela é a estrutura </a:t>
            </a:r>
            <a:r>
              <a:rPr lang="pt-BR" b="1" dirty="0" err="1" smtClean="0"/>
              <a:t>S</a:t>
            </a:r>
            <a:r>
              <a:rPr lang="en-US" b="1" dirty="0" smtClean="0"/>
              <a:t>l</a:t>
            </a:r>
            <a:r>
              <a:rPr lang="pt-BR" b="1" dirty="0" err="1" smtClean="0"/>
              <a:t>ista</a:t>
            </a:r>
            <a:r>
              <a:rPr lang="pt-BR" b="1" dirty="0" smtClean="0"/>
              <a:t>.</a:t>
            </a:r>
          </a:p>
          <a:p>
            <a:pPr algn="ctr"/>
            <a:r>
              <a:rPr lang="pt-BR" dirty="0" smtClean="0"/>
              <a:t>A sentinela pode armazenar informações sobre toda a lista, como a quantidade de nodos. Já uma estrutura sem sentinela utiliza somente as estruturas </a:t>
            </a:r>
            <a:r>
              <a:rPr lang="pt-BR" dirty="0" err="1" smtClean="0"/>
              <a:t>S</a:t>
            </a:r>
            <a:r>
              <a:rPr lang="en-US" dirty="0" smtClean="0"/>
              <a:t>N</a:t>
            </a:r>
            <a:r>
              <a:rPr lang="pt-BR" dirty="0" smtClean="0"/>
              <a:t>ode </a:t>
            </a:r>
            <a:r>
              <a:rPr lang="pt-BR" dirty="0" err="1" smtClean="0"/>
              <a:t>S</a:t>
            </a:r>
            <a:r>
              <a:rPr lang="en-US" dirty="0" smtClean="0"/>
              <a:t>D</a:t>
            </a:r>
            <a:r>
              <a:rPr lang="pt-BR" dirty="0" smtClean="0"/>
              <a:t>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/>
      <p:bldP spid="28" grpId="0" animBg="1"/>
      <p:bldP spid="28" grpId="1" animBg="1"/>
      <p:bldP spid="29" grpId="0" animBg="1"/>
      <p:bldP spid="29" grpId="1" animBg="1"/>
      <p:bldP spid="49" grpId="0" animBg="1"/>
      <p:bldP spid="49" grpId="1" animBg="1"/>
      <p:bldP spid="52" grpId="0" animBg="1"/>
      <p:bldP spid="36" grpId="0" animBg="1"/>
      <p:bldP spid="3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4355976" y="3861048"/>
            <a:ext cx="3528392" cy="2304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Podemos incluir informações extras na estrutura </a:t>
            </a:r>
            <a:r>
              <a:rPr lang="pt-BR" dirty="0" err="1" smtClean="0"/>
              <a:t>SLista</a:t>
            </a:r>
            <a:r>
              <a:rPr lang="pt-BR" dirty="0" smtClean="0"/>
              <a:t> sem grandes modificações no código.</a:t>
            </a:r>
          </a:p>
          <a:p>
            <a:pPr algn="ctr"/>
            <a:r>
              <a:rPr lang="pt-BR" dirty="0" err="1" smtClean="0"/>
              <a:t>S</a:t>
            </a:r>
            <a:r>
              <a:rPr lang="en-US" dirty="0" smtClean="0"/>
              <a:t>l</a:t>
            </a:r>
            <a:r>
              <a:rPr lang="pt-BR" dirty="0" err="1" smtClean="0"/>
              <a:t>ista</a:t>
            </a:r>
            <a:r>
              <a:rPr lang="pt-BR" dirty="0" smtClean="0"/>
              <a:t> representa toda uma lista, com essa estrutura o código que utiliza a lista só precisa guardar </a:t>
            </a:r>
            <a:r>
              <a:rPr lang="pt-BR" b="1" dirty="0" smtClean="0"/>
              <a:t>um ponteiro para uma instância de </a:t>
            </a:r>
            <a:r>
              <a:rPr lang="pt-BR" b="1" dirty="0" err="1" smtClean="0"/>
              <a:t>SLista</a:t>
            </a:r>
            <a:endParaRPr lang="pt-BR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dessa implementação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385" y="1911315"/>
            <a:ext cx="18002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{</a:t>
            </a:r>
            <a:endParaRPr lang="pt-BR" dirty="0"/>
          </a:p>
          <a:p>
            <a:r>
              <a:rPr lang="pt-BR" dirty="0" smtClean="0"/>
              <a:t>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cod</a:t>
            </a:r>
            <a:r>
              <a:rPr lang="pt-BR" dirty="0"/>
              <a:t>;</a:t>
            </a:r>
          </a:p>
          <a:p>
            <a:r>
              <a:rPr lang="pt-BR" dirty="0" smtClean="0"/>
              <a:t>  char </a:t>
            </a:r>
            <a:r>
              <a:rPr lang="pt-BR" dirty="0"/>
              <a:t>nome[40];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float</a:t>
            </a:r>
            <a:r>
              <a:rPr lang="pt-BR" dirty="0" smtClean="0"/>
              <a:t> </a:t>
            </a:r>
            <a:r>
              <a:rPr lang="pt-BR" dirty="0" err="1"/>
              <a:t>preco</a:t>
            </a:r>
            <a:r>
              <a:rPr lang="pt-BR" dirty="0"/>
              <a:t>;</a:t>
            </a:r>
          </a:p>
          <a:p>
            <a:r>
              <a:rPr lang="pt-BR" dirty="0" smtClean="0"/>
              <a:t>}</a:t>
            </a:r>
            <a:r>
              <a:rPr lang="pt-BR" b="1" dirty="0" err="1" smtClean="0"/>
              <a:t>SDado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67544" y="1911315"/>
            <a:ext cx="223542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t</a:t>
            </a:r>
            <a:r>
              <a:rPr lang="pt-BR" dirty="0" err="1" smtClean="0"/>
              <a:t>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  <a:endParaRPr lang="pt-BR" dirty="0"/>
          </a:p>
          <a:p>
            <a:r>
              <a:rPr lang="pt-BR" b="1" dirty="0" smtClean="0"/>
              <a:t>  </a:t>
            </a:r>
            <a:r>
              <a:rPr lang="pt-BR" dirty="0" err="1" smtClean="0"/>
              <a:t>SDado</a:t>
            </a:r>
            <a:r>
              <a:rPr lang="pt-BR" b="1" dirty="0" smtClean="0"/>
              <a:t> </a:t>
            </a:r>
            <a:r>
              <a:rPr lang="pt-BR" dirty="0" err="1" smtClean="0"/>
              <a:t>info</a:t>
            </a:r>
            <a:r>
              <a:rPr lang="pt-BR" dirty="0"/>
              <a:t>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SNodo</a:t>
            </a:r>
            <a:r>
              <a:rPr lang="pt-BR" dirty="0" smtClean="0"/>
              <a:t>*</a:t>
            </a:r>
            <a:r>
              <a:rPr lang="pt-BR" dirty="0" err="1" smtClean="0"/>
              <a:t>pNext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}</a:t>
            </a:r>
            <a:r>
              <a:rPr lang="pt-BR" b="1" dirty="0" err="1" smtClean="0"/>
              <a:t>SNodo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5004048" y="1911315"/>
            <a:ext cx="1800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{</a:t>
            </a:r>
            <a:endParaRPr lang="pt-BR" dirty="0"/>
          </a:p>
          <a:p>
            <a:r>
              <a:rPr lang="pt-BR" dirty="0" smtClean="0"/>
              <a:t>  </a:t>
            </a:r>
            <a:r>
              <a:rPr lang="pt-BR" dirty="0" err="1" smtClean="0"/>
              <a:t>Snodo</a:t>
            </a:r>
            <a:r>
              <a:rPr lang="pt-BR" dirty="0" smtClean="0"/>
              <a:t> *</a:t>
            </a:r>
            <a:r>
              <a:rPr lang="pt-BR" dirty="0" err="1" smtClean="0"/>
              <a:t>pFirst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}</a:t>
            </a:r>
            <a:r>
              <a:rPr lang="pt-BR" b="1" dirty="0" err="1" smtClean="0"/>
              <a:t>SLista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3" name="Rounded Rectangle 2"/>
          <p:cNvSpPr/>
          <p:nvPr/>
        </p:nvSpPr>
        <p:spPr>
          <a:xfrm>
            <a:off x="35496" y="3861048"/>
            <a:ext cx="3528392" cy="1224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extras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modificações</a:t>
            </a:r>
            <a:r>
              <a:rPr lang="en-US" dirty="0" smtClean="0"/>
              <a:t> no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051720" y="3861048"/>
            <a:ext cx="3528392" cy="20882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Podemos incluir informações extras na estrutura </a:t>
            </a:r>
            <a:r>
              <a:rPr lang="pt-BR" dirty="0" err="1" smtClean="0"/>
              <a:t>SDado</a:t>
            </a:r>
            <a:r>
              <a:rPr lang="pt-BR" dirty="0" smtClean="0"/>
              <a:t> sem grandes modificações no código. </a:t>
            </a:r>
            <a:r>
              <a:rPr lang="pt-BR" b="1" dirty="0" smtClean="0"/>
              <a:t>Isso acontece com frequência.</a:t>
            </a:r>
          </a:p>
          <a:p>
            <a:pPr algn="ctr"/>
            <a:r>
              <a:rPr lang="pt-BR" b="1" dirty="0" smtClean="0"/>
              <a:t>Podemos utilizar a mesma implementação para diversos fins.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295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" grpId="0" animBg="1"/>
      <p:bldP spid="3" grpId="1" animBg="1"/>
      <p:bldP spid="37" grpId="0" animBg="1"/>
      <p:bldP spid="3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95724" y="4505218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40944" y="4797151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333032" y="4797152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956789" y="4505218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302009" y="4797151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4094097" y="4797152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5668332" y="4509120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013552" y="4801053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6805640" y="4801054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cxnSp>
        <p:nvCxnSpPr>
          <p:cNvPr id="24" name="Conector de seta reta 23"/>
          <p:cNvCxnSpPr>
            <a:stCxn id="17" idx="3"/>
            <a:endCxn id="18" idx="1"/>
          </p:cNvCxnSpPr>
          <p:nvPr/>
        </p:nvCxnSpPr>
        <p:spPr>
          <a:xfrm>
            <a:off x="2125118" y="5044679"/>
            <a:ext cx="831671" cy="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0" idx="3"/>
            <a:endCxn id="21" idx="1"/>
          </p:cNvCxnSpPr>
          <p:nvPr/>
        </p:nvCxnSpPr>
        <p:spPr>
          <a:xfrm>
            <a:off x="4886183" y="5044679"/>
            <a:ext cx="782149" cy="4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23" idx="3"/>
          </p:cNvCxnSpPr>
          <p:nvPr/>
        </p:nvCxnSpPr>
        <p:spPr>
          <a:xfrm>
            <a:off x="7597726" y="5048581"/>
            <a:ext cx="662894" cy="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8264010" y="48600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NULL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125118" y="5026320"/>
            <a:ext cx="35432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848768" y="1700808"/>
            <a:ext cx="2849285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Podemos dar um POP no primeiro nodo da lista?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896725" y="1707471"/>
            <a:ext cx="2849285" cy="12241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Sim! Porém, devemos atualizar o ponteiro </a:t>
            </a:r>
            <a:r>
              <a:rPr lang="pt-BR" dirty="0" err="1" smtClean="0"/>
              <a:t>SLista</a:t>
            </a:r>
            <a:r>
              <a:rPr lang="pt-BR" dirty="0" smtClean="0"/>
              <a:t>::</a:t>
            </a:r>
            <a:r>
              <a:rPr lang="pt-BR" dirty="0" err="1" smtClean="0"/>
              <a:t>pFirst</a:t>
            </a:r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3541749" y="3119723"/>
            <a:ext cx="1062327" cy="7404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pFirst</a:t>
            </a:r>
            <a:endParaRPr lang="pt-BR" dirty="0"/>
          </a:p>
        </p:txBody>
      </p:sp>
      <p:cxnSp>
        <p:nvCxnSpPr>
          <p:cNvPr id="37" name="Conector de seta reta 36"/>
          <p:cNvCxnSpPr>
            <a:stCxn id="36" idx="2"/>
          </p:cNvCxnSpPr>
          <p:nvPr/>
        </p:nvCxnSpPr>
        <p:spPr>
          <a:xfrm flipH="1">
            <a:off x="1290664" y="3860145"/>
            <a:ext cx="2782249" cy="64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7" idx="2"/>
          </p:cNvCxnSpPr>
          <p:nvPr/>
        </p:nvCxnSpPr>
        <p:spPr>
          <a:xfrm flipH="1">
            <a:off x="1333032" y="2924944"/>
            <a:ext cx="940379" cy="1579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9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7" grpId="0" animBg="1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PUSH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95724" y="3789040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40944" y="4080973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333032" y="4080974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2956789" y="3788440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302009" y="4080373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4094097" y="4080374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cxnSp>
        <p:nvCxnSpPr>
          <p:cNvPr id="24" name="Conector de seta reta 23"/>
          <p:cNvCxnSpPr>
            <a:stCxn id="17" idx="3"/>
          </p:cNvCxnSpPr>
          <p:nvPr/>
        </p:nvCxnSpPr>
        <p:spPr>
          <a:xfrm>
            <a:off x="2125118" y="4328501"/>
            <a:ext cx="831671" cy="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23" idx="3"/>
          </p:cNvCxnSpPr>
          <p:nvPr/>
        </p:nvCxnSpPr>
        <p:spPr>
          <a:xfrm>
            <a:off x="4886183" y="4327901"/>
            <a:ext cx="662894" cy="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552467" y="413933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NULL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956789" y="1772816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3302009" y="2064749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4094097" y="2064750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cxnSp>
        <p:nvCxnSpPr>
          <p:cNvPr id="4" name="Conector de seta reta 3"/>
          <p:cNvCxnSpPr>
            <a:stCxn id="17" idx="3"/>
            <a:endCxn id="28" idx="2"/>
          </p:cNvCxnSpPr>
          <p:nvPr/>
        </p:nvCxnSpPr>
        <p:spPr>
          <a:xfrm flipV="1">
            <a:off x="2125118" y="2852936"/>
            <a:ext cx="1947795" cy="1475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stCxn id="31" idx="2"/>
            <a:endCxn id="21" idx="0"/>
          </p:cNvCxnSpPr>
          <p:nvPr/>
        </p:nvCxnSpPr>
        <p:spPr>
          <a:xfrm flipH="1">
            <a:off x="4072913" y="2559804"/>
            <a:ext cx="417227" cy="1228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552467" y="1772816"/>
            <a:ext cx="254792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Queremos que o novo nodo seja colocado no meio da lista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726570" y="5229200"/>
            <a:ext cx="254792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 se fosse um vetor e não uma lista encadeada?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211960" y="5892338"/>
            <a:ext cx="4862474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Teríamos que alocar espaço para um vetor de 3 elementos, copiar o conteúdo do antigo para o novo e apagar o vetor antigo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0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7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Interruptor</a:t>
            </a:r>
          </a:p>
          <a:p>
            <a:pPr lvl="1"/>
            <a:r>
              <a:rPr lang="pt-BR" dirty="0" smtClean="0"/>
              <a:t>ligar</a:t>
            </a:r>
            <a:r>
              <a:rPr lang="pt-BR" dirty="0"/>
              <a:t>, desligar</a:t>
            </a:r>
          </a:p>
          <a:p>
            <a:r>
              <a:rPr lang="pt-BR" dirty="0" smtClean="0"/>
              <a:t>Carro</a:t>
            </a:r>
            <a:endParaRPr lang="pt-BR" dirty="0"/>
          </a:p>
          <a:p>
            <a:pPr lvl="1"/>
            <a:r>
              <a:rPr lang="pt-BR" dirty="0" smtClean="0"/>
              <a:t>ligar</a:t>
            </a:r>
            <a:r>
              <a:rPr lang="pt-BR" dirty="0"/>
              <a:t>, desligar, </a:t>
            </a:r>
            <a:r>
              <a:rPr lang="pt-BR" dirty="0" smtClean="0"/>
              <a:t>debrear, </a:t>
            </a:r>
            <a:r>
              <a:rPr lang="pt-BR" dirty="0"/>
              <a:t>acelerar, virar volante </a:t>
            </a:r>
            <a:r>
              <a:rPr lang="pt-BR" dirty="0" smtClean="0"/>
              <a:t>para direita</a:t>
            </a:r>
            <a:r>
              <a:rPr lang="pt-BR" dirty="0"/>
              <a:t>, virar volante para esquerda, frear, </a:t>
            </a:r>
            <a:r>
              <a:rPr lang="pt-BR" dirty="0" smtClean="0"/>
              <a:t>trocar marcha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RESET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796136" y="1988840"/>
            <a:ext cx="3024336" cy="144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Exercício, colocar a implementação da função </a:t>
            </a:r>
            <a:r>
              <a:rPr lang="pt-BR" dirty="0" err="1" smtClean="0"/>
              <a:t>Clear</a:t>
            </a:r>
            <a:r>
              <a:rPr lang="pt-BR" dirty="0" smtClean="0"/>
              <a:t> no </a:t>
            </a:r>
            <a:r>
              <a:rPr lang="pt-BR" dirty="0" err="1" smtClean="0"/>
              <a:t>moodle</a:t>
            </a:r>
            <a:endParaRPr lang="pt-BR" dirty="0" smtClean="0"/>
          </a:p>
          <a:p>
            <a:pPr algn="ctr"/>
            <a:r>
              <a:rPr lang="pt-BR" dirty="0" smtClean="0"/>
              <a:t>Não esquecer de apagar os nodos!</a:t>
            </a:r>
            <a:endParaRPr lang="pt-BR" dirty="0"/>
          </a:p>
        </p:txBody>
      </p:sp>
      <p:cxnSp>
        <p:nvCxnSpPr>
          <p:cNvPr id="7" name="Conector de seta reta 6"/>
          <p:cNvCxnSpPr>
            <a:stCxn id="5" idx="1"/>
          </p:cNvCxnSpPr>
          <p:nvPr/>
        </p:nvCxnSpPr>
        <p:spPr>
          <a:xfrm flipH="1">
            <a:off x="2915816" y="2708920"/>
            <a:ext cx="288032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79512" y="2204864"/>
            <a:ext cx="6750496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1  </a:t>
            </a:r>
            <a:r>
              <a:rPr lang="en-US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void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Reset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SLista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 {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  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3    Clear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4  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5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SLista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malloc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SLista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6 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pt-BR" sz="2400" dirty="0"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300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80628" y="971933"/>
            <a:ext cx="10206880" cy="4516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Times New Roman"/>
                <a:cs typeface="Times New Roman"/>
              </a:rPr>
              <a:t> 1  </a:t>
            </a:r>
            <a:r>
              <a:rPr lang="en-US" sz="1400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PUSH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SLista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SNodo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unsigned </a:t>
            </a:r>
            <a:r>
              <a:rPr lang="en-US" sz="1400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nIndex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 {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2  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3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SNodo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, *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pAnterior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4     </a:t>
            </a:r>
            <a:r>
              <a:rPr lang="en-US" sz="1400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nPos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5     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6     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if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==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NULL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&amp;&amp;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nIndex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!=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 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7       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return 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400" dirty="0">
                <a:solidFill>
                  <a:srgbClr val="A0A0A0"/>
                </a:solidFill>
                <a:latin typeface="Courier New"/>
                <a:ea typeface="Times New Roman"/>
                <a:cs typeface="Times New Roman"/>
              </a:rPr>
              <a:t>/* </a:t>
            </a:r>
            <a:r>
              <a:rPr lang="en-US" sz="1400" dirty="0" err="1">
                <a:solidFill>
                  <a:srgbClr val="A0A0A0"/>
                </a:solidFill>
                <a:latin typeface="Courier New"/>
                <a:ea typeface="Times New Roman"/>
                <a:cs typeface="Times New Roman"/>
              </a:rPr>
              <a:t>erro</a:t>
            </a:r>
            <a:r>
              <a:rPr lang="en-US" sz="1400" dirty="0">
                <a:solidFill>
                  <a:srgbClr val="A0A0A0"/>
                </a:solidFill>
                <a:latin typeface="Courier New"/>
                <a:ea typeface="Times New Roman"/>
                <a:cs typeface="Times New Roman"/>
              </a:rPr>
              <a:t>: </a:t>
            </a:r>
            <a:r>
              <a:rPr lang="en-US" sz="1400" dirty="0" err="1">
                <a:solidFill>
                  <a:srgbClr val="A0A0A0"/>
                </a:solidFill>
                <a:latin typeface="Courier New"/>
                <a:ea typeface="Times New Roman"/>
                <a:cs typeface="Times New Roman"/>
              </a:rPr>
              <a:t>nIndex</a:t>
            </a:r>
            <a:r>
              <a:rPr lang="en-US" sz="1400" dirty="0">
                <a:solidFill>
                  <a:srgbClr val="A0A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A0A0A0"/>
                </a:solidFill>
                <a:latin typeface="Courier New"/>
                <a:ea typeface="Times New Roman"/>
                <a:cs typeface="Times New Roman"/>
              </a:rPr>
              <a:t>invalido</a:t>
            </a:r>
            <a:r>
              <a:rPr lang="en-US" sz="1400" dirty="0">
                <a:solidFill>
                  <a:srgbClr val="A0A0A0"/>
                </a:solidFill>
                <a:latin typeface="Courier New"/>
                <a:ea typeface="Times New Roman"/>
                <a:cs typeface="Times New Roman"/>
              </a:rPr>
              <a:t> */ 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8     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else  if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==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NULL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&amp;&amp;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nIndex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== 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 {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9 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10 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pNext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NULL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11         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return 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            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12     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13      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else if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nIndex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== 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 {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14 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pNext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15 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16         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return 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            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17     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18  </a:t>
            </a:r>
            <a:endParaRPr lang="pt-BR" dirty="0">
              <a:ea typeface="Times New Roman"/>
              <a:cs typeface="Times New Roman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79512" y="996503"/>
            <a:ext cx="7128792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19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20     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for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nPos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nPos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&lt;=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nIndex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21          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&amp;&amp;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!=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NULL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nPos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++)  {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22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pAnterior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23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pNext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              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24     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25  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26     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 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return 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400" dirty="0">
                <a:solidFill>
                  <a:srgbClr val="BEBEE6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n-US" sz="1400" dirty="0" err="1">
                <a:solidFill>
                  <a:srgbClr val="BEBEE6"/>
                </a:solidFill>
                <a:latin typeface="Courier New"/>
                <a:ea typeface="Times New Roman"/>
                <a:cs typeface="Times New Roman"/>
              </a:rPr>
              <a:t>erro</a:t>
            </a:r>
            <a:r>
              <a:rPr lang="en-US" sz="1400" dirty="0">
                <a:solidFill>
                  <a:srgbClr val="BEBEE6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BEBEE6"/>
                </a:solidFill>
                <a:latin typeface="Courier New"/>
                <a:ea typeface="Times New Roman"/>
                <a:cs typeface="Times New Roman"/>
              </a:rPr>
              <a:t>nIndex</a:t>
            </a:r>
            <a:r>
              <a:rPr lang="en-US" sz="1400" dirty="0">
                <a:solidFill>
                  <a:srgbClr val="BEBEE6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BEBEE6"/>
                </a:solidFill>
                <a:latin typeface="Courier New"/>
                <a:ea typeface="Times New Roman"/>
                <a:cs typeface="Times New Roman"/>
              </a:rPr>
              <a:t>nÃ£o</a:t>
            </a:r>
            <a:r>
              <a:rPr lang="en-US" sz="1400" dirty="0">
                <a:solidFill>
                  <a:srgbClr val="BEBEE6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BEBEE6"/>
                </a:solidFill>
                <a:latin typeface="Courier New"/>
                <a:ea typeface="Times New Roman"/>
                <a:cs typeface="Times New Roman"/>
              </a:rPr>
              <a:t>existe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27  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28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pNext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29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pAnterior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pNext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30  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31     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return 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32 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pt-BR" dirty="0">
              <a:ea typeface="Times New Roman"/>
              <a:cs typeface="Times New Roman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904" y="-171400"/>
            <a:ext cx="7725544" cy="1143000"/>
          </a:xfrm>
        </p:spPr>
        <p:txBody>
          <a:bodyPr/>
          <a:lstStyle/>
          <a:p>
            <a:pPr algn="r"/>
            <a:r>
              <a:rPr lang="pt-BR" dirty="0" smtClean="0"/>
              <a:t>PUSH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768776" y="79739"/>
            <a:ext cx="4772453" cy="885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Podemos incluir na estrutura </a:t>
            </a:r>
            <a:r>
              <a:rPr lang="pt-BR" dirty="0" err="1" smtClean="0"/>
              <a:t>SLista</a:t>
            </a:r>
            <a:r>
              <a:rPr lang="pt-BR" dirty="0" smtClean="0"/>
              <a:t>  o tamanho da lista (</a:t>
            </a:r>
            <a:r>
              <a:rPr lang="pt-BR" dirty="0" err="1" smtClean="0"/>
              <a:t>unsigned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nTamanho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067944" y="4398224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413164" y="4690157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205252" y="4690158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291617" y="3213086"/>
            <a:ext cx="1062327" cy="7404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pFirst</a:t>
            </a:r>
            <a:endParaRPr lang="pt-BR" dirty="0"/>
          </a:p>
        </p:txBody>
      </p:sp>
      <p:cxnSp>
        <p:nvCxnSpPr>
          <p:cNvPr id="12" name="Conector de seta reta 11"/>
          <p:cNvCxnSpPr>
            <a:stCxn id="11" idx="2"/>
            <a:endCxn id="8" idx="0"/>
          </p:cNvCxnSpPr>
          <p:nvPr/>
        </p:nvCxnSpPr>
        <p:spPr>
          <a:xfrm flipH="1">
            <a:off x="5184068" y="3953508"/>
            <a:ext cx="638713" cy="444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ângulo de cantos arredondados 12"/>
          <p:cNvSpPr/>
          <p:nvPr/>
        </p:nvSpPr>
        <p:spPr>
          <a:xfrm>
            <a:off x="6498789" y="5478344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844009" y="5770277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7636097" y="5770278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cxnSp>
        <p:nvCxnSpPr>
          <p:cNvPr id="21" name="Conector de seta reta 20"/>
          <p:cNvCxnSpPr>
            <a:stCxn id="15" idx="0"/>
            <a:endCxn id="8" idx="3"/>
          </p:cNvCxnSpPr>
          <p:nvPr/>
        </p:nvCxnSpPr>
        <p:spPr>
          <a:xfrm flipH="1" flipV="1">
            <a:off x="6300192" y="4938284"/>
            <a:ext cx="1731948" cy="831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1" idx="2"/>
            <a:endCxn id="13" idx="0"/>
          </p:cNvCxnSpPr>
          <p:nvPr/>
        </p:nvCxnSpPr>
        <p:spPr>
          <a:xfrm>
            <a:off x="5822781" y="3953508"/>
            <a:ext cx="1792132" cy="1524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tângulo de cantos arredondados 54"/>
          <p:cNvSpPr/>
          <p:nvPr/>
        </p:nvSpPr>
        <p:spPr>
          <a:xfrm>
            <a:off x="4067944" y="4690157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4413164" y="4982090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57" name="Retângulo 56"/>
          <p:cNvSpPr/>
          <p:nvPr/>
        </p:nvSpPr>
        <p:spPr>
          <a:xfrm>
            <a:off x="5205252" y="4982091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5291617" y="3505019"/>
            <a:ext cx="1062327" cy="7404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pFirst</a:t>
            </a:r>
            <a:endParaRPr lang="pt-BR" dirty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6498789" y="5770277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6844009" y="6062210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61" name="Retângulo 60"/>
          <p:cNvSpPr/>
          <p:nvPr/>
        </p:nvSpPr>
        <p:spPr>
          <a:xfrm>
            <a:off x="7636097" y="6062211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cxnSp>
        <p:nvCxnSpPr>
          <p:cNvPr id="62" name="Conector de seta reta 61"/>
          <p:cNvCxnSpPr>
            <a:stCxn id="61" idx="0"/>
            <a:endCxn id="55" idx="3"/>
          </p:cNvCxnSpPr>
          <p:nvPr/>
        </p:nvCxnSpPr>
        <p:spPr>
          <a:xfrm flipH="1" flipV="1">
            <a:off x="6300192" y="5230217"/>
            <a:ext cx="1731948" cy="831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58" idx="2"/>
            <a:endCxn id="59" idx="0"/>
          </p:cNvCxnSpPr>
          <p:nvPr/>
        </p:nvCxnSpPr>
        <p:spPr>
          <a:xfrm>
            <a:off x="5822781" y="4245441"/>
            <a:ext cx="1792132" cy="1524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ângulo de cantos arredondados 63"/>
          <p:cNvSpPr/>
          <p:nvPr/>
        </p:nvSpPr>
        <p:spPr>
          <a:xfrm>
            <a:off x="6911752" y="3770303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7198063" y="4062236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66" name="Retângulo 65"/>
          <p:cNvSpPr/>
          <p:nvPr/>
        </p:nvSpPr>
        <p:spPr>
          <a:xfrm>
            <a:off x="7990151" y="4062237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cxnSp>
        <p:nvCxnSpPr>
          <p:cNvPr id="67" name="Conector de seta reta 66"/>
          <p:cNvCxnSpPr>
            <a:stCxn id="61" idx="0"/>
            <a:endCxn id="64" idx="2"/>
          </p:cNvCxnSpPr>
          <p:nvPr/>
        </p:nvCxnSpPr>
        <p:spPr>
          <a:xfrm flipH="1" flipV="1">
            <a:off x="8027876" y="4850423"/>
            <a:ext cx="4264" cy="1211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66" idx="2"/>
            <a:endCxn id="55" idx="3"/>
          </p:cNvCxnSpPr>
          <p:nvPr/>
        </p:nvCxnSpPr>
        <p:spPr>
          <a:xfrm flipH="1">
            <a:off x="6300192" y="4557291"/>
            <a:ext cx="2086002" cy="672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34"/>
          <p:cNvSpPr/>
          <p:nvPr/>
        </p:nvSpPr>
        <p:spPr>
          <a:xfrm>
            <a:off x="4716016" y="927352"/>
            <a:ext cx="2088232" cy="4134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783065" y="1412776"/>
            <a:ext cx="1533351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Acesso irrestrito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078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" grpId="0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4" grpId="0" animBg="1"/>
      <p:bldP spid="65" grpId="0" animBg="1"/>
      <p:bldP spid="66" grpId="0" animBg="1"/>
      <p:bldP spid="35" grpId="0" animBg="1"/>
      <p:bldP spid="35" grpId="1" animBg="1"/>
      <p:bldP spid="19" grpId="0" animBg="1"/>
      <p:bldP spid="19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075240" cy="1143000"/>
          </a:xfrm>
        </p:spPr>
        <p:txBody>
          <a:bodyPr/>
          <a:lstStyle/>
          <a:p>
            <a:pPr algn="r"/>
            <a:r>
              <a:rPr lang="pt-BR" dirty="0" smtClean="0"/>
              <a:t>POP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39552" y="999360"/>
            <a:ext cx="1008112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Courier New"/>
                <a:ea typeface="Times New Roman"/>
                <a:cs typeface="Times New Roman"/>
              </a:rPr>
              <a:t> 1  </a:t>
            </a:r>
            <a:r>
              <a:rPr lang="en-US" sz="1200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2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POP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SLista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SNodo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sz="12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unsigned </a:t>
            </a:r>
            <a:r>
              <a:rPr lang="en-US" sz="1200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2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nIndex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 {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2  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3 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SNodo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pAnterior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, *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4     </a:t>
            </a:r>
            <a:r>
              <a:rPr lang="en-US" sz="1200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2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nPos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5     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6     </a:t>
            </a:r>
            <a:r>
              <a:rPr lang="en-US" sz="12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if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== 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NULL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 </a:t>
            </a:r>
            <a:r>
              <a:rPr lang="en-US" sz="12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return </a:t>
            </a:r>
            <a:r>
              <a:rPr lang="en-US" sz="12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200" dirty="0">
                <a:solidFill>
                  <a:srgbClr val="A0A0A0"/>
                </a:solidFill>
                <a:latin typeface="Courier New"/>
                <a:ea typeface="Times New Roman"/>
                <a:cs typeface="Times New Roman"/>
              </a:rPr>
              <a:t>/* </a:t>
            </a:r>
            <a:r>
              <a:rPr lang="en-US" sz="1200" dirty="0" err="1">
                <a:solidFill>
                  <a:srgbClr val="A0A0A0"/>
                </a:solidFill>
                <a:latin typeface="Courier New"/>
                <a:ea typeface="Times New Roman"/>
                <a:cs typeface="Times New Roman"/>
              </a:rPr>
              <a:t>erro</a:t>
            </a:r>
            <a:r>
              <a:rPr lang="en-US" sz="1200" dirty="0">
                <a:solidFill>
                  <a:srgbClr val="A0A0A0"/>
                </a:solidFill>
                <a:latin typeface="Courier New"/>
                <a:ea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A0A0A0"/>
                </a:solidFill>
                <a:latin typeface="Courier New"/>
                <a:ea typeface="Times New Roman"/>
                <a:cs typeface="Times New Roman"/>
              </a:rPr>
              <a:t>lista</a:t>
            </a:r>
            <a:r>
              <a:rPr lang="en-US" sz="1200" dirty="0">
                <a:solidFill>
                  <a:srgbClr val="A0A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A0A0A0"/>
                </a:solidFill>
                <a:latin typeface="Courier New"/>
                <a:ea typeface="Times New Roman"/>
                <a:cs typeface="Times New Roman"/>
              </a:rPr>
              <a:t>vazia</a:t>
            </a:r>
            <a:r>
              <a:rPr lang="en-US" sz="1200" dirty="0">
                <a:solidFill>
                  <a:srgbClr val="A0A0A0"/>
                </a:solidFill>
                <a:latin typeface="Courier New"/>
                <a:ea typeface="Times New Roman"/>
                <a:cs typeface="Times New Roman"/>
              </a:rPr>
              <a:t> */ 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7  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8     </a:t>
            </a:r>
            <a:r>
              <a:rPr lang="en-US" sz="12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if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nIndex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== </a:t>
            </a:r>
            <a:r>
              <a:rPr lang="en-US" sz="12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 {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9     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10     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pNext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11         </a:t>
            </a:r>
            <a:r>
              <a:rPr lang="en-US" sz="12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return </a:t>
            </a:r>
            <a:r>
              <a:rPr lang="en-US" sz="12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12     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13  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14 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pLista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15     </a:t>
            </a:r>
            <a:r>
              <a:rPr lang="en-US" sz="12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for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2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nPos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2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nPos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&lt;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nIndex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&amp;&amp;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!= 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NULL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nPos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++) {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16    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pAnterior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17    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pNext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      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18    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} 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19  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20     </a:t>
            </a:r>
            <a:r>
              <a:rPr lang="en-US" sz="12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 </a:t>
            </a:r>
            <a:r>
              <a:rPr lang="en-US" sz="12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return </a:t>
            </a:r>
            <a:r>
              <a:rPr lang="en-US" sz="12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200" dirty="0">
                <a:solidFill>
                  <a:srgbClr val="BEBEE6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n-US" sz="1200" dirty="0" err="1">
                <a:solidFill>
                  <a:srgbClr val="BEBEE6"/>
                </a:solidFill>
                <a:latin typeface="Courier New"/>
                <a:ea typeface="Times New Roman"/>
                <a:cs typeface="Times New Roman"/>
              </a:rPr>
              <a:t>erro</a:t>
            </a:r>
            <a:r>
              <a:rPr lang="en-US" sz="1200" dirty="0">
                <a:solidFill>
                  <a:srgbClr val="BEBEE6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BEBEE6"/>
                </a:solidFill>
                <a:latin typeface="Courier New"/>
                <a:ea typeface="Times New Roman"/>
                <a:cs typeface="Times New Roman"/>
              </a:rPr>
              <a:t>nIndex</a:t>
            </a:r>
            <a:r>
              <a:rPr lang="en-US" sz="1200" dirty="0">
                <a:solidFill>
                  <a:srgbClr val="BEBEE6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BEBEE6"/>
                </a:solidFill>
                <a:latin typeface="Courier New"/>
                <a:ea typeface="Times New Roman"/>
                <a:cs typeface="Times New Roman"/>
              </a:rPr>
              <a:t>invalido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21  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22 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pAnterior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pNext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pNext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    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23 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pAtual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24  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25     </a:t>
            </a:r>
            <a:r>
              <a:rPr lang="en-US" sz="12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return </a:t>
            </a:r>
            <a:r>
              <a:rPr lang="en-US" sz="12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26  </a:t>
            </a:r>
            <a:endParaRPr lang="pt-BR" sz="1600" dirty="0">
              <a:ea typeface="Times New Roman"/>
              <a:cs typeface="Times New Roman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427984" y="980728"/>
            <a:ext cx="1872208" cy="4134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13953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Fila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8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pt-BR" dirty="0" smtClean="0"/>
              <a:t>Filas</a:t>
            </a:r>
            <a:r>
              <a:rPr lang="pt-BR" dirty="0"/>
              <a:t>, </a:t>
            </a:r>
            <a:r>
              <a:rPr lang="pt-BR" dirty="0" smtClean="0"/>
              <a:t>assim como as </a:t>
            </a:r>
            <a:r>
              <a:rPr lang="pt-BR" dirty="0"/>
              <a:t>Pilhas, </a:t>
            </a:r>
            <a:r>
              <a:rPr lang="pt-BR" dirty="0" smtClean="0"/>
              <a:t>são estruturas de </a:t>
            </a:r>
            <a:r>
              <a:rPr lang="pt-BR" dirty="0"/>
              <a:t>dados com </a:t>
            </a:r>
            <a:r>
              <a:rPr lang="pt-BR" dirty="0" smtClean="0">
                <a:solidFill>
                  <a:srgbClr val="FF0000"/>
                </a:solidFill>
              </a:rPr>
              <a:t>acesso restrito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 smtClean="0"/>
              <a:t>Comportamento definido: </a:t>
            </a:r>
          </a:p>
          <a:p>
            <a:pPr lvl="1"/>
            <a:r>
              <a:rPr lang="pt-BR" dirty="0" smtClean="0"/>
              <a:t>Inclusão numa extremidade</a:t>
            </a:r>
            <a:endParaRPr lang="pt-BR" dirty="0"/>
          </a:p>
          <a:p>
            <a:pPr lvl="1"/>
            <a:r>
              <a:rPr lang="pt-BR" dirty="0" smtClean="0"/>
              <a:t>Remoção na outra extremidade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975051"/>
            <a:ext cx="6000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70" y="4967155"/>
            <a:ext cx="6667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870272"/>
            <a:ext cx="6286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03609"/>
            <a:ext cx="590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975051"/>
            <a:ext cx="5905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5076056" y="4006176"/>
            <a:ext cx="2544291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PUSH: Elementos são inseridos aqui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523653" y="4005064"/>
            <a:ext cx="2544291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POP: Elementos são removidos aqui</a:t>
            </a:r>
            <a:endParaRPr lang="pt-BR" dirty="0"/>
          </a:p>
        </p:txBody>
      </p:sp>
      <p:cxnSp>
        <p:nvCxnSpPr>
          <p:cNvPr id="6" name="Conector de seta reta 5"/>
          <p:cNvCxnSpPr>
            <a:stCxn id="4" idx="2"/>
          </p:cNvCxnSpPr>
          <p:nvPr/>
        </p:nvCxnSpPr>
        <p:spPr>
          <a:xfrm flipH="1">
            <a:off x="6348201" y="4582240"/>
            <a:ext cx="1" cy="574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2795798" y="4616133"/>
            <a:ext cx="1" cy="287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FILA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 de estrutura denominada: </a:t>
            </a:r>
          </a:p>
          <a:p>
            <a:pPr lvl="1"/>
            <a:r>
              <a:rPr lang="pt-BR" dirty="0" smtClean="0"/>
              <a:t>FIFO: </a:t>
            </a:r>
            <a:r>
              <a:rPr lang="pt-BR" dirty="0" err="1" smtClean="0"/>
              <a:t>First</a:t>
            </a:r>
            <a:r>
              <a:rPr lang="pt-BR" dirty="0" smtClean="0"/>
              <a:t> In, </a:t>
            </a:r>
            <a:r>
              <a:rPr lang="pt-BR" dirty="0" err="1" smtClean="0"/>
              <a:t>First</a:t>
            </a:r>
            <a:r>
              <a:rPr lang="pt-BR" dirty="0" smtClean="0"/>
              <a:t> Out</a:t>
            </a:r>
          </a:p>
          <a:p>
            <a:r>
              <a:rPr lang="pt-BR" dirty="0" smtClean="0"/>
              <a:t>Primeiro que entra, é o primeiro a sair</a:t>
            </a:r>
          </a:p>
          <a:p>
            <a:r>
              <a:rPr lang="pt-BR" dirty="0" smtClean="0"/>
              <a:t>Nesta aula veremos como trabalhar com Filas definidas dinamicamente na memória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05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79512" y="1196752"/>
            <a:ext cx="208823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Início: Fila vazia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79512" y="1916832"/>
            <a:ext cx="208823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PUSH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79512" y="2636912"/>
            <a:ext cx="208823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PUSH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9512" y="3356992"/>
            <a:ext cx="208823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PUSH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79512" y="4077072"/>
            <a:ext cx="2088232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POP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179512" y="4797152"/>
            <a:ext cx="208823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PUSH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79512" y="5517232"/>
            <a:ext cx="2088232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POP</a:t>
            </a:r>
            <a:endParaRPr lang="pt-B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035" y="2304115"/>
            <a:ext cx="907810" cy="26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36" y="2292169"/>
            <a:ext cx="1008678" cy="262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14" y="2145602"/>
            <a:ext cx="951039" cy="286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71" y="2196035"/>
            <a:ext cx="893401" cy="276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tângulo de cantos arredondados 16"/>
          <p:cNvSpPr/>
          <p:nvPr/>
        </p:nvSpPr>
        <p:spPr>
          <a:xfrm>
            <a:off x="179512" y="6165304"/>
            <a:ext cx="208823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PUSH</a:t>
            </a:r>
            <a:endParaRPr lang="pt-BR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89446"/>
            <a:ext cx="864096" cy="268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30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uma FILA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504" y="2095688"/>
            <a:ext cx="252028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  <a:endParaRPr lang="pt-BR" dirty="0"/>
          </a:p>
          <a:p>
            <a:r>
              <a:rPr lang="pt-BR" b="1" dirty="0" smtClean="0"/>
              <a:t>  </a:t>
            </a:r>
            <a:r>
              <a:rPr lang="pt-BR" b="1" dirty="0" err="1" smtClean="0"/>
              <a:t>TipoFila</a:t>
            </a:r>
            <a:r>
              <a:rPr lang="pt-BR" dirty="0" smtClean="0"/>
              <a:t>*</a:t>
            </a:r>
            <a:r>
              <a:rPr lang="pt-BR" dirty="0" err="1" smtClean="0"/>
              <a:t>pFirst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b="1" dirty="0" smtClean="0"/>
              <a:t>  </a:t>
            </a:r>
            <a:r>
              <a:rPr lang="pt-BR" b="1" dirty="0" err="1" smtClean="0"/>
              <a:t>TipoFila</a:t>
            </a:r>
            <a:r>
              <a:rPr lang="pt-BR" dirty="0" smtClean="0"/>
              <a:t>*</a:t>
            </a:r>
            <a:r>
              <a:rPr lang="pt-BR" dirty="0" err="1" smtClean="0"/>
              <a:t>pLast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}</a:t>
            </a:r>
            <a:r>
              <a:rPr lang="pt-BR" b="1" dirty="0" err="1" smtClean="0"/>
              <a:t>SFila</a:t>
            </a:r>
            <a:r>
              <a:rPr lang="pt-BR" dirty="0"/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7504" y="5120024"/>
            <a:ext cx="247296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{</a:t>
            </a:r>
            <a:endParaRPr lang="pt-BR" dirty="0"/>
          </a:p>
          <a:p>
            <a:r>
              <a:rPr lang="pt-BR" dirty="0" smtClean="0"/>
              <a:t>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cod</a:t>
            </a:r>
            <a:r>
              <a:rPr lang="pt-BR" dirty="0"/>
              <a:t>;</a:t>
            </a:r>
          </a:p>
          <a:p>
            <a:r>
              <a:rPr lang="pt-BR" dirty="0" smtClean="0"/>
              <a:t>  char </a:t>
            </a:r>
            <a:r>
              <a:rPr lang="pt-BR" dirty="0"/>
              <a:t>nome[40];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float</a:t>
            </a:r>
            <a:r>
              <a:rPr lang="pt-BR" dirty="0" smtClean="0"/>
              <a:t> </a:t>
            </a:r>
            <a:r>
              <a:rPr lang="pt-BR" dirty="0" err="1"/>
              <a:t>preco</a:t>
            </a:r>
            <a:r>
              <a:rPr lang="pt-BR" dirty="0"/>
              <a:t>;</a:t>
            </a:r>
          </a:p>
          <a:p>
            <a:r>
              <a:rPr lang="pt-BR" dirty="0" smtClean="0"/>
              <a:t>}</a:t>
            </a:r>
            <a:r>
              <a:rPr lang="pt-BR" b="1" dirty="0" err="1" smtClean="0"/>
              <a:t>SProduto</a:t>
            </a:r>
            <a:r>
              <a:rPr lang="pt-BR" dirty="0"/>
              <a:t>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504" y="3573016"/>
            <a:ext cx="252028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t</a:t>
            </a:r>
            <a:r>
              <a:rPr lang="pt-BR" dirty="0" err="1" smtClean="0"/>
              <a:t>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  <a:endParaRPr lang="pt-BR" dirty="0"/>
          </a:p>
          <a:p>
            <a:r>
              <a:rPr lang="pt-BR" b="1" dirty="0" smtClean="0"/>
              <a:t>  </a:t>
            </a:r>
            <a:r>
              <a:rPr lang="pt-BR" b="1" dirty="0" err="1" smtClean="0"/>
              <a:t>SProduto</a:t>
            </a:r>
            <a:r>
              <a:rPr lang="pt-BR" b="1" dirty="0" smtClean="0"/>
              <a:t> </a:t>
            </a:r>
            <a:r>
              <a:rPr lang="pt-BR" dirty="0" err="1" smtClean="0"/>
              <a:t>info</a:t>
            </a:r>
            <a:r>
              <a:rPr lang="pt-BR" dirty="0"/>
              <a:t>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STipoFila</a:t>
            </a:r>
            <a:r>
              <a:rPr lang="pt-BR" dirty="0" smtClean="0"/>
              <a:t>*</a:t>
            </a:r>
            <a:r>
              <a:rPr lang="pt-BR" dirty="0" err="1" smtClean="0"/>
              <a:t>pNext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}</a:t>
            </a:r>
            <a:r>
              <a:rPr lang="pt-BR" b="1" dirty="0" err="1" smtClean="0"/>
              <a:t>STipoFila</a:t>
            </a:r>
            <a:r>
              <a:rPr lang="pt-BR" dirty="0"/>
              <a:t>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0232" y="130360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Observem as cores aqui e nos slides seguintes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714637" y="2239704"/>
            <a:ext cx="3657563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Representa a fila, armazena o início e o fim da fila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2714637" y="3752080"/>
            <a:ext cx="2721459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Representa um nodo da fila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2714635" y="5354632"/>
            <a:ext cx="6226845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Representa o elemento ou dado armazenado na fila, nesse caso chamamos de produto, mas poderia ser uma pessoa como no exemplo anterior.</a:t>
            </a:r>
            <a:endParaRPr lang="pt-BR" sz="20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508104" y="3789040"/>
            <a:ext cx="3384376" cy="9122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Nodo</a:t>
            </a:r>
            <a:r>
              <a:rPr lang="pt-BR" dirty="0" smtClean="0"/>
              <a:t> é o nome genérico do </a:t>
            </a:r>
            <a:r>
              <a:rPr lang="pt-BR" b="1" dirty="0" smtClean="0"/>
              <a:t>contêiner</a:t>
            </a:r>
            <a:r>
              <a:rPr lang="pt-BR" dirty="0" smtClean="0"/>
              <a:t> do dado armazenado em uma estrutura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56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17"/>
          <p:cNvSpPr/>
          <p:nvPr/>
        </p:nvSpPr>
        <p:spPr>
          <a:xfrm>
            <a:off x="107504" y="3569114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843808" y="1844824"/>
            <a:ext cx="2232248" cy="10801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Codificando uma FILA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588224" y="1598514"/>
            <a:ext cx="192596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  <a:endParaRPr lang="pt-BR" dirty="0"/>
          </a:p>
          <a:p>
            <a:r>
              <a:rPr lang="pt-BR" b="1" dirty="0" smtClean="0"/>
              <a:t>  </a:t>
            </a:r>
            <a:r>
              <a:rPr lang="pt-BR" b="1" dirty="0" err="1" smtClean="0"/>
              <a:t>TipoFila</a:t>
            </a:r>
            <a:r>
              <a:rPr lang="pt-BR" dirty="0" smtClean="0"/>
              <a:t>*</a:t>
            </a:r>
            <a:r>
              <a:rPr lang="pt-BR" dirty="0" err="1" smtClean="0"/>
              <a:t>pFirst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b="1" dirty="0" smtClean="0"/>
              <a:t>  </a:t>
            </a:r>
            <a:r>
              <a:rPr lang="pt-BR" b="1" dirty="0" err="1" smtClean="0"/>
              <a:t>TipoFila</a:t>
            </a:r>
            <a:r>
              <a:rPr lang="pt-BR" dirty="0" smtClean="0"/>
              <a:t>*</a:t>
            </a:r>
            <a:r>
              <a:rPr lang="pt-BR" dirty="0" err="1" smtClean="0"/>
              <a:t>pLast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}</a:t>
            </a:r>
            <a:r>
              <a:rPr lang="pt-BR" b="1" dirty="0" err="1" smtClean="0"/>
              <a:t>SFila</a:t>
            </a:r>
            <a:r>
              <a:rPr lang="pt-BR" dirty="0"/>
              <a:t>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915816" y="5045431"/>
            <a:ext cx="18002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{</a:t>
            </a:r>
            <a:endParaRPr lang="pt-BR" dirty="0"/>
          </a:p>
          <a:p>
            <a:r>
              <a:rPr lang="pt-BR" dirty="0" smtClean="0"/>
              <a:t>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cod</a:t>
            </a:r>
            <a:r>
              <a:rPr lang="pt-BR" dirty="0"/>
              <a:t>;</a:t>
            </a:r>
          </a:p>
          <a:p>
            <a:r>
              <a:rPr lang="pt-BR" dirty="0" smtClean="0"/>
              <a:t>  char </a:t>
            </a:r>
            <a:r>
              <a:rPr lang="pt-BR" dirty="0"/>
              <a:t>nome[40];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float</a:t>
            </a:r>
            <a:r>
              <a:rPr lang="pt-BR" dirty="0" smtClean="0"/>
              <a:t> </a:t>
            </a:r>
            <a:r>
              <a:rPr lang="pt-BR" dirty="0" err="1"/>
              <a:t>preco</a:t>
            </a:r>
            <a:r>
              <a:rPr lang="pt-BR" dirty="0"/>
              <a:t>;</a:t>
            </a:r>
          </a:p>
          <a:p>
            <a:r>
              <a:rPr lang="pt-BR" dirty="0" smtClean="0"/>
              <a:t>}</a:t>
            </a:r>
            <a:r>
              <a:rPr lang="pt-BR" b="1" dirty="0" err="1" smtClean="0"/>
              <a:t>SProduto</a:t>
            </a:r>
            <a:r>
              <a:rPr lang="pt-BR" dirty="0"/>
              <a:t>;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7504" y="5045431"/>
            <a:ext cx="266429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t</a:t>
            </a:r>
            <a:r>
              <a:rPr lang="pt-BR" dirty="0" err="1" smtClean="0"/>
              <a:t>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  <a:endParaRPr lang="pt-BR" dirty="0"/>
          </a:p>
          <a:p>
            <a:r>
              <a:rPr lang="pt-BR" b="1" dirty="0" smtClean="0"/>
              <a:t>  </a:t>
            </a:r>
            <a:r>
              <a:rPr lang="pt-BR" b="1" dirty="0" err="1" smtClean="0"/>
              <a:t>SProduto</a:t>
            </a:r>
            <a:r>
              <a:rPr lang="pt-BR" b="1" dirty="0" smtClean="0"/>
              <a:t> </a:t>
            </a:r>
            <a:r>
              <a:rPr lang="pt-BR" dirty="0" err="1" smtClean="0"/>
              <a:t>info</a:t>
            </a:r>
            <a:r>
              <a:rPr lang="pt-BR" dirty="0"/>
              <a:t>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STipoFila</a:t>
            </a:r>
            <a:r>
              <a:rPr lang="pt-BR" dirty="0" smtClean="0"/>
              <a:t>*</a:t>
            </a:r>
            <a:r>
              <a:rPr lang="pt-BR" dirty="0" err="1" smtClean="0"/>
              <a:t>pNext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}</a:t>
            </a:r>
            <a:r>
              <a:rPr lang="pt-BR" b="1" dirty="0" err="1" smtClean="0"/>
              <a:t>STipoFila</a:t>
            </a:r>
            <a:r>
              <a:rPr lang="pt-BR" dirty="0"/>
              <a:t>;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52724" y="3861047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244812" y="3861048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868569" y="3569114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213789" y="3861047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4005877" y="3861048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5580112" y="3573016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925332" y="3864949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6717420" y="3864950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cxnSp>
        <p:nvCxnSpPr>
          <p:cNvPr id="26" name="Conector de seta reta 25"/>
          <p:cNvCxnSpPr>
            <a:endCxn id="18" idx="0"/>
          </p:cNvCxnSpPr>
          <p:nvPr/>
        </p:nvCxnSpPr>
        <p:spPr>
          <a:xfrm flipH="1">
            <a:off x="1223628" y="2384884"/>
            <a:ext cx="2304256" cy="1184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endCxn id="22" idx="0"/>
          </p:cNvCxnSpPr>
          <p:nvPr/>
        </p:nvCxnSpPr>
        <p:spPr>
          <a:xfrm>
            <a:off x="4319971" y="2384884"/>
            <a:ext cx="2376265" cy="1188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3131840" y="2132856"/>
            <a:ext cx="792088" cy="495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pFirst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923928" y="2132857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pLast</a:t>
            </a:r>
            <a:endParaRPr lang="pt-BR" dirty="0"/>
          </a:p>
        </p:txBody>
      </p:sp>
      <p:cxnSp>
        <p:nvCxnSpPr>
          <p:cNvPr id="30" name="Conector de seta reta 29"/>
          <p:cNvCxnSpPr>
            <a:stCxn id="13" idx="3"/>
            <a:endCxn id="19" idx="1"/>
          </p:cNvCxnSpPr>
          <p:nvPr/>
        </p:nvCxnSpPr>
        <p:spPr>
          <a:xfrm>
            <a:off x="2036898" y="4108575"/>
            <a:ext cx="831671" cy="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21" idx="3"/>
            <a:endCxn id="22" idx="1"/>
          </p:cNvCxnSpPr>
          <p:nvPr/>
        </p:nvCxnSpPr>
        <p:spPr>
          <a:xfrm>
            <a:off x="4797963" y="4108575"/>
            <a:ext cx="782149" cy="4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24" idx="3"/>
          </p:cNvCxnSpPr>
          <p:nvPr/>
        </p:nvCxnSpPr>
        <p:spPr>
          <a:xfrm>
            <a:off x="7509506" y="4112477"/>
            <a:ext cx="662894" cy="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8175790" y="392390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NULL</a:t>
            </a:r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4932040" y="5015761"/>
            <a:ext cx="4104456" cy="13655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Quantos produtos temos na fila?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Quantos nodos?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Como uma fila vazia é representada?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900332" y="1084094"/>
            <a:ext cx="121834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Declaração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396703" y="1236494"/>
            <a:ext cx="101925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Instância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71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5" grpId="0" animBg="1"/>
      <p:bldP spid="6" grpId="0" animBg="1"/>
      <p:bldP spid="35" grpId="0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970879" y="-54864"/>
            <a:ext cx="2173121" cy="407707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843808" y="3203684"/>
            <a:ext cx="2232248" cy="10801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-36512" y="44624"/>
            <a:ext cx="192596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  <a:endParaRPr lang="pt-BR" dirty="0"/>
          </a:p>
          <a:p>
            <a:r>
              <a:rPr lang="pt-BR" b="1" dirty="0" smtClean="0"/>
              <a:t>  </a:t>
            </a:r>
            <a:r>
              <a:rPr lang="pt-BR" b="1" dirty="0" err="1" smtClean="0"/>
              <a:t>TipoFila</a:t>
            </a:r>
            <a:r>
              <a:rPr lang="pt-BR" dirty="0" smtClean="0"/>
              <a:t>*</a:t>
            </a:r>
            <a:r>
              <a:rPr lang="pt-BR" dirty="0" err="1" smtClean="0"/>
              <a:t>pFirst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b="1" dirty="0" smtClean="0"/>
              <a:t>  </a:t>
            </a:r>
            <a:r>
              <a:rPr lang="pt-BR" b="1" dirty="0" err="1" smtClean="0"/>
              <a:t>TipoFila</a:t>
            </a:r>
            <a:r>
              <a:rPr lang="pt-BR" dirty="0" smtClean="0"/>
              <a:t>*</a:t>
            </a:r>
            <a:r>
              <a:rPr lang="pt-BR" dirty="0" err="1" smtClean="0"/>
              <a:t>pLast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}</a:t>
            </a:r>
            <a:r>
              <a:rPr lang="pt-BR" b="1" dirty="0" err="1" smtClean="0"/>
              <a:t>SFila</a:t>
            </a:r>
            <a:r>
              <a:rPr lang="pt-BR" dirty="0"/>
              <a:t>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932040" y="44625"/>
            <a:ext cx="18002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{</a:t>
            </a:r>
            <a:endParaRPr lang="pt-BR" dirty="0"/>
          </a:p>
          <a:p>
            <a:r>
              <a:rPr lang="pt-BR" dirty="0" smtClean="0"/>
              <a:t>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cod</a:t>
            </a:r>
            <a:r>
              <a:rPr lang="pt-BR" dirty="0"/>
              <a:t>;</a:t>
            </a:r>
          </a:p>
          <a:p>
            <a:r>
              <a:rPr lang="pt-BR" dirty="0" smtClean="0"/>
              <a:t>  char </a:t>
            </a:r>
            <a:r>
              <a:rPr lang="pt-BR" dirty="0"/>
              <a:t>nome[40];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float</a:t>
            </a:r>
            <a:r>
              <a:rPr lang="pt-BR" dirty="0" smtClean="0"/>
              <a:t> </a:t>
            </a:r>
            <a:r>
              <a:rPr lang="pt-BR" dirty="0" err="1"/>
              <a:t>preco</a:t>
            </a:r>
            <a:r>
              <a:rPr lang="pt-BR" dirty="0"/>
              <a:t>;</a:t>
            </a:r>
          </a:p>
          <a:p>
            <a:r>
              <a:rPr lang="pt-BR" dirty="0" smtClean="0"/>
              <a:t>}</a:t>
            </a:r>
            <a:r>
              <a:rPr lang="pt-BR" b="1" dirty="0" err="1" smtClean="0"/>
              <a:t>SProduto</a:t>
            </a:r>
            <a:r>
              <a:rPr lang="pt-BR" dirty="0"/>
              <a:t>;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067854" y="44625"/>
            <a:ext cx="279217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t</a:t>
            </a:r>
            <a:r>
              <a:rPr lang="pt-BR" dirty="0" err="1" smtClean="0"/>
              <a:t>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  <a:endParaRPr lang="pt-BR" dirty="0"/>
          </a:p>
          <a:p>
            <a:r>
              <a:rPr lang="pt-BR" b="1" dirty="0" smtClean="0"/>
              <a:t>  </a:t>
            </a:r>
            <a:r>
              <a:rPr lang="pt-BR" b="1" dirty="0" err="1" smtClean="0"/>
              <a:t>SProduto</a:t>
            </a:r>
            <a:r>
              <a:rPr lang="pt-BR" b="1" dirty="0" smtClean="0"/>
              <a:t> </a:t>
            </a:r>
            <a:r>
              <a:rPr lang="pt-BR" dirty="0" err="1" smtClean="0"/>
              <a:t>info</a:t>
            </a:r>
            <a:r>
              <a:rPr lang="pt-BR" dirty="0"/>
              <a:t>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STipoFila</a:t>
            </a:r>
            <a:r>
              <a:rPr lang="pt-BR" dirty="0" smtClean="0"/>
              <a:t>*</a:t>
            </a:r>
            <a:r>
              <a:rPr lang="pt-BR" dirty="0" err="1" smtClean="0"/>
              <a:t>pNext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}</a:t>
            </a:r>
            <a:r>
              <a:rPr lang="pt-BR" b="1" dirty="0" err="1" smtClean="0"/>
              <a:t>STipoFila</a:t>
            </a:r>
            <a:r>
              <a:rPr lang="pt-BR" dirty="0"/>
              <a:t>;</a:t>
            </a:r>
          </a:p>
        </p:txBody>
      </p:sp>
      <p:cxnSp>
        <p:nvCxnSpPr>
          <p:cNvPr id="26" name="Conector de seta reta 25"/>
          <p:cNvCxnSpPr/>
          <p:nvPr/>
        </p:nvCxnSpPr>
        <p:spPr>
          <a:xfrm flipH="1" flipV="1">
            <a:off x="2375756" y="3739243"/>
            <a:ext cx="1152128" cy="4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4319971" y="3743744"/>
            <a:ext cx="12601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3131840" y="3491716"/>
            <a:ext cx="792088" cy="495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pFirst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98968" y="353002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NULL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541058" y="355457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NULL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107504" y="4927974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452724" y="5219907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244812" y="5219908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749003" y="44625"/>
            <a:ext cx="58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LOG</a:t>
            </a:r>
            <a:endParaRPr lang="pt-BR" b="1" u="sng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970880" y="460123"/>
            <a:ext cx="17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1- Criamos a lista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970880" y="755412"/>
            <a:ext cx="2096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2- PUSH</a:t>
            </a:r>
          </a:p>
          <a:p>
            <a:r>
              <a:rPr lang="pt-BR" dirty="0" smtClean="0"/>
              <a:t>   - Criamos o nodo</a:t>
            </a:r>
          </a:p>
          <a:p>
            <a:r>
              <a:rPr lang="pt-BR" dirty="0"/>
              <a:t> </a:t>
            </a:r>
            <a:r>
              <a:rPr lang="pt-BR" dirty="0" smtClean="0"/>
              <a:t>  - Inserimos na lista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970879" y="174909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3- PUSH</a:t>
            </a:r>
            <a:endParaRPr lang="pt-BR" dirty="0"/>
          </a:p>
        </p:txBody>
      </p:sp>
      <p:cxnSp>
        <p:nvCxnSpPr>
          <p:cNvPr id="48" name="Conector de seta reta 47"/>
          <p:cNvCxnSpPr>
            <a:stCxn id="5" idx="1"/>
            <a:endCxn id="33" idx="0"/>
          </p:cNvCxnSpPr>
          <p:nvPr/>
        </p:nvCxnSpPr>
        <p:spPr>
          <a:xfrm flipH="1">
            <a:off x="1223628" y="3739244"/>
            <a:ext cx="1908212" cy="1188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6" idx="2"/>
            <a:endCxn id="33" idx="0"/>
          </p:cNvCxnSpPr>
          <p:nvPr/>
        </p:nvCxnSpPr>
        <p:spPr>
          <a:xfrm flipH="1">
            <a:off x="1223628" y="3986771"/>
            <a:ext cx="3096343" cy="941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3923928" y="3491717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pLast</a:t>
            </a:r>
            <a:endParaRPr lang="pt-BR" dirty="0"/>
          </a:p>
        </p:txBody>
      </p:sp>
      <p:cxnSp>
        <p:nvCxnSpPr>
          <p:cNvPr id="55" name="Conector de seta reta 54"/>
          <p:cNvCxnSpPr>
            <a:stCxn id="40" idx="2"/>
          </p:cNvCxnSpPr>
          <p:nvPr/>
        </p:nvCxnSpPr>
        <p:spPr>
          <a:xfrm>
            <a:off x="1640855" y="5714962"/>
            <a:ext cx="0" cy="513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1302461" y="622802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NULL</a:t>
            </a:r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627784" y="4931876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2973004" y="5223809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59" name="Retângulo 58"/>
          <p:cNvSpPr/>
          <p:nvPr/>
        </p:nvSpPr>
        <p:spPr>
          <a:xfrm>
            <a:off x="3765092" y="5223810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cxnSp>
        <p:nvCxnSpPr>
          <p:cNvPr id="63" name="Conector de seta reta 62"/>
          <p:cNvCxnSpPr>
            <a:stCxn id="40" idx="3"/>
            <a:endCxn id="57" idx="1"/>
          </p:cNvCxnSpPr>
          <p:nvPr/>
        </p:nvCxnSpPr>
        <p:spPr>
          <a:xfrm>
            <a:off x="2036898" y="5467435"/>
            <a:ext cx="590886" cy="4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ângulo de cantos arredondados 63"/>
          <p:cNvSpPr/>
          <p:nvPr/>
        </p:nvSpPr>
        <p:spPr>
          <a:xfrm>
            <a:off x="6140787" y="4959752"/>
            <a:ext cx="2772308" cy="9268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está faltando para completar o PUSH?</a:t>
            </a:r>
            <a:endParaRPr lang="pt-BR" dirty="0"/>
          </a:p>
        </p:txBody>
      </p:sp>
      <p:cxnSp>
        <p:nvCxnSpPr>
          <p:cNvPr id="65" name="Conector reto 64"/>
          <p:cNvCxnSpPr/>
          <p:nvPr/>
        </p:nvCxnSpPr>
        <p:spPr>
          <a:xfrm flipH="1">
            <a:off x="6970880" y="0"/>
            <a:ext cx="1" cy="3933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6970881" y="3933056"/>
            <a:ext cx="21731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6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8" grpId="0"/>
      <p:bldP spid="8" grpId="1"/>
      <p:bldP spid="31" grpId="0"/>
      <p:bldP spid="31" grpId="1"/>
      <p:bldP spid="33" grpId="0" animBg="1"/>
      <p:bldP spid="39" grpId="0" animBg="1"/>
      <p:bldP spid="40" grpId="0" animBg="1"/>
      <p:bldP spid="41" grpId="0"/>
      <p:bldP spid="42" grpId="0"/>
      <p:bldP spid="43" grpId="0"/>
      <p:bldP spid="6" grpId="0" animBg="1"/>
      <p:bldP spid="56" grpId="0"/>
      <p:bldP spid="56" grpId="1"/>
      <p:bldP spid="57" grpId="0" animBg="1"/>
      <p:bldP spid="58" grpId="0" animBg="1"/>
      <p:bldP spid="59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para </a:t>
            </a:r>
            <a:r>
              <a:rPr lang="pt-BR" dirty="0" err="1" smtClean="0"/>
              <a:t>EDs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Iniciar ED (RESET)</a:t>
            </a:r>
          </a:p>
          <a:p>
            <a:r>
              <a:rPr lang="pt-BR" dirty="0" smtClean="0"/>
              <a:t>Inserir elemento (PUSH)</a:t>
            </a:r>
          </a:p>
          <a:p>
            <a:r>
              <a:rPr lang="pt-BR" dirty="0" smtClean="0"/>
              <a:t>Remover elemento (POP)</a:t>
            </a:r>
          </a:p>
          <a:p>
            <a:r>
              <a:rPr lang="pt-BR" dirty="0" smtClean="0"/>
              <a:t>Testa se ED está vazia (EMPTY)</a:t>
            </a:r>
          </a:p>
          <a:p>
            <a:r>
              <a:rPr lang="pt-BR" dirty="0" smtClean="0"/>
              <a:t>Apaga todos os elementos (CLEAR)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5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 44"/>
          <p:cNvSpPr/>
          <p:nvPr/>
        </p:nvSpPr>
        <p:spPr>
          <a:xfrm>
            <a:off x="6970879" y="-54864"/>
            <a:ext cx="2173121" cy="407707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843808" y="3192285"/>
            <a:ext cx="2232248" cy="10801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-36512" y="44624"/>
            <a:ext cx="192596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  <a:endParaRPr lang="pt-BR" dirty="0"/>
          </a:p>
          <a:p>
            <a:r>
              <a:rPr lang="pt-BR" b="1" dirty="0" smtClean="0"/>
              <a:t>  </a:t>
            </a:r>
            <a:r>
              <a:rPr lang="pt-BR" b="1" dirty="0" err="1" smtClean="0"/>
              <a:t>TipoFila</a:t>
            </a:r>
            <a:r>
              <a:rPr lang="pt-BR" dirty="0" smtClean="0"/>
              <a:t>*</a:t>
            </a:r>
            <a:r>
              <a:rPr lang="pt-BR" dirty="0" err="1" smtClean="0"/>
              <a:t>pFirst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b="1" dirty="0" smtClean="0"/>
              <a:t>  </a:t>
            </a:r>
            <a:r>
              <a:rPr lang="pt-BR" b="1" dirty="0" err="1" smtClean="0"/>
              <a:t>TipoFila</a:t>
            </a:r>
            <a:r>
              <a:rPr lang="pt-BR" dirty="0" smtClean="0"/>
              <a:t>*</a:t>
            </a:r>
            <a:r>
              <a:rPr lang="pt-BR" dirty="0" err="1" smtClean="0"/>
              <a:t>pLast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}</a:t>
            </a:r>
            <a:r>
              <a:rPr lang="pt-BR" b="1" dirty="0" err="1" smtClean="0"/>
              <a:t>SFila</a:t>
            </a:r>
            <a:r>
              <a:rPr lang="pt-BR" dirty="0"/>
              <a:t>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004048" y="44625"/>
            <a:ext cx="18002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{</a:t>
            </a:r>
            <a:endParaRPr lang="pt-BR" dirty="0"/>
          </a:p>
          <a:p>
            <a:r>
              <a:rPr lang="pt-BR" dirty="0" smtClean="0"/>
              <a:t>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cod</a:t>
            </a:r>
            <a:r>
              <a:rPr lang="pt-BR" dirty="0"/>
              <a:t>;</a:t>
            </a:r>
          </a:p>
          <a:p>
            <a:r>
              <a:rPr lang="pt-BR" dirty="0" smtClean="0"/>
              <a:t>  char </a:t>
            </a:r>
            <a:r>
              <a:rPr lang="pt-BR" dirty="0"/>
              <a:t>nome[40];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float</a:t>
            </a:r>
            <a:r>
              <a:rPr lang="pt-BR" dirty="0" smtClean="0"/>
              <a:t> </a:t>
            </a:r>
            <a:r>
              <a:rPr lang="pt-BR" dirty="0" err="1"/>
              <a:t>preco</a:t>
            </a:r>
            <a:r>
              <a:rPr lang="pt-BR" dirty="0"/>
              <a:t>;</a:t>
            </a:r>
          </a:p>
          <a:p>
            <a:r>
              <a:rPr lang="pt-BR" dirty="0" smtClean="0"/>
              <a:t>}</a:t>
            </a:r>
            <a:r>
              <a:rPr lang="pt-BR" b="1" dirty="0" err="1" smtClean="0"/>
              <a:t>SProduto</a:t>
            </a:r>
            <a:r>
              <a:rPr lang="pt-BR" dirty="0"/>
              <a:t>;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067853" y="44625"/>
            <a:ext cx="2820771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t</a:t>
            </a:r>
            <a:r>
              <a:rPr lang="pt-BR" dirty="0" err="1" smtClean="0"/>
              <a:t>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  <a:endParaRPr lang="pt-BR" dirty="0"/>
          </a:p>
          <a:p>
            <a:r>
              <a:rPr lang="pt-BR" b="1" dirty="0" smtClean="0"/>
              <a:t>  </a:t>
            </a:r>
            <a:r>
              <a:rPr lang="pt-BR" b="1" dirty="0" err="1" smtClean="0"/>
              <a:t>SProduto</a:t>
            </a:r>
            <a:r>
              <a:rPr lang="pt-BR" b="1" dirty="0" smtClean="0"/>
              <a:t> </a:t>
            </a:r>
            <a:r>
              <a:rPr lang="pt-BR" dirty="0" err="1" smtClean="0"/>
              <a:t>info</a:t>
            </a:r>
            <a:r>
              <a:rPr lang="pt-BR" dirty="0"/>
              <a:t>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STipoFila</a:t>
            </a:r>
            <a:r>
              <a:rPr lang="pt-BR" dirty="0" smtClean="0"/>
              <a:t>*</a:t>
            </a:r>
            <a:r>
              <a:rPr lang="pt-BR" dirty="0" err="1" smtClean="0"/>
              <a:t>pNext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}</a:t>
            </a:r>
            <a:r>
              <a:rPr lang="pt-BR" b="1" dirty="0" err="1" smtClean="0"/>
              <a:t>STipoFila</a:t>
            </a:r>
            <a:r>
              <a:rPr lang="pt-BR" dirty="0"/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3131840" y="3480317"/>
            <a:ext cx="792088" cy="495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pFirst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107504" y="4916575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452724" y="5208508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244812" y="5208509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749003" y="44625"/>
            <a:ext cx="58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LOG</a:t>
            </a:r>
            <a:endParaRPr lang="pt-BR" b="1" u="sng" dirty="0"/>
          </a:p>
        </p:txBody>
      </p:sp>
      <p:cxnSp>
        <p:nvCxnSpPr>
          <p:cNvPr id="29" name="Conector reto 28"/>
          <p:cNvCxnSpPr/>
          <p:nvPr/>
        </p:nvCxnSpPr>
        <p:spPr>
          <a:xfrm flipH="1">
            <a:off x="6970880" y="0"/>
            <a:ext cx="1" cy="3933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6970880" y="460123"/>
            <a:ext cx="17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1- Criamos a lista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970880" y="755412"/>
            <a:ext cx="2096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2- PUSH</a:t>
            </a:r>
          </a:p>
          <a:p>
            <a:r>
              <a:rPr lang="pt-BR" dirty="0" smtClean="0"/>
              <a:t>   - Criamos o nodo</a:t>
            </a:r>
          </a:p>
          <a:p>
            <a:r>
              <a:rPr lang="pt-BR" dirty="0"/>
              <a:t> </a:t>
            </a:r>
            <a:r>
              <a:rPr lang="pt-BR" dirty="0" smtClean="0"/>
              <a:t>  - Inserimos na lista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970879" y="174909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3- PUSH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970878" y="213285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4- PUSH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996161" y="2492896"/>
            <a:ext cx="2144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5- POP</a:t>
            </a:r>
          </a:p>
          <a:p>
            <a:r>
              <a:rPr lang="pt-BR" dirty="0"/>
              <a:t> </a:t>
            </a:r>
            <a:r>
              <a:rPr lang="pt-BR" dirty="0" smtClean="0"/>
              <a:t> - Apagamos o nodo</a:t>
            </a:r>
          </a:p>
          <a:p>
            <a:r>
              <a:rPr lang="pt-BR" dirty="0"/>
              <a:t> </a:t>
            </a:r>
            <a:r>
              <a:rPr lang="pt-BR" dirty="0" smtClean="0"/>
              <a:t> - Atualizamos a lista</a:t>
            </a:r>
            <a:endParaRPr lang="pt-BR" dirty="0"/>
          </a:p>
        </p:txBody>
      </p:sp>
      <p:cxnSp>
        <p:nvCxnSpPr>
          <p:cNvPr id="48" name="Conector de seta reta 47"/>
          <p:cNvCxnSpPr>
            <a:stCxn id="5" idx="1"/>
            <a:endCxn id="33" idx="0"/>
          </p:cNvCxnSpPr>
          <p:nvPr/>
        </p:nvCxnSpPr>
        <p:spPr>
          <a:xfrm flipH="1">
            <a:off x="1223628" y="3727845"/>
            <a:ext cx="1908212" cy="1188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6" idx="2"/>
            <a:endCxn id="33" idx="0"/>
          </p:cNvCxnSpPr>
          <p:nvPr/>
        </p:nvCxnSpPr>
        <p:spPr>
          <a:xfrm flipH="1">
            <a:off x="1223628" y="3975372"/>
            <a:ext cx="3096343" cy="941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3923928" y="3480318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pLast</a:t>
            </a:r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627784" y="4920477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2973004" y="5212410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59" name="Retângulo 58"/>
          <p:cNvSpPr/>
          <p:nvPr/>
        </p:nvSpPr>
        <p:spPr>
          <a:xfrm>
            <a:off x="3765092" y="5212411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cxnSp>
        <p:nvCxnSpPr>
          <p:cNvPr id="63" name="Conector de seta reta 62"/>
          <p:cNvCxnSpPr>
            <a:stCxn id="40" idx="3"/>
            <a:endCxn id="57" idx="1"/>
          </p:cNvCxnSpPr>
          <p:nvPr/>
        </p:nvCxnSpPr>
        <p:spPr>
          <a:xfrm>
            <a:off x="2036898" y="5456036"/>
            <a:ext cx="590886" cy="4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59" idx="2"/>
          </p:cNvCxnSpPr>
          <p:nvPr/>
        </p:nvCxnSpPr>
        <p:spPr>
          <a:xfrm>
            <a:off x="4161135" y="5707465"/>
            <a:ext cx="0" cy="725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779912" y="644404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NULL</a:t>
            </a:r>
            <a:endParaRPr lang="pt-BR" dirty="0"/>
          </a:p>
        </p:txBody>
      </p:sp>
      <p:cxnSp>
        <p:nvCxnSpPr>
          <p:cNvPr id="14" name="Conector de seta reta 13"/>
          <p:cNvCxnSpPr>
            <a:stCxn id="6" idx="2"/>
            <a:endCxn id="57" idx="0"/>
          </p:cNvCxnSpPr>
          <p:nvPr/>
        </p:nvCxnSpPr>
        <p:spPr>
          <a:xfrm flipH="1">
            <a:off x="3743908" y="3975372"/>
            <a:ext cx="576063" cy="94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tângulo de cantos arredondados 46"/>
          <p:cNvSpPr/>
          <p:nvPr/>
        </p:nvSpPr>
        <p:spPr>
          <a:xfrm>
            <a:off x="5220072" y="4915975"/>
            <a:ext cx="2232248" cy="1080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5565292" y="5207908"/>
            <a:ext cx="792088" cy="49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info</a:t>
            </a:r>
            <a:endParaRPr lang="pt-BR" dirty="0"/>
          </a:p>
        </p:txBody>
      </p:sp>
      <p:sp>
        <p:nvSpPr>
          <p:cNvPr id="51" name="Retângulo 50"/>
          <p:cNvSpPr/>
          <p:nvPr/>
        </p:nvSpPr>
        <p:spPr>
          <a:xfrm>
            <a:off x="6357380" y="5207909"/>
            <a:ext cx="792086" cy="495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pNext</a:t>
            </a:r>
            <a:endParaRPr lang="pt-BR" dirty="0"/>
          </a:p>
        </p:txBody>
      </p:sp>
      <p:cxnSp>
        <p:nvCxnSpPr>
          <p:cNvPr id="18" name="Conector reto 17"/>
          <p:cNvCxnSpPr/>
          <p:nvPr/>
        </p:nvCxnSpPr>
        <p:spPr>
          <a:xfrm>
            <a:off x="6970881" y="3933056"/>
            <a:ext cx="21731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59" idx="3"/>
            <a:endCxn id="47" idx="1"/>
          </p:cNvCxnSpPr>
          <p:nvPr/>
        </p:nvCxnSpPr>
        <p:spPr>
          <a:xfrm flipV="1">
            <a:off x="4557178" y="5456035"/>
            <a:ext cx="662894" cy="3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6" idx="2"/>
            <a:endCxn id="47" idx="0"/>
          </p:cNvCxnSpPr>
          <p:nvPr/>
        </p:nvCxnSpPr>
        <p:spPr>
          <a:xfrm>
            <a:off x="4319971" y="3975372"/>
            <a:ext cx="2016225" cy="940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51" idx="3"/>
          </p:cNvCxnSpPr>
          <p:nvPr/>
        </p:nvCxnSpPr>
        <p:spPr>
          <a:xfrm>
            <a:off x="7149466" y="5455436"/>
            <a:ext cx="599537" cy="5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7770181" y="525091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NULL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5997802" y="3430598"/>
            <a:ext cx="2909036" cy="6703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Qual nodo vai sair?</a:t>
            </a:r>
            <a:endParaRPr lang="pt-BR" sz="2400" dirty="0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6450655" y="4217091"/>
            <a:ext cx="200333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Feito?</a:t>
            </a:r>
            <a:endParaRPr lang="pt-BR" sz="2400" dirty="0"/>
          </a:p>
        </p:txBody>
      </p:sp>
      <p:sp>
        <p:nvSpPr>
          <p:cNvPr id="38" name="Multiplicar 37"/>
          <p:cNvSpPr/>
          <p:nvPr/>
        </p:nvSpPr>
        <p:spPr>
          <a:xfrm>
            <a:off x="251520" y="4447924"/>
            <a:ext cx="2031044" cy="2031044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>
            <a:stCxn id="5" idx="2"/>
            <a:endCxn id="57" idx="0"/>
          </p:cNvCxnSpPr>
          <p:nvPr/>
        </p:nvCxnSpPr>
        <p:spPr>
          <a:xfrm>
            <a:off x="3527884" y="3975372"/>
            <a:ext cx="216024" cy="94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0" grpId="0" animBg="1"/>
      <p:bldP spid="44" grpId="0"/>
      <p:bldP spid="46" grpId="0"/>
      <p:bldP spid="37" grpId="0"/>
      <p:bldP spid="37" grpId="1"/>
      <p:bldP spid="47" grpId="0" animBg="1"/>
      <p:bldP spid="49" grpId="0" animBg="1"/>
      <p:bldP spid="51" grpId="0" animBg="1"/>
      <p:bldP spid="60" grpId="0"/>
      <p:bldP spid="34" grpId="0" animBg="1"/>
      <p:bldP spid="34" grpId="1" animBg="1"/>
      <p:bldP spid="61" grpId="0" animBg="1"/>
      <p:bldP spid="61" grpId="1" animBg="1"/>
      <p:bldP spid="38" grpId="0" animBg="1"/>
      <p:bldP spid="38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RESET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475656" y="1499789"/>
            <a:ext cx="6390456" cy="423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 1  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SFila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RESET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SFila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pOldFila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 {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2  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3    </a:t>
            </a:r>
            <a:r>
              <a:rPr lang="en-US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pOldFila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4      Clear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pOldFila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5  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6    Fila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7  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8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SFila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malloc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9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NULL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10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pLast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NULL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11  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12    </a:t>
            </a:r>
            <a:r>
              <a:rPr lang="en-US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return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13 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pt-BR" sz="2400" dirty="0"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88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PUSH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55576" y="1325257"/>
            <a:ext cx="7632848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 1  </a:t>
            </a:r>
            <a:r>
              <a:rPr lang="en-US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void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PUSH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SFila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SProduto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pProd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 {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2  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3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TipoFila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pNovo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4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pNovo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TipoFila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*)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malloc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TipoFila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5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pNovo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info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pProd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6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pNovo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pNext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NULL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7    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8    </a:t>
            </a:r>
            <a:r>
              <a:rPr lang="en-US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pFile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pLast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!=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NULL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9  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pLast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pNext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pNovo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10    </a:t>
            </a:r>
            <a:r>
              <a:rPr lang="en-US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else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11  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pNovo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12  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13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pLast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pNovo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14 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pt-BR" sz="2400" dirty="0">
              <a:ea typeface="Times New Roman"/>
              <a:cs typeface="Times New Roman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948264" y="620687"/>
            <a:ext cx="2016224" cy="10081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Acesso restrito! Não temos o </a:t>
            </a:r>
            <a:r>
              <a:rPr lang="pt-BR" dirty="0" err="1" smtClean="0"/>
              <a:t>nIndex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0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-243408"/>
            <a:ext cx="7618040" cy="1143000"/>
          </a:xfrm>
        </p:spPr>
        <p:txBody>
          <a:bodyPr/>
          <a:lstStyle/>
          <a:p>
            <a:pPr algn="r"/>
            <a:r>
              <a:rPr lang="pt-BR" dirty="0" smtClean="0"/>
              <a:t>POP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11560" y="740625"/>
            <a:ext cx="8262664" cy="614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 1  </a:t>
            </a:r>
            <a:r>
              <a:rPr lang="en-US" dirty="0" smtClean="0">
                <a:latin typeface="Courier New"/>
                <a:ea typeface="Times New Roman"/>
                <a:cs typeface="Times New Roman"/>
              </a:rPr>
              <a:t>  </a:t>
            </a:r>
            <a:r>
              <a:rPr lang="en-US" b="1" dirty="0" err="1" smtClean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b="1" dirty="0" smtClean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POP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SFila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SProduto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pProd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 {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2  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3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TipoFila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4  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5    </a:t>
            </a:r>
            <a:r>
              <a:rPr lang="en-US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==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NULL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){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6      puts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FilaVazia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!"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7      </a:t>
            </a:r>
            <a:r>
              <a:rPr lang="en-US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return </a:t>
            </a:r>
            <a:r>
              <a:rPr lang="en-US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8   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9    </a:t>
            </a:r>
            <a:r>
              <a:rPr lang="en-US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else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10 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11    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pProd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info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12 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pNext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13  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14     </a:t>
            </a:r>
            <a:r>
              <a:rPr lang="en-US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==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NULL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15   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pLast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NULL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16  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17     free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18     </a:t>
            </a:r>
            <a:r>
              <a:rPr lang="en-US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return </a:t>
            </a:r>
            <a:r>
              <a:rPr lang="en-US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19    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endParaRPr lang="pt-BR" sz="2400" dirty="0">
              <a:ea typeface="Times New Roman"/>
              <a:cs typeface="Times New Roman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948264" y="764703"/>
            <a:ext cx="2016224" cy="10081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Acesso restrito! Não temos o </a:t>
            </a:r>
            <a:r>
              <a:rPr lang="pt-BR" dirty="0" err="1" smtClean="0"/>
              <a:t>nIndex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3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Imprimi FILA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-36512" y="1412776"/>
            <a:ext cx="9180512" cy="377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urier New"/>
                <a:ea typeface="Times New Roman"/>
                <a:cs typeface="Times New Roman"/>
              </a:rPr>
              <a:t> 1  </a:t>
            </a:r>
            <a:r>
              <a:rPr lang="en-US" sz="16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imprimeFila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SFila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 {</a:t>
            </a:r>
            <a:endParaRPr lang="pt-BR" sz="20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2  </a:t>
            </a:r>
            <a:endParaRPr lang="pt-BR" sz="20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3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TipoFila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0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4  </a:t>
            </a:r>
            <a:endParaRPr lang="pt-BR" sz="20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5     </a:t>
            </a:r>
            <a:r>
              <a:rPr lang="en-US" sz="16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if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==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NULL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pt-BR" sz="20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6       puts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"Fila </a:t>
            </a:r>
            <a:r>
              <a:rPr lang="en-US" sz="16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Vazia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!"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pt-BR" sz="20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7     </a:t>
            </a:r>
            <a:r>
              <a:rPr lang="en-US" sz="16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else</a:t>
            </a:r>
            <a:endParaRPr lang="pt-BR" sz="20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8        </a:t>
            </a:r>
            <a:r>
              <a:rPr lang="en-US" sz="16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pFila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pFirst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!=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NULL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pNext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pt-BR" sz="20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9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printf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"Nome %s cod = %d </a:t>
            </a:r>
            <a:r>
              <a:rPr lang="en-US" sz="16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preco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 %3.2f"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, </a:t>
            </a:r>
            <a:endParaRPr lang="pt-BR" sz="20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10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info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nome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, </a:t>
            </a:r>
            <a:endParaRPr lang="pt-BR" sz="20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11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info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cod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,                </a:t>
            </a:r>
            <a:endParaRPr lang="pt-BR" sz="20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12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pNodo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info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preco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pt-BR" sz="20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13 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pt-BR" sz="2000" dirty="0"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223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79840" y="1556792"/>
          <a:ext cx="8956656" cy="18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5552"/>
                <a:gridCol w="2985552"/>
                <a:gridCol w="2985552"/>
              </a:tblGrid>
              <a:tr h="1800200">
                <a:tc>
                  <a:txBody>
                    <a:bodyPr/>
                    <a:lstStyle/>
                    <a:p>
                      <a:pPr marL="79375" indent="-19050" algn="just">
                        <a:spcAft>
                          <a:spcPts val="0"/>
                        </a:spcAft>
                      </a:pPr>
                      <a:r>
                        <a:rPr lang="en-US" sz="2000" kern="150" dirty="0" err="1">
                          <a:effectLst/>
                        </a:rPr>
                        <a:t>struct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>
                          <a:effectLst/>
                        </a:rPr>
                        <a:t>lista</a:t>
                      </a:r>
                      <a:r>
                        <a:rPr lang="en-US" sz="2000" kern="150" dirty="0">
                          <a:effectLst/>
                        </a:rPr>
                        <a:t>{</a:t>
                      </a:r>
                      <a:endParaRPr lang="pt-BR" sz="2000" kern="150" dirty="0">
                        <a:effectLst/>
                      </a:endParaRPr>
                    </a:p>
                    <a:p>
                      <a:pPr marL="69850" indent="-9525" algn="just"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   </a:t>
                      </a:r>
                      <a:r>
                        <a:rPr lang="en-US" sz="2000" kern="150" dirty="0" err="1" smtClean="0">
                          <a:effectLst/>
                        </a:rPr>
                        <a:t>SNodo</a:t>
                      </a:r>
                      <a:r>
                        <a:rPr lang="en-US" sz="2000" kern="150" dirty="0" smtClean="0">
                          <a:effectLst/>
                        </a:rPr>
                        <a:t> </a:t>
                      </a:r>
                      <a:r>
                        <a:rPr lang="en-US" sz="2000" kern="150" dirty="0">
                          <a:effectLst/>
                        </a:rPr>
                        <a:t>*</a:t>
                      </a:r>
                      <a:r>
                        <a:rPr lang="en-US" sz="2000" kern="150" dirty="0" err="1">
                          <a:effectLst/>
                        </a:rPr>
                        <a:t>pFirst</a:t>
                      </a:r>
                      <a:r>
                        <a:rPr lang="en-US" sz="2000" kern="150" dirty="0">
                          <a:effectLst/>
                        </a:rPr>
                        <a:t>;</a:t>
                      </a:r>
                      <a:endParaRPr lang="pt-BR" sz="2000" kern="150" dirty="0">
                        <a:effectLst/>
                      </a:endParaRPr>
                    </a:p>
                    <a:p>
                      <a:pPr marL="69850" indent="-9525" algn="just"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}</a:t>
                      </a:r>
                      <a:endParaRPr lang="pt-BR" sz="2000" kern="1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50" dirty="0" err="1">
                          <a:effectLst/>
                        </a:rPr>
                        <a:t>typedef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>
                          <a:effectLst/>
                        </a:rPr>
                        <a:t>struct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>
                          <a:effectLst/>
                        </a:rPr>
                        <a:t>lista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>
                          <a:effectLst/>
                        </a:rPr>
                        <a:t>SLista</a:t>
                      </a:r>
                      <a:endParaRPr lang="pt-BR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79375" indent="-19050" algn="just">
                        <a:spcAft>
                          <a:spcPts val="0"/>
                        </a:spcAft>
                      </a:pPr>
                      <a:r>
                        <a:rPr lang="en-US" sz="2000" kern="150" dirty="0" err="1">
                          <a:effectLst/>
                        </a:rPr>
                        <a:t>struct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>
                          <a:effectLst/>
                        </a:rPr>
                        <a:t>nodo</a:t>
                      </a:r>
                      <a:r>
                        <a:rPr lang="en-US" sz="2000" kern="150" dirty="0">
                          <a:effectLst/>
                        </a:rPr>
                        <a:t> {</a:t>
                      </a:r>
                      <a:endParaRPr lang="pt-BR" sz="2000" kern="150" dirty="0">
                        <a:effectLst/>
                      </a:endParaRPr>
                    </a:p>
                    <a:p>
                      <a:pPr marL="79375" indent="-19050" algn="just"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  </a:t>
                      </a:r>
                      <a:r>
                        <a:rPr lang="en-US" sz="2000" kern="150" dirty="0" err="1">
                          <a:effectLst/>
                        </a:rPr>
                        <a:t>Sinfo</a:t>
                      </a:r>
                      <a:r>
                        <a:rPr lang="en-US" sz="2000" kern="150" dirty="0">
                          <a:effectLst/>
                        </a:rPr>
                        <a:t> Dado;</a:t>
                      </a:r>
                      <a:endParaRPr lang="pt-BR" sz="2000" kern="150" dirty="0">
                        <a:effectLst/>
                      </a:endParaRPr>
                    </a:p>
                    <a:p>
                      <a:pPr marL="79375" indent="-19050" algn="just"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  </a:t>
                      </a:r>
                      <a:r>
                        <a:rPr lang="en-US" sz="2000" kern="150" dirty="0" err="1">
                          <a:effectLst/>
                        </a:rPr>
                        <a:t>struct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>
                          <a:effectLst/>
                        </a:rPr>
                        <a:t>nodo</a:t>
                      </a:r>
                      <a:r>
                        <a:rPr lang="en-US" sz="2000" kern="150" dirty="0">
                          <a:effectLst/>
                        </a:rPr>
                        <a:t> *</a:t>
                      </a:r>
                      <a:r>
                        <a:rPr lang="en-US" sz="2000" kern="150" dirty="0" err="1">
                          <a:effectLst/>
                        </a:rPr>
                        <a:t>pNext</a:t>
                      </a:r>
                      <a:r>
                        <a:rPr lang="en-US" sz="2000" kern="150" dirty="0">
                          <a:effectLst/>
                        </a:rPr>
                        <a:t>;</a:t>
                      </a:r>
                      <a:endParaRPr lang="pt-BR" sz="2000" kern="150" dirty="0">
                        <a:effectLst/>
                      </a:endParaRPr>
                    </a:p>
                    <a:p>
                      <a:pPr marL="79375" indent="-19050" algn="just"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}</a:t>
                      </a:r>
                      <a:endParaRPr lang="pt-BR" sz="2000" kern="150" dirty="0">
                        <a:effectLst/>
                      </a:endParaRPr>
                    </a:p>
                    <a:p>
                      <a:pPr marL="79375" indent="-19050" algn="just">
                        <a:spcAft>
                          <a:spcPts val="0"/>
                        </a:spcAft>
                      </a:pPr>
                      <a:r>
                        <a:rPr lang="en-US" sz="2000" kern="150" dirty="0" err="1">
                          <a:effectLst/>
                        </a:rPr>
                        <a:t>typedef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>
                          <a:effectLst/>
                        </a:rPr>
                        <a:t>struct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>
                          <a:effectLst/>
                        </a:rPr>
                        <a:t>nodo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 smtClean="0">
                          <a:effectLst/>
                        </a:rPr>
                        <a:t>SNodo</a:t>
                      </a:r>
                      <a:r>
                        <a:rPr lang="en-US" sz="2000" kern="150" dirty="0">
                          <a:effectLst/>
                        </a:rPr>
                        <a:t>;</a:t>
                      </a:r>
                      <a:endParaRPr lang="pt-BR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50" dirty="0" err="1">
                          <a:effectLst/>
                        </a:rPr>
                        <a:t>struct</a:t>
                      </a:r>
                      <a:r>
                        <a:rPr lang="en-US" sz="2000" kern="150" dirty="0">
                          <a:effectLst/>
                        </a:rPr>
                        <a:t> info {</a:t>
                      </a:r>
                      <a:endParaRPr lang="pt-BR" sz="2000" kern="1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  </a:t>
                      </a:r>
                      <a:r>
                        <a:rPr lang="en-US" sz="2000" kern="150" dirty="0" err="1">
                          <a:effectLst/>
                        </a:rPr>
                        <a:t>int</a:t>
                      </a:r>
                      <a:r>
                        <a:rPr lang="en-US" sz="2000" kern="150" dirty="0">
                          <a:effectLst/>
                        </a:rPr>
                        <a:t> info;</a:t>
                      </a:r>
                      <a:endParaRPr lang="pt-BR" sz="2000" kern="1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}</a:t>
                      </a:r>
                      <a:endParaRPr lang="pt-BR" sz="2000" kern="1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50" dirty="0" err="1">
                          <a:effectLst/>
                        </a:rPr>
                        <a:t>typedef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>
                          <a:effectLst/>
                        </a:rPr>
                        <a:t>struct</a:t>
                      </a:r>
                      <a:r>
                        <a:rPr lang="en-US" sz="2000" kern="150" dirty="0">
                          <a:effectLst/>
                        </a:rPr>
                        <a:t> info </a:t>
                      </a:r>
                      <a:r>
                        <a:rPr lang="en-US" sz="2000" kern="150" dirty="0" err="1" smtClean="0">
                          <a:effectLst/>
                        </a:rPr>
                        <a:t>SInfo</a:t>
                      </a:r>
                      <a:r>
                        <a:rPr lang="en-US" sz="2000" kern="150" dirty="0">
                          <a:effectLst/>
                        </a:rPr>
                        <a:t>;</a:t>
                      </a:r>
                      <a:endParaRPr lang="pt-BR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dados lista </a:t>
            </a:r>
            <a:r>
              <a:rPr lang="pt-BR" dirty="0" smtClean="0"/>
              <a:t>ligada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1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79840" y="1530350"/>
          <a:ext cx="8956656" cy="189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5552"/>
                <a:gridCol w="2985552"/>
                <a:gridCol w="2985552"/>
              </a:tblGrid>
              <a:tr h="1800200">
                <a:tc>
                  <a:txBody>
                    <a:bodyPr/>
                    <a:lstStyle/>
                    <a:p>
                      <a:pPr marL="79375" indent="-19050" algn="just">
                        <a:spcAft>
                          <a:spcPts val="0"/>
                        </a:spcAft>
                      </a:pPr>
                      <a:r>
                        <a:rPr lang="en-US" sz="2000" kern="150" dirty="0" err="1">
                          <a:effectLst/>
                        </a:rPr>
                        <a:t>struct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>
                          <a:effectLst/>
                        </a:rPr>
                        <a:t>lista</a:t>
                      </a:r>
                      <a:r>
                        <a:rPr lang="en-US" sz="2000" kern="150" dirty="0" smtClean="0">
                          <a:effectLst/>
                        </a:rPr>
                        <a:t>{</a:t>
                      </a:r>
                    </a:p>
                    <a:p>
                      <a:pPr marL="79375" indent="-19050" algn="just">
                        <a:spcAft>
                          <a:spcPts val="0"/>
                        </a:spcAft>
                      </a:pPr>
                      <a:r>
                        <a:rPr lang="en-US" sz="2000" kern="150" dirty="0" smtClean="0">
                          <a:solidFill>
                            <a:srgbClr val="FF0000"/>
                          </a:solidFill>
                          <a:effectLst/>
                        </a:rPr>
                        <a:t>   unsigned </a:t>
                      </a:r>
                      <a:r>
                        <a:rPr lang="en-US" sz="2000" kern="150" dirty="0" err="1" smtClean="0"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lang="en-US" sz="2000" kern="15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kern="150" dirty="0" err="1" smtClean="0">
                          <a:solidFill>
                            <a:srgbClr val="FF0000"/>
                          </a:solidFill>
                          <a:effectLst/>
                        </a:rPr>
                        <a:t>nCount</a:t>
                      </a:r>
                      <a:r>
                        <a:rPr lang="en-US" sz="2000" kern="150" dirty="0" smtClean="0">
                          <a:solidFill>
                            <a:srgbClr val="FF0000"/>
                          </a:solidFill>
                          <a:effectLst/>
                        </a:rPr>
                        <a:t>;</a:t>
                      </a:r>
                    </a:p>
                    <a:p>
                      <a:pPr marL="79375" indent="-19050" algn="just">
                        <a:spcAft>
                          <a:spcPts val="0"/>
                        </a:spcAft>
                      </a:pPr>
                      <a:r>
                        <a:rPr lang="en-US" sz="2000" kern="150" dirty="0" smtClean="0">
                          <a:solidFill>
                            <a:srgbClr val="FF0000"/>
                          </a:solidFill>
                          <a:effectLst/>
                        </a:rPr>
                        <a:t>   </a:t>
                      </a:r>
                      <a:r>
                        <a:rPr lang="en-US" sz="2000" kern="150" dirty="0" err="1" smtClean="0">
                          <a:solidFill>
                            <a:srgbClr val="FF0000"/>
                          </a:solidFill>
                          <a:effectLst/>
                        </a:rPr>
                        <a:t>SNodo</a:t>
                      </a:r>
                      <a:r>
                        <a:rPr lang="en-US" sz="2000" kern="150" dirty="0" smtClean="0">
                          <a:solidFill>
                            <a:srgbClr val="FF0000"/>
                          </a:solidFill>
                          <a:effectLst/>
                        </a:rPr>
                        <a:t> *</a:t>
                      </a:r>
                      <a:r>
                        <a:rPr lang="en-US" sz="2000" kern="150" dirty="0" err="1" smtClean="0">
                          <a:solidFill>
                            <a:srgbClr val="FF0000"/>
                          </a:solidFill>
                          <a:effectLst/>
                        </a:rPr>
                        <a:t>pLast</a:t>
                      </a:r>
                      <a:r>
                        <a:rPr lang="en-US" sz="2000" kern="150" dirty="0" smtClean="0">
                          <a:solidFill>
                            <a:srgbClr val="FF0000"/>
                          </a:solidFill>
                          <a:effectLst/>
                        </a:rPr>
                        <a:t>;</a:t>
                      </a:r>
                      <a:endParaRPr lang="pt-BR" sz="2000" kern="15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9850" indent="-9525" algn="just"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   </a:t>
                      </a:r>
                      <a:r>
                        <a:rPr lang="en-US" sz="2000" kern="150" dirty="0" err="1" smtClean="0">
                          <a:effectLst/>
                        </a:rPr>
                        <a:t>SNodo</a:t>
                      </a:r>
                      <a:r>
                        <a:rPr lang="en-US" sz="2000" kern="150" dirty="0" smtClean="0">
                          <a:effectLst/>
                        </a:rPr>
                        <a:t> </a:t>
                      </a:r>
                      <a:r>
                        <a:rPr lang="en-US" sz="2000" kern="150" dirty="0">
                          <a:effectLst/>
                        </a:rPr>
                        <a:t>*</a:t>
                      </a:r>
                      <a:r>
                        <a:rPr lang="en-US" sz="2000" kern="150" dirty="0" err="1">
                          <a:effectLst/>
                        </a:rPr>
                        <a:t>pFirst</a:t>
                      </a:r>
                      <a:r>
                        <a:rPr lang="en-US" sz="2000" kern="150" dirty="0">
                          <a:effectLst/>
                        </a:rPr>
                        <a:t>;</a:t>
                      </a:r>
                      <a:endParaRPr lang="pt-BR" sz="2000" kern="150" dirty="0">
                        <a:effectLst/>
                      </a:endParaRPr>
                    </a:p>
                    <a:p>
                      <a:pPr marL="69850" indent="-9525" algn="just"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}</a:t>
                      </a:r>
                      <a:endParaRPr lang="pt-BR" sz="2000" kern="1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50" dirty="0" err="1">
                          <a:effectLst/>
                        </a:rPr>
                        <a:t>typedef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>
                          <a:effectLst/>
                        </a:rPr>
                        <a:t>struct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>
                          <a:effectLst/>
                        </a:rPr>
                        <a:t>lista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 smtClean="0">
                          <a:effectLst/>
                        </a:rPr>
                        <a:t>SLista</a:t>
                      </a:r>
                      <a:endParaRPr lang="pt-BR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79375" indent="-19050" algn="just">
                        <a:spcAft>
                          <a:spcPts val="0"/>
                        </a:spcAft>
                      </a:pPr>
                      <a:r>
                        <a:rPr lang="en-US" sz="2000" kern="150" dirty="0" err="1">
                          <a:effectLst/>
                        </a:rPr>
                        <a:t>struct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>
                          <a:effectLst/>
                        </a:rPr>
                        <a:t>nodo</a:t>
                      </a:r>
                      <a:r>
                        <a:rPr lang="en-US" sz="2000" kern="150" dirty="0">
                          <a:effectLst/>
                        </a:rPr>
                        <a:t> {</a:t>
                      </a:r>
                      <a:endParaRPr lang="pt-BR" sz="2000" kern="150" dirty="0">
                        <a:effectLst/>
                      </a:endParaRPr>
                    </a:p>
                    <a:p>
                      <a:pPr marL="79375" indent="-19050" algn="just"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  </a:t>
                      </a:r>
                      <a:r>
                        <a:rPr lang="en-US" sz="2000" kern="150" dirty="0" err="1">
                          <a:effectLst/>
                        </a:rPr>
                        <a:t>Sinfo</a:t>
                      </a:r>
                      <a:r>
                        <a:rPr lang="en-US" sz="2000" kern="150" dirty="0">
                          <a:effectLst/>
                        </a:rPr>
                        <a:t> Dado</a:t>
                      </a:r>
                      <a:r>
                        <a:rPr lang="en-US" sz="2000" kern="150" dirty="0" smtClean="0">
                          <a:effectLst/>
                        </a:rPr>
                        <a:t>;</a:t>
                      </a:r>
                    </a:p>
                    <a:p>
                      <a:pPr marL="79375" indent="-19050" algn="just">
                        <a:spcAft>
                          <a:spcPts val="0"/>
                        </a:spcAft>
                      </a:pPr>
                      <a:r>
                        <a:rPr lang="en-US" sz="2000" kern="150" dirty="0" smtClean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US" sz="2000" kern="150" dirty="0" err="1" smtClean="0">
                          <a:solidFill>
                            <a:srgbClr val="FF0000"/>
                          </a:solidFill>
                          <a:effectLst/>
                        </a:rPr>
                        <a:t>struct</a:t>
                      </a:r>
                      <a:r>
                        <a:rPr lang="en-US" sz="2000" kern="15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kern="150" dirty="0" err="1" smtClean="0">
                          <a:solidFill>
                            <a:srgbClr val="FF0000"/>
                          </a:solidFill>
                          <a:effectLst/>
                        </a:rPr>
                        <a:t>nodo</a:t>
                      </a:r>
                      <a:r>
                        <a:rPr lang="en-US" sz="2000" kern="150" dirty="0" smtClean="0">
                          <a:solidFill>
                            <a:srgbClr val="FF0000"/>
                          </a:solidFill>
                          <a:effectLst/>
                        </a:rPr>
                        <a:t> *</a:t>
                      </a:r>
                      <a:r>
                        <a:rPr lang="en-US" sz="2000" kern="150" dirty="0" err="1" smtClean="0">
                          <a:solidFill>
                            <a:srgbClr val="FF0000"/>
                          </a:solidFill>
                          <a:effectLst/>
                        </a:rPr>
                        <a:t>pPrevious</a:t>
                      </a:r>
                      <a:r>
                        <a:rPr lang="en-US" sz="2000" kern="150" dirty="0" smtClean="0">
                          <a:solidFill>
                            <a:srgbClr val="FF0000"/>
                          </a:solidFill>
                          <a:effectLst/>
                        </a:rPr>
                        <a:t>;</a:t>
                      </a:r>
                      <a:endParaRPr lang="pt-BR" sz="2000" kern="15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79375" indent="-19050" algn="just"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  </a:t>
                      </a:r>
                      <a:r>
                        <a:rPr lang="en-US" sz="2000" kern="150" dirty="0" err="1">
                          <a:effectLst/>
                        </a:rPr>
                        <a:t>struct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 smtClean="0">
                          <a:effectLst/>
                        </a:rPr>
                        <a:t>nodo</a:t>
                      </a:r>
                      <a:r>
                        <a:rPr lang="en-US" sz="2000" kern="150" dirty="0" smtClean="0">
                          <a:effectLst/>
                        </a:rPr>
                        <a:t> </a:t>
                      </a:r>
                      <a:r>
                        <a:rPr lang="en-US" sz="2000" kern="150" dirty="0">
                          <a:effectLst/>
                        </a:rPr>
                        <a:t>*</a:t>
                      </a:r>
                      <a:r>
                        <a:rPr lang="en-US" sz="2000" kern="150" dirty="0" err="1">
                          <a:effectLst/>
                        </a:rPr>
                        <a:t>pNext</a:t>
                      </a:r>
                      <a:r>
                        <a:rPr lang="en-US" sz="2000" kern="150" dirty="0">
                          <a:effectLst/>
                        </a:rPr>
                        <a:t>;</a:t>
                      </a:r>
                      <a:endParaRPr lang="pt-BR" sz="2000" kern="150" dirty="0">
                        <a:effectLst/>
                      </a:endParaRPr>
                    </a:p>
                    <a:p>
                      <a:pPr marL="79375" indent="-19050" algn="just"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}</a:t>
                      </a:r>
                      <a:endParaRPr lang="pt-BR" sz="2000" kern="150" dirty="0">
                        <a:effectLst/>
                      </a:endParaRPr>
                    </a:p>
                    <a:p>
                      <a:pPr marL="79375" indent="-19050" algn="just">
                        <a:spcAft>
                          <a:spcPts val="0"/>
                        </a:spcAft>
                      </a:pPr>
                      <a:r>
                        <a:rPr lang="en-US" sz="2000" kern="150" dirty="0" err="1">
                          <a:effectLst/>
                        </a:rPr>
                        <a:t>typedef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>
                          <a:effectLst/>
                        </a:rPr>
                        <a:t>struct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>
                          <a:effectLst/>
                        </a:rPr>
                        <a:t>nodo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 smtClean="0">
                          <a:effectLst/>
                        </a:rPr>
                        <a:t>SNodo</a:t>
                      </a:r>
                      <a:r>
                        <a:rPr lang="en-US" sz="2000" kern="150" dirty="0">
                          <a:effectLst/>
                        </a:rPr>
                        <a:t>;</a:t>
                      </a:r>
                      <a:endParaRPr lang="pt-BR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50" dirty="0" err="1">
                          <a:effectLst/>
                        </a:rPr>
                        <a:t>struct</a:t>
                      </a:r>
                      <a:r>
                        <a:rPr lang="en-US" sz="2000" kern="150" dirty="0">
                          <a:effectLst/>
                        </a:rPr>
                        <a:t> info {</a:t>
                      </a:r>
                      <a:endParaRPr lang="pt-BR" sz="2000" kern="1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  </a:t>
                      </a:r>
                      <a:r>
                        <a:rPr lang="en-US" sz="2000" kern="150" dirty="0" err="1">
                          <a:effectLst/>
                        </a:rPr>
                        <a:t>int</a:t>
                      </a:r>
                      <a:r>
                        <a:rPr lang="en-US" sz="2000" kern="150" dirty="0">
                          <a:effectLst/>
                        </a:rPr>
                        <a:t> info;</a:t>
                      </a:r>
                      <a:endParaRPr lang="pt-BR" sz="2000" kern="1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}</a:t>
                      </a:r>
                      <a:endParaRPr lang="pt-BR" sz="2000" kern="1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50" dirty="0" err="1">
                          <a:effectLst/>
                        </a:rPr>
                        <a:t>typedef</a:t>
                      </a:r>
                      <a:r>
                        <a:rPr lang="en-US" sz="2000" kern="150" dirty="0">
                          <a:effectLst/>
                        </a:rPr>
                        <a:t> </a:t>
                      </a:r>
                      <a:r>
                        <a:rPr lang="en-US" sz="2000" kern="150" dirty="0" err="1">
                          <a:effectLst/>
                        </a:rPr>
                        <a:t>struct</a:t>
                      </a:r>
                      <a:r>
                        <a:rPr lang="en-US" sz="2000" kern="150" dirty="0">
                          <a:effectLst/>
                        </a:rPr>
                        <a:t> info </a:t>
                      </a:r>
                      <a:r>
                        <a:rPr lang="en-US" sz="2000" kern="150" dirty="0" err="1" smtClean="0">
                          <a:effectLst/>
                        </a:rPr>
                        <a:t>SInfo</a:t>
                      </a:r>
                      <a:r>
                        <a:rPr lang="en-US" sz="2000" kern="150" dirty="0">
                          <a:effectLst/>
                        </a:rPr>
                        <a:t>;</a:t>
                      </a:r>
                      <a:endParaRPr lang="pt-BR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lista </a:t>
            </a:r>
            <a:r>
              <a:rPr lang="pt-BR" u="sng" dirty="0"/>
              <a:t>duplamente</a:t>
            </a:r>
            <a:r>
              <a:rPr lang="pt-BR" dirty="0"/>
              <a:t> ligada</a:t>
            </a:r>
          </a:p>
        </p:txBody>
      </p:sp>
    </p:spTree>
    <p:extLst>
      <p:ext uri="{BB962C8B-B14F-4D97-AF65-F5344CB8AC3E}">
        <p14:creationId xmlns:p14="http://schemas.microsoft.com/office/powerpoint/2010/main" val="25415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971600" y="1340768"/>
            <a:ext cx="7715200" cy="50405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 smtClean="0"/>
              <a:t>Leia sobre estruturas de dados elementares no capítulo de estruturas de dados no </a:t>
            </a:r>
            <a:r>
              <a:rPr lang="pt-BR" sz="6000" dirty="0" err="1" smtClean="0"/>
              <a:t>Cormen</a:t>
            </a:r>
            <a:r>
              <a:rPr lang="pt-BR" sz="6000" dirty="0" smtClean="0"/>
              <a:t>!!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89044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pt-BR" dirty="0" smtClean="0"/>
              <a:t>Lavando pratos</a:t>
            </a:r>
          </a:p>
          <a:p>
            <a:pPr lvl="1"/>
            <a:r>
              <a:rPr lang="pt-BR" dirty="0" smtClean="0"/>
              <a:t>Primeiro empilhamos os pratos sujos</a:t>
            </a:r>
          </a:p>
          <a:p>
            <a:pPr lvl="1"/>
            <a:r>
              <a:rPr lang="pt-BR" dirty="0" smtClean="0"/>
              <a:t>Depois, desempilhamos e lavamos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29000"/>
            <a:ext cx="3730926" cy="27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50" y="3029702"/>
            <a:ext cx="5029150" cy="385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de cantos arredondados 4"/>
          <p:cNvSpPr/>
          <p:nvPr/>
        </p:nvSpPr>
        <p:spPr>
          <a:xfrm>
            <a:off x="6876256" y="620688"/>
            <a:ext cx="2088232" cy="24090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u="sng" dirty="0" smtClean="0"/>
              <a:t>Operações</a:t>
            </a:r>
          </a:p>
          <a:p>
            <a:pPr algn="ctr"/>
            <a:r>
              <a:rPr lang="pt-BR" sz="2400" dirty="0" smtClean="0"/>
              <a:t>RESET</a:t>
            </a:r>
          </a:p>
          <a:p>
            <a:pPr algn="ctr"/>
            <a:r>
              <a:rPr lang="pt-BR" sz="2400" dirty="0" smtClean="0"/>
              <a:t>PUSH</a:t>
            </a:r>
          </a:p>
          <a:p>
            <a:pPr algn="ctr"/>
            <a:r>
              <a:rPr lang="pt-BR" sz="2400" dirty="0" smtClean="0"/>
              <a:t>POP</a:t>
            </a:r>
          </a:p>
          <a:p>
            <a:pPr algn="ctr"/>
            <a:r>
              <a:rPr lang="pt-BR" sz="2400" dirty="0" smtClean="0"/>
              <a:t>EMPTY</a:t>
            </a:r>
          </a:p>
          <a:p>
            <a:pPr algn="ctr"/>
            <a:r>
              <a:rPr lang="pt-BR" sz="2400" dirty="0" smtClean="0"/>
              <a:t>CLEAR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1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Browsers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Navegadores </a:t>
            </a:r>
            <a:r>
              <a:rPr lang="pt-BR" dirty="0"/>
              <a:t>para Internet armazenam </a:t>
            </a:r>
            <a:r>
              <a:rPr lang="pt-BR" dirty="0" smtClean="0"/>
              <a:t>os endereços </a:t>
            </a:r>
            <a:r>
              <a:rPr lang="pt-BR" dirty="0"/>
              <a:t>visitados em uma pilha.</a:t>
            </a:r>
          </a:p>
          <a:p>
            <a:r>
              <a:rPr lang="pt-BR" dirty="0" smtClean="0"/>
              <a:t>Cada </a:t>
            </a:r>
            <a:r>
              <a:rPr lang="pt-BR" dirty="0"/>
              <a:t>vez que um novo site é visitado, </a:t>
            </a:r>
            <a:r>
              <a:rPr lang="pt-BR" dirty="0" smtClean="0"/>
              <a:t>seu endereço </a:t>
            </a:r>
            <a:r>
              <a:rPr lang="pt-BR" dirty="0"/>
              <a:t>é inserido em uma pilha </a:t>
            </a:r>
            <a:r>
              <a:rPr lang="pt-BR" dirty="0" smtClean="0"/>
              <a:t>de endereços</a:t>
            </a:r>
            <a:r>
              <a:rPr lang="pt-BR" dirty="0"/>
              <a:t>.</a:t>
            </a:r>
          </a:p>
          <a:p>
            <a:r>
              <a:rPr lang="pt-BR" dirty="0" smtClean="0"/>
              <a:t>Usar </a:t>
            </a:r>
            <a:r>
              <a:rPr lang="pt-BR" dirty="0"/>
              <a:t>a opção de retorno do navegador </a:t>
            </a:r>
            <a:r>
              <a:rPr lang="pt-BR" dirty="0" smtClean="0"/>
              <a:t>retorna o </a:t>
            </a:r>
            <a:r>
              <a:rPr lang="pt-BR" dirty="0"/>
              <a:t>último site visitado (o elemento no topo </a:t>
            </a:r>
            <a:r>
              <a:rPr lang="pt-BR" dirty="0" smtClean="0"/>
              <a:t>da pilha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26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/>
              <a:t>Editores de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Editores </a:t>
            </a:r>
            <a:r>
              <a:rPr lang="pt-BR" dirty="0"/>
              <a:t>de texto geralmente oferecem </a:t>
            </a:r>
            <a:r>
              <a:rPr lang="pt-BR" dirty="0" smtClean="0"/>
              <a:t>um mecanismo </a:t>
            </a:r>
            <a:r>
              <a:rPr lang="pt-BR" dirty="0"/>
              <a:t>de reversão de operações (</a:t>
            </a:r>
            <a:r>
              <a:rPr lang="pt-BR" i="1" dirty="0" err="1"/>
              <a:t>undo</a:t>
            </a:r>
            <a:r>
              <a:rPr lang="pt-BR" dirty="0"/>
              <a:t>)</a:t>
            </a:r>
          </a:p>
          <a:p>
            <a:r>
              <a:rPr lang="pt-BR" dirty="0" smtClean="0"/>
              <a:t>As </a:t>
            </a:r>
            <a:r>
              <a:rPr lang="pt-BR" dirty="0"/>
              <a:t>alterações no texto são mantidas em </a:t>
            </a:r>
            <a:r>
              <a:rPr lang="pt-BR" dirty="0" smtClean="0"/>
              <a:t>uma pilha</a:t>
            </a:r>
            <a:endParaRPr lang="pt-BR" dirty="0"/>
          </a:p>
          <a:p>
            <a:r>
              <a:rPr lang="pt-BR" dirty="0" smtClean="0"/>
              <a:t>Tais </a:t>
            </a:r>
            <a:r>
              <a:rPr lang="pt-BR" dirty="0"/>
              <a:t>alterações podem ser desfeitas </a:t>
            </a:r>
            <a:r>
              <a:rPr lang="pt-BR" dirty="0" smtClean="0"/>
              <a:t>em ordem</a:t>
            </a:r>
            <a:r>
              <a:rPr lang="pt-BR" dirty="0"/>
              <a:t>, retirando‐se o elemento do topo </a:t>
            </a:r>
            <a:r>
              <a:rPr lang="pt-BR" dirty="0" smtClean="0"/>
              <a:t>da 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237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8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aula1 - Introdução</Template>
  <TotalTime>8798</TotalTime>
  <Words>2606</Words>
  <Application>Microsoft Office PowerPoint</Application>
  <PresentationFormat>Apresentação na tela (4:3)</PresentationFormat>
  <Paragraphs>608</Paragraphs>
  <Slides>57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Courier New</vt:lpstr>
      <vt:lpstr>DejaVu Sans</vt:lpstr>
      <vt:lpstr>Futura Md BT</vt:lpstr>
      <vt:lpstr>Liberation Serif</vt:lpstr>
      <vt:lpstr>Lohit Hindi</vt:lpstr>
      <vt:lpstr>Times New Roman</vt:lpstr>
      <vt:lpstr>Trebuchet MS</vt:lpstr>
      <vt:lpstr>aula</vt:lpstr>
      <vt:lpstr>Estrutura de Dados Hoje: Estrutura de dados pilha, fila e listas</vt:lpstr>
      <vt:lpstr>Estrutura de Dados</vt:lpstr>
      <vt:lpstr>Abstração de Dados</vt:lpstr>
      <vt:lpstr>Exemplo</vt:lpstr>
      <vt:lpstr>Interface para EDs</vt:lpstr>
      <vt:lpstr>Exemplo</vt:lpstr>
      <vt:lpstr>Exemplo: Browsers</vt:lpstr>
      <vt:lpstr>Exemplo: Editores de Texto</vt:lpstr>
      <vt:lpstr>Pilha</vt:lpstr>
      <vt:lpstr>ED: Pilha</vt:lpstr>
      <vt:lpstr>ED: Pilha</vt:lpstr>
      <vt:lpstr>Pré‐condições para as operações</vt:lpstr>
      <vt:lpstr>Implementação de Pilha Estática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Listar</vt:lpstr>
      <vt:lpstr>Apresentação do PowerPoint</vt:lpstr>
      <vt:lpstr>Pilha com tamanho dinâmico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Lista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Estruturas da lista encadeada</vt:lpstr>
      <vt:lpstr>Vantagens dessa implementação</vt:lpstr>
      <vt:lpstr>POP</vt:lpstr>
      <vt:lpstr>PUSH</vt:lpstr>
      <vt:lpstr>RESET</vt:lpstr>
      <vt:lpstr>PUSH</vt:lpstr>
      <vt:lpstr>POP</vt:lpstr>
      <vt:lpstr>Fila</vt:lpstr>
      <vt:lpstr>FILA</vt:lpstr>
      <vt:lpstr>FILA</vt:lpstr>
      <vt:lpstr>Exemplo</vt:lpstr>
      <vt:lpstr>Codificando uma FILA</vt:lpstr>
      <vt:lpstr>Codificando uma FILA</vt:lpstr>
      <vt:lpstr>Apresentação do PowerPoint</vt:lpstr>
      <vt:lpstr>Apresentação do PowerPoint</vt:lpstr>
      <vt:lpstr>RESET</vt:lpstr>
      <vt:lpstr>PUSH</vt:lpstr>
      <vt:lpstr>POP</vt:lpstr>
      <vt:lpstr>Imprimi FILA</vt:lpstr>
      <vt:lpstr>Estrutura de dados lista ligada</vt:lpstr>
      <vt:lpstr>Estrutura de dados lista duplamente ligada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</dc:title>
  <dc:creator>Toto</dc:creator>
  <cp:lastModifiedBy>Rafael Torchelsen</cp:lastModifiedBy>
  <cp:revision>227</cp:revision>
  <dcterms:created xsi:type="dcterms:W3CDTF">2011-01-25T18:04:27Z</dcterms:created>
  <dcterms:modified xsi:type="dcterms:W3CDTF">2016-06-16T17:56:19Z</dcterms:modified>
</cp:coreProperties>
</file>