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61EF85-E675-4CAA-A3D5-7D1BFA587F2A}" v="69" dt="2024-11-04T22:07:31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7D6A-6473-4427-9EBA-405C32030BD5}" type="datetimeFigureOut">
              <a:rPr lang="es-CL" smtClean="0"/>
              <a:t>04-11-2024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1FFA-1DF1-4EFF-BD08-A65C023E91B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73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7D6A-6473-4427-9EBA-405C32030BD5}" type="datetimeFigureOut">
              <a:rPr lang="es-CL" smtClean="0"/>
              <a:t>04-11-2024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1FFA-1DF1-4EFF-BD08-A65C023E91B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876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7D6A-6473-4427-9EBA-405C32030BD5}" type="datetimeFigureOut">
              <a:rPr lang="es-CL" smtClean="0"/>
              <a:t>04-11-2024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1FFA-1DF1-4EFF-BD08-A65C023E91B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4606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7D6A-6473-4427-9EBA-405C32030BD5}" type="datetimeFigureOut">
              <a:rPr lang="es-CL" smtClean="0"/>
              <a:t>04-11-2024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1FFA-1DF1-4EFF-BD08-A65C023E91BE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2856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7D6A-6473-4427-9EBA-405C32030BD5}" type="datetimeFigureOut">
              <a:rPr lang="es-CL" smtClean="0"/>
              <a:t>04-11-2024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1FFA-1DF1-4EFF-BD08-A65C023E91B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3740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7D6A-6473-4427-9EBA-405C32030BD5}" type="datetimeFigureOut">
              <a:rPr lang="es-CL" smtClean="0"/>
              <a:t>04-11-2024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1FFA-1DF1-4EFF-BD08-A65C023E91B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8317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7D6A-6473-4427-9EBA-405C32030BD5}" type="datetimeFigureOut">
              <a:rPr lang="es-CL" smtClean="0"/>
              <a:t>04-11-2024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1FFA-1DF1-4EFF-BD08-A65C023E91B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4228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7D6A-6473-4427-9EBA-405C32030BD5}" type="datetimeFigureOut">
              <a:rPr lang="es-CL" smtClean="0"/>
              <a:t>04-11-2024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1FFA-1DF1-4EFF-BD08-A65C023E91B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4384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7D6A-6473-4427-9EBA-405C32030BD5}" type="datetimeFigureOut">
              <a:rPr lang="es-CL" smtClean="0"/>
              <a:t>04-11-2024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1FFA-1DF1-4EFF-BD08-A65C023E91B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975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7D6A-6473-4427-9EBA-405C32030BD5}" type="datetimeFigureOut">
              <a:rPr lang="es-CL" smtClean="0"/>
              <a:t>04-11-2024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1FFA-1DF1-4EFF-BD08-A65C023E91B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491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7D6A-6473-4427-9EBA-405C32030BD5}" type="datetimeFigureOut">
              <a:rPr lang="es-CL" smtClean="0"/>
              <a:t>04-11-2024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1FFA-1DF1-4EFF-BD08-A65C023E91B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078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7D6A-6473-4427-9EBA-405C32030BD5}" type="datetimeFigureOut">
              <a:rPr lang="es-CL" smtClean="0"/>
              <a:t>04-11-2024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1FFA-1DF1-4EFF-BD08-A65C023E91B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01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7D6A-6473-4427-9EBA-405C32030BD5}" type="datetimeFigureOut">
              <a:rPr lang="es-CL" smtClean="0"/>
              <a:t>04-11-2024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1FFA-1DF1-4EFF-BD08-A65C023E91B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586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7D6A-6473-4427-9EBA-405C32030BD5}" type="datetimeFigureOut">
              <a:rPr lang="es-CL" smtClean="0"/>
              <a:t>04-11-2024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1FFA-1DF1-4EFF-BD08-A65C023E91B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281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7D6A-6473-4427-9EBA-405C32030BD5}" type="datetimeFigureOut">
              <a:rPr lang="es-CL" smtClean="0"/>
              <a:t>04-11-2024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1FFA-1DF1-4EFF-BD08-A65C023E91B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6164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7D6A-6473-4427-9EBA-405C32030BD5}" type="datetimeFigureOut">
              <a:rPr lang="es-CL" smtClean="0"/>
              <a:t>04-11-2024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1FFA-1DF1-4EFF-BD08-A65C023E91B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265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7D6A-6473-4427-9EBA-405C32030BD5}" type="datetimeFigureOut">
              <a:rPr lang="es-CL" smtClean="0"/>
              <a:t>04-11-2024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1FFA-1DF1-4EFF-BD08-A65C023E91B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1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A347D6A-6473-4427-9EBA-405C32030BD5}" type="datetimeFigureOut">
              <a:rPr lang="es-CL" smtClean="0"/>
              <a:t>04-11-2024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71A1FFA-1DF1-4EFF-BD08-A65C023E91B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98302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DC86B-6B3C-67D1-F4A3-9C5469A5E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861493"/>
            <a:ext cx="9440034" cy="1828801"/>
          </a:xfrm>
        </p:spPr>
        <p:txBody>
          <a:bodyPr/>
          <a:lstStyle/>
          <a:p>
            <a:r>
              <a:rPr lang="es-CL" dirty="0"/>
              <a:t>Presentación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69A728-E378-8074-1681-98650384C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814580"/>
            <a:ext cx="9440034" cy="1049867"/>
          </a:xfrm>
        </p:spPr>
        <p:txBody>
          <a:bodyPr/>
          <a:lstStyle/>
          <a:p>
            <a:r>
              <a:rPr lang="es-CL" dirty="0"/>
              <a:t>Fernanda Avillo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04A179C3-36C8-684D-DDF3-295BFA9E9210}"/>
              </a:ext>
            </a:extLst>
          </p:cNvPr>
          <p:cNvGrpSpPr/>
          <p:nvPr/>
        </p:nvGrpSpPr>
        <p:grpSpPr>
          <a:xfrm>
            <a:off x="3272960" y="865762"/>
            <a:ext cx="5646078" cy="1436990"/>
            <a:chOff x="2516524" y="768485"/>
            <a:chExt cx="6678048" cy="1699638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E16483DF-4091-D2E5-983F-CB59574DD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999" y="1063017"/>
              <a:ext cx="3098573" cy="1405106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5F5752EC-8431-1D18-A039-A11736F3E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6524" y="768485"/>
              <a:ext cx="3036950" cy="1699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986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50EA2-98AF-6540-51DF-C3802145F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617" y="965195"/>
            <a:ext cx="3137262" cy="27692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Descripción del Proyecto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B6001D-B9F7-4260-880F-3C4979F20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áfico 11" descr="Buena idea contorno">
            <a:extLst>
              <a:ext uri="{FF2B5EF4-FFF2-40B4-BE49-F238E27FC236}">
                <a16:creationId xmlns:a16="http://schemas.microsoft.com/office/drawing/2014/main" id="{9E06FB87-60BF-BD81-5BDF-DB6184B7E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0277" y="1545771"/>
            <a:ext cx="2018177" cy="201817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36E9E89-6DF3-4CDD-905B-6E7DCB6D1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7857" y="1386840"/>
            <a:ext cx="3033556" cy="233648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347C4C9-DCA4-4EA9-9D97-4565D4BBF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2280" y="1386840"/>
            <a:ext cx="2446063" cy="13498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22">
            <a:extLst>
              <a:ext uri="{FF2B5EF4-FFF2-40B4-BE49-F238E27FC236}">
                <a16:creationId xmlns:a16="http://schemas.microsoft.com/office/drawing/2014/main" id="{1B02EA3A-EC51-400F-8EC4-64D4B4642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7162" y="3877012"/>
            <a:ext cx="3050433" cy="1440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áfico 7" descr="Inteligencia artificial contorno">
            <a:extLst>
              <a:ext uri="{FF2B5EF4-FFF2-40B4-BE49-F238E27FC236}">
                <a16:creationId xmlns:a16="http://schemas.microsoft.com/office/drawing/2014/main" id="{1DED1D19-8202-3B6A-207E-5B06F8342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4521" y="3054390"/>
            <a:ext cx="2098142" cy="2098142"/>
          </a:xfrm>
          <a:prstGeom prst="rect">
            <a:avLst/>
          </a:prstGeom>
        </p:spPr>
      </p:pic>
      <p:sp>
        <p:nvSpPr>
          <p:cNvPr id="15" name="Rectangle 24">
            <a:extLst>
              <a:ext uri="{FF2B5EF4-FFF2-40B4-BE49-F238E27FC236}">
                <a16:creationId xmlns:a16="http://schemas.microsoft.com/office/drawing/2014/main" id="{5A86E67F-1E98-48CF-895E-5EC45DB64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2280" y="2893523"/>
            <a:ext cx="2446064" cy="2423546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EF6C730-0F4D-C33B-AA35-6569D6A45FE1}"/>
              </a:ext>
            </a:extLst>
          </p:cNvPr>
          <p:cNvSpPr txBox="1"/>
          <p:nvPr/>
        </p:nvSpPr>
        <p:spPr>
          <a:xfrm>
            <a:off x="4734521" y="1474226"/>
            <a:ext cx="20981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1" dirty="0"/>
              <a:t>Problema:</a:t>
            </a:r>
          </a:p>
          <a:p>
            <a:endParaRPr lang="es-CL" sz="1200" dirty="0"/>
          </a:p>
          <a:p>
            <a:r>
              <a:rPr lang="es-ES" sz="1200" dirty="0"/>
              <a:t>Desconocimiento del proceso/modelo de valorización por parte de los clientes</a:t>
            </a:r>
          </a:p>
          <a:p>
            <a:endParaRPr lang="es-CL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43AD36C-543F-D533-0C39-C45D0A5C4C4D}"/>
              </a:ext>
            </a:extLst>
          </p:cNvPr>
          <p:cNvSpPr txBox="1"/>
          <p:nvPr/>
        </p:nvSpPr>
        <p:spPr>
          <a:xfrm>
            <a:off x="1707376" y="3992881"/>
            <a:ext cx="262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1" dirty="0" err="1"/>
              <a:t>Solucíón</a:t>
            </a:r>
            <a:r>
              <a:rPr lang="es-CL" sz="1200" b="1" dirty="0"/>
              <a:t>:</a:t>
            </a:r>
          </a:p>
          <a:p>
            <a:endParaRPr lang="es-CL" sz="1200" dirty="0"/>
          </a:p>
          <a:p>
            <a:r>
              <a:rPr lang="es-ES" sz="1200" dirty="0"/>
              <a:t>Permitir una mejor visualización de los resultados y de cómo impacta cada variable en el resultado final.</a:t>
            </a:r>
          </a:p>
          <a:p>
            <a:endParaRPr lang="es-CL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040F57D-047C-4DE2-702E-4E2DA4D85ACB}"/>
              </a:ext>
            </a:extLst>
          </p:cNvPr>
          <p:cNvSpPr txBox="1"/>
          <p:nvPr/>
        </p:nvSpPr>
        <p:spPr>
          <a:xfrm>
            <a:off x="8332012" y="3877012"/>
            <a:ext cx="3408883" cy="1484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Herramienta de valorización de opciones de compra y venta europeas mediante el modelo Black-Scholes.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2545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1D857-E8C9-BF93-8B98-C4A626539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Proceso</a:t>
            </a:r>
            <a:r>
              <a:rPr lang="en-US" sz="4800" dirty="0"/>
              <a:t> de </a:t>
            </a:r>
            <a:r>
              <a:rPr lang="en-US" sz="4800" dirty="0" err="1"/>
              <a:t>implementación</a:t>
            </a:r>
            <a:endParaRPr lang="en-US" sz="4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6253E7-65E8-4CFA-9503-31AA96B77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9FD7C31A-2603-B58E-5A3F-D0B4FCE18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7879"/>
            <a:ext cx="12192000" cy="278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9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B25AE-E98C-1C19-4F62-79768F5EB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600" dirty="0"/>
              <a:t>MVP: Código </a:t>
            </a:r>
            <a:r>
              <a:rPr lang="en-US" sz="3600" dirty="0" err="1"/>
              <a:t>desarrollado</a:t>
            </a:r>
            <a:r>
              <a:rPr lang="en-US" sz="3600" dirty="0"/>
              <a:t> para la </a:t>
            </a:r>
            <a:r>
              <a:rPr lang="en-US" sz="3600" dirty="0" err="1"/>
              <a:t>solución</a:t>
            </a:r>
            <a:endParaRPr lang="en-US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BFE8E0B-7C1D-FEA8-2291-EB3D59AA2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518" y="133015"/>
            <a:ext cx="6931914" cy="659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0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1AC1C-4D0E-C1A9-A64E-48B2CFD20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45C0C-BF0E-8E18-D368-D258D491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600" dirty="0"/>
              <a:t>MVP: Código </a:t>
            </a:r>
            <a:r>
              <a:rPr lang="en-US" sz="3600" dirty="0" err="1"/>
              <a:t>desarrollado</a:t>
            </a:r>
            <a:r>
              <a:rPr lang="en-US" sz="3600" dirty="0"/>
              <a:t> para la </a:t>
            </a:r>
            <a:r>
              <a:rPr lang="en-US" sz="3600" dirty="0" err="1"/>
              <a:t>solución</a:t>
            </a:r>
            <a:endParaRPr lang="en-US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1DCB7E1-790D-4539-B2FE-491A30EE0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777" y="410914"/>
            <a:ext cx="7163591" cy="603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9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4DED03-A5F1-0B6E-9981-B17C54561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212168"/>
            <a:ext cx="3078749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Despliegue</a:t>
            </a:r>
            <a:endParaRPr lang="en-US" sz="3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48A9AA6-04A6-43B2-459C-B521262DC5DD}"/>
              </a:ext>
            </a:extLst>
          </p:cNvPr>
          <p:cNvSpPr txBox="1"/>
          <p:nvPr/>
        </p:nvSpPr>
        <p:spPr>
          <a:xfrm>
            <a:off x="913795" y="2655238"/>
            <a:ext cx="3078749" cy="44820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Para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llevar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a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producción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la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solución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se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crea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una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interfaz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gráfica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utilizando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Shiny para que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el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usuario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ingrese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los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parámetros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de forma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más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sencilla</a:t>
            </a:r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3952ED-9A9C-78EA-E05B-3CA60794A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339" y="1212168"/>
            <a:ext cx="6642193" cy="443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3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11B5B-A6EB-9324-F703-8F32FD64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Monitoreo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5" name="Gráfico 4" descr="Engranajes contorno">
            <a:extLst>
              <a:ext uri="{FF2B5EF4-FFF2-40B4-BE49-F238E27FC236}">
                <a16:creationId xmlns:a16="http://schemas.microsoft.com/office/drawing/2014/main" id="{E95A56F1-6B2E-4072-F273-9FD2827C0F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15" y="1193554"/>
            <a:ext cx="4003193" cy="400319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189B5AE-CEC3-7C93-31E3-49BDBEBA63CB}"/>
              </a:ext>
            </a:extLst>
          </p:cNvPr>
          <p:cNvSpPr txBox="1"/>
          <p:nvPr/>
        </p:nvSpPr>
        <p:spPr>
          <a:xfrm>
            <a:off x="5279472" y="1828801"/>
            <a:ext cx="5844760" cy="3866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Se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realizará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un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monitoreo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continuo para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asegurar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el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funcionamiento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del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modelo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por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ejemplo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creando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alertas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automáticas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para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detectar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valores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inusuales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(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como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opciones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con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precios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negativos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) o inputs que no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sean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válidos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1628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ADEB6-D3F0-03EC-0B31-7AF97861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Anexo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168092D-4940-A5B6-962D-6B3143B3E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627" y="3133290"/>
            <a:ext cx="4753638" cy="311511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92F18B4-4046-615B-AA08-D53F15A72E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70"/>
          <a:stretch/>
        </p:blipFill>
        <p:spPr>
          <a:xfrm>
            <a:off x="6940296" y="3133290"/>
            <a:ext cx="4683204" cy="311511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67E4C90-9B36-63B7-14A4-CD7272CBE55A}"/>
              </a:ext>
            </a:extLst>
          </p:cNvPr>
          <p:cNvSpPr txBox="1"/>
          <p:nvPr/>
        </p:nvSpPr>
        <p:spPr>
          <a:xfrm>
            <a:off x="913795" y="1719072"/>
            <a:ext cx="11110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Aplicación Financiera creada en Python para comparar resultados y principalmente, obtener de forma rápida la volatilidad de empresas comparables.</a:t>
            </a:r>
          </a:p>
        </p:txBody>
      </p:sp>
    </p:spTree>
    <p:extLst>
      <p:ext uri="{BB962C8B-B14F-4D97-AF65-F5344CB8AC3E}">
        <p14:creationId xmlns:p14="http://schemas.microsoft.com/office/powerpoint/2010/main" val="1494704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</TotalTime>
  <Words>158</Words>
  <Application>Microsoft Office PowerPoint</Application>
  <PresentationFormat>Panorámica</PresentationFormat>
  <Paragraphs>19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Pizarra</vt:lpstr>
      <vt:lpstr>Presentación Final</vt:lpstr>
      <vt:lpstr>Descripción del Proyecto</vt:lpstr>
      <vt:lpstr>Proceso de implementación</vt:lpstr>
      <vt:lpstr>MVP: Código desarrollado para la solución</vt:lpstr>
      <vt:lpstr>MVP: Código desarrollado para la solución</vt:lpstr>
      <vt:lpstr>Despliegue</vt:lpstr>
      <vt:lpstr>Monitoreo</vt:lpstr>
      <vt:lpstr>Anexo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Fernanda Avillo</dc:creator>
  <cp:lastModifiedBy>Fernanda Avillo</cp:lastModifiedBy>
  <cp:revision>2</cp:revision>
  <dcterms:created xsi:type="dcterms:W3CDTF">2024-11-04T21:39:17Z</dcterms:created>
  <dcterms:modified xsi:type="dcterms:W3CDTF">2024-11-04T22:08:17Z</dcterms:modified>
</cp:coreProperties>
</file>