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71" r:id="rId4"/>
    <p:sldId id="262" r:id="rId5"/>
    <p:sldId id="263" r:id="rId6"/>
    <p:sldId id="264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8F"/>
    <a:srgbClr val="E5AD24"/>
    <a:srgbClr val="E4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88B9B7-6BD6-4242-A4F6-224583E9BB18}" type="datetime1">
              <a:rPr lang="pt-BR" smtClean="0"/>
              <a:t>15/03/2019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4F729-B429-487C-A996-6CE0DFB53855}" type="datetime1">
              <a:rPr lang="pt-BR" noProof="0" smtClean="0"/>
              <a:t>15/03/2019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978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79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489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41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58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1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49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018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83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64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30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69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56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37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04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90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FA058-471D-4FFB-8372-3559F7C86DB7}" type="datetime1">
              <a:rPr lang="pt-BR" noProof="0" smtClean="0"/>
              <a:t>15/03/2019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57174-64C5-4919-8608-FF00C64CBE00}" type="datetime1">
              <a:rPr lang="pt-BR" noProof="0" smtClean="0"/>
              <a:t>15/03/2019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DCBA4-C353-47EC-8241-18A0DA3A5C1B}" type="datetime1">
              <a:rPr lang="pt-BR" noProof="0" smtClean="0"/>
              <a:t>15/03/2019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51742-82EB-42D7-BB6E-B395D51B875F}" type="datetime1">
              <a:rPr lang="pt-BR" noProof="0" smtClean="0"/>
              <a:t>15/03/2019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44F69-8BBE-4C0B-965F-D17F50C8E650}" type="datetime1">
              <a:rPr lang="pt-BR" noProof="0" smtClean="0"/>
              <a:t>15/03/2019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90ADF-DE55-4142-8D04-EBD4B8F74FFD}" type="datetime1">
              <a:rPr lang="pt-BR" noProof="0" smtClean="0"/>
              <a:t>15/03/2019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A890C-6452-49A1-B0D9-AA8036D5237E}" type="datetime1">
              <a:rPr lang="pt-BR" noProof="0" smtClean="0"/>
              <a:t>15/03/2019</a:t>
            </a:fld>
            <a:endParaRPr lang="pt-BR" noProof="0" dirty="0"/>
          </a:p>
        </p:txBody>
      </p:sp>
      <p:sp>
        <p:nvSpPr>
          <p:cNvPr id="214" name="Espaço reservado para o número do slid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623B0F-75CC-4C46-A6C5-4A410D901FCD}" type="datetime1">
              <a:rPr lang="pt-BR" noProof="0" smtClean="0"/>
              <a:t>15/03/2019</a:t>
            </a:fld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cxnSp>
        <p:nvCxnSpPr>
          <p:cNvPr id="148" name="Conector re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A04F1B8F-DFE3-4BF7-B882-95DE566932B5}" type="datetime1">
              <a:rPr lang="pt-BR" noProof="0" smtClean="0"/>
              <a:t>15/03/2019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6545" y="2778312"/>
            <a:ext cx="9604310" cy="116512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>
                <a:solidFill>
                  <a:srgbClr val="00878F"/>
                </a:solidFill>
              </a:rPr>
              <a:t>cimenTool</a:t>
            </a:r>
            <a:r>
              <a:rPr lang="pt-BR" dirty="0">
                <a:solidFill>
                  <a:srgbClr val="00878F"/>
                </a:solidFill>
              </a:rPr>
              <a:t/>
            </a:r>
            <a:br>
              <a:rPr lang="pt-BR" dirty="0">
                <a:solidFill>
                  <a:srgbClr val="00878F"/>
                </a:solidFill>
              </a:rPr>
            </a:br>
            <a:r>
              <a:rPr lang="pt-BR" sz="2000" dirty="0" smtClean="0">
                <a:solidFill>
                  <a:srgbClr val="00878F"/>
                </a:solidFill>
              </a:rPr>
              <a:t>primeira </a:t>
            </a:r>
            <a:r>
              <a:rPr lang="pt-BR" sz="2000" dirty="0" err="1" smtClean="0">
                <a:solidFill>
                  <a:srgbClr val="00878F"/>
                </a:solidFill>
              </a:rPr>
              <a:t>sprint</a:t>
            </a:r>
            <a:endParaRPr lang="pt-BR" sz="2000" dirty="0">
              <a:solidFill>
                <a:srgbClr val="00878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9545" y="5397500"/>
            <a:ext cx="3659155" cy="930374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 smtClean="0">
                <a:solidFill>
                  <a:srgbClr val="E47128"/>
                </a:solidFill>
              </a:rPr>
              <a:t>01191073 Fernanda </a:t>
            </a:r>
            <a:r>
              <a:rPr lang="pt-BR" sz="1800" dirty="0" err="1" smtClean="0">
                <a:solidFill>
                  <a:srgbClr val="E47128"/>
                </a:solidFill>
              </a:rPr>
              <a:t>Caramico</a:t>
            </a:r>
            <a:endParaRPr lang="pt-BR" sz="1800" dirty="0" smtClean="0">
              <a:solidFill>
                <a:srgbClr val="E47128"/>
              </a:solidFill>
            </a:endParaRPr>
          </a:p>
          <a:p>
            <a:pPr rtl="0"/>
            <a:r>
              <a:rPr lang="pt-BR" sz="1800" dirty="0" smtClean="0">
                <a:solidFill>
                  <a:srgbClr val="E47128"/>
                </a:solidFill>
              </a:rPr>
              <a:t>01191078 Francisco Cidade</a:t>
            </a:r>
          </a:p>
          <a:p>
            <a:pPr rtl="0"/>
            <a:r>
              <a:rPr lang="pt-BR" sz="1800" dirty="0" smtClean="0">
                <a:solidFill>
                  <a:srgbClr val="E47128"/>
                </a:solidFill>
              </a:rPr>
              <a:t>01191118 Iago Luz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76945" y="5359400"/>
            <a:ext cx="425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47128"/>
                </a:solidFill>
              </a:rPr>
              <a:t>01191123 Isabela Carolina</a:t>
            </a:r>
          </a:p>
          <a:p>
            <a:r>
              <a:rPr lang="pt-BR" dirty="0">
                <a:solidFill>
                  <a:srgbClr val="E47128"/>
                </a:solidFill>
              </a:rPr>
              <a:t>01191113 Lucas Silva</a:t>
            </a:r>
          </a:p>
          <a:p>
            <a:r>
              <a:rPr lang="pt-BR" dirty="0">
                <a:solidFill>
                  <a:srgbClr val="E47128"/>
                </a:solidFill>
              </a:rPr>
              <a:t>01191103 Thalita Modesto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planilha de requisitos do projeto – não funcionais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66551"/>
              </p:ext>
            </p:extLst>
          </p:nvPr>
        </p:nvGraphicFramePr>
        <p:xfrm>
          <a:off x="2520950" y="2166938"/>
          <a:ext cx="7124700" cy="14573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xmlns="" val="3749522509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xmlns="" val="171993455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160610031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Referência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Requisito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Relevância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6725060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conexão com internet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74554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conexão com internet - min 1MB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25154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 software deve conter armazenamento de arquivos em nuvem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212363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versão compatível do sistema operacional em seu dispositivo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562435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versão recente do sistema operacional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09127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manter os sensores conectados na energia e no sistema 24horas/dia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91019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1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planilha de requisitos do projeto – não funcionais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66551"/>
              </p:ext>
            </p:extLst>
          </p:nvPr>
        </p:nvGraphicFramePr>
        <p:xfrm>
          <a:off x="2520950" y="2166938"/>
          <a:ext cx="7124700" cy="14573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xmlns="" val="3749522509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xmlns="" val="171993455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160610031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Referência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Requisito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Relevância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6725060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conexão com internet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74554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conexão com internet - min 1MB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25154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 software deve conter armazenamento de arquivos em nuvem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212363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versão compatível do sistema operacional em seu dispositivo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562435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versão recente do sistema operacional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09127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manter os sensores conectados na energia e no sistema 24horas/dia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91019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6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tabelas criadas no </a:t>
            </a:r>
            <a:r>
              <a:rPr lang="pt-BR" dirty="0" err="1" smtClean="0">
                <a:solidFill>
                  <a:srgbClr val="00878F"/>
                </a:solidFill>
              </a:rPr>
              <a:t>azure</a:t>
            </a:r>
            <a:r>
              <a:rPr lang="pt-BR" dirty="0" smtClean="0">
                <a:solidFill>
                  <a:srgbClr val="00878F"/>
                </a:solidFill>
              </a:rPr>
              <a:t> - protótipo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29633"/>
              </p:ext>
            </p:extLst>
          </p:nvPr>
        </p:nvGraphicFramePr>
        <p:xfrm>
          <a:off x="3435350" y="2006600"/>
          <a:ext cx="5295900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10774">
                  <a:extLst>
                    <a:ext uri="{9D8B030D-6E8A-4147-A177-3AD203B41FA5}">
                      <a16:colId xmlns:a16="http://schemas.microsoft.com/office/drawing/2014/main" xmlns="" val="418943018"/>
                    </a:ext>
                  </a:extLst>
                </a:gridCol>
                <a:gridCol w="1437413">
                  <a:extLst>
                    <a:ext uri="{9D8B030D-6E8A-4147-A177-3AD203B41FA5}">
                      <a16:colId xmlns:a16="http://schemas.microsoft.com/office/drawing/2014/main" xmlns="" val="4051338089"/>
                    </a:ext>
                  </a:extLst>
                </a:gridCol>
                <a:gridCol w="1066161">
                  <a:extLst>
                    <a:ext uri="{9D8B030D-6E8A-4147-A177-3AD203B41FA5}">
                      <a16:colId xmlns:a16="http://schemas.microsoft.com/office/drawing/2014/main" xmlns="" val="924778606"/>
                    </a:ext>
                  </a:extLst>
                </a:gridCol>
                <a:gridCol w="2081552">
                  <a:extLst>
                    <a:ext uri="{9D8B030D-6E8A-4147-A177-3AD203B41FA5}">
                      <a16:colId xmlns:a16="http://schemas.microsoft.com/office/drawing/2014/main" xmlns="" val="289800488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idCliente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Empresa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Diretor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Endereço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487348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MRV Engenharia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Rafael Nazareth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Av.Paulista,1302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053212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Direcional Engenharia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Ricardo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Rua Haddok Lobo,1204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330386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Cyrela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João Andrade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Av.Brigadeiro</a:t>
                      </a:r>
                      <a:r>
                        <a:rPr lang="pt-BR" sz="1100" u="none" strike="noStrike" dirty="0">
                          <a:effectLst/>
                        </a:rPr>
                        <a:t> Luís Antônio,2207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4887046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41888"/>
              </p:ext>
            </p:extLst>
          </p:nvPr>
        </p:nvGraphicFramePr>
        <p:xfrm>
          <a:off x="3448050" y="3073400"/>
          <a:ext cx="5295900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10774">
                  <a:extLst>
                    <a:ext uri="{9D8B030D-6E8A-4147-A177-3AD203B41FA5}">
                      <a16:colId xmlns:a16="http://schemas.microsoft.com/office/drawing/2014/main" xmlns="" val="1129397490"/>
                    </a:ext>
                  </a:extLst>
                </a:gridCol>
                <a:gridCol w="1437413">
                  <a:extLst>
                    <a:ext uri="{9D8B030D-6E8A-4147-A177-3AD203B41FA5}">
                      <a16:colId xmlns:a16="http://schemas.microsoft.com/office/drawing/2014/main" xmlns="" val="564598598"/>
                    </a:ext>
                  </a:extLst>
                </a:gridCol>
                <a:gridCol w="1066161">
                  <a:extLst>
                    <a:ext uri="{9D8B030D-6E8A-4147-A177-3AD203B41FA5}">
                      <a16:colId xmlns:a16="http://schemas.microsoft.com/office/drawing/2014/main" xmlns="" val="1802538383"/>
                    </a:ext>
                  </a:extLst>
                </a:gridCol>
                <a:gridCol w="2081552">
                  <a:extLst>
                    <a:ext uri="{9D8B030D-6E8A-4147-A177-3AD203B41FA5}">
                      <a16:colId xmlns:a16="http://schemas.microsoft.com/office/drawing/2014/main" xmlns="" val="4694246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idSensor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Diretor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Bairro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Empresa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02067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Jardins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95829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Itaquera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160555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Imirim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68980879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08298"/>
              </p:ext>
            </p:extLst>
          </p:nvPr>
        </p:nvGraphicFramePr>
        <p:xfrm>
          <a:off x="3435350" y="4183062"/>
          <a:ext cx="5295900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10774">
                  <a:extLst>
                    <a:ext uri="{9D8B030D-6E8A-4147-A177-3AD203B41FA5}">
                      <a16:colId xmlns:a16="http://schemas.microsoft.com/office/drawing/2014/main" xmlns="" val="3747393943"/>
                    </a:ext>
                  </a:extLst>
                </a:gridCol>
                <a:gridCol w="1437413">
                  <a:extLst>
                    <a:ext uri="{9D8B030D-6E8A-4147-A177-3AD203B41FA5}">
                      <a16:colId xmlns:a16="http://schemas.microsoft.com/office/drawing/2014/main" xmlns="" val="303490944"/>
                    </a:ext>
                  </a:extLst>
                </a:gridCol>
                <a:gridCol w="1066161">
                  <a:extLst>
                    <a:ext uri="{9D8B030D-6E8A-4147-A177-3AD203B41FA5}">
                      <a16:colId xmlns:a16="http://schemas.microsoft.com/office/drawing/2014/main" xmlns="" val="3191354419"/>
                    </a:ext>
                  </a:extLst>
                </a:gridCol>
                <a:gridCol w="2081552">
                  <a:extLst>
                    <a:ext uri="{9D8B030D-6E8A-4147-A177-3AD203B41FA5}">
                      <a16:colId xmlns:a16="http://schemas.microsoft.com/office/drawing/2014/main" xmlns="" val="275216589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idCliente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Unidade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Temperatura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Data de Medição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617442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19/06/2018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680392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09/05/2017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729198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03/04/2018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1699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execução de script de inserção de registros</a:t>
            </a:r>
            <a:endParaRPr lang="pt-BR" dirty="0">
              <a:solidFill>
                <a:srgbClr val="008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execução de script de consulta de dados</a:t>
            </a:r>
            <a:endParaRPr lang="pt-BR" dirty="0">
              <a:solidFill>
                <a:srgbClr val="008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1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ligar </a:t>
            </a:r>
            <a:r>
              <a:rPr lang="pt-BR" dirty="0" err="1" smtClean="0">
                <a:solidFill>
                  <a:srgbClr val="00878F"/>
                </a:solidFill>
              </a:rPr>
              <a:t>arduino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3" name="Picture 2" descr="https://lh6.googleusercontent.com/XMIPVDFiRr7BRsXSnjArRxfsdYARjOWnLL5k0yBCa6oYa3yDvmEdSYItiQyNjKV8Lz4MYyvAl9TFZZUz5_AMkGs0h9zc3gZFeJIvfNmeMKw8x5b6HQM_NIzRgs4Wh7XqDyNMUn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160680"/>
            <a:ext cx="8610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4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rodar código </a:t>
            </a:r>
            <a:r>
              <a:rPr lang="pt-BR" dirty="0" err="1" smtClean="0">
                <a:solidFill>
                  <a:srgbClr val="00878F"/>
                </a:solidFill>
              </a:rPr>
              <a:t>arduino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7721" t="8214" r="68125" b="51374"/>
          <a:stretch/>
        </p:blipFill>
        <p:spPr>
          <a:xfrm>
            <a:off x="3523128" y="1995862"/>
            <a:ext cx="3872753" cy="36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escolher e usar sensor </a:t>
            </a:r>
            <a:r>
              <a:rPr lang="pt-BR" dirty="0" err="1" smtClean="0">
                <a:solidFill>
                  <a:srgbClr val="00878F"/>
                </a:solidFill>
              </a:rPr>
              <a:t>arduino</a:t>
            </a:r>
            <a:endParaRPr lang="pt-BR" dirty="0">
              <a:solidFill>
                <a:srgbClr val="008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c</a:t>
            </a:r>
            <a:r>
              <a:rPr lang="pt-BR" dirty="0" smtClean="0">
                <a:solidFill>
                  <a:srgbClr val="00878F"/>
                </a:solidFill>
              </a:rPr>
              <a:t>onta configurada e conectada no </a:t>
            </a:r>
            <a:r>
              <a:rPr lang="pt-BR" dirty="0" err="1" smtClean="0">
                <a:solidFill>
                  <a:srgbClr val="00878F"/>
                </a:solidFill>
              </a:rPr>
              <a:t>azure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646656"/>
          </a:xfrm>
        </p:spPr>
        <p:txBody>
          <a:bodyPr rtlCol="0">
            <a:normAutofit/>
          </a:bodyPr>
          <a:lstStyle/>
          <a:p>
            <a:pPr rtl="0"/>
            <a:r>
              <a:rPr lang="pt-BR" sz="2800" b="1" dirty="0" smtClean="0">
                <a:solidFill>
                  <a:srgbClr val="E5AD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http://portal.azure.com</a:t>
            </a:r>
            <a:endParaRPr lang="pt-BR" sz="2800" b="1" dirty="0" smtClean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95400" y="2627857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00878F"/>
                </a:solidFill>
              </a:rPr>
              <a:t>p</a:t>
            </a:r>
            <a:r>
              <a:rPr lang="pt-BR" dirty="0" smtClean="0">
                <a:solidFill>
                  <a:srgbClr val="00878F"/>
                </a:solidFill>
              </a:rPr>
              <a:t>rojeto criado e configurado no GitHub</a:t>
            </a:r>
            <a:endParaRPr lang="pt-BR" dirty="0">
              <a:solidFill>
                <a:srgbClr val="008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ocumento de contexto de negócio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Perda de materiais na construção civil pelo clima.</a:t>
            </a:r>
          </a:p>
          <a:p>
            <a:pPr fontAlgn="base"/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Segurança do funcionário.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Otimização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tempo de construção.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1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ocumento de justificativa de negócio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436100" cy="3809999"/>
          </a:xfrm>
        </p:spPr>
        <p:txBody>
          <a:bodyPr>
            <a:normAutofit/>
          </a:bodyPr>
          <a:lstStyle/>
          <a:p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Monitoramento de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umidade e temperatura 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para prever o microclima in loco a fim de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melhor planejar 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atividades da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construção civil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prevendo perdas 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material e horas de trabalho devido despreparo e desconhecimento.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esenho de solução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" t="9624" r="3209" b="5523"/>
          <a:stretch/>
        </p:blipFill>
        <p:spPr>
          <a:xfrm>
            <a:off x="818413" y="1646238"/>
            <a:ext cx="10555174" cy="3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protótipo do site institucional</a:t>
            </a:r>
            <a:endParaRPr lang="pt-BR" dirty="0">
              <a:solidFill>
                <a:srgbClr val="008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tela do simulador financeiro (</a:t>
            </a:r>
            <a:r>
              <a:rPr lang="pt-BR" dirty="0" err="1" smtClean="0">
                <a:solidFill>
                  <a:srgbClr val="00878F"/>
                </a:solidFill>
              </a:rPr>
              <a:t>viab</a:t>
            </a:r>
            <a:r>
              <a:rPr lang="pt-BR" dirty="0" smtClean="0">
                <a:solidFill>
                  <a:srgbClr val="00878F"/>
                </a:solidFill>
              </a:rPr>
              <a:t>. projeto)</a:t>
            </a:r>
            <a:endParaRPr lang="pt-BR" dirty="0">
              <a:solidFill>
                <a:srgbClr val="008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planilha de requisitos do projeto - funcionais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31545"/>
              </p:ext>
            </p:extLst>
          </p:nvPr>
        </p:nvGraphicFramePr>
        <p:xfrm>
          <a:off x="1295400" y="1895475"/>
          <a:ext cx="9601200" cy="350137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70753">
                  <a:extLst>
                    <a:ext uri="{9D8B030D-6E8A-4147-A177-3AD203B41FA5}">
                      <a16:colId xmlns:a16="http://schemas.microsoft.com/office/drawing/2014/main" xmlns="" val="3682199274"/>
                    </a:ext>
                  </a:extLst>
                </a:gridCol>
                <a:gridCol w="7779493">
                  <a:extLst>
                    <a:ext uri="{9D8B030D-6E8A-4147-A177-3AD203B41FA5}">
                      <a16:colId xmlns:a16="http://schemas.microsoft.com/office/drawing/2014/main" xmlns="" val="3733588544"/>
                    </a:ext>
                  </a:extLst>
                </a:gridCol>
                <a:gridCol w="950954">
                  <a:extLst>
                    <a:ext uri="{9D8B030D-6E8A-4147-A177-3AD203B41FA5}">
                      <a16:colId xmlns:a16="http://schemas.microsoft.com/office/drawing/2014/main" xmlns="" val="3201997734"/>
                    </a:ext>
                  </a:extLst>
                </a:gridCol>
              </a:tblGrid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Referência</a:t>
                      </a:r>
                      <a:endParaRPr lang="pt-BR" sz="10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Requisito</a:t>
                      </a:r>
                      <a:endParaRPr lang="pt-BR" sz="10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Relevância</a:t>
                      </a:r>
                      <a:endParaRPr lang="pt-BR" sz="10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601701046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para contratação online dos nossos serviços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07835760"/>
                  </a:ext>
                </a:extLst>
              </a:tr>
              <a:tr h="3609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RF001.1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 página de contratação online deve conter: campo de nome, e-mail, senha, telefone para contato, endereço e serviço online de pagamento, além do botão "contratar agora"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07230292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RF001.2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acompanhamento de contratação online, onde o usuário vê o status de seu pagamento, além do prazo para instalação.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245722445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RF001.3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contato do administrador com o cliente que contratou o serviço, a fim de agendar a instalação dos sensores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0392740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login de usuários cadastrados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15335820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RF002.1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campo de inserção de usuário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47792721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RF002.2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campo de inserção de senha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620404701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RF002.3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botão de recuperação de login/senha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45644588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design responsivo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importante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57832286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material de parâmetros para agregar às infos passadas ao usuário sobre o sensor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desejável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45630911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gráficos e relatórios gerados automaticamente, em tempo real, com opção de selecionar por dia / semana / mês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250870127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opção de chat automático de inteligência artificial com a empresa em todas as páginas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desejável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913429797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ter informações de contato estáticas, para o caso de contato emergencial em todas as páginas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72955359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acesso às configurações da conta e edição das informações de usuário caso o mesmo deseje. Esta é somente visível quando login já tiver sido efetuado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Essencial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1878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9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planilha de requisitos do projeto – não funcionais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66551"/>
              </p:ext>
            </p:extLst>
          </p:nvPr>
        </p:nvGraphicFramePr>
        <p:xfrm>
          <a:off x="2520950" y="2166938"/>
          <a:ext cx="7124700" cy="14573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xmlns="" val="3749522509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xmlns="" val="171993455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160610031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Referência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Requisito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Relevância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6725060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conexão com internet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74554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conexão com internet - min 1MB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25154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 software deve conter armazenamento de arquivos em nuvem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212363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versão compatível do sistema operacional em seu dispositivo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562435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versão recente do sistema operacional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09127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manter os sensores conectados na energia e no sistema 24horas/dia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91019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e de Diamante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7_TF03031015.potx" id="{77D3BC2D-D713-489A-9D26-88797065ABE8}" vid="{BA0F8EFF-EAFB-4EE1-B40D-8468E72F0BB1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grade de diamante empresarial (widescreen)</Template>
  <TotalTime>217</TotalTime>
  <Words>741</Words>
  <Application>Microsoft Office PowerPoint</Application>
  <PresentationFormat>Widescreen</PresentationFormat>
  <Paragraphs>202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Segoe UI Semilight</vt:lpstr>
      <vt:lpstr>Grade de Diamante 16:9</vt:lpstr>
      <vt:lpstr>cimenTool primeira sprint</vt:lpstr>
      <vt:lpstr>conta configurada e conectada no azure</vt:lpstr>
      <vt:lpstr>documento de contexto de negócio</vt:lpstr>
      <vt:lpstr>documento de justificativa de negócio</vt:lpstr>
      <vt:lpstr>desenho de solução</vt:lpstr>
      <vt:lpstr>protótipo do site institucional</vt:lpstr>
      <vt:lpstr>tela do simulador financeiro (viab. projeto)</vt:lpstr>
      <vt:lpstr>planilha de requisitos do projeto - funcionais</vt:lpstr>
      <vt:lpstr>planilha de requisitos do projeto – não funcionais</vt:lpstr>
      <vt:lpstr>planilha de requisitos do projeto – não funcionais</vt:lpstr>
      <vt:lpstr>planilha de requisitos do projeto – não funcionais</vt:lpstr>
      <vt:lpstr>tabelas criadas no azure - protótipo</vt:lpstr>
      <vt:lpstr>execução de script de inserção de registros</vt:lpstr>
      <vt:lpstr>execução de script de consulta de dados</vt:lpstr>
      <vt:lpstr>ligar arduino</vt:lpstr>
      <vt:lpstr>rodar código arduino</vt:lpstr>
      <vt:lpstr>escolher e usar sensor arduino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Aluno</dc:creator>
  <cp:lastModifiedBy>fernanda caramico</cp:lastModifiedBy>
  <cp:revision>14</cp:revision>
  <dcterms:created xsi:type="dcterms:W3CDTF">2019-03-13T19:15:06Z</dcterms:created>
  <dcterms:modified xsi:type="dcterms:W3CDTF">2019-03-15T17:24:42Z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