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uli"/>
      <p:regular r:id="rId11"/>
      <p:bold r:id="rId12"/>
      <p:italic r:id="rId13"/>
      <p:boldItalic r:id="rId14"/>
    </p:embeddedFont>
    <p:embeddedFont>
      <p:font typeface="Poppins"/>
      <p:regular r:id="rId15"/>
      <p:bold r:id="rId16"/>
      <p:italic r:id="rId17"/>
      <p:boldItalic r:id="rId18"/>
    </p:embeddedFont>
    <p:embeddedFont>
      <p:font typeface="Poppins Light"/>
      <p:regular r:id="rId19"/>
      <p:bold r:id="rId20"/>
      <p:italic r:id="rId21"/>
      <p:boldItalic r:id="rId22"/>
    </p:embeddedFont>
    <p:embeddedFont>
      <p:font typeface="Muli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Light-bold.fntdata"/><Relationship Id="rId22" Type="http://schemas.openxmlformats.org/officeDocument/2006/relationships/font" Target="fonts/PoppinsLight-boldItalic.fntdata"/><Relationship Id="rId21" Type="http://schemas.openxmlformats.org/officeDocument/2006/relationships/font" Target="fonts/PoppinsLight-italic.fntdata"/><Relationship Id="rId24" Type="http://schemas.openxmlformats.org/officeDocument/2006/relationships/font" Target="fonts/MuliLight-bold.fntdata"/><Relationship Id="rId23" Type="http://schemas.openxmlformats.org/officeDocument/2006/relationships/font" Target="fonts/Muli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Light-boldItalic.fntdata"/><Relationship Id="rId25" Type="http://schemas.openxmlformats.org/officeDocument/2006/relationships/font" Target="fonts/Muli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Muli-regular.fntdata"/><Relationship Id="rId10" Type="http://schemas.openxmlformats.org/officeDocument/2006/relationships/slide" Target="slides/slide6.xml"/><Relationship Id="rId13" Type="http://schemas.openxmlformats.org/officeDocument/2006/relationships/font" Target="fonts/Muli-italic.fntdata"/><Relationship Id="rId12" Type="http://schemas.openxmlformats.org/officeDocument/2006/relationships/font" Target="fonts/Muli-bold.fntdata"/><Relationship Id="rId15" Type="http://schemas.openxmlformats.org/officeDocument/2006/relationships/font" Target="fonts/Poppins-regular.fntdata"/><Relationship Id="rId14" Type="http://schemas.openxmlformats.org/officeDocument/2006/relationships/font" Target="fonts/Muli-boldItalic.fntdata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PoppinsLight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068ce10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068ce10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068ce10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068ce10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068ce10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068ce10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f068ce10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f068ce10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1756ac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1756ac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illustration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mask">
  <p:cSld name="TITLE_AND_BODY_1">
    <p:bg>
      <p:bgPr>
        <a:solidFill>
          <a:srgbClr val="A7D86D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illustration">
  <p:cSld name="TITLE_ONL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4294967295" type="ctrTitle"/>
          </p:nvPr>
        </p:nvSpPr>
        <p:spPr>
          <a:xfrm>
            <a:off x="685800" y="438450"/>
            <a:ext cx="4973100" cy="289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no controle de temperatura e umidade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27375" y="1603725"/>
            <a:ext cx="3226800" cy="4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Indústria</a:t>
            </a:r>
            <a:r>
              <a:rPr lang="pt-BR"/>
              <a:t> Farmacêutica</a:t>
            </a:r>
            <a:endParaRPr/>
          </a:p>
        </p:txBody>
      </p:sp>
      <p:sp>
        <p:nvSpPr>
          <p:cNvPr id="75" name="Google Shape;75;p16"/>
          <p:cNvSpPr txBox="1"/>
          <p:nvPr>
            <p:ph idx="4294967295" type="ctrTitle"/>
          </p:nvPr>
        </p:nvSpPr>
        <p:spPr>
          <a:xfrm>
            <a:off x="209725" y="405275"/>
            <a:ext cx="8539200" cy="719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Aspectos Econômicos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27375" y="2450925"/>
            <a:ext cx="3226800" cy="4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Museus e bibliotecas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27375" y="2027325"/>
            <a:ext cx="3226800" cy="4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Indústria </a:t>
            </a:r>
            <a:r>
              <a:rPr lang="pt-BR"/>
              <a:t>Alimentícia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27375" y="2874525"/>
            <a:ext cx="3226800" cy="4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Agronegócio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27375" y="3298125"/>
            <a:ext cx="3226800" cy="4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Data Centers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901575"/>
            <a:ext cx="2392500" cy="65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Superaquecimento de servidores</a:t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Sensores em </a:t>
            </a:r>
            <a:r>
              <a:rPr lang="pt-BR"/>
              <a:t>Data Center</a:t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2993925" y="1901575"/>
            <a:ext cx="2392500" cy="65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24°C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57200" y="2554975"/>
            <a:ext cx="2392500" cy="65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Tempo de equipe parada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7200" y="3208375"/>
            <a:ext cx="2392500" cy="130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Interrupção dos trabalhos nas áreas financeiras da produção</a:t>
            </a:r>
            <a:endParaRPr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2993925" y="2554975"/>
            <a:ext cx="2392500" cy="65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70% umidade</a:t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2993925" y="3208375"/>
            <a:ext cx="2392500" cy="130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Comunização e alimentação por porta USB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Demanda</a:t>
            </a:r>
            <a:r>
              <a:rPr lang="pt-BR"/>
              <a:t> no mercado</a:t>
            </a:r>
            <a:endParaRPr/>
          </a:p>
        </p:txBody>
      </p:sp>
      <p:sp>
        <p:nvSpPr>
          <p:cNvPr id="96" name="Google Shape;96;p18"/>
          <p:cNvSpPr txBox="1"/>
          <p:nvPr>
            <p:ph idx="4294967295" type="body"/>
          </p:nvPr>
        </p:nvSpPr>
        <p:spPr>
          <a:xfrm>
            <a:off x="304975" y="1901575"/>
            <a:ext cx="3226800" cy="75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Energia</a:t>
            </a:r>
            <a:r>
              <a:rPr lang="pt-BR" sz="1600"/>
              <a:t>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3531775" y="2040900"/>
            <a:ext cx="3226800" cy="75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Transporte de produtos</a:t>
            </a:r>
            <a:endParaRPr sz="1600"/>
          </a:p>
        </p:txBody>
      </p:sp>
      <p:sp>
        <p:nvSpPr>
          <p:cNvPr id="98" name="Google Shape;98;p18"/>
          <p:cNvSpPr txBox="1"/>
          <p:nvPr>
            <p:ph idx="4294967295" type="body"/>
          </p:nvPr>
        </p:nvSpPr>
        <p:spPr>
          <a:xfrm>
            <a:off x="304975" y="2654575"/>
            <a:ext cx="3226800" cy="75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Agricultura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9" name="Google Shape;99;p18"/>
          <p:cNvSpPr txBox="1"/>
          <p:nvPr>
            <p:ph idx="4294967295" type="body"/>
          </p:nvPr>
        </p:nvSpPr>
        <p:spPr>
          <a:xfrm>
            <a:off x="304975" y="3580200"/>
            <a:ext cx="3226800" cy="75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Eventos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0" name="Google Shape;100;p18"/>
          <p:cNvSpPr txBox="1"/>
          <p:nvPr>
            <p:ph idx="4294967295" type="body"/>
          </p:nvPr>
        </p:nvSpPr>
        <p:spPr>
          <a:xfrm>
            <a:off x="304975" y="4505825"/>
            <a:ext cx="3226800" cy="75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Construção civil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t/>
            </a:r>
            <a:endParaRPr sz="1600"/>
          </a:p>
        </p:txBody>
      </p:sp>
      <p:sp>
        <p:nvSpPr>
          <p:cNvPr id="101" name="Google Shape;101;p18"/>
          <p:cNvSpPr txBox="1"/>
          <p:nvPr>
            <p:ph idx="4294967295" type="body"/>
          </p:nvPr>
        </p:nvSpPr>
        <p:spPr>
          <a:xfrm>
            <a:off x="3531775" y="2933225"/>
            <a:ext cx="3226800" cy="75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Call Center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349775" y="0"/>
            <a:ext cx="8794200" cy="92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envolvidas</a:t>
            </a:r>
            <a:endParaRPr/>
          </a:p>
        </p:txBody>
      </p:sp>
      <p:sp>
        <p:nvSpPr>
          <p:cNvPr id="107" name="Google Shape;107;p19"/>
          <p:cNvSpPr txBox="1"/>
          <p:nvPr>
            <p:ph idx="4294967295" type="body"/>
          </p:nvPr>
        </p:nvSpPr>
        <p:spPr>
          <a:xfrm>
            <a:off x="349775" y="2359950"/>
            <a:ext cx="3226800" cy="4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Sensores</a:t>
            </a:r>
            <a:endParaRPr sz="1600"/>
          </a:p>
        </p:txBody>
      </p:sp>
      <p:sp>
        <p:nvSpPr>
          <p:cNvPr id="108" name="Google Shape;108;p19"/>
          <p:cNvSpPr txBox="1"/>
          <p:nvPr>
            <p:ph idx="4294967295" type="body"/>
          </p:nvPr>
        </p:nvSpPr>
        <p:spPr>
          <a:xfrm>
            <a:off x="349775" y="2783550"/>
            <a:ext cx="3226800" cy="4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Controladores</a:t>
            </a:r>
            <a:endParaRPr sz="1600"/>
          </a:p>
        </p:txBody>
      </p:sp>
      <p:sp>
        <p:nvSpPr>
          <p:cNvPr id="109" name="Google Shape;109;p19"/>
          <p:cNvSpPr txBox="1"/>
          <p:nvPr>
            <p:ph idx="4294967295" type="body"/>
          </p:nvPr>
        </p:nvSpPr>
        <p:spPr>
          <a:xfrm>
            <a:off x="349775" y="3207150"/>
            <a:ext cx="3226800" cy="4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Atuadores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962850" y="919975"/>
            <a:ext cx="4469100" cy="74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Membros do grupo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962850" y="1669675"/>
            <a:ext cx="3871200" cy="4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Beatriz Moura			01191107</a:t>
            </a:r>
            <a:endParaRPr sz="1600"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962850" y="2093275"/>
            <a:ext cx="3871200" cy="4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Felippe Muniz           	</a:t>
            </a:r>
            <a:r>
              <a:rPr lang="pt-BR" sz="1600"/>
              <a:t>01191038</a:t>
            </a:r>
            <a:endParaRPr sz="1600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962850" y="2516875"/>
            <a:ext cx="3871200" cy="4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Fernanda Caramico</a:t>
            </a:r>
            <a:r>
              <a:rPr lang="pt-BR" sz="1600"/>
              <a:t>		01191073</a:t>
            </a:r>
            <a:endParaRPr sz="160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962850" y="2940475"/>
            <a:ext cx="3871200" cy="4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Francisco Cidade    </a:t>
            </a:r>
            <a:r>
              <a:rPr lang="pt-BR" sz="1600"/>
              <a:t>		01191078</a:t>
            </a:r>
            <a:endParaRPr sz="1600"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962850" y="3364075"/>
            <a:ext cx="3871200" cy="4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Iago Luz</a:t>
            </a:r>
            <a:r>
              <a:rPr lang="pt-BR" sz="1600"/>
              <a:t>				 01191118   </a:t>
            </a:r>
            <a:endParaRPr sz="1600"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962850" y="3787675"/>
            <a:ext cx="3871200" cy="4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Isabela Carolina               </a:t>
            </a:r>
            <a:r>
              <a:rPr lang="pt-BR" sz="1600"/>
              <a:t>01191123</a:t>
            </a:r>
            <a:endParaRPr sz="1600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962850" y="4211275"/>
            <a:ext cx="3871200" cy="4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Matheus Gomes</a:t>
            </a:r>
            <a:r>
              <a:rPr lang="pt-BR" sz="1600"/>
              <a:t>	        01191055</a:t>
            </a:r>
            <a:endParaRPr sz="1600"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962850" y="4634875"/>
            <a:ext cx="3871200" cy="4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Thalita Modesto</a:t>
            </a:r>
            <a:r>
              <a:rPr lang="pt-BR" sz="1600"/>
              <a:t>               01191103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