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6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E1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3A10-02EB-4ED3-915B-DAE8996BBE4F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93F3-7647-4375-897C-ABD296C95F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5834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3A10-02EB-4ED3-915B-DAE8996BBE4F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93F3-7647-4375-897C-ABD296C95F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998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3A10-02EB-4ED3-915B-DAE8996BBE4F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93F3-7647-4375-897C-ABD296C95F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5880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71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3A10-02EB-4ED3-915B-DAE8996BBE4F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93F3-7647-4375-897C-ABD296C95F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1024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3A10-02EB-4ED3-915B-DAE8996BBE4F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93F3-7647-4375-897C-ABD296C95F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709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3A10-02EB-4ED3-915B-DAE8996BBE4F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93F3-7647-4375-897C-ABD296C95F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0953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3A10-02EB-4ED3-915B-DAE8996BBE4F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93F3-7647-4375-897C-ABD296C95F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3517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3A10-02EB-4ED3-915B-DAE8996BBE4F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93F3-7647-4375-897C-ABD296C95F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9639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3A10-02EB-4ED3-915B-DAE8996BBE4F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93F3-7647-4375-897C-ABD296C95F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569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3A10-02EB-4ED3-915B-DAE8996BBE4F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93F3-7647-4375-897C-ABD296C95F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229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3A10-02EB-4ED3-915B-DAE8996BBE4F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93F3-7647-4375-897C-ABD296C95F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441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D3A10-02EB-4ED3-915B-DAE8996BBE4F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693F3-7647-4375-897C-ABD296C95F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932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6750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54100" y="1574799"/>
            <a:ext cx="10414000" cy="1195579"/>
          </a:xfrm>
          <a:solidFill>
            <a:srgbClr val="CDE1C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pt-BR" sz="8000" dirty="0" smtClean="0"/>
              <a:t>Pesquisa de Arq. Comp.</a:t>
            </a:r>
            <a:endParaRPr lang="pt-BR" sz="8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5058156"/>
            <a:ext cx="2984501" cy="1799844"/>
          </a:xfrm>
          <a:solidFill>
            <a:srgbClr val="CDE1C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pt-BR" dirty="0" smtClean="0"/>
              <a:t>Fernanda </a:t>
            </a:r>
            <a:r>
              <a:rPr lang="pt-BR" dirty="0" err="1" smtClean="0"/>
              <a:t>Caramico</a:t>
            </a:r>
            <a:endParaRPr lang="pt-BR" dirty="0" smtClean="0"/>
          </a:p>
          <a:p>
            <a:r>
              <a:rPr lang="pt-BR" dirty="0" smtClean="0"/>
              <a:t>Francisco Cidade</a:t>
            </a:r>
          </a:p>
          <a:p>
            <a:r>
              <a:rPr lang="pt-BR" dirty="0" smtClean="0"/>
              <a:t>Iago Luz</a:t>
            </a:r>
          </a:p>
          <a:p>
            <a:r>
              <a:rPr lang="pt-BR" dirty="0" smtClean="0"/>
              <a:t>Isabela Carolina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984501" y="5058156"/>
            <a:ext cx="1721678" cy="1815882"/>
          </a:xfrm>
          <a:prstGeom prst="rect">
            <a:avLst/>
          </a:prstGeom>
          <a:solidFill>
            <a:srgbClr val="CDE1C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800" dirty="0" smtClean="0"/>
              <a:t>01191073</a:t>
            </a:r>
          </a:p>
          <a:p>
            <a:r>
              <a:rPr lang="pt-BR" sz="2800" dirty="0" smtClean="0"/>
              <a:t>01191078</a:t>
            </a:r>
          </a:p>
          <a:p>
            <a:r>
              <a:rPr lang="pt-BR" sz="2800" dirty="0" smtClean="0"/>
              <a:t>01191118</a:t>
            </a:r>
          </a:p>
          <a:p>
            <a:r>
              <a:rPr lang="pt-BR" sz="2800" dirty="0" smtClean="0"/>
              <a:t>01191123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8477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Resultado de imagem para computad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503" y="372087"/>
            <a:ext cx="3350420" cy="2035845"/>
          </a:xfrm>
          <a:prstGeom prst="rect">
            <a:avLst/>
          </a:prstGeom>
        </p:spPr>
      </p:pic>
      <p:sp>
        <p:nvSpPr>
          <p:cNvPr id="4" name="AutoShape 4" descr="Resultado de imagem para celula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400" y="181725"/>
            <a:ext cx="2247900" cy="22479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4845049" y="2999716"/>
            <a:ext cx="231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accent2"/>
                </a:solidFill>
              </a:rPr>
              <a:t>Sistema</a:t>
            </a:r>
            <a:endParaRPr lang="pt-BR" sz="4400" dirty="0">
              <a:solidFill>
                <a:schemeClr val="accent2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252663" y="2821066"/>
            <a:ext cx="1308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Windows</a:t>
            </a:r>
          </a:p>
          <a:p>
            <a:r>
              <a:rPr lang="pt-BR" dirty="0" err="1" smtClean="0"/>
              <a:t>MacOS</a:t>
            </a:r>
            <a:endParaRPr lang="pt-BR" dirty="0" smtClean="0"/>
          </a:p>
          <a:p>
            <a:r>
              <a:rPr lang="pt-BR" dirty="0" smtClean="0"/>
              <a:t>Linux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8169273" y="3049533"/>
            <a:ext cx="210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Android</a:t>
            </a:r>
            <a:r>
              <a:rPr lang="pt-BR" dirty="0" smtClean="0"/>
              <a:t> (Linux)</a:t>
            </a:r>
          </a:p>
          <a:p>
            <a:r>
              <a:rPr lang="pt-BR" dirty="0" smtClean="0"/>
              <a:t>iOS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8169273" y="3506132"/>
            <a:ext cx="2324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r>
              <a:rPr lang="pt-BR" dirty="0" smtClean="0"/>
              <a:t>RAM  - Até 8 GB</a:t>
            </a:r>
          </a:p>
          <a:p>
            <a:r>
              <a:rPr lang="pt-BR" dirty="0" smtClean="0"/>
              <a:t>Interna – 32 GB</a:t>
            </a:r>
          </a:p>
          <a:p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235200" y="3898636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RAM - 4 GB</a:t>
            </a:r>
          </a:p>
          <a:p>
            <a:r>
              <a:rPr lang="pt-BR" dirty="0" smtClean="0"/>
              <a:t>Interna – 1 TB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795586" y="4666603"/>
            <a:ext cx="67786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r>
              <a:rPr lang="pt-BR" sz="2000" dirty="0" smtClean="0"/>
              <a:t>15</a:t>
            </a:r>
            <a:r>
              <a:rPr lang="pt-BR" dirty="0" smtClean="0"/>
              <a:t>”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8762998" y="4719484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 5”</a:t>
            </a:r>
            <a:endParaRPr lang="pt-BR" sz="20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914900" y="3893610"/>
            <a:ext cx="191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accent2"/>
                </a:solidFill>
              </a:rPr>
              <a:t>Memória</a:t>
            </a:r>
            <a:endParaRPr lang="pt-BR" sz="3600" dirty="0">
              <a:solidFill>
                <a:schemeClr val="accent2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258592" y="4694748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accent2"/>
                </a:solidFill>
              </a:rPr>
              <a:t>Tela</a:t>
            </a:r>
            <a:endParaRPr lang="pt-BR" sz="4000" dirty="0">
              <a:solidFill>
                <a:schemeClr val="accent2"/>
              </a:solidFill>
            </a:endParaRPr>
          </a:p>
        </p:txBody>
      </p:sp>
      <p:cxnSp>
        <p:nvCxnSpPr>
          <p:cNvPr id="16" name="Conector reto 15"/>
          <p:cNvCxnSpPr/>
          <p:nvPr/>
        </p:nvCxnSpPr>
        <p:spPr>
          <a:xfrm flipV="1">
            <a:off x="2006598" y="3695864"/>
            <a:ext cx="8153400" cy="597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 flipV="1">
            <a:off x="2006598" y="4581861"/>
            <a:ext cx="8153400" cy="597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5270498" y="5331128"/>
            <a:ext cx="162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accent2"/>
                </a:solidFill>
              </a:rPr>
              <a:t>Peso</a:t>
            </a: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8762998" y="5416258"/>
            <a:ext cx="1962150" cy="374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190 g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2749550" y="5476773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1,5 KG</a:t>
            </a:r>
            <a:endParaRPr lang="pt-BR" dirty="0"/>
          </a:p>
        </p:txBody>
      </p:sp>
      <p:cxnSp>
        <p:nvCxnSpPr>
          <p:cNvPr id="21" name="Conector reto 20"/>
          <p:cNvCxnSpPr/>
          <p:nvPr/>
        </p:nvCxnSpPr>
        <p:spPr>
          <a:xfrm flipV="1">
            <a:off x="2006598" y="5343828"/>
            <a:ext cx="8153400" cy="597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4759326" y="5991984"/>
            <a:ext cx="2987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accent2"/>
                </a:solidFill>
              </a:rPr>
              <a:t>Processador </a:t>
            </a:r>
            <a:endParaRPr lang="pt-BR" sz="4000" dirty="0">
              <a:solidFill>
                <a:schemeClr val="accent2"/>
              </a:solidFill>
            </a:endParaRPr>
          </a:p>
        </p:txBody>
      </p:sp>
      <p:cxnSp>
        <p:nvCxnSpPr>
          <p:cNvPr id="23" name="Conector reto 22"/>
          <p:cNvCxnSpPr/>
          <p:nvPr/>
        </p:nvCxnSpPr>
        <p:spPr>
          <a:xfrm flipV="1">
            <a:off x="2006598" y="5991984"/>
            <a:ext cx="8153400" cy="597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2667000" y="6161261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1.6 GHz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8762998" y="6200386"/>
            <a:ext cx="98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1.8 GHz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896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4716662" y="3100234"/>
            <a:ext cx="218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accent2"/>
                </a:solidFill>
              </a:rPr>
              <a:t>Vantagens</a:t>
            </a: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290168" y="3271005"/>
            <a:ext cx="1954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r>
              <a:rPr lang="pt-BR" dirty="0" smtClean="0"/>
              <a:t>Memória</a:t>
            </a:r>
          </a:p>
          <a:p>
            <a:r>
              <a:rPr lang="pt-BR" dirty="0" smtClean="0"/>
              <a:t>Tela </a:t>
            </a:r>
          </a:p>
          <a:p>
            <a:r>
              <a:rPr lang="pt-BR" dirty="0" smtClean="0"/>
              <a:t>Processamento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8350250" y="3125721"/>
            <a:ext cx="1638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Ligações</a:t>
            </a:r>
          </a:p>
          <a:p>
            <a:r>
              <a:rPr lang="pt-BR" dirty="0" smtClean="0"/>
              <a:t>Portátil</a:t>
            </a:r>
          </a:p>
          <a:p>
            <a:r>
              <a:rPr lang="pt-BR" dirty="0" smtClean="0"/>
              <a:t>Leve</a:t>
            </a:r>
          </a:p>
          <a:p>
            <a:r>
              <a:rPr lang="pt-BR" dirty="0" smtClean="0"/>
              <a:t>Pequeno</a:t>
            </a:r>
          </a:p>
          <a:p>
            <a:r>
              <a:rPr lang="pt-BR" dirty="0" smtClean="0"/>
              <a:t>Versátil</a:t>
            </a:r>
          </a:p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716662" y="4856539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accent2"/>
                </a:solidFill>
              </a:rPr>
              <a:t>Desvantagens</a:t>
            </a: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423618" y="5327156"/>
            <a:ext cx="133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Peso</a:t>
            </a:r>
          </a:p>
          <a:p>
            <a:r>
              <a:rPr lang="pt-BR" dirty="0" smtClean="0"/>
              <a:t>Volume</a:t>
            </a:r>
          </a:p>
          <a:p>
            <a:r>
              <a:rPr lang="pt-BR" dirty="0" smtClean="0"/>
              <a:t>Preço</a:t>
            </a:r>
          </a:p>
          <a:p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8350250" y="5461055"/>
            <a:ext cx="134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Frágil</a:t>
            </a:r>
          </a:p>
          <a:p>
            <a:r>
              <a:rPr lang="pt-BR" dirty="0" smtClean="0"/>
              <a:t>Memória</a:t>
            </a:r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503" y="372087"/>
            <a:ext cx="3350420" cy="203584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400" y="181725"/>
            <a:ext cx="2247900" cy="2247900"/>
          </a:xfrm>
          <a:prstGeom prst="rect">
            <a:avLst/>
          </a:prstGeom>
        </p:spPr>
      </p:pic>
      <p:cxnSp>
        <p:nvCxnSpPr>
          <p:cNvPr id="13" name="Conector reto 12"/>
          <p:cNvCxnSpPr/>
          <p:nvPr/>
        </p:nvCxnSpPr>
        <p:spPr>
          <a:xfrm flipV="1">
            <a:off x="1778000" y="2885801"/>
            <a:ext cx="8153400" cy="597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flipV="1">
            <a:off x="1778000" y="4796808"/>
            <a:ext cx="8153400" cy="597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56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117376"/>
            <a:ext cx="530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b="1" i="0" dirty="0" smtClean="0">
                <a:solidFill>
                  <a:srgbClr val="FC7700"/>
                </a:solidFill>
                <a:effectLst/>
                <a:latin typeface="Arial" panose="020B0604020202020204" pitchFamily="34" charset="0"/>
              </a:rPr>
              <a:t>Tipos de processadores</a:t>
            </a:r>
          </a:p>
        </p:txBody>
      </p:sp>
      <p:sp>
        <p:nvSpPr>
          <p:cNvPr id="6" name="Retângulo 5"/>
          <p:cNvSpPr/>
          <p:nvPr/>
        </p:nvSpPr>
        <p:spPr>
          <a:xfrm>
            <a:off x="0" y="486708"/>
            <a:ext cx="12191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Single-core ou </a:t>
            </a:r>
            <a:r>
              <a:rPr lang="pt-BR" b="1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multi-core</a:t>
            </a:r>
            <a:r>
              <a:rPr lang="pt-BR" b="1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pt-BR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esta característica indica a quantidade de núcleos de processamento que um processador pode ter, podendo variar de apenas um núcleo até mais de oito núcleos</a:t>
            </a:r>
            <a:r>
              <a:rPr lang="pt-BR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 Quanto </a:t>
            </a:r>
            <a:r>
              <a:rPr lang="pt-BR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maior o número de</a:t>
            </a:r>
            <a:r>
              <a:rPr lang="pt-BR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pt-BR" dirty="0" smtClean="0">
                <a:solidFill>
                  <a:srgbClr val="333333"/>
                </a:solidFill>
                <a:latin typeface="Arial" panose="020B0604020202020204" pitchFamily="34" charset="0"/>
              </a:rPr>
              <a:t>“cores”</a:t>
            </a:r>
            <a:r>
              <a:rPr lang="pt-BR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maior é a capacidade de processar tarefas simultaneamente e acelerar as aplicações do PC.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0" y="1410038"/>
            <a:ext cx="12191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rgbClr val="333333"/>
                </a:solidFill>
                <a:latin typeface="Arial" panose="020B0604020202020204" pitchFamily="34" charset="0"/>
              </a:rPr>
              <a:t>Atualmente no mercado temos os 2 tipos mais comuns que são</a:t>
            </a:r>
            <a:r>
              <a:rPr lang="pt-BR" b="1" dirty="0" smtClean="0">
                <a:solidFill>
                  <a:srgbClr val="333333"/>
                </a:solidFill>
                <a:latin typeface="Arial" panose="020B0604020202020204" pitchFamily="34" charset="0"/>
              </a:rPr>
              <a:t>: </a:t>
            </a:r>
            <a:r>
              <a:rPr lang="pt-BR" b="1" dirty="0" smtClean="0">
                <a:solidFill>
                  <a:schemeClr val="accent2"/>
                </a:solidFill>
                <a:latin typeface="Arial" panose="020B0604020202020204" pitchFamily="34" charset="0"/>
              </a:rPr>
              <a:t>Intel</a:t>
            </a:r>
            <a:r>
              <a:rPr lang="pt-BR" b="1" dirty="0" smtClean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pt-BR" b="1" dirty="0" smtClean="0">
                <a:solidFill>
                  <a:srgbClr val="333333"/>
                </a:solidFill>
                <a:latin typeface="Arial" panose="020B0604020202020204" pitchFamily="34" charset="0"/>
              </a:rPr>
              <a:t>e </a:t>
            </a:r>
            <a:r>
              <a:rPr lang="pt-BR" b="1" dirty="0" smtClean="0">
                <a:solidFill>
                  <a:schemeClr val="accent2"/>
                </a:solidFill>
                <a:latin typeface="Arial" panose="020B0604020202020204" pitchFamily="34" charset="0"/>
              </a:rPr>
              <a:t>AMD</a:t>
            </a:r>
            <a:r>
              <a:rPr lang="pt-BR" b="1" dirty="0" smtClean="0">
                <a:solidFill>
                  <a:srgbClr val="333333"/>
                </a:solidFill>
                <a:latin typeface="Arial" panose="020B0604020202020204" pitchFamily="34" charset="0"/>
              </a:rPr>
              <a:t>. A </a:t>
            </a:r>
            <a:r>
              <a:rPr lang="pt-BR" b="1" dirty="0" smtClean="0">
                <a:solidFill>
                  <a:srgbClr val="333333"/>
                </a:solidFill>
                <a:latin typeface="Arial" panose="020B0604020202020204" pitchFamily="34" charset="0"/>
              </a:rPr>
              <a:t>questão é</a:t>
            </a:r>
            <a:r>
              <a:rPr lang="pt-BR" b="1" dirty="0" smtClean="0">
                <a:solidFill>
                  <a:srgbClr val="333333"/>
                </a:solidFill>
                <a:latin typeface="Arial" panose="020B0604020202020204" pitchFamily="34" charset="0"/>
              </a:rPr>
              <a:t>: Qual </a:t>
            </a:r>
            <a:r>
              <a:rPr lang="pt-BR" b="1" dirty="0" smtClean="0">
                <a:solidFill>
                  <a:srgbClr val="333333"/>
                </a:solidFill>
                <a:latin typeface="Arial" panose="020B0604020202020204" pitchFamily="34" charset="0"/>
              </a:rPr>
              <a:t>a relação entre eles e qual compensa mais do ponto de vista econômico e na questão de desempenho?</a:t>
            </a:r>
          </a:p>
        </p:txBody>
      </p:sp>
      <p:sp>
        <p:nvSpPr>
          <p:cNvPr id="8" name="Retângulo 7"/>
          <p:cNvSpPr/>
          <p:nvPr/>
        </p:nvSpPr>
        <p:spPr>
          <a:xfrm>
            <a:off x="-1" y="2919130"/>
            <a:ext cx="1219199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chemeClr val="accent2"/>
                </a:solidFill>
                <a:latin typeface="Arial" panose="020B0604020202020204" pitchFamily="34" charset="0"/>
              </a:rPr>
              <a:t>*Desempenho</a:t>
            </a:r>
          </a:p>
          <a:p>
            <a:endParaRPr lang="pt-BR" sz="2000" b="0" i="0" dirty="0" smtClean="0">
              <a:solidFill>
                <a:srgbClr val="333333"/>
              </a:solidFill>
              <a:effectLst/>
              <a:latin typeface="Arial Black" panose="020B0A04020102020204" pitchFamily="34" charset="0"/>
            </a:endParaRPr>
          </a:p>
          <a:p>
            <a:r>
              <a:rPr lang="pt-BR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 começar pelo desempenho</a:t>
            </a:r>
            <a:r>
              <a:rPr lang="pt-BR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 Os </a:t>
            </a:r>
            <a:r>
              <a:rPr lang="pt-BR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processadores da Intel levam vantagem na batalha com a AMD neste quesito. Testes realizados por sites especializados</a:t>
            </a:r>
            <a:r>
              <a:rPr lang="pt-BR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como </a:t>
            </a:r>
            <a:r>
              <a:rPr lang="pt-BR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o CPU Benchmark, indicam que, entre os processadores de alto desempenho</a:t>
            </a:r>
            <a:r>
              <a:rPr lang="pt-BR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os </a:t>
            </a:r>
            <a:r>
              <a:rPr lang="pt-BR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30 melhores são Intel e apenas depois deles é que aparece o primeiro AMD na classificação</a:t>
            </a:r>
            <a:r>
              <a:rPr lang="pt-BR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a </a:t>
            </a:r>
            <a:r>
              <a:rPr lang="pt-BR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campeã em desempenho é a linha de processadores Xeon da Intel.</a:t>
            </a:r>
          </a:p>
        </p:txBody>
      </p:sp>
      <p:sp>
        <p:nvSpPr>
          <p:cNvPr id="9" name="Retângulo 8"/>
          <p:cNvSpPr/>
          <p:nvPr/>
        </p:nvSpPr>
        <p:spPr>
          <a:xfrm>
            <a:off x="0" y="4913436"/>
            <a:ext cx="121919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chemeClr val="accent2"/>
                </a:solidFill>
                <a:latin typeface="Arial" panose="020B0604020202020204" pitchFamily="34" charset="0"/>
              </a:rPr>
              <a:t>*Econômico</a:t>
            </a:r>
          </a:p>
          <a:p>
            <a:endParaRPr lang="pt-BR" b="0" i="0" dirty="0" smtClean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pt-BR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Entre os modelos mais econômicos</a:t>
            </a:r>
            <a:r>
              <a:rPr lang="pt-BR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porém, a </a:t>
            </a:r>
            <a:r>
              <a:rPr lang="pt-BR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briga é muito mais acirrada</a:t>
            </a:r>
            <a:r>
              <a:rPr lang="pt-BR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e </a:t>
            </a:r>
            <a:r>
              <a:rPr lang="pt-BR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é vencida pela AMD, que possui 6 dos 10 principais</a:t>
            </a:r>
            <a:r>
              <a:rPr lang="pt-BR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e </a:t>
            </a:r>
            <a:r>
              <a:rPr lang="pt-BR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14 dos 20 mais recomendados pelo site</a:t>
            </a:r>
            <a:r>
              <a:rPr lang="pt-BR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 Somente </a:t>
            </a:r>
            <a:r>
              <a:rPr lang="pt-BR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estes dois dados já mostram</a:t>
            </a:r>
            <a:r>
              <a:rPr lang="pt-BR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basicamente, uma </a:t>
            </a:r>
            <a:r>
              <a:rPr lang="pt-BR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diferença crucial entre estas empresas: os produtos da AMD parecem mais voltados para o público mais básico e os da Intel são mais avançados.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-2" y="2026085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chemeClr val="accent2"/>
                </a:solidFill>
              </a:rPr>
              <a:t>*</a:t>
            </a:r>
            <a:r>
              <a:rPr lang="pt-BR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Relações</a:t>
            </a:r>
          </a:p>
          <a:p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funcionamento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 desempenho do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computador(para uso comum é basicamente a mesma coisa)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02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Perícia Judicial Contábil</a:t>
            </a:r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idx="1"/>
          </p:nvPr>
        </p:nvSpPr>
        <p:spPr>
          <a:xfrm>
            <a:off x="632947" y="1975486"/>
            <a:ext cx="2946866" cy="576262"/>
          </a:xfrm>
        </p:spPr>
        <p:txBody>
          <a:bodyPr/>
          <a:lstStyle/>
          <a:p>
            <a:r>
              <a:rPr lang="pt-BR" b="1" dirty="0" smtClean="0">
                <a:solidFill>
                  <a:schemeClr val="accent2"/>
                </a:solidFill>
              </a:rPr>
              <a:t>Notebook?</a:t>
            </a: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3865526" y="1975486"/>
            <a:ext cx="2936241" cy="1587500"/>
          </a:xfrm>
        </p:spPr>
        <p:txBody>
          <a:bodyPr/>
          <a:lstStyle/>
          <a:p>
            <a:r>
              <a:rPr lang="pt-BR" b="1" dirty="0" smtClean="0">
                <a:solidFill>
                  <a:schemeClr val="accent2"/>
                </a:solidFill>
              </a:rPr>
              <a:t>Quad</a:t>
            </a:r>
            <a:r>
              <a:rPr lang="pt-BR" b="1" dirty="0">
                <a:solidFill>
                  <a:schemeClr val="accent2"/>
                </a:solidFill>
              </a:rPr>
              <a:t>C</a:t>
            </a:r>
            <a:r>
              <a:rPr lang="pt-BR" b="1" dirty="0" smtClean="0">
                <a:solidFill>
                  <a:schemeClr val="accent2"/>
                </a:solidFill>
              </a:rPr>
              <a:t>ore</a:t>
            </a:r>
            <a:r>
              <a:rPr lang="pt-BR" b="1" dirty="0">
                <a:solidFill>
                  <a:schemeClr val="accent2"/>
                </a:solidFill>
              </a:rPr>
              <a:t>? Não seria melhor economizar?</a:t>
            </a:r>
            <a:endParaRPr lang="pt-BR" dirty="0">
              <a:solidFill>
                <a:schemeClr val="accent2"/>
              </a:solidFill>
            </a:endParaRPr>
          </a:p>
          <a:p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3"/>
          </p:nvPr>
        </p:nvSpPr>
        <p:spPr>
          <a:xfrm>
            <a:off x="7119896" y="1932223"/>
            <a:ext cx="2932113" cy="576262"/>
          </a:xfrm>
        </p:spPr>
        <p:txBody>
          <a:bodyPr/>
          <a:lstStyle/>
          <a:p>
            <a:r>
              <a:rPr lang="pt-BR" b="1" dirty="0" smtClean="0">
                <a:solidFill>
                  <a:schemeClr val="accent2"/>
                </a:solidFill>
              </a:rPr>
              <a:t>Armazenamento</a:t>
            </a: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21" name="Espaço Reservado para Texto 15"/>
          <p:cNvSpPr>
            <a:spLocks noGrp="1"/>
          </p:cNvSpPr>
          <p:nvPr>
            <p:ph type="body" sz="quarter" idx="13"/>
          </p:nvPr>
        </p:nvSpPr>
        <p:spPr>
          <a:xfrm>
            <a:off x="7109151" y="2821298"/>
            <a:ext cx="2932113" cy="576262"/>
          </a:xfrm>
        </p:spPr>
        <p:txBody>
          <a:bodyPr/>
          <a:lstStyle/>
          <a:p>
            <a:r>
              <a:rPr lang="pt-BR" b="1" dirty="0" smtClean="0">
                <a:solidFill>
                  <a:schemeClr val="accent2"/>
                </a:solidFill>
              </a:rPr>
              <a:t>E o SSD?</a:t>
            </a: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22" name="Espaço Reservado para Texto 15"/>
          <p:cNvSpPr>
            <a:spLocks noGrp="1"/>
          </p:cNvSpPr>
          <p:nvPr>
            <p:ph type="body" sz="quarter" idx="13"/>
          </p:nvPr>
        </p:nvSpPr>
        <p:spPr>
          <a:xfrm>
            <a:off x="7113916" y="3661009"/>
            <a:ext cx="2932113" cy="576262"/>
          </a:xfrm>
        </p:spPr>
        <p:txBody>
          <a:bodyPr/>
          <a:lstStyle/>
          <a:p>
            <a:r>
              <a:rPr lang="pt-BR" b="1" dirty="0">
                <a:solidFill>
                  <a:schemeClr val="accent2"/>
                </a:solidFill>
              </a:rPr>
              <a:t>Monitor </a:t>
            </a: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23" name="Espaço Reservado para Texto 3"/>
          <p:cNvSpPr>
            <a:spLocks noGrp="1"/>
          </p:cNvSpPr>
          <p:nvPr>
            <p:ph type="body" sz="half" idx="15"/>
          </p:nvPr>
        </p:nvSpPr>
        <p:spPr>
          <a:xfrm>
            <a:off x="677164" y="5167547"/>
            <a:ext cx="2927350" cy="2082557"/>
          </a:xfrm>
        </p:spPr>
        <p:txBody>
          <a:bodyPr/>
          <a:lstStyle/>
          <a:p>
            <a:r>
              <a:rPr lang="pt-BR" dirty="0" smtClean="0"/>
              <a:t>Intel QuadCore.</a:t>
            </a:r>
          </a:p>
          <a:p>
            <a:r>
              <a:rPr lang="pt-BR" dirty="0" smtClean="0"/>
              <a:t>Sem problemas de excesso de calor, como ocorreu em prévias experiências com equipamentos AMD.</a:t>
            </a:r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5"/>
          </p:nvPr>
        </p:nvSpPr>
        <p:spPr>
          <a:xfrm>
            <a:off x="3895540" y="3133724"/>
            <a:ext cx="2927350" cy="3589338"/>
          </a:xfrm>
        </p:spPr>
        <p:txBody>
          <a:bodyPr/>
          <a:lstStyle/>
          <a:p>
            <a:r>
              <a:rPr lang="pt-BR" dirty="0" smtClean="0"/>
              <a:t>Custo benefício.</a:t>
            </a:r>
          </a:p>
          <a:p>
            <a:r>
              <a:rPr lang="pt-BR" dirty="0" smtClean="0"/>
              <a:t>Peças mais baratas podem ser tentadoras, porém, podem acarretar em problemas futuros.</a:t>
            </a:r>
          </a:p>
          <a:p>
            <a:r>
              <a:rPr lang="pt-BR" dirty="0" smtClean="0"/>
              <a:t>A garantia de um melhor equipamento permite que o notebook seja mantido por um período maior, diminuindo a chance de falhas, peças queimando, e outras infelicidades.</a:t>
            </a:r>
            <a:endParaRPr lang="pt-BR" dirty="0"/>
          </a:p>
        </p:txBody>
      </p:sp>
      <p:sp>
        <p:nvSpPr>
          <p:cNvPr id="25" name="Espaço Reservado para Texto 15"/>
          <p:cNvSpPr>
            <a:spLocks noGrp="1"/>
          </p:cNvSpPr>
          <p:nvPr>
            <p:ph type="body" sz="quarter" idx="13"/>
          </p:nvPr>
        </p:nvSpPr>
        <p:spPr>
          <a:xfrm>
            <a:off x="7109151" y="4591285"/>
            <a:ext cx="2932113" cy="576262"/>
          </a:xfrm>
        </p:spPr>
        <p:txBody>
          <a:bodyPr/>
          <a:lstStyle/>
          <a:p>
            <a:r>
              <a:rPr lang="pt-BR" b="1" dirty="0" smtClean="0">
                <a:solidFill>
                  <a:schemeClr val="accent2"/>
                </a:solidFill>
              </a:rPr>
              <a:t>Preço </a:t>
            </a: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26" name="Espaço Reservado para Texto 3"/>
          <p:cNvSpPr>
            <a:spLocks noGrp="1"/>
          </p:cNvSpPr>
          <p:nvPr>
            <p:ph type="body" sz="half" idx="15"/>
          </p:nvPr>
        </p:nvSpPr>
        <p:spPr>
          <a:xfrm>
            <a:off x="7130823" y="2508485"/>
            <a:ext cx="2927350" cy="448310"/>
          </a:xfrm>
        </p:spPr>
        <p:txBody>
          <a:bodyPr/>
          <a:lstStyle/>
          <a:p>
            <a:r>
              <a:rPr lang="pt-BR" dirty="0" smtClean="0"/>
              <a:t>Sem exagero.</a:t>
            </a:r>
            <a:endParaRPr lang="pt-BR" dirty="0"/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15"/>
          </p:nvPr>
        </p:nvSpPr>
        <p:spPr>
          <a:xfrm>
            <a:off x="7130823" y="3463443"/>
            <a:ext cx="2927350" cy="448310"/>
          </a:xfrm>
        </p:spPr>
        <p:txBody>
          <a:bodyPr/>
          <a:lstStyle/>
          <a:p>
            <a:r>
              <a:rPr lang="pt-BR" dirty="0" smtClean="0"/>
              <a:t>Desnecessário.</a:t>
            </a:r>
            <a:endParaRPr lang="pt-BR" dirty="0"/>
          </a:p>
        </p:txBody>
      </p:sp>
      <p:sp>
        <p:nvSpPr>
          <p:cNvPr id="28" name="Espaço Reservado para Texto 3"/>
          <p:cNvSpPr>
            <a:spLocks noGrp="1"/>
          </p:cNvSpPr>
          <p:nvPr>
            <p:ph type="body" sz="half" idx="15"/>
          </p:nvPr>
        </p:nvSpPr>
        <p:spPr>
          <a:xfrm>
            <a:off x="7130823" y="4301247"/>
            <a:ext cx="2927350" cy="448310"/>
          </a:xfrm>
        </p:spPr>
        <p:txBody>
          <a:bodyPr/>
          <a:lstStyle/>
          <a:p>
            <a:r>
              <a:rPr lang="pt-BR" dirty="0" smtClean="0"/>
              <a:t>Pequeno porém útil.</a:t>
            </a:r>
            <a:endParaRPr lang="pt-BR" dirty="0"/>
          </a:p>
        </p:txBody>
      </p:sp>
      <p:sp>
        <p:nvSpPr>
          <p:cNvPr id="29" name="Espaço Reservado para Texto 3"/>
          <p:cNvSpPr>
            <a:spLocks noGrp="1"/>
          </p:cNvSpPr>
          <p:nvPr>
            <p:ph type="body" sz="half" idx="15"/>
          </p:nvPr>
        </p:nvSpPr>
        <p:spPr>
          <a:xfrm>
            <a:off x="7113914" y="5279543"/>
            <a:ext cx="2927350" cy="665879"/>
          </a:xfrm>
        </p:spPr>
        <p:txBody>
          <a:bodyPr/>
          <a:lstStyle/>
          <a:p>
            <a:r>
              <a:rPr lang="pt-BR" dirty="0" smtClean="0"/>
              <a:t>R$1399 a unidade.</a:t>
            </a:r>
          </a:p>
          <a:p>
            <a:r>
              <a:rPr lang="pt-BR" dirty="0" smtClean="0"/>
              <a:t>R$8.394 o conjunto.</a:t>
            </a:r>
            <a:endParaRPr lang="pt-BR" dirty="0"/>
          </a:p>
        </p:txBody>
      </p:sp>
      <p:sp>
        <p:nvSpPr>
          <p:cNvPr id="30" name="Espaço Reservado para Texto 13"/>
          <p:cNvSpPr>
            <a:spLocks noGrp="1"/>
          </p:cNvSpPr>
          <p:nvPr>
            <p:ph type="body" idx="1"/>
          </p:nvPr>
        </p:nvSpPr>
        <p:spPr>
          <a:xfrm>
            <a:off x="594408" y="4531987"/>
            <a:ext cx="2946866" cy="576262"/>
          </a:xfrm>
        </p:spPr>
        <p:txBody>
          <a:bodyPr/>
          <a:lstStyle/>
          <a:p>
            <a:r>
              <a:rPr lang="pt-BR" b="1" dirty="0" smtClean="0">
                <a:solidFill>
                  <a:schemeClr val="accent2"/>
                </a:solidFill>
              </a:rPr>
              <a:t>Processador</a:t>
            </a: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31" name="Espaço Reservado para Texto 3"/>
          <p:cNvSpPr>
            <a:spLocks noGrp="1"/>
          </p:cNvSpPr>
          <p:nvPr>
            <p:ph type="body" sz="half" idx="15"/>
          </p:nvPr>
        </p:nvSpPr>
        <p:spPr>
          <a:xfrm>
            <a:off x="613924" y="2619730"/>
            <a:ext cx="2927350" cy="2082557"/>
          </a:xfrm>
        </p:spPr>
        <p:txBody>
          <a:bodyPr/>
          <a:lstStyle/>
          <a:p>
            <a:r>
              <a:rPr lang="pt-BR" dirty="0" smtClean="0"/>
              <a:t>Portabilidade e praticidade.</a:t>
            </a:r>
          </a:p>
          <a:p>
            <a:r>
              <a:rPr lang="pt-BR" dirty="0" smtClean="0"/>
              <a:t>Um contador que está próximo do campo de perícia judicial precisa sempre estar se locomovendo até fóruns, tribunais e reuniões, logo, poderá fazer muito proveito da mobilidade de um notebook.</a:t>
            </a:r>
          </a:p>
        </p:txBody>
      </p:sp>
    </p:spTree>
    <p:extLst>
      <p:ext uri="{BB962C8B-B14F-4D97-AF65-F5344CB8AC3E}">
        <p14:creationId xmlns:p14="http://schemas.microsoft.com/office/powerpoint/2010/main" val="296433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428</Words>
  <Application>Microsoft Office PowerPoint</Application>
  <PresentationFormat>Widescreen</PresentationFormat>
  <Paragraphs>79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Tema do Office</vt:lpstr>
      <vt:lpstr>Pesquisa de Arq. Comp.</vt:lpstr>
      <vt:lpstr>Apresentação do PowerPoint</vt:lpstr>
      <vt:lpstr>Apresentação do PowerPoint</vt:lpstr>
      <vt:lpstr>Apresentação do PowerPoint</vt:lpstr>
      <vt:lpstr>Perícia Judicial Contábil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11</cp:revision>
  <dcterms:created xsi:type="dcterms:W3CDTF">2019-02-14T18:11:47Z</dcterms:created>
  <dcterms:modified xsi:type="dcterms:W3CDTF">2019-02-14T20:01:26Z</dcterms:modified>
</cp:coreProperties>
</file>