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9C"/>
    <a:srgbClr val="003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330" autoAdjust="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1672D-0E1C-44BA-9E81-F1AFCA001379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6DF33-4E2C-4CFA-9752-95B2392F8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80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6DF33-4E2C-4CFA-9752-95B2392F80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90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6DF33-4E2C-4CFA-9752-95B2392F807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7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6DF33-4E2C-4CFA-9752-95B2392F807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860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6DF33-4E2C-4CFA-9752-95B2392F807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51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&gt;&gt;&gt;&gt; Retiro? Mais à frente falaremos</a:t>
            </a:r>
            <a:r>
              <a:rPr lang="pt-BR" baseline="0" dirty="0" smtClean="0"/>
              <a:t> do website mesmo &lt;&lt;&lt;&lt;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6DF33-4E2C-4CFA-9752-95B2392F807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914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&gt;&gt;&gt;&gt;&gt; Não sei direito</a:t>
            </a:r>
            <a:r>
              <a:rPr lang="pt-BR" baseline="0" dirty="0" smtClean="0"/>
              <a:t> o que vai vir aqui &lt;&lt;&lt;&lt;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6DF33-4E2C-4CFA-9752-95B2392F807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609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6DF33-4E2C-4CFA-9752-95B2392F807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786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6DF33-4E2C-4CFA-9752-95B2392F807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508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6DF33-4E2C-4CFA-9752-95B2392F807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4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F1D-4981-4FCF-893F-BB2D4014ED80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8E28-C7D9-4A3F-A359-DA5A11C6B2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79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F1D-4981-4FCF-893F-BB2D4014ED80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8E28-C7D9-4A3F-A359-DA5A11C6B2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06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F1D-4981-4FCF-893F-BB2D4014ED80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8E28-C7D9-4A3F-A359-DA5A11C6B2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9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F1D-4981-4FCF-893F-BB2D4014ED80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8E28-C7D9-4A3F-A359-DA5A11C6B2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53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F1D-4981-4FCF-893F-BB2D4014ED80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8E28-C7D9-4A3F-A359-DA5A11C6B2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90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F1D-4981-4FCF-893F-BB2D4014ED80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8E28-C7D9-4A3F-A359-DA5A11C6B2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85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F1D-4981-4FCF-893F-BB2D4014ED80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8E28-C7D9-4A3F-A359-DA5A11C6B2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53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F1D-4981-4FCF-893F-BB2D4014ED80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8E28-C7D9-4A3F-A359-DA5A11C6B2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04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F1D-4981-4FCF-893F-BB2D4014ED80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8E28-C7D9-4A3F-A359-DA5A11C6B2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94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F1D-4981-4FCF-893F-BB2D4014ED80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8E28-C7D9-4A3F-A359-DA5A11C6B2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51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F1D-4981-4FCF-893F-BB2D4014ED80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8E28-C7D9-4A3F-A359-DA5A11C6B2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08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6FF1D-4981-4FCF-893F-BB2D4014ED80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D8E28-C7D9-4A3F-A359-DA5A11C6B2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27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2568008"/>
            <a:ext cx="8803038" cy="1751309"/>
          </a:xfrm>
          <a:prstGeom prst="rect">
            <a:avLst/>
          </a:prstGeom>
          <a:solidFill>
            <a:srgbClr val="009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153187" y="2720387"/>
            <a:ext cx="76498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 err="1" smtClean="0">
                <a:solidFill>
                  <a:schemeClr val="bg1"/>
                </a:solidFill>
                <a:latin typeface="Exo 2 Extra Light" panose="00000300000000000000" pitchFamily="50" charset="0"/>
              </a:rPr>
              <a:t>SmartMuseum</a:t>
            </a:r>
            <a:endParaRPr lang="pt-BR" sz="8800" dirty="0">
              <a:solidFill>
                <a:schemeClr val="bg1"/>
              </a:solidFill>
              <a:latin typeface="Exo 2 Extra Light" panose="00000300000000000000" pitchFamily="50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7250" y="916015"/>
            <a:ext cx="920880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 smtClean="0">
                <a:solidFill>
                  <a:srgbClr val="00929C"/>
                </a:solidFill>
                <a:latin typeface="Exo 2 Semi Bold" panose="00000700000000000000" pitchFamily="50" charset="0"/>
              </a:rPr>
              <a:t>Bandtec</a:t>
            </a:r>
            <a:r>
              <a:rPr lang="pt-BR" sz="3200" dirty="0" smtClean="0">
                <a:solidFill>
                  <a:srgbClr val="00929C"/>
                </a:solidFill>
                <a:latin typeface="Exo 2 Semi Bold" panose="00000700000000000000" pitchFamily="50" charset="0"/>
              </a:rPr>
              <a:t> - Digital </a:t>
            </a:r>
            <a:r>
              <a:rPr lang="pt-BR" sz="3200" dirty="0" err="1" smtClean="0">
                <a:solidFill>
                  <a:srgbClr val="00929C"/>
                </a:solidFill>
                <a:latin typeface="Exo 2 Semi Bold" panose="00000700000000000000" pitchFamily="50" charset="0"/>
              </a:rPr>
              <a:t>School</a:t>
            </a:r>
            <a:r>
              <a:rPr lang="pt-BR" sz="3200" dirty="0" smtClean="0">
                <a:solidFill>
                  <a:srgbClr val="00929C"/>
                </a:solidFill>
                <a:latin typeface="Exo 2 Semi Bold" panose="00000700000000000000" pitchFamily="50" charset="0"/>
              </a:rPr>
              <a:t> - Geração Futura</a:t>
            </a:r>
          </a:p>
          <a:p>
            <a:r>
              <a:rPr lang="pt-BR" sz="2400" dirty="0" smtClean="0">
                <a:solidFill>
                  <a:srgbClr val="00929C"/>
                </a:solidFill>
                <a:latin typeface="Exo 2 Semi Bold" panose="00000700000000000000" pitchFamily="50" charset="0"/>
              </a:rPr>
              <a:t>Curso de Tecnologia em Análise e Desenvolvimento de Sistemas</a:t>
            </a:r>
          </a:p>
          <a:p>
            <a:endParaRPr lang="pt-BR" dirty="0">
              <a:solidFill>
                <a:srgbClr val="00929C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278251" y="5132699"/>
            <a:ext cx="9648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>
                <a:solidFill>
                  <a:srgbClr val="00929C"/>
                </a:solidFill>
                <a:latin typeface="Exo 2" panose="00000500000000000000" pitchFamily="50" charset="0"/>
              </a:rPr>
              <a:t>Fernanda </a:t>
            </a:r>
            <a:r>
              <a:rPr lang="pt-BR" sz="2400" dirty="0">
                <a:solidFill>
                  <a:srgbClr val="00929C"/>
                </a:solidFill>
                <a:latin typeface="Exo 2" panose="00000500000000000000" pitchFamily="50" charset="0"/>
              </a:rPr>
              <a:t>Caramico </a:t>
            </a:r>
            <a:r>
              <a:rPr lang="pt-BR" sz="2400" dirty="0" smtClean="0">
                <a:solidFill>
                  <a:srgbClr val="00929C"/>
                </a:solidFill>
                <a:latin typeface="Exo 2" panose="00000500000000000000" pitchFamily="50" charset="0"/>
              </a:rPr>
              <a:t> </a:t>
            </a:r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- 01191073            </a:t>
            </a:r>
            <a:r>
              <a:rPr lang="pt-BR" sz="2400" dirty="0" smtClean="0">
                <a:solidFill>
                  <a:srgbClr val="00929C"/>
                </a:solidFill>
                <a:latin typeface="Exo 2" panose="00000500000000000000" pitchFamily="50" charset="0"/>
              </a:rPr>
              <a:t>Guilherme </a:t>
            </a:r>
            <a:r>
              <a:rPr lang="pt-BR" sz="2400" dirty="0">
                <a:solidFill>
                  <a:srgbClr val="00929C"/>
                </a:solidFill>
                <a:latin typeface="Exo 2" panose="00000500000000000000" pitchFamily="50" charset="0"/>
              </a:rPr>
              <a:t>Pardo </a:t>
            </a:r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- 01191003</a:t>
            </a:r>
            <a:endParaRPr lang="pt-BR" dirty="0">
              <a:solidFill>
                <a:srgbClr val="00929C"/>
              </a:solidFill>
              <a:latin typeface="Exo 2" panose="00000500000000000000" pitchFamily="50" charset="0"/>
            </a:endParaRPr>
          </a:p>
          <a:p>
            <a:pPr algn="r"/>
            <a:r>
              <a:rPr lang="pt-BR" sz="2400" dirty="0" smtClean="0">
                <a:solidFill>
                  <a:srgbClr val="00929C"/>
                </a:solidFill>
                <a:latin typeface="Exo 2" panose="00000500000000000000" pitchFamily="50" charset="0"/>
              </a:rPr>
              <a:t>Marcos </a:t>
            </a:r>
            <a:r>
              <a:rPr lang="pt-BR" sz="2400" dirty="0">
                <a:solidFill>
                  <a:srgbClr val="00929C"/>
                </a:solidFill>
                <a:latin typeface="Exo 2" panose="00000500000000000000" pitchFamily="50" charset="0"/>
              </a:rPr>
              <a:t>Paulo </a:t>
            </a:r>
            <a:r>
              <a:rPr lang="pt-BR" sz="2400" dirty="0" smtClean="0">
                <a:solidFill>
                  <a:srgbClr val="00929C"/>
                </a:solidFill>
                <a:latin typeface="Exo 2" panose="00000500000000000000" pitchFamily="50" charset="0"/>
              </a:rPr>
              <a:t>Gomes </a:t>
            </a:r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– 01191015                  </a:t>
            </a:r>
            <a:r>
              <a:rPr lang="pt-BR" sz="2400" dirty="0" err="1" smtClean="0">
                <a:solidFill>
                  <a:srgbClr val="00929C"/>
                </a:solidFill>
                <a:latin typeface="Exo 2" panose="00000500000000000000" pitchFamily="50" charset="0"/>
              </a:rPr>
              <a:t>Michelli</a:t>
            </a:r>
            <a:r>
              <a:rPr lang="pt-BR" sz="2400" dirty="0" smtClean="0">
                <a:solidFill>
                  <a:srgbClr val="00929C"/>
                </a:solidFill>
                <a:latin typeface="Exo 2" panose="00000500000000000000" pitchFamily="50" charset="0"/>
              </a:rPr>
              <a:t> Franco </a:t>
            </a:r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- 01191101</a:t>
            </a:r>
          </a:p>
          <a:p>
            <a:pPr algn="r"/>
            <a:r>
              <a:rPr lang="pt-BR" sz="2400" dirty="0" smtClean="0">
                <a:solidFill>
                  <a:srgbClr val="00929C"/>
                </a:solidFill>
                <a:latin typeface="Exo 2" panose="00000500000000000000" pitchFamily="50" charset="0"/>
              </a:rPr>
              <a:t>Renan </a:t>
            </a:r>
            <a:r>
              <a:rPr lang="pt-BR" sz="2400" dirty="0" err="1">
                <a:solidFill>
                  <a:srgbClr val="00929C"/>
                </a:solidFill>
                <a:latin typeface="Exo 2" panose="00000500000000000000" pitchFamily="50" charset="0"/>
              </a:rPr>
              <a:t>Sutto</a:t>
            </a:r>
            <a:r>
              <a:rPr lang="pt-BR" sz="2400" dirty="0">
                <a:solidFill>
                  <a:srgbClr val="00929C"/>
                </a:solidFill>
                <a:latin typeface="Exo 2" panose="00000500000000000000" pitchFamily="50" charset="0"/>
              </a:rPr>
              <a:t> </a:t>
            </a:r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– 01191013           </a:t>
            </a:r>
            <a:r>
              <a:rPr lang="pt-BR" sz="2400" dirty="0" smtClean="0">
                <a:solidFill>
                  <a:srgbClr val="00929C"/>
                </a:solidFill>
                <a:latin typeface="Exo 2" panose="00000500000000000000" pitchFamily="50" charset="0"/>
              </a:rPr>
              <a:t>Ryan </a:t>
            </a:r>
            <a:r>
              <a:rPr lang="pt-BR" sz="2400" dirty="0">
                <a:solidFill>
                  <a:srgbClr val="00929C"/>
                </a:solidFill>
                <a:latin typeface="Exo 2" panose="00000500000000000000" pitchFamily="50" charset="0"/>
              </a:rPr>
              <a:t>de </a:t>
            </a:r>
            <a:r>
              <a:rPr lang="pt-BR" sz="2400" dirty="0" smtClean="0">
                <a:solidFill>
                  <a:srgbClr val="00929C"/>
                </a:solidFill>
                <a:latin typeface="Exo 2" panose="00000500000000000000" pitchFamily="50" charset="0"/>
              </a:rPr>
              <a:t>Carvalho </a:t>
            </a:r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- </a:t>
            </a:r>
            <a:r>
              <a:rPr lang="pt-BR" dirty="0">
                <a:solidFill>
                  <a:srgbClr val="00929C"/>
                </a:solidFill>
                <a:latin typeface="Exo 2" panose="00000500000000000000" pitchFamily="50" charset="0"/>
              </a:rPr>
              <a:t>01191075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63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00929C"/>
                </a:solidFill>
                <a:latin typeface="Exo 2" panose="00000500000000000000" pitchFamily="50" charset="0"/>
              </a:rPr>
              <a:t>Sprints</a:t>
            </a:r>
            <a:endParaRPr lang="pt-BR" dirty="0">
              <a:solidFill>
                <a:srgbClr val="00929C"/>
              </a:solidFill>
              <a:latin typeface="Exo 2" panose="00000500000000000000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71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2568008"/>
            <a:ext cx="8803038" cy="1751309"/>
          </a:xfrm>
          <a:prstGeom prst="rect">
            <a:avLst/>
          </a:prstGeom>
          <a:solidFill>
            <a:srgbClr val="009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55230" y="2781942"/>
            <a:ext cx="81478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 smtClean="0">
                <a:solidFill>
                  <a:schemeClr val="bg1"/>
                </a:solidFill>
                <a:latin typeface="Exo 2 Extra Light" panose="00000300000000000000" pitchFamily="50" charset="0"/>
              </a:rPr>
              <a:t>Desenvolvimento</a:t>
            </a:r>
            <a:endParaRPr lang="pt-BR" sz="8000" dirty="0">
              <a:solidFill>
                <a:schemeClr val="bg1"/>
              </a:solidFill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Solução técnica – </a:t>
            </a:r>
            <a:r>
              <a:rPr lang="pt-BR" sz="3200" dirty="0" smtClean="0">
                <a:solidFill>
                  <a:srgbClr val="00929C"/>
                </a:solidFill>
                <a:latin typeface="Exo 2" panose="00000500000000000000" pitchFamily="50" charset="0"/>
              </a:rPr>
              <a:t>aquisição de dados via </a:t>
            </a:r>
            <a:r>
              <a:rPr lang="pt-BR" sz="3200" dirty="0" err="1" smtClean="0">
                <a:solidFill>
                  <a:srgbClr val="00929C"/>
                </a:solidFill>
                <a:latin typeface="Exo 2" panose="00000500000000000000" pitchFamily="50" charset="0"/>
              </a:rPr>
              <a:t>arduino</a:t>
            </a:r>
            <a:endParaRPr lang="pt-BR" sz="3200" dirty="0">
              <a:solidFill>
                <a:srgbClr val="00929C"/>
              </a:solidFill>
              <a:latin typeface="Exo 2" panose="00000500000000000000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33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Solução técnica – </a:t>
            </a:r>
            <a:r>
              <a:rPr lang="pt-BR" sz="3200" dirty="0" smtClean="0">
                <a:solidFill>
                  <a:srgbClr val="00929C"/>
                </a:solidFill>
                <a:latin typeface="Exo 2" panose="00000500000000000000" pitchFamily="50" charset="0"/>
              </a:rPr>
              <a:t>aplicação</a:t>
            </a:r>
            <a:endParaRPr lang="pt-BR" sz="3200" dirty="0">
              <a:solidFill>
                <a:srgbClr val="00929C"/>
              </a:solidFill>
              <a:latin typeface="Exo 2" panose="00000500000000000000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18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Banco de Dados</a:t>
            </a:r>
            <a:endParaRPr lang="pt-BR" sz="3200" dirty="0">
              <a:solidFill>
                <a:srgbClr val="00929C"/>
              </a:solidFill>
              <a:latin typeface="Exo 2" panose="00000500000000000000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76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Protótipo de telas, lógica e usabilidade</a:t>
            </a:r>
            <a:endParaRPr lang="pt-BR" sz="3200" dirty="0">
              <a:solidFill>
                <a:srgbClr val="00929C"/>
              </a:solidFill>
              <a:latin typeface="Exo 2" panose="00000500000000000000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49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Evidência dos testes</a:t>
            </a:r>
            <a:endParaRPr lang="pt-BR" sz="3200" dirty="0">
              <a:solidFill>
                <a:srgbClr val="00929C"/>
              </a:solidFill>
              <a:latin typeface="Exo 2" panose="00000500000000000000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80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2568008"/>
            <a:ext cx="8803038" cy="1751309"/>
          </a:xfrm>
          <a:prstGeom prst="rect">
            <a:avLst/>
          </a:prstGeom>
          <a:solidFill>
            <a:srgbClr val="009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918094" y="2781942"/>
            <a:ext cx="58849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 smtClean="0">
                <a:solidFill>
                  <a:schemeClr val="bg1"/>
                </a:solidFill>
                <a:latin typeface="Exo 2 Extra Light" panose="00000300000000000000" pitchFamily="50" charset="0"/>
              </a:rPr>
              <a:t>Implantação</a:t>
            </a:r>
            <a:endParaRPr lang="pt-BR" sz="8000" dirty="0">
              <a:solidFill>
                <a:schemeClr val="bg1"/>
              </a:solidFill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Manual de instalação</a:t>
            </a:r>
            <a:endParaRPr lang="pt-BR" sz="3200" dirty="0">
              <a:solidFill>
                <a:srgbClr val="00929C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86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1481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Processo de atendimento e suporte</a:t>
            </a:r>
            <a:endParaRPr lang="pt-BR" sz="3200" dirty="0">
              <a:solidFill>
                <a:srgbClr val="00929C"/>
              </a:solidFill>
              <a:latin typeface="Exo 2" panose="00000500000000000000" pitchFamily="50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657" y="1289508"/>
            <a:ext cx="7700685" cy="53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9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2568008"/>
            <a:ext cx="8803038" cy="1751309"/>
          </a:xfrm>
          <a:prstGeom prst="rect">
            <a:avLst/>
          </a:prstGeom>
          <a:solidFill>
            <a:srgbClr val="009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252701" y="2781942"/>
            <a:ext cx="75503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 smtClean="0">
                <a:solidFill>
                  <a:schemeClr val="bg1"/>
                </a:solidFill>
                <a:latin typeface="Exo 2 Extra Light" panose="00000300000000000000" pitchFamily="50" charset="0"/>
              </a:rPr>
              <a:t>Visão do projeto</a:t>
            </a:r>
            <a:endParaRPr lang="pt-BR" sz="8000" dirty="0">
              <a:solidFill>
                <a:schemeClr val="bg1"/>
              </a:solidFill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2568008"/>
            <a:ext cx="8803038" cy="1751309"/>
          </a:xfrm>
          <a:prstGeom prst="rect">
            <a:avLst/>
          </a:prstGeom>
          <a:solidFill>
            <a:srgbClr val="009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875086" y="2781942"/>
            <a:ext cx="49279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 smtClean="0">
                <a:solidFill>
                  <a:schemeClr val="bg1"/>
                </a:solidFill>
                <a:latin typeface="Exo 2 Extra Light" panose="00000300000000000000" pitchFamily="50" charset="0"/>
              </a:rPr>
              <a:t>Conclusão</a:t>
            </a:r>
            <a:endParaRPr lang="pt-BR" sz="8000" dirty="0">
              <a:solidFill>
                <a:schemeClr val="bg1"/>
              </a:solidFill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0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Resultados</a:t>
            </a:r>
            <a:endParaRPr lang="pt-BR" dirty="0">
              <a:solidFill>
                <a:srgbClr val="00929C"/>
              </a:solidFill>
              <a:latin typeface="Exo 2" panose="00000500000000000000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18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Processo de aprendizagem com o projeto</a:t>
            </a:r>
            <a:endParaRPr lang="pt-BR" dirty="0">
              <a:solidFill>
                <a:srgbClr val="00929C"/>
              </a:solidFill>
              <a:latin typeface="Exo 2" panose="00000500000000000000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500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Considerações finais sobre a evolução da solução</a:t>
            </a:r>
            <a:endParaRPr lang="pt-BR" dirty="0">
              <a:solidFill>
                <a:srgbClr val="00929C"/>
              </a:solidFill>
              <a:latin typeface="Exo 2" panose="00000500000000000000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309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200240" y="2568006"/>
            <a:ext cx="7991760" cy="1751309"/>
          </a:xfrm>
          <a:prstGeom prst="rect">
            <a:avLst/>
          </a:prstGeom>
          <a:solidFill>
            <a:srgbClr val="009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200240" y="2781942"/>
            <a:ext cx="46027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 smtClean="0">
                <a:solidFill>
                  <a:schemeClr val="bg1"/>
                </a:solidFill>
                <a:latin typeface="Exo 2 Extra Light" panose="00000300000000000000" pitchFamily="50" charset="0"/>
              </a:rPr>
              <a:t>Obrigado!</a:t>
            </a:r>
            <a:endParaRPr lang="pt-BR" sz="8000" dirty="0">
              <a:solidFill>
                <a:schemeClr val="bg1"/>
              </a:solidFill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5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Definição da Equipe</a:t>
            </a:r>
            <a:endParaRPr lang="pt-BR" dirty="0">
              <a:solidFill>
                <a:srgbClr val="00929C"/>
              </a:solidFill>
              <a:latin typeface="Exo 2" panose="00000500000000000000" pitchFamily="50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838200" y="1875295"/>
            <a:ext cx="2152973" cy="2152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5019513" y="1875295"/>
            <a:ext cx="2152973" cy="2152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2928857" y="4028268"/>
            <a:ext cx="2152973" cy="2152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7172486" y="4028268"/>
            <a:ext cx="2152973" cy="2152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00826" y="1875295"/>
            <a:ext cx="2152973" cy="2152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2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28597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Contexto</a:t>
            </a:r>
            <a:endParaRPr lang="pt-BR" dirty="0">
              <a:solidFill>
                <a:srgbClr val="00929C"/>
              </a:solidFill>
              <a:latin typeface="Exo 2" panose="00000500000000000000" pitchFamily="50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113426" y="2960177"/>
            <a:ext cx="32403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rgbClr val="00929C"/>
                </a:solidFill>
                <a:latin typeface="Exo 2" panose="00000500000000000000" pitchFamily="50" charset="0"/>
              </a:rPr>
              <a:t>Justificativa</a:t>
            </a:r>
            <a:endParaRPr lang="pt-BR" sz="4400" dirty="0">
              <a:solidFill>
                <a:srgbClr val="00929C"/>
              </a:solidFill>
              <a:latin typeface="Exo 2" panose="00000500000000000000" pitchFamily="50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4735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Objetivo</a:t>
            </a:r>
            <a:endParaRPr lang="pt-BR" dirty="0">
              <a:solidFill>
                <a:srgbClr val="00929C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8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Diagrama da Solução</a:t>
            </a:r>
            <a:endParaRPr lang="pt-BR" dirty="0">
              <a:solidFill>
                <a:srgbClr val="00929C"/>
              </a:solidFill>
              <a:latin typeface="Exo 2" panose="00000500000000000000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19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2568008"/>
            <a:ext cx="8803038" cy="1751309"/>
          </a:xfrm>
          <a:prstGeom prst="rect">
            <a:avLst/>
          </a:prstGeom>
          <a:solidFill>
            <a:srgbClr val="009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284907" y="2781942"/>
            <a:ext cx="65181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 smtClean="0">
                <a:solidFill>
                  <a:schemeClr val="bg1"/>
                </a:solidFill>
                <a:latin typeface="Exo 2 Extra Light" panose="00000300000000000000" pitchFamily="50" charset="0"/>
              </a:rPr>
              <a:t>Planejamento</a:t>
            </a:r>
            <a:endParaRPr lang="pt-BR" sz="8000" dirty="0">
              <a:solidFill>
                <a:schemeClr val="bg1"/>
              </a:solidFill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Processo e ferramentas de gestão</a:t>
            </a:r>
            <a:endParaRPr lang="pt-BR" dirty="0">
              <a:solidFill>
                <a:srgbClr val="00929C"/>
              </a:solidFill>
              <a:latin typeface="Exo 2" panose="00000500000000000000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5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Gestão dos riscos</a:t>
            </a:r>
            <a:endParaRPr lang="pt-BR" dirty="0">
              <a:solidFill>
                <a:srgbClr val="00929C"/>
              </a:solidFill>
              <a:latin typeface="Exo 2" panose="00000500000000000000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6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929C"/>
                </a:solidFill>
                <a:latin typeface="Exo 2" panose="00000500000000000000" pitchFamily="50" charset="0"/>
              </a:rPr>
              <a:t>Requisitos</a:t>
            </a:r>
            <a:endParaRPr lang="pt-BR" dirty="0">
              <a:solidFill>
                <a:srgbClr val="00929C"/>
              </a:solidFill>
              <a:latin typeface="Exo 2" panose="00000500000000000000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902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148</Words>
  <Application>Microsoft Office PowerPoint</Application>
  <PresentationFormat>Widescreen</PresentationFormat>
  <Paragraphs>42</Paragraphs>
  <Slides>24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Exo 2</vt:lpstr>
      <vt:lpstr>Exo 2 Extra Light</vt:lpstr>
      <vt:lpstr>Exo 2 Semi Bold</vt:lpstr>
      <vt:lpstr>Tema do Office</vt:lpstr>
      <vt:lpstr>Apresentação do PowerPoint</vt:lpstr>
      <vt:lpstr>Apresentação do PowerPoint</vt:lpstr>
      <vt:lpstr>Definição da Equipe</vt:lpstr>
      <vt:lpstr>Contexto</vt:lpstr>
      <vt:lpstr>Diagrama da Solução</vt:lpstr>
      <vt:lpstr>Apresentação do PowerPoint</vt:lpstr>
      <vt:lpstr>Processo e ferramentas de gestão</vt:lpstr>
      <vt:lpstr>Gestão dos riscos</vt:lpstr>
      <vt:lpstr>Requisitos</vt:lpstr>
      <vt:lpstr>Sprints</vt:lpstr>
      <vt:lpstr>Apresentação do PowerPoint</vt:lpstr>
      <vt:lpstr>Solução técnica – aquisição de dados via arduino</vt:lpstr>
      <vt:lpstr>Solução técnica – aplicação</vt:lpstr>
      <vt:lpstr>Banco de Dados</vt:lpstr>
      <vt:lpstr>Protótipo de telas, lógica e usabilidade</vt:lpstr>
      <vt:lpstr>Evidência dos testes</vt:lpstr>
      <vt:lpstr>Apresentação do PowerPoint</vt:lpstr>
      <vt:lpstr>Manual de instalação</vt:lpstr>
      <vt:lpstr>Processo de atendimento e suporte</vt:lpstr>
      <vt:lpstr>Apresentação do PowerPoint</vt:lpstr>
      <vt:lpstr>Resultados</vt:lpstr>
      <vt:lpstr>Processo de aprendizagem com o projeto</vt:lpstr>
      <vt:lpstr>Considerações finais sobre a evolução da solução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caramico</dc:creator>
  <cp:lastModifiedBy>fernanda caramico</cp:lastModifiedBy>
  <cp:revision>8</cp:revision>
  <dcterms:created xsi:type="dcterms:W3CDTF">2019-05-30T02:26:36Z</dcterms:created>
  <dcterms:modified xsi:type="dcterms:W3CDTF">2019-05-31T01:53:18Z</dcterms:modified>
</cp:coreProperties>
</file>