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83" r:id="rId3"/>
    <p:sldId id="271" r:id="rId4"/>
    <p:sldId id="262" r:id="rId5"/>
    <p:sldId id="263" r:id="rId6"/>
    <p:sldId id="257" r:id="rId7"/>
    <p:sldId id="264" r:id="rId8"/>
    <p:sldId id="272" r:id="rId9"/>
    <p:sldId id="273" r:id="rId10"/>
    <p:sldId id="274" r:id="rId11"/>
    <p:sldId id="277" r:id="rId12"/>
    <p:sldId id="278" r:id="rId13"/>
    <p:sldId id="279" r:id="rId14"/>
    <p:sldId id="280" r:id="rId15"/>
    <p:sldId id="281" r:id="rId16"/>
    <p:sldId id="282" r:id="rId17"/>
    <p:sldId id="284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8F"/>
    <a:srgbClr val="E5AD24"/>
    <a:srgbClr val="E4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706" autoAdjust="0"/>
  </p:normalViewPr>
  <p:slideViewPr>
    <p:cSldViewPr snapToGrid="0">
      <p:cViewPr varScale="1">
        <p:scale>
          <a:sx n="71" d="100"/>
          <a:sy n="71" d="100"/>
        </p:scale>
        <p:origin x="63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88B9B7-6BD6-4242-A4F6-224583E9BB18}" type="datetime1">
              <a:rPr lang="pt-BR" smtClean="0"/>
              <a:t>17/03/2019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4F729-B429-487C-A996-6CE0DFB53855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78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90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413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584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1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494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018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837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84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61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64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30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69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56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37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04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FA058-471D-4FFB-8372-3559F7C86DB7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57174-64C5-4919-8608-FF00C64CBE00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DCBA4-C353-47EC-8241-18A0DA3A5C1B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51742-82EB-42D7-BB6E-B395D51B875F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44F69-8BBE-4C0B-965F-D17F50C8E650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90ADF-DE55-4142-8D04-EBD4B8F74FFD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A890C-6452-49A1-B0D9-AA8036D5237E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214" name="Espaço reservado para o número do slid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623B0F-75CC-4C46-A6C5-4A410D901FCD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cxnSp>
        <p:nvCxnSpPr>
          <p:cNvPr id="148" name="Conector re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A04F1B8F-DFE3-4BF7-B882-95DE566932B5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ernandacaramico/projeto-e-inovacao-1-semest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6545" y="3047253"/>
            <a:ext cx="9604310" cy="116512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10000" dirty="0" err="1" smtClean="0">
                <a:solidFill>
                  <a:srgbClr val="00878F"/>
                </a:solidFill>
              </a:rPr>
              <a:t>CimenTool</a:t>
            </a:r>
            <a:r>
              <a:rPr lang="pt-BR" dirty="0" smtClean="0">
                <a:solidFill>
                  <a:srgbClr val="00878F"/>
                </a:solidFill>
              </a:rPr>
              <a:t/>
            </a:r>
            <a:br>
              <a:rPr lang="pt-BR" dirty="0" smtClean="0">
                <a:solidFill>
                  <a:srgbClr val="00878F"/>
                </a:solidFill>
              </a:rPr>
            </a:br>
            <a:r>
              <a:rPr lang="pt-BR" sz="3100" b="0" i="1" dirty="0" smtClean="0">
                <a:solidFill>
                  <a:srgbClr val="00878F"/>
                </a:solidFill>
                <a:latin typeface="Arial Narrow" panose="020B0606020202030204" pitchFamily="34" charset="0"/>
              </a:rPr>
              <a:t>primeira </a:t>
            </a:r>
            <a:r>
              <a:rPr lang="pt-BR" sz="3100" b="0" i="1" dirty="0" err="1" smtClean="0">
                <a:solidFill>
                  <a:srgbClr val="00878F"/>
                </a:solidFill>
                <a:latin typeface="Arial Narrow" panose="020B0606020202030204" pitchFamily="34" charset="0"/>
              </a:rPr>
              <a:t>sprint</a:t>
            </a:r>
            <a:endParaRPr lang="pt-BR" sz="3100" b="0" i="1" dirty="0">
              <a:solidFill>
                <a:srgbClr val="00878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9545" y="5397500"/>
            <a:ext cx="3659155" cy="930374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 smtClean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01191073 Fernanda </a:t>
            </a:r>
            <a:r>
              <a:rPr lang="pt-BR" sz="1800" dirty="0" err="1" smtClean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Caramico</a:t>
            </a:r>
            <a:endParaRPr lang="pt-BR" sz="1800" dirty="0" smtClean="0">
              <a:solidFill>
                <a:srgbClr val="E471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rtl="0"/>
            <a:r>
              <a:rPr lang="pt-BR" sz="1800" dirty="0" smtClean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01191078 Francisco Cidade</a:t>
            </a:r>
          </a:p>
          <a:p>
            <a:pPr rtl="0"/>
            <a:r>
              <a:rPr lang="pt-BR" sz="1800" dirty="0" smtClean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01191118 Iago Luz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76945" y="5359400"/>
            <a:ext cx="425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01191123 Isabela Carolina</a:t>
            </a:r>
          </a:p>
          <a:p>
            <a:r>
              <a:rPr lang="pt-BR" dirty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01191113 Lucas Silva</a:t>
            </a:r>
          </a:p>
          <a:p>
            <a:r>
              <a:rPr lang="pt-BR" dirty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01191103 Thalita Modesto 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planilha de requisitos do projeto – não funcionais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66551"/>
              </p:ext>
            </p:extLst>
          </p:nvPr>
        </p:nvGraphicFramePr>
        <p:xfrm>
          <a:off x="2520950" y="2166938"/>
          <a:ext cx="7124700" cy="14573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65200">
                  <a:extLst>
                    <a:ext uri="{9D8B030D-6E8A-4147-A177-3AD203B41FA5}">
                      <a16:colId xmlns="" xmlns:a16="http://schemas.microsoft.com/office/drawing/2014/main" val="3749522509"/>
                    </a:ext>
                  </a:extLst>
                </a:gridCol>
                <a:gridCol w="5194300">
                  <a:extLst>
                    <a:ext uri="{9D8B030D-6E8A-4147-A177-3AD203B41FA5}">
                      <a16:colId xmlns="" xmlns:a16="http://schemas.microsoft.com/office/drawing/2014/main" val="1719934551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160610031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Referência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Requisito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Relevância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36725060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4274554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 - min 1MB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625154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 software deve conter armazenamento de arquivos em nuvem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42212363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compatível do sistema operacional em seu dispositivo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35562435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recente do sistema operacional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3309127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manter os sensores conectados na energia e no sistema 24horas/dia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9101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tabelas criadas no </a:t>
            </a:r>
            <a:r>
              <a:rPr lang="pt-BR" dirty="0" err="1" smtClean="0">
                <a:solidFill>
                  <a:srgbClr val="00878F"/>
                </a:solidFill>
              </a:rPr>
              <a:t>azure</a:t>
            </a:r>
            <a:r>
              <a:rPr lang="pt-BR" dirty="0" smtClean="0">
                <a:solidFill>
                  <a:srgbClr val="00878F"/>
                </a:solidFill>
              </a:rPr>
              <a:t> - protótipo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29633"/>
              </p:ext>
            </p:extLst>
          </p:nvPr>
        </p:nvGraphicFramePr>
        <p:xfrm>
          <a:off x="3435350" y="2006600"/>
          <a:ext cx="5295900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10774">
                  <a:extLst>
                    <a:ext uri="{9D8B030D-6E8A-4147-A177-3AD203B41FA5}">
                      <a16:colId xmlns="" xmlns:a16="http://schemas.microsoft.com/office/drawing/2014/main" val="418943018"/>
                    </a:ext>
                  </a:extLst>
                </a:gridCol>
                <a:gridCol w="1437413">
                  <a:extLst>
                    <a:ext uri="{9D8B030D-6E8A-4147-A177-3AD203B41FA5}">
                      <a16:colId xmlns="" xmlns:a16="http://schemas.microsoft.com/office/drawing/2014/main" val="4051338089"/>
                    </a:ext>
                  </a:extLst>
                </a:gridCol>
                <a:gridCol w="1066161">
                  <a:extLst>
                    <a:ext uri="{9D8B030D-6E8A-4147-A177-3AD203B41FA5}">
                      <a16:colId xmlns="" xmlns:a16="http://schemas.microsoft.com/office/drawing/2014/main" val="924778606"/>
                    </a:ext>
                  </a:extLst>
                </a:gridCol>
                <a:gridCol w="2081552">
                  <a:extLst>
                    <a:ext uri="{9D8B030D-6E8A-4147-A177-3AD203B41FA5}">
                      <a16:colId xmlns="" xmlns:a16="http://schemas.microsoft.com/office/drawing/2014/main" val="28980048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idCliente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Empresa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Diretor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Endereço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487348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MRV Engenharia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Rafael Nazareth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Av.Paulista,1302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053212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Direcional Engenharia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Ricardo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Rua Haddok Lobo,1204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330386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Cyrela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João Andrade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Av.Brigadeiro</a:t>
                      </a:r>
                      <a:r>
                        <a:rPr lang="pt-BR" sz="1100" u="none" strike="noStrike" dirty="0">
                          <a:effectLst/>
                        </a:rPr>
                        <a:t> Luís Antônio,2207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14887046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41888"/>
              </p:ext>
            </p:extLst>
          </p:nvPr>
        </p:nvGraphicFramePr>
        <p:xfrm>
          <a:off x="3448050" y="3073400"/>
          <a:ext cx="5295900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10774">
                  <a:extLst>
                    <a:ext uri="{9D8B030D-6E8A-4147-A177-3AD203B41FA5}">
                      <a16:colId xmlns="" xmlns:a16="http://schemas.microsoft.com/office/drawing/2014/main" val="1129397490"/>
                    </a:ext>
                  </a:extLst>
                </a:gridCol>
                <a:gridCol w="1437413">
                  <a:extLst>
                    <a:ext uri="{9D8B030D-6E8A-4147-A177-3AD203B41FA5}">
                      <a16:colId xmlns="" xmlns:a16="http://schemas.microsoft.com/office/drawing/2014/main" val="564598598"/>
                    </a:ext>
                  </a:extLst>
                </a:gridCol>
                <a:gridCol w="1066161">
                  <a:extLst>
                    <a:ext uri="{9D8B030D-6E8A-4147-A177-3AD203B41FA5}">
                      <a16:colId xmlns="" xmlns:a16="http://schemas.microsoft.com/office/drawing/2014/main" val="1802538383"/>
                    </a:ext>
                  </a:extLst>
                </a:gridCol>
                <a:gridCol w="2081552">
                  <a:extLst>
                    <a:ext uri="{9D8B030D-6E8A-4147-A177-3AD203B41FA5}">
                      <a16:colId xmlns="" xmlns:a16="http://schemas.microsoft.com/office/drawing/2014/main" val="4694246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idSensor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Diretor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Bairro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Empresa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02067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Jardins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9582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Itaquera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160555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Imirim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668980879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08298"/>
              </p:ext>
            </p:extLst>
          </p:nvPr>
        </p:nvGraphicFramePr>
        <p:xfrm>
          <a:off x="3435350" y="4183062"/>
          <a:ext cx="5295900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10774">
                  <a:extLst>
                    <a:ext uri="{9D8B030D-6E8A-4147-A177-3AD203B41FA5}">
                      <a16:colId xmlns="" xmlns:a16="http://schemas.microsoft.com/office/drawing/2014/main" val="3747393943"/>
                    </a:ext>
                  </a:extLst>
                </a:gridCol>
                <a:gridCol w="1437413">
                  <a:extLst>
                    <a:ext uri="{9D8B030D-6E8A-4147-A177-3AD203B41FA5}">
                      <a16:colId xmlns="" xmlns:a16="http://schemas.microsoft.com/office/drawing/2014/main" val="303490944"/>
                    </a:ext>
                  </a:extLst>
                </a:gridCol>
                <a:gridCol w="1066161">
                  <a:extLst>
                    <a:ext uri="{9D8B030D-6E8A-4147-A177-3AD203B41FA5}">
                      <a16:colId xmlns="" xmlns:a16="http://schemas.microsoft.com/office/drawing/2014/main" val="3191354419"/>
                    </a:ext>
                  </a:extLst>
                </a:gridCol>
                <a:gridCol w="2081552">
                  <a:extLst>
                    <a:ext uri="{9D8B030D-6E8A-4147-A177-3AD203B41FA5}">
                      <a16:colId xmlns="" xmlns:a16="http://schemas.microsoft.com/office/drawing/2014/main" val="275216589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idCliente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Unidade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Temperatura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Data de Medição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4617442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19/06/2018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680392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09/05/2017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729198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03/04/2018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11699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execução de script de inserção de registros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82588" y="1936376"/>
            <a:ext cx="66201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TABLE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Clientes (  </a:t>
            </a:r>
            <a:endParaRPr lang="pt-BR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idcliente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primary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key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identity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(100,10), </a:t>
            </a:r>
            <a:endParaRPr lang="pt-BR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empresa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varchar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(40), </a:t>
            </a:r>
            <a:endParaRPr lang="pt-BR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diretor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varchar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(40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),</a:t>
            </a:r>
          </a:p>
          <a:p>
            <a:r>
              <a:rPr lang="pt-BR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endereco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varchar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(40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);</a:t>
            </a:r>
          </a:p>
          <a:p>
            <a:endParaRPr lang="pt-BR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INTO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Clientes 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VALUES </a:t>
            </a: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'MRV Engenharia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'Rafael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Nazareth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'Av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Paulista 1302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'),</a:t>
            </a: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'Direcional Engenharia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'Ricardo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Silva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'Rua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Haddok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Lobo 1204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'),</a:t>
            </a: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Cyrela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'João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Andrade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</a:t>
            </a:r>
            <a:r>
              <a:rPr lang="pt-BR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Av.Brigadeiro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Luís Antônio 2207'); </a:t>
            </a:r>
          </a:p>
        </p:txBody>
      </p:sp>
    </p:spTree>
    <p:extLst>
      <p:ext uri="{BB962C8B-B14F-4D97-AF65-F5344CB8AC3E}">
        <p14:creationId xmlns:p14="http://schemas.microsoft.com/office/powerpoint/2010/main" val="23197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execução de script de consulta de dados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01906" y="2259106"/>
            <a:ext cx="8052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* FROM Clientes WHERE empresa LIKE ‘a%’;</a:t>
            </a:r>
          </a:p>
          <a:p>
            <a:endParaRPr lang="pt-B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empresa, diretor FROM Clientes WHERE </a:t>
            </a:r>
            <a:r>
              <a:rPr lang="pt-BR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endereco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LIKE ‘%Av. Paulista%’;</a:t>
            </a:r>
          </a:p>
          <a:p>
            <a:endParaRPr lang="pt-B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* FROM Clientes WHERE diretor = ‘Ricardo Nazareth’;</a:t>
            </a:r>
            <a:endParaRPr lang="pt-B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1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ligar </a:t>
            </a:r>
            <a:r>
              <a:rPr lang="pt-BR" dirty="0" err="1" smtClean="0">
                <a:solidFill>
                  <a:srgbClr val="00878F"/>
                </a:solidFill>
              </a:rPr>
              <a:t>arduino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1026" name="Picture 2" descr="https://lh6.googleusercontent.com/XMIPVDFiRr7BRsXSnjArRxfsdYARjOWnLL5k0yBCa6oYa3yDvmEdSYItiQyNjKV8Lz4MYyvAl9TFZZUz5_AMkGs0h9zc3gZFeJIvfNmeMKw8x5b6HQM_NIzRgs4Wh7XqDyNMUn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147234"/>
            <a:ext cx="8610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7929" y="201706"/>
            <a:ext cx="4352365" cy="658906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rodar código </a:t>
            </a:r>
            <a:r>
              <a:rPr lang="pt-BR" dirty="0" err="1" smtClean="0">
                <a:solidFill>
                  <a:srgbClr val="00878F"/>
                </a:solidFill>
              </a:rPr>
              <a:t>arduino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83" y="860612"/>
            <a:ext cx="8875058" cy="49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820269"/>
            <a:ext cx="6275294" cy="543579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escolher e usar sensor </a:t>
            </a:r>
            <a:r>
              <a:rPr lang="pt-BR" dirty="0" err="1" smtClean="0">
                <a:solidFill>
                  <a:srgbClr val="00878F"/>
                </a:solidFill>
              </a:rPr>
              <a:t>arduino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2056" name="Picture 8" descr="Image result for dht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5" y="2506996"/>
            <a:ext cx="1113865" cy="11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961964" y="287926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878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LM35 </a:t>
            </a:r>
            <a:r>
              <a:rPr lang="pt-BR" dirty="0" err="1" smtClean="0">
                <a:solidFill>
                  <a:srgbClr val="00878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vs</a:t>
            </a:r>
            <a:r>
              <a:rPr lang="pt-BR" b="1" dirty="0" smtClean="0">
                <a:solidFill>
                  <a:srgbClr val="00878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DHT11</a:t>
            </a:r>
            <a:endParaRPr lang="pt-BR" b="1" dirty="0">
              <a:solidFill>
                <a:srgbClr val="00878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6" descr="Image result for lm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16052"/>
            <a:ext cx="3515472" cy="32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637423" y="4711807"/>
            <a:ext cx="497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Faixa de medição de umidade: 20 a 90%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Precisão de umidade de medição: ± 5,0% 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Faixa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medição de temperatura: 0º a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50ºC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Precisão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medição de temperatura: ±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2.0ºC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60667" y="4797081"/>
            <a:ext cx="5052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Faixa de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medição de temperatura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0°C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100°C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Precisão de medição de temperatura: ± 0,5°C</a:t>
            </a:r>
          </a:p>
          <a:p>
            <a:endParaRPr lang="pt-BR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8294" y="2305760"/>
            <a:ext cx="4782671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o</a:t>
            </a:r>
            <a:r>
              <a:rPr lang="pt-BR" dirty="0" smtClean="0">
                <a:solidFill>
                  <a:srgbClr val="00878F"/>
                </a:solidFill>
              </a:rPr>
              <a:t>brigado pela atenção!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826582"/>
            <a:ext cx="9601200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ocumento de contexto de negócio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169459"/>
            <a:ext cx="9601200" cy="3747246"/>
          </a:xfrm>
        </p:spPr>
        <p:txBody>
          <a:bodyPr>
            <a:normAutofit/>
          </a:bodyPr>
          <a:lstStyle/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Taxa de evaporação é afetada principalmente pela temperatura ambiente, umidade relativa e também a velocidade do vento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Economia de água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o consumo varia de 160 a 250 litros para cada m³ de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concreto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Segundo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NBR 7212, o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calor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aumenta a velocidade da reação de hidratação do cimento, resultando na perda da trabalhabilidade do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concreto</a:t>
            </a:r>
          </a:p>
          <a:p>
            <a:pPr fontAlgn="base"/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Dias muito quentes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= rápida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perda de água pela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mistura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=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aparecimento de fissuras de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retração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Umidade relativa acima de 85% não é ideal para trabalhos de impermeabilização</a:t>
            </a:r>
          </a:p>
        </p:txBody>
      </p:sp>
    </p:spTree>
    <p:extLst>
      <p:ext uri="{BB962C8B-B14F-4D97-AF65-F5344CB8AC3E}">
        <p14:creationId xmlns:p14="http://schemas.microsoft.com/office/powerpoint/2010/main" val="20905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9" y="1162759"/>
            <a:ext cx="9601200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ocumento de contexto de negócio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399" y="2586319"/>
            <a:ext cx="6692153" cy="2415987"/>
          </a:xfrm>
        </p:spPr>
        <p:txBody>
          <a:bodyPr/>
          <a:lstStyle/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Evitar a perda de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materiais na construção civil pelo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clima</a:t>
            </a:r>
            <a:endParaRPr lang="pt-BR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Otimização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tempo de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construção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Priorizar pela segurança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funcionário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Eliminação do tempo ocioso de trabalho</a:t>
            </a:r>
          </a:p>
        </p:txBody>
      </p:sp>
    </p:spTree>
    <p:extLst>
      <p:ext uri="{BB962C8B-B14F-4D97-AF65-F5344CB8AC3E}">
        <p14:creationId xmlns:p14="http://schemas.microsoft.com/office/powerpoint/2010/main" val="13191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847" y="1633406"/>
            <a:ext cx="9601200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ocumento de justificativa de negócio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08847" y="3016624"/>
            <a:ext cx="9436100" cy="1568823"/>
          </a:xfrm>
        </p:spPr>
        <p:txBody>
          <a:bodyPr>
            <a:normAutofit/>
          </a:bodyPr>
          <a:lstStyle/>
          <a:p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Monitoramento de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umidade e temperatura 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para prever o microclima in loco a fim de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melhor planejar 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atividades da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construção civil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prevendo perdas 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material e horas de trabalho devido despreparo e desconhecimento.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esenho de solução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81395"/>
            <a:ext cx="10058400" cy="35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062933"/>
            <a:ext cx="9601200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c</a:t>
            </a:r>
            <a:r>
              <a:rPr lang="pt-BR" dirty="0" smtClean="0">
                <a:solidFill>
                  <a:srgbClr val="00878F"/>
                </a:solidFill>
              </a:rPr>
              <a:t>onta configurada e conectada no </a:t>
            </a:r>
            <a:r>
              <a:rPr lang="pt-BR" dirty="0" err="1" smtClean="0">
                <a:solidFill>
                  <a:srgbClr val="00878F"/>
                </a:solidFill>
              </a:rPr>
              <a:t>azure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358302"/>
            <a:ext cx="9601200" cy="2877670"/>
          </a:xfrm>
        </p:spPr>
        <p:txBody>
          <a:bodyPr rtlCol="0">
            <a:normAutofit/>
          </a:bodyPr>
          <a:lstStyle/>
          <a:p>
            <a:pPr rtl="0"/>
            <a:r>
              <a:rPr lang="pt-BR" sz="2400" b="1" dirty="0" smtClean="0">
                <a:solidFill>
                  <a:srgbClr val="E5AD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http://portal.azure.com</a:t>
            </a:r>
            <a:endParaRPr lang="pt-BR" sz="2400" b="1" dirty="0" smtClean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rtl="0"/>
            <a:endParaRPr lang="pt-BR" sz="2800" b="1" dirty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rtl="0">
              <a:buNone/>
            </a:pPr>
            <a:endParaRPr lang="pt-BR" sz="2800" b="1" dirty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400" b="1" dirty="0">
                <a:solidFill>
                  <a:srgbClr val="E5AD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</a:t>
            </a:r>
            <a:r>
              <a:rPr lang="pt-BR" sz="2400" b="1" dirty="0" smtClean="0">
                <a:solidFill>
                  <a:srgbClr val="E5AD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github.com/fernandacaramico/projeto-e-inovacao-1-semestre</a:t>
            </a:r>
            <a:endParaRPr lang="pt-BR" sz="2400" b="1" dirty="0" smtClean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pt-BR" sz="2400" b="1" dirty="0" smtClean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95400" y="286990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00878F"/>
                </a:solidFill>
              </a:rPr>
              <a:t>p</a:t>
            </a:r>
            <a:r>
              <a:rPr lang="pt-BR" dirty="0" smtClean="0">
                <a:solidFill>
                  <a:srgbClr val="00878F"/>
                </a:solidFill>
              </a:rPr>
              <a:t>rojeto criado e configurado no GitHub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4018" y="644834"/>
            <a:ext cx="4669462" cy="1142385"/>
          </a:xfrm>
        </p:spPr>
        <p:txBody>
          <a:bodyPr rtlCol="0"/>
          <a:lstStyle/>
          <a:p>
            <a:pPr algn="r" rtl="0"/>
            <a:r>
              <a:rPr lang="pt-BR" dirty="0" smtClean="0">
                <a:solidFill>
                  <a:srgbClr val="00878F"/>
                </a:solidFill>
              </a:rPr>
              <a:t>protótipo do </a:t>
            </a:r>
            <a:br>
              <a:rPr lang="pt-BR" dirty="0" smtClean="0">
                <a:solidFill>
                  <a:srgbClr val="00878F"/>
                </a:solidFill>
              </a:rPr>
            </a:br>
            <a:r>
              <a:rPr lang="pt-BR" dirty="0" smtClean="0">
                <a:solidFill>
                  <a:srgbClr val="00878F"/>
                </a:solidFill>
              </a:rPr>
              <a:t>site institucional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9766"/>
            <a:ext cx="5227480" cy="2973855"/>
          </a:xfrm>
          <a:prstGeom prst="rect">
            <a:avLst/>
          </a:prstGeom>
        </p:spPr>
      </p:pic>
      <p:pic>
        <p:nvPicPr>
          <p:cNvPr id="3076" name="Picture 4" descr="https://trello-attachments.s3.amazonaws.com/5c73ee40d309214de6abee49/5c8c2445baaf686f367cdf15/4e4407790908349ea9ad046cb60ab8bc/sign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18" y="2353235"/>
            <a:ext cx="5227480" cy="29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trello-attachments.s3.amazonaws.com/5c73ee40d309214de6abee49/5c8c2445baaf686f367cdf15/84022bbcc80d22a50c7129cf06805c47/ho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6" y="1221203"/>
            <a:ext cx="5227480" cy="297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139" y="909954"/>
            <a:ext cx="9601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tela do simulador financeiro </a:t>
            </a:r>
            <a:r>
              <a:rPr lang="pt-BR" i="1" dirty="0" smtClean="0">
                <a:solidFill>
                  <a:srgbClr val="00878F"/>
                </a:solidFill>
              </a:rPr>
              <a:t>(</a:t>
            </a:r>
            <a:r>
              <a:rPr lang="pt-BR" i="1" dirty="0" err="1" smtClean="0">
                <a:solidFill>
                  <a:srgbClr val="00878F"/>
                </a:solidFill>
              </a:rPr>
              <a:t>viab</a:t>
            </a:r>
            <a:r>
              <a:rPr lang="pt-BR" i="1" dirty="0" smtClean="0">
                <a:solidFill>
                  <a:srgbClr val="00878F"/>
                </a:solidFill>
              </a:rPr>
              <a:t>. projeto)</a:t>
            </a:r>
            <a:endParaRPr lang="pt-BR" i="1" dirty="0">
              <a:solidFill>
                <a:srgbClr val="00878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31103" t="14885" r="30294" b="50000"/>
          <a:stretch/>
        </p:blipFill>
        <p:spPr>
          <a:xfrm>
            <a:off x="1131139" y="2436607"/>
            <a:ext cx="4706471" cy="24070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31655" t="14885" r="32059" b="44507"/>
          <a:stretch/>
        </p:blipFill>
        <p:spPr>
          <a:xfrm>
            <a:off x="6308257" y="2436607"/>
            <a:ext cx="4424082" cy="27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planilha de requisitos do projeto - funcionais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31545"/>
              </p:ext>
            </p:extLst>
          </p:nvPr>
        </p:nvGraphicFramePr>
        <p:xfrm>
          <a:off x="1295400" y="1895475"/>
          <a:ext cx="9601200" cy="350137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70753">
                  <a:extLst>
                    <a:ext uri="{9D8B030D-6E8A-4147-A177-3AD203B41FA5}">
                      <a16:colId xmlns="" xmlns:a16="http://schemas.microsoft.com/office/drawing/2014/main" val="3682199274"/>
                    </a:ext>
                  </a:extLst>
                </a:gridCol>
                <a:gridCol w="7779493">
                  <a:extLst>
                    <a:ext uri="{9D8B030D-6E8A-4147-A177-3AD203B41FA5}">
                      <a16:colId xmlns="" xmlns:a16="http://schemas.microsoft.com/office/drawing/2014/main" val="3733588544"/>
                    </a:ext>
                  </a:extLst>
                </a:gridCol>
                <a:gridCol w="950954">
                  <a:extLst>
                    <a:ext uri="{9D8B030D-6E8A-4147-A177-3AD203B41FA5}">
                      <a16:colId xmlns="" xmlns:a16="http://schemas.microsoft.com/office/drawing/2014/main" val="3201997734"/>
                    </a:ext>
                  </a:extLst>
                </a:gridCol>
              </a:tblGrid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Referência</a:t>
                      </a:r>
                      <a:endParaRPr lang="pt-BR" sz="10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Requisito</a:t>
                      </a:r>
                      <a:endParaRPr lang="pt-BR" sz="10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Relevância</a:t>
                      </a:r>
                      <a:endParaRPr lang="pt-BR" sz="10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01701046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para contratação online dos nossos serviços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07835760"/>
                  </a:ext>
                </a:extLst>
              </a:tr>
              <a:tr h="3609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RF001.1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 página de contratação online deve conter: campo de nome, e-mail, senha, telefone para contato, endereço e serviço online de pagamento, além do botão "contratar agora"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007230292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acompanhamento de contratação online, onde o usuário vê o status de seu pagamento, além do prazo para instalação.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245722445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RF001.3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contato do administrador com o cliente que contratou o serviço, a fim de agendar a instalação dos sensores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0392740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login de usuários cadastrados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715335820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RF002.1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campo de inserção de usuário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47792721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campo de inserção de senha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20404701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RF002.3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botão de recuperação de login/senha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45644588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design responsivo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importante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157832286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material de parâmetros para agregar às infos passadas ao usuário sobre o sensor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desejável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45630911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gráficos e relatórios gerados automaticamente, em tempo real, com opção de selecionar por dia / semana / mês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250870127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opção de chat automático de inteligência artificial com a empresa em todas as páginas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desejável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913429797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ter informações de contato estáticas, para o caso de contato emergencial em todas as páginas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72955359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acesso às configurações da conta e edição das informações de usuário caso o mesmo deseje. Esta é somente visível quando login já tiver sido efetuado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1878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9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e de Diamante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7_TF03031015.potx" id="{77D3BC2D-D713-489A-9D26-88797065ABE8}" vid="{BA0F8EFF-EAFB-4EE1-B40D-8468E72F0BB1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grade de diamante empresarial (widescreen)</Template>
  <TotalTime>376</TotalTime>
  <Words>850</Words>
  <Application>Microsoft Office PowerPoint</Application>
  <PresentationFormat>Widescreen</PresentationFormat>
  <Paragraphs>192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Segoe UI Light</vt:lpstr>
      <vt:lpstr>Segoe UI Semilight</vt:lpstr>
      <vt:lpstr>Grade de Diamante 16:9</vt:lpstr>
      <vt:lpstr>CimenTool primeira sprint</vt:lpstr>
      <vt:lpstr>documento de contexto de negócio</vt:lpstr>
      <vt:lpstr>documento de contexto de negócio</vt:lpstr>
      <vt:lpstr>documento de justificativa de negócio</vt:lpstr>
      <vt:lpstr>desenho de solução</vt:lpstr>
      <vt:lpstr>conta configurada e conectada no azure</vt:lpstr>
      <vt:lpstr>protótipo do  site institucional</vt:lpstr>
      <vt:lpstr>tela do simulador financeiro (viab. projeto)</vt:lpstr>
      <vt:lpstr>planilha de requisitos do projeto - funcionais</vt:lpstr>
      <vt:lpstr>planilha de requisitos do projeto – não funcionais</vt:lpstr>
      <vt:lpstr>tabelas criadas no azure - protótipo</vt:lpstr>
      <vt:lpstr>execução de script de inserção de registros</vt:lpstr>
      <vt:lpstr>execução de script de consulta de dados</vt:lpstr>
      <vt:lpstr>ligar arduino</vt:lpstr>
      <vt:lpstr>rodar código arduino</vt:lpstr>
      <vt:lpstr>escolher e usar sensor arduino</vt:lpstr>
      <vt:lpstr>obrigado pela atenção!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Aluno</dc:creator>
  <cp:lastModifiedBy>fernanda caramico</cp:lastModifiedBy>
  <cp:revision>25</cp:revision>
  <dcterms:created xsi:type="dcterms:W3CDTF">2019-03-13T19:15:06Z</dcterms:created>
  <dcterms:modified xsi:type="dcterms:W3CDTF">2019-03-18T01:45:23Z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