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83" r:id="rId3"/>
    <p:sldId id="271" r:id="rId4"/>
    <p:sldId id="262" r:id="rId5"/>
    <p:sldId id="263" r:id="rId6"/>
    <p:sldId id="257" r:id="rId7"/>
    <p:sldId id="264" r:id="rId8"/>
    <p:sldId id="272" r:id="rId9"/>
    <p:sldId id="273" r:id="rId10"/>
    <p:sldId id="274" r:id="rId11"/>
    <p:sldId id="277" r:id="rId12"/>
    <p:sldId id="278" r:id="rId13"/>
    <p:sldId id="279" r:id="rId14"/>
    <p:sldId id="280" r:id="rId15"/>
    <p:sldId id="281" r:id="rId16"/>
    <p:sldId id="282" r:id="rId17"/>
    <p:sldId id="284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8F"/>
    <a:srgbClr val="E5AD24"/>
    <a:srgbClr val="E47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88B9B7-6BD6-4242-A4F6-224583E9BB18}" type="datetime1">
              <a:rPr lang="pt-BR" smtClean="0"/>
              <a:t>16/03/2019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84F729-B429-487C-A996-6CE0DFB53855}" type="datetime1">
              <a:rPr lang="pt-BR" noProof="0" smtClean="0"/>
              <a:t>16/03/2019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978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901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413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584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116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494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018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4837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84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561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64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30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69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564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375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704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0FA058-471D-4FFB-8372-3559F7C86DB7}" type="datetime1">
              <a:rPr lang="pt-BR" noProof="0" smtClean="0"/>
              <a:t>16/03/2019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57174-64C5-4919-8608-FF00C64CBE00}" type="datetime1">
              <a:rPr lang="pt-BR" noProof="0" smtClean="0"/>
              <a:t>16/03/2019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DCBA4-C353-47EC-8241-18A0DA3A5C1B}" type="datetime1">
              <a:rPr lang="pt-BR" noProof="0" smtClean="0"/>
              <a:t>16/03/2019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051742-82EB-42D7-BB6E-B395D51B875F}" type="datetime1">
              <a:rPr lang="pt-BR" noProof="0" smtClean="0"/>
              <a:t>16/03/2019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44F69-8BBE-4C0B-965F-D17F50C8E650}" type="datetime1">
              <a:rPr lang="pt-BR" noProof="0" smtClean="0"/>
              <a:t>16/03/2019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B90ADF-DE55-4142-8D04-EBD4B8F74FFD}" type="datetime1">
              <a:rPr lang="pt-BR" noProof="0" smtClean="0"/>
              <a:t>16/03/2019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6A890C-6452-49A1-B0D9-AA8036D5237E}" type="datetime1">
              <a:rPr lang="pt-BR" noProof="0" smtClean="0"/>
              <a:t>16/03/2019</a:t>
            </a:fld>
            <a:endParaRPr lang="pt-BR" noProof="0" dirty="0"/>
          </a:p>
        </p:txBody>
      </p:sp>
      <p:sp>
        <p:nvSpPr>
          <p:cNvPr id="214" name="Espaço reservado para o número do slide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623B0F-75CC-4C46-A6C5-4A410D901FCD}" type="datetime1">
              <a:rPr lang="pt-BR" noProof="0" smtClean="0"/>
              <a:t>16/03/2019</a:t>
            </a:fld>
            <a:endParaRPr lang="pt-BR" noProof="0" dirty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cxnSp>
        <p:nvCxnSpPr>
          <p:cNvPr id="148" name="Conector reto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A04F1B8F-DFE3-4BF7-B882-95DE566932B5}" type="datetime1">
              <a:rPr lang="pt-BR" noProof="0" smtClean="0"/>
              <a:t>16/03/2019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zur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ernandacaramico/projeto-e-inovacao-1-semest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6545" y="3047253"/>
            <a:ext cx="9604310" cy="1165126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10000" dirty="0" err="1" smtClean="0">
                <a:solidFill>
                  <a:srgbClr val="00878F"/>
                </a:solidFill>
              </a:rPr>
              <a:t>CimenTool</a:t>
            </a:r>
            <a:r>
              <a:rPr lang="pt-BR" dirty="0" smtClean="0">
                <a:solidFill>
                  <a:srgbClr val="00878F"/>
                </a:solidFill>
              </a:rPr>
              <a:t/>
            </a:r>
            <a:br>
              <a:rPr lang="pt-BR" dirty="0" smtClean="0">
                <a:solidFill>
                  <a:srgbClr val="00878F"/>
                </a:solidFill>
              </a:rPr>
            </a:br>
            <a:r>
              <a:rPr lang="pt-BR" sz="3100" b="0" i="1" dirty="0" smtClean="0">
                <a:solidFill>
                  <a:srgbClr val="00878F"/>
                </a:solidFill>
                <a:latin typeface="Arial Narrow" panose="020B0606020202030204" pitchFamily="34" charset="0"/>
              </a:rPr>
              <a:t>primeira </a:t>
            </a:r>
            <a:r>
              <a:rPr lang="pt-BR" sz="3100" b="0" i="1" dirty="0" err="1" smtClean="0">
                <a:solidFill>
                  <a:srgbClr val="00878F"/>
                </a:solidFill>
                <a:latin typeface="Arial Narrow" panose="020B0606020202030204" pitchFamily="34" charset="0"/>
              </a:rPr>
              <a:t>sprint</a:t>
            </a:r>
            <a:endParaRPr lang="pt-BR" sz="3100" b="0" i="1" dirty="0">
              <a:solidFill>
                <a:srgbClr val="00878F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49545" y="5397500"/>
            <a:ext cx="3659155" cy="930374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 smtClean="0">
                <a:solidFill>
                  <a:srgbClr val="E471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01191073 Fernanda </a:t>
            </a:r>
            <a:r>
              <a:rPr lang="pt-BR" sz="1800" dirty="0" err="1" smtClean="0">
                <a:solidFill>
                  <a:srgbClr val="E471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Caramico</a:t>
            </a:r>
            <a:endParaRPr lang="pt-BR" sz="1800" dirty="0" smtClean="0">
              <a:solidFill>
                <a:srgbClr val="E471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rtl="0"/>
            <a:r>
              <a:rPr lang="pt-BR" sz="1800" dirty="0" smtClean="0">
                <a:solidFill>
                  <a:srgbClr val="E471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01191078 Francisco Cidade</a:t>
            </a:r>
          </a:p>
          <a:p>
            <a:pPr rtl="0"/>
            <a:r>
              <a:rPr lang="pt-BR" sz="1800" dirty="0" smtClean="0">
                <a:solidFill>
                  <a:srgbClr val="E471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01191118 Iago Luz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776945" y="5359400"/>
            <a:ext cx="425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471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01191123 Isabela Carolina</a:t>
            </a:r>
          </a:p>
          <a:p>
            <a:r>
              <a:rPr lang="pt-BR" dirty="0">
                <a:solidFill>
                  <a:srgbClr val="E471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01191113 Lucas Silva</a:t>
            </a:r>
          </a:p>
          <a:p>
            <a:r>
              <a:rPr lang="pt-BR" dirty="0">
                <a:solidFill>
                  <a:srgbClr val="E471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01191103 Thalita Modesto 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982200" cy="1142385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planilha de requisitos do projeto – não funcionais</a:t>
            </a:r>
            <a:endParaRPr lang="pt-BR" dirty="0">
              <a:solidFill>
                <a:srgbClr val="00878F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66551"/>
              </p:ext>
            </p:extLst>
          </p:nvPr>
        </p:nvGraphicFramePr>
        <p:xfrm>
          <a:off x="2520950" y="2166938"/>
          <a:ext cx="7124700" cy="145732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xmlns="" val="3749522509"/>
                    </a:ext>
                  </a:extLst>
                </a:gridCol>
                <a:gridCol w="5194300">
                  <a:extLst>
                    <a:ext uri="{9D8B030D-6E8A-4147-A177-3AD203B41FA5}">
                      <a16:colId xmlns:a16="http://schemas.microsoft.com/office/drawing/2014/main" xmlns="" val="171993455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160610031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Referência</a:t>
                      </a:r>
                      <a:endParaRPr lang="pt-BR" sz="11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Requisito</a:t>
                      </a:r>
                      <a:endParaRPr lang="pt-BR" sz="11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Relevância</a:t>
                      </a:r>
                      <a:endParaRPr lang="pt-BR" sz="11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6725060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ter conexão com internet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274554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ter conexão com internet - min 1MB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desejável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6251545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 software deve conter armazenamento de arquivos em nuvem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2212363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ter versão compatível do sistema operacional em seu dispositivo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5562435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ter versão recente do sistema operacional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desejável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3091275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 deve manter os sensores conectados na energia e no sistema 24horas/dia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91019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89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982200" cy="1142385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tabelas criadas no </a:t>
            </a:r>
            <a:r>
              <a:rPr lang="pt-BR" dirty="0" err="1" smtClean="0">
                <a:solidFill>
                  <a:srgbClr val="00878F"/>
                </a:solidFill>
              </a:rPr>
              <a:t>azure</a:t>
            </a:r>
            <a:r>
              <a:rPr lang="pt-BR" dirty="0" smtClean="0">
                <a:solidFill>
                  <a:srgbClr val="00878F"/>
                </a:solidFill>
              </a:rPr>
              <a:t> - protótipo</a:t>
            </a:r>
            <a:endParaRPr lang="pt-BR" dirty="0">
              <a:solidFill>
                <a:srgbClr val="00878F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29633"/>
              </p:ext>
            </p:extLst>
          </p:nvPr>
        </p:nvGraphicFramePr>
        <p:xfrm>
          <a:off x="3435350" y="2006600"/>
          <a:ext cx="5295900" cy="838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10774">
                  <a:extLst>
                    <a:ext uri="{9D8B030D-6E8A-4147-A177-3AD203B41FA5}">
                      <a16:colId xmlns:a16="http://schemas.microsoft.com/office/drawing/2014/main" xmlns="" val="418943018"/>
                    </a:ext>
                  </a:extLst>
                </a:gridCol>
                <a:gridCol w="1437413">
                  <a:extLst>
                    <a:ext uri="{9D8B030D-6E8A-4147-A177-3AD203B41FA5}">
                      <a16:colId xmlns:a16="http://schemas.microsoft.com/office/drawing/2014/main" xmlns="" val="4051338089"/>
                    </a:ext>
                  </a:extLst>
                </a:gridCol>
                <a:gridCol w="1066161">
                  <a:extLst>
                    <a:ext uri="{9D8B030D-6E8A-4147-A177-3AD203B41FA5}">
                      <a16:colId xmlns:a16="http://schemas.microsoft.com/office/drawing/2014/main" xmlns="" val="924778606"/>
                    </a:ext>
                  </a:extLst>
                </a:gridCol>
                <a:gridCol w="2081552">
                  <a:extLst>
                    <a:ext uri="{9D8B030D-6E8A-4147-A177-3AD203B41FA5}">
                      <a16:colId xmlns:a16="http://schemas.microsoft.com/office/drawing/2014/main" xmlns="" val="289800488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idCliente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Empresa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Diretor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Endereço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487348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MRV Engenharia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Rafael Nazareth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Av.Paulista,1302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053212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Direcional Engenharia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Ricardo Silva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Rua Haddok Lobo,1204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330386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Cyrela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João Andrade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Av.Brigadeiro</a:t>
                      </a:r>
                      <a:r>
                        <a:rPr lang="pt-BR" sz="1100" u="none" strike="noStrike" dirty="0">
                          <a:effectLst/>
                        </a:rPr>
                        <a:t> Luís Antônio,2207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48870460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41888"/>
              </p:ext>
            </p:extLst>
          </p:nvPr>
        </p:nvGraphicFramePr>
        <p:xfrm>
          <a:off x="3448050" y="3073400"/>
          <a:ext cx="5295900" cy="838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10774">
                  <a:extLst>
                    <a:ext uri="{9D8B030D-6E8A-4147-A177-3AD203B41FA5}">
                      <a16:colId xmlns:a16="http://schemas.microsoft.com/office/drawing/2014/main" xmlns="" val="1129397490"/>
                    </a:ext>
                  </a:extLst>
                </a:gridCol>
                <a:gridCol w="1437413">
                  <a:extLst>
                    <a:ext uri="{9D8B030D-6E8A-4147-A177-3AD203B41FA5}">
                      <a16:colId xmlns:a16="http://schemas.microsoft.com/office/drawing/2014/main" xmlns="" val="564598598"/>
                    </a:ext>
                  </a:extLst>
                </a:gridCol>
                <a:gridCol w="1066161">
                  <a:extLst>
                    <a:ext uri="{9D8B030D-6E8A-4147-A177-3AD203B41FA5}">
                      <a16:colId xmlns:a16="http://schemas.microsoft.com/office/drawing/2014/main" xmlns="" val="1802538383"/>
                    </a:ext>
                  </a:extLst>
                </a:gridCol>
                <a:gridCol w="2081552">
                  <a:extLst>
                    <a:ext uri="{9D8B030D-6E8A-4147-A177-3AD203B41FA5}">
                      <a16:colId xmlns:a16="http://schemas.microsoft.com/office/drawing/2014/main" xmlns="" val="46942468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idSensor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Diretor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Bairro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Empresa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020672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Jardins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95829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Itaquera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160555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Imirim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68980879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08298"/>
              </p:ext>
            </p:extLst>
          </p:nvPr>
        </p:nvGraphicFramePr>
        <p:xfrm>
          <a:off x="3435350" y="4183062"/>
          <a:ext cx="5295900" cy="838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10774">
                  <a:extLst>
                    <a:ext uri="{9D8B030D-6E8A-4147-A177-3AD203B41FA5}">
                      <a16:colId xmlns:a16="http://schemas.microsoft.com/office/drawing/2014/main" xmlns="" val="3747393943"/>
                    </a:ext>
                  </a:extLst>
                </a:gridCol>
                <a:gridCol w="1437413">
                  <a:extLst>
                    <a:ext uri="{9D8B030D-6E8A-4147-A177-3AD203B41FA5}">
                      <a16:colId xmlns:a16="http://schemas.microsoft.com/office/drawing/2014/main" xmlns="" val="303490944"/>
                    </a:ext>
                  </a:extLst>
                </a:gridCol>
                <a:gridCol w="1066161">
                  <a:extLst>
                    <a:ext uri="{9D8B030D-6E8A-4147-A177-3AD203B41FA5}">
                      <a16:colId xmlns:a16="http://schemas.microsoft.com/office/drawing/2014/main" xmlns="" val="3191354419"/>
                    </a:ext>
                  </a:extLst>
                </a:gridCol>
                <a:gridCol w="2081552">
                  <a:extLst>
                    <a:ext uri="{9D8B030D-6E8A-4147-A177-3AD203B41FA5}">
                      <a16:colId xmlns:a16="http://schemas.microsoft.com/office/drawing/2014/main" xmlns="" val="275216589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idCliente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Unidade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Temperatura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Data de Medição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617442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19/06/2018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680392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09/05/2017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729198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03/04/2018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16997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07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982200" cy="1142385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execução de script de inserção de registros</a:t>
            </a:r>
            <a:endParaRPr lang="pt-BR" dirty="0">
              <a:solidFill>
                <a:srgbClr val="00878F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82588" y="1936376"/>
            <a:ext cx="66201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TABLE 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Clientes (  </a:t>
            </a:r>
            <a:endParaRPr lang="pt-BR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idcliente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int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  <a:r>
              <a:rPr lang="pt-B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primary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key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identity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(100,10), </a:t>
            </a:r>
            <a:endParaRPr lang="pt-BR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empresa </a:t>
            </a:r>
            <a:r>
              <a:rPr lang="pt-B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varchar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(40), </a:t>
            </a:r>
            <a:endParaRPr lang="pt-BR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diretor </a:t>
            </a:r>
            <a:r>
              <a:rPr lang="pt-B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varchar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(40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),</a:t>
            </a:r>
          </a:p>
          <a:p>
            <a:r>
              <a:rPr lang="pt-BR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endereco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varchar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(40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);</a:t>
            </a:r>
          </a:p>
          <a:p>
            <a:endParaRPr lang="pt-BR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INSERT INTO 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Clientes 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VALUES </a:t>
            </a:r>
          </a:p>
          <a:p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'MRV Engenharia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', 'Rafael 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Nazareth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', 'Av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Paulista 1302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'),</a:t>
            </a:r>
          </a:p>
          <a:p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'Direcional Engenharia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', 'Ricardo 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Silva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', 'Rua </a:t>
            </a:r>
            <a:r>
              <a:rPr lang="pt-B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Haddok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Lobo 1204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'),</a:t>
            </a:r>
          </a:p>
          <a:p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'</a:t>
            </a:r>
            <a:r>
              <a:rPr lang="pt-B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Cyrela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', 'João 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Andrade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', '</a:t>
            </a:r>
            <a:r>
              <a:rPr lang="pt-BR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Av.Brigadeiro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Luís Antônio 2207'); </a:t>
            </a:r>
          </a:p>
        </p:txBody>
      </p:sp>
    </p:spTree>
    <p:extLst>
      <p:ext uri="{BB962C8B-B14F-4D97-AF65-F5344CB8AC3E}">
        <p14:creationId xmlns:p14="http://schemas.microsoft.com/office/powerpoint/2010/main" val="231979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982200" cy="1142385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execução de script de consulta de dados</a:t>
            </a:r>
            <a:endParaRPr lang="pt-BR" dirty="0">
              <a:solidFill>
                <a:srgbClr val="00878F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801906" y="2259106"/>
            <a:ext cx="8052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SELECT * FROM Clientes WHERE empresa LIKE ‘a%’;</a:t>
            </a:r>
          </a:p>
          <a:p>
            <a:endParaRPr lang="pt-BR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SELECT empresa, diretor FROM Clientes WHERE </a:t>
            </a:r>
            <a:r>
              <a:rPr lang="pt-BR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endereco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LIKE ‘%Av. Paulista%’;</a:t>
            </a:r>
          </a:p>
          <a:p>
            <a:endParaRPr lang="pt-BR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SELECT * FROM Clientes WHERE diretor = ‘Ricardo Nazareth’;</a:t>
            </a:r>
            <a:endParaRPr lang="pt-BR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1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982200" cy="1142385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ligar </a:t>
            </a:r>
            <a:r>
              <a:rPr lang="pt-BR" dirty="0" err="1" smtClean="0">
                <a:solidFill>
                  <a:srgbClr val="00878F"/>
                </a:solidFill>
              </a:rPr>
              <a:t>arduino</a:t>
            </a:r>
            <a:endParaRPr lang="pt-BR" dirty="0">
              <a:solidFill>
                <a:srgbClr val="00878F"/>
              </a:solidFill>
            </a:endParaRPr>
          </a:p>
        </p:txBody>
      </p:sp>
      <p:pic>
        <p:nvPicPr>
          <p:cNvPr id="1026" name="Picture 2" descr="https://lh6.googleusercontent.com/XMIPVDFiRr7BRsXSnjArRxfsdYARjOWnLL5k0yBCa6oYa3yDvmEdSYItiQyNjKV8Lz4MYyvAl9TFZZUz5_AMkGs0h9zc3gZFeJIvfNmeMKw8x5b6HQM_NIzRgs4Wh7XqDyNMUn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2147234"/>
            <a:ext cx="86106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4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27929" y="201706"/>
            <a:ext cx="4352365" cy="658906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rodar código </a:t>
            </a:r>
            <a:r>
              <a:rPr lang="pt-BR" dirty="0" err="1" smtClean="0">
                <a:solidFill>
                  <a:srgbClr val="00878F"/>
                </a:solidFill>
              </a:rPr>
              <a:t>arduino</a:t>
            </a:r>
            <a:endParaRPr lang="pt-BR" dirty="0">
              <a:solidFill>
                <a:srgbClr val="00878F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83" y="860612"/>
            <a:ext cx="8875058" cy="498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982200" cy="1142385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escolher e usar sensor </a:t>
            </a:r>
            <a:r>
              <a:rPr lang="pt-BR" dirty="0" err="1" smtClean="0">
                <a:solidFill>
                  <a:srgbClr val="00878F"/>
                </a:solidFill>
              </a:rPr>
              <a:t>arduino</a:t>
            </a:r>
            <a:endParaRPr lang="pt-BR" dirty="0">
              <a:solidFill>
                <a:srgbClr val="00878F"/>
              </a:solidFill>
            </a:endParaRPr>
          </a:p>
        </p:txBody>
      </p:sp>
      <p:pic>
        <p:nvPicPr>
          <p:cNvPr id="2056" name="Picture 8" descr="Image result for dht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681" y="2864222"/>
            <a:ext cx="1113865" cy="111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069541" y="3421154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878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LM35 </a:t>
            </a:r>
            <a:r>
              <a:rPr lang="pt-BR" dirty="0" err="1" smtClean="0">
                <a:solidFill>
                  <a:srgbClr val="00878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vs</a:t>
            </a:r>
            <a:r>
              <a:rPr lang="pt-BR" b="1" dirty="0" smtClean="0">
                <a:solidFill>
                  <a:srgbClr val="00878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DHT11</a:t>
            </a:r>
            <a:endParaRPr lang="pt-BR" b="1" dirty="0">
              <a:solidFill>
                <a:srgbClr val="00878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8" name="Picture 6" descr="Image result for lm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34346"/>
            <a:ext cx="3515472" cy="329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30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8294" y="2305760"/>
            <a:ext cx="4782671" cy="1142385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00878F"/>
                </a:solidFill>
              </a:rPr>
              <a:t>o</a:t>
            </a:r>
            <a:r>
              <a:rPr lang="pt-BR" dirty="0" smtClean="0">
                <a:solidFill>
                  <a:srgbClr val="00878F"/>
                </a:solidFill>
              </a:rPr>
              <a:t>brigado pela atenção!</a:t>
            </a:r>
            <a:endParaRPr lang="pt-BR" dirty="0">
              <a:solidFill>
                <a:srgbClr val="008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826582"/>
            <a:ext cx="9601200" cy="1142385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00878F"/>
                </a:solidFill>
              </a:rPr>
              <a:t>d</a:t>
            </a:r>
            <a:r>
              <a:rPr lang="pt-BR" dirty="0" smtClean="0">
                <a:solidFill>
                  <a:srgbClr val="00878F"/>
                </a:solidFill>
              </a:rPr>
              <a:t>ocumento de contexto de negócio</a:t>
            </a:r>
            <a:endParaRPr lang="pt-BR" dirty="0">
              <a:solidFill>
                <a:srgbClr val="00878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169459"/>
            <a:ext cx="9601200" cy="3747246"/>
          </a:xfrm>
        </p:spPr>
        <p:txBody>
          <a:bodyPr>
            <a:normAutofit/>
          </a:bodyPr>
          <a:lstStyle/>
          <a:p>
            <a:pPr fontAlgn="base"/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Taxa de evaporação é afetada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principalmente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pela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temperatura ambiente, umidade relativa e também a velocidade do vento</a:t>
            </a:r>
          </a:p>
          <a:p>
            <a:pPr fontAlgn="base"/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Economia de água 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 o consumo varia de 160 a 250 litros para cada m³ de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concreto</a:t>
            </a:r>
          </a:p>
          <a:p>
            <a:pPr fontAlgn="base"/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Segundo 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NBR 7212, o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calor 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aumenta a velocidade da reação de hidratação do cimento, resultando na perda da trabalhabilidade do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concreto</a:t>
            </a:r>
          </a:p>
          <a:p>
            <a:pPr fontAlgn="base"/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Dias muito quentes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= rápida 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perda de água pela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mistura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= 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aparecimento de fissuras de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retração</a:t>
            </a:r>
          </a:p>
          <a:p>
            <a:pPr fontAlgn="base"/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Umidade relativa acima de 85% não é ideal para trabalhos de impermeabilização</a:t>
            </a:r>
            <a:endParaRPr lang="pt-BR" i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9" y="1162759"/>
            <a:ext cx="9601200" cy="1142385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00878F"/>
                </a:solidFill>
              </a:rPr>
              <a:t>d</a:t>
            </a:r>
            <a:r>
              <a:rPr lang="pt-BR" dirty="0" smtClean="0">
                <a:solidFill>
                  <a:srgbClr val="00878F"/>
                </a:solidFill>
              </a:rPr>
              <a:t>ocumento de contexto de negócio</a:t>
            </a:r>
            <a:endParaRPr lang="pt-BR" dirty="0">
              <a:solidFill>
                <a:srgbClr val="00878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399" y="2586319"/>
            <a:ext cx="6692153" cy="2415987"/>
          </a:xfrm>
        </p:spPr>
        <p:txBody>
          <a:bodyPr/>
          <a:lstStyle/>
          <a:p>
            <a:pPr fontAlgn="base"/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Evitar a perda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 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materiais na construção civil pelo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clima</a:t>
            </a:r>
            <a:endParaRPr lang="pt-BR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fontAlgn="base"/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Otimização 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 tempo de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construção</a:t>
            </a:r>
          </a:p>
          <a:p>
            <a:pPr fontAlgn="base"/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Priorizar pela s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egurança </a:t>
            </a:r>
            <a:r>
              <a:rPr lang="pt-B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 funcionário</a:t>
            </a:r>
          </a:p>
          <a:p>
            <a:pPr fontAlgn="base"/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Eliminação do tempo ocioso </a:t>
            </a:r>
            <a:r>
              <a:rPr lang="pt-BR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 trabalho</a:t>
            </a:r>
            <a:endParaRPr lang="pt-BR" i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14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8847" y="1633406"/>
            <a:ext cx="9601200" cy="1142385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00878F"/>
                </a:solidFill>
              </a:rPr>
              <a:t>d</a:t>
            </a:r>
            <a:r>
              <a:rPr lang="pt-BR" dirty="0" smtClean="0">
                <a:solidFill>
                  <a:srgbClr val="00878F"/>
                </a:solidFill>
              </a:rPr>
              <a:t>ocumento de justificativa de negócio</a:t>
            </a:r>
            <a:endParaRPr lang="pt-BR" dirty="0">
              <a:solidFill>
                <a:srgbClr val="00878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08847" y="3016624"/>
            <a:ext cx="9436100" cy="1568823"/>
          </a:xfrm>
        </p:spPr>
        <p:txBody>
          <a:bodyPr>
            <a:normAutofit/>
          </a:bodyPr>
          <a:lstStyle/>
          <a:p>
            <a:r>
              <a:rPr lang="pt-BR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Monitoramento de </a:t>
            </a:r>
            <a:r>
              <a:rPr lang="pt-BR" sz="24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umidade e temperatura </a:t>
            </a:r>
            <a:r>
              <a:rPr lang="pt-BR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para prever o microclima in loco a fim de </a:t>
            </a:r>
            <a:r>
              <a:rPr lang="pt-BR" sz="24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melhor planejar </a:t>
            </a:r>
            <a:r>
              <a:rPr lang="pt-BR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atividades da </a:t>
            </a:r>
            <a:r>
              <a:rPr lang="pt-BR" sz="24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construção civil</a:t>
            </a:r>
            <a:r>
              <a:rPr lang="pt-BR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pt-BR" sz="24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prevendo perdas </a:t>
            </a:r>
            <a:r>
              <a:rPr lang="pt-BR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 material e horas de trabalho devido despreparo e desconhecimento.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rgbClr val="00878F"/>
                </a:solidFill>
              </a:rPr>
              <a:t>d</a:t>
            </a:r>
            <a:r>
              <a:rPr lang="pt-BR" dirty="0" smtClean="0">
                <a:solidFill>
                  <a:srgbClr val="00878F"/>
                </a:solidFill>
              </a:rPr>
              <a:t>esenho de solução</a:t>
            </a:r>
            <a:endParaRPr lang="pt-BR" dirty="0">
              <a:solidFill>
                <a:srgbClr val="00878F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81395"/>
            <a:ext cx="10058400" cy="35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062933"/>
            <a:ext cx="9601200" cy="1142385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00878F"/>
                </a:solidFill>
              </a:rPr>
              <a:t>c</a:t>
            </a:r>
            <a:r>
              <a:rPr lang="pt-BR" dirty="0" smtClean="0">
                <a:solidFill>
                  <a:srgbClr val="00878F"/>
                </a:solidFill>
              </a:rPr>
              <a:t>onta configurada e conectada no </a:t>
            </a:r>
            <a:r>
              <a:rPr lang="pt-BR" dirty="0" err="1" smtClean="0">
                <a:solidFill>
                  <a:srgbClr val="00878F"/>
                </a:solidFill>
              </a:rPr>
              <a:t>azure</a:t>
            </a:r>
            <a:endParaRPr lang="pt-BR" dirty="0">
              <a:solidFill>
                <a:srgbClr val="00878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358302"/>
            <a:ext cx="9601200" cy="2877670"/>
          </a:xfrm>
        </p:spPr>
        <p:txBody>
          <a:bodyPr rtlCol="0">
            <a:normAutofit/>
          </a:bodyPr>
          <a:lstStyle/>
          <a:p>
            <a:pPr rtl="0"/>
            <a:r>
              <a:rPr lang="pt-BR" sz="2400" b="1" dirty="0" smtClean="0">
                <a:solidFill>
                  <a:srgbClr val="E5AD24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http://</a:t>
            </a:r>
            <a:r>
              <a:rPr lang="pt-BR" sz="2400" b="1" dirty="0" smtClean="0">
                <a:solidFill>
                  <a:srgbClr val="E5AD24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portal.azure.com</a:t>
            </a:r>
            <a:endParaRPr lang="pt-BR" sz="2400" b="1" dirty="0" smtClean="0">
              <a:solidFill>
                <a:srgbClr val="E5AD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rtl="0"/>
            <a:endParaRPr lang="pt-BR" sz="2800" b="1" dirty="0">
              <a:solidFill>
                <a:srgbClr val="E5AD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rtl="0">
              <a:buNone/>
            </a:pPr>
            <a:endParaRPr lang="pt-BR" sz="2800" b="1" dirty="0">
              <a:solidFill>
                <a:srgbClr val="E5AD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400" b="1" dirty="0">
                <a:solidFill>
                  <a:srgbClr val="E5AD24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https://</a:t>
            </a:r>
            <a:r>
              <a:rPr lang="pt-BR" sz="2400" b="1" dirty="0" smtClean="0">
                <a:solidFill>
                  <a:srgbClr val="E5AD24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github.com/fernandacaramico/projeto-e-inovacao-1-semestre</a:t>
            </a:r>
            <a:endParaRPr lang="pt-BR" sz="2400" b="1" dirty="0" smtClean="0">
              <a:solidFill>
                <a:srgbClr val="E5AD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pt-BR" sz="2400" b="1" dirty="0" smtClean="0">
              <a:solidFill>
                <a:srgbClr val="E5AD2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95400" y="286990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00878F"/>
                </a:solidFill>
              </a:rPr>
              <a:t>p</a:t>
            </a:r>
            <a:r>
              <a:rPr lang="pt-BR" dirty="0" smtClean="0">
                <a:solidFill>
                  <a:srgbClr val="00878F"/>
                </a:solidFill>
              </a:rPr>
              <a:t>rojeto criado e configurado no GitHub</a:t>
            </a:r>
            <a:endParaRPr lang="pt-BR" dirty="0">
              <a:solidFill>
                <a:srgbClr val="008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54018" y="644834"/>
            <a:ext cx="4669462" cy="1142385"/>
          </a:xfrm>
        </p:spPr>
        <p:txBody>
          <a:bodyPr rtlCol="0"/>
          <a:lstStyle/>
          <a:p>
            <a:pPr algn="r" rtl="0"/>
            <a:r>
              <a:rPr lang="pt-BR" dirty="0" smtClean="0">
                <a:solidFill>
                  <a:srgbClr val="00878F"/>
                </a:solidFill>
              </a:rPr>
              <a:t>protótipo do </a:t>
            </a:r>
            <a:r>
              <a:rPr lang="pt-BR" dirty="0" smtClean="0">
                <a:solidFill>
                  <a:srgbClr val="00878F"/>
                </a:solidFill>
              </a:rPr>
              <a:t/>
            </a:r>
            <a:br>
              <a:rPr lang="pt-BR" dirty="0" smtClean="0">
                <a:solidFill>
                  <a:srgbClr val="00878F"/>
                </a:solidFill>
              </a:rPr>
            </a:br>
            <a:r>
              <a:rPr lang="pt-BR" dirty="0" smtClean="0">
                <a:solidFill>
                  <a:srgbClr val="00878F"/>
                </a:solidFill>
              </a:rPr>
              <a:t>site </a:t>
            </a:r>
            <a:r>
              <a:rPr lang="pt-BR" dirty="0" smtClean="0">
                <a:solidFill>
                  <a:srgbClr val="00878F"/>
                </a:solidFill>
              </a:rPr>
              <a:t>institucional</a:t>
            </a:r>
            <a:endParaRPr lang="pt-BR" dirty="0">
              <a:solidFill>
                <a:srgbClr val="00878F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09766"/>
            <a:ext cx="5227480" cy="2973855"/>
          </a:xfrm>
          <a:prstGeom prst="rect">
            <a:avLst/>
          </a:prstGeom>
        </p:spPr>
      </p:pic>
      <p:pic>
        <p:nvPicPr>
          <p:cNvPr id="3076" name="Picture 4" descr="https://trello-attachments.s3.amazonaws.com/5c73ee40d309214de6abee49/5c8c2445baaf686f367cdf15/4e4407790908349ea9ad046cb60ab8bc/sign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518" y="2353235"/>
            <a:ext cx="5227480" cy="296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trello-attachments.s3.amazonaws.com/5c73ee40d309214de6abee49/5c8c2445baaf686f367cdf15/84022bbcc80d22a50c7129cf06805c47/ho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6" y="1221203"/>
            <a:ext cx="5227480" cy="297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1139" y="909954"/>
            <a:ext cx="9601200" cy="1142385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tela do simulador financeiro </a:t>
            </a:r>
            <a:r>
              <a:rPr lang="pt-BR" i="1" dirty="0" smtClean="0">
                <a:solidFill>
                  <a:srgbClr val="00878F"/>
                </a:solidFill>
              </a:rPr>
              <a:t>(</a:t>
            </a:r>
            <a:r>
              <a:rPr lang="pt-BR" i="1" dirty="0" err="1" smtClean="0">
                <a:solidFill>
                  <a:srgbClr val="00878F"/>
                </a:solidFill>
              </a:rPr>
              <a:t>viab</a:t>
            </a:r>
            <a:r>
              <a:rPr lang="pt-BR" i="1" dirty="0" smtClean="0">
                <a:solidFill>
                  <a:srgbClr val="00878F"/>
                </a:solidFill>
              </a:rPr>
              <a:t>. projeto)</a:t>
            </a:r>
            <a:endParaRPr lang="pt-BR" i="1" dirty="0">
              <a:solidFill>
                <a:srgbClr val="00878F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31103" t="14885" r="30294" b="50000"/>
          <a:stretch/>
        </p:blipFill>
        <p:spPr>
          <a:xfrm>
            <a:off x="1131139" y="2436607"/>
            <a:ext cx="4706471" cy="240702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l="31655" t="14885" r="32059" b="44507"/>
          <a:stretch/>
        </p:blipFill>
        <p:spPr>
          <a:xfrm>
            <a:off x="6308257" y="2436607"/>
            <a:ext cx="4424082" cy="27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6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>
                <a:solidFill>
                  <a:srgbClr val="00878F"/>
                </a:solidFill>
              </a:rPr>
              <a:t>planilha de requisitos do projeto - funcionais</a:t>
            </a:r>
            <a:endParaRPr lang="pt-BR" dirty="0">
              <a:solidFill>
                <a:srgbClr val="00878F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31545"/>
              </p:ext>
            </p:extLst>
          </p:nvPr>
        </p:nvGraphicFramePr>
        <p:xfrm>
          <a:off x="1295400" y="1895475"/>
          <a:ext cx="9601200" cy="350137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70753">
                  <a:extLst>
                    <a:ext uri="{9D8B030D-6E8A-4147-A177-3AD203B41FA5}">
                      <a16:colId xmlns:a16="http://schemas.microsoft.com/office/drawing/2014/main" xmlns="" val="3682199274"/>
                    </a:ext>
                  </a:extLst>
                </a:gridCol>
                <a:gridCol w="7779493">
                  <a:extLst>
                    <a:ext uri="{9D8B030D-6E8A-4147-A177-3AD203B41FA5}">
                      <a16:colId xmlns:a16="http://schemas.microsoft.com/office/drawing/2014/main" xmlns="" val="3733588544"/>
                    </a:ext>
                  </a:extLst>
                </a:gridCol>
                <a:gridCol w="950954">
                  <a:extLst>
                    <a:ext uri="{9D8B030D-6E8A-4147-A177-3AD203B41FA5}">
                      <a16:colId xmlns:a16="http://schemas.microsoft.com/office/drawing/2014/main" xmlns="" val="3201997734"/>
                    </a:ext>
                  </a:extLst>
                </a:gridCol>
              </a:tblGrid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Referência</a:t>
                      </a:r>
                      <a:endParaRPr lang="pt-BR" sz="10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Requisito</a:t>
                      </a:r>
                      <a:endParaRPr lang="pt-BR" sz="10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Relevância</a:t>
                      </a:r>
                      <a:endParaRPr lang="pt-BR" sz="1000" b="0" i="0" u="none" strike="noStrike">
                        <a:solidFill>
                          <a:srgbClr val="FFFFFF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601701046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página para contratação online dos nossos serviços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107835760"/>
                  </a:ext>
                </a:extLst>
              </a:tr>
              <a:tr h="3609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RF001.1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 página de contratação online deve conter: campo de nome, e-mail, senha, telefone para contato, endereço e serviço online de pagamento, além do botão "contratar agora"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007230292"/>
                  </a:ext>
                </a:extLst>
              </a:tr>
              <a:tr h="37809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RF001.2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página de acompanhamento de contratação online, onde o usuário vê o status de seu pagamento, além do prazo para instalação.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245722445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RF001.3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página de contato do administrador com o cliente que contratou o serviço, a fim de agendar a instalação dos sensores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80392740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página de login de usuários cadastrados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715335820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RF002.1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campo de inserção de usuário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547792721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RF002.2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campo de inserção de senha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620404701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RF002.3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botão de recuperação de login/senha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845644588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design responsivo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importante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157832286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material de parâmetros para agregar às infos passadas ao usuário sobre o sensor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desejável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445630911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gráficos e relatórios gerados automaticamente, em tempo real, com opção de selecionar por dia / semana / mês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250870127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RF006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opção de chat automático de inteligência artificial com a empresa em todas as páginas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desejável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913429797"/>
                  </a:ext>
                </a:extLst>
              </a:tr>
              <a:tr h="1890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ter informações de contato estáticas, para o caso de contato emergencial em todas as páginas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872955359"/>
                  </a:ext>
                </a:extLst>
              </a:tr>
              <a:tr h="37809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RF008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software deve conter página de acesso às configurações da conta e edição das informações de usuário caso o mesmo deseje. Esta é somente visível quando login já tiver sido efetuado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Essencial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01878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97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e de Diamante 16: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7_TF03031015.potx" id="{77D3BC2D-D713-489A-9D26-88797065ABE8}" vid="{BA0F8EFF-EAFB-4EE1-B40D-8468E72F0BB1}"/>
    </a:ext>
  </a:extLst>
</a:theme>
</file>

<file path=ppt/theme/theme2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da grade de diamante empresarial (widescreen)</Template>
  <TotalTime>350</TotalTime>
  <Words>795</Words>
  <Application>Microsoft Office PowerPoint</Application>
  <PresentationFormat>Widescreen</PresentationFormat>
  <Paragraphs>186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Arial Narrow</vt:lpstr>
      <vt:lpstr>Segoe UI Light</vt:lpstr>
      <vt:lpstr>Segoe UI Semilight</vt:lpstr>
      <vt:lpstr>Grade de Diamante 16:9</vt:lpstr>
      <vt:lpstr>CimenTool primeira sprint</vt:lpstr>
      <vt:lpstr>documento de contexto de negócio</vt:lpstr>
      <vt:lpstr>documento de contexto de negócio</vt:lpstr>
      <vt:lpstr>documento de justificativa de negócio</vt:lpstr>
      <vt:lpstr>desenho de solução</vt:lpstr>
      <vt:lpstr>conta configurada e conectada no azure</vt:lpstr>
      <vt:lpstr>protótipo do  site institucional</vt:lpstr>
      <vt:lpstr>tela do simulador financeiro (viab. projeto)</vt:lpstr>
      <vt:lpstr>planilha de requisitos do projeto - funcionais</vt:lpstr>
      <vt:lpstr>planilha de requisitos do projeto – não funcionais</vt:lpstr>
      <vt:lpstr>tabelas criadas no azure - protótipo</vt:lpstr>
      <vt:lpstr>execução de script de inserção de registros</vt:lpstr>
      <vt:lpstr>execução de script de consulta de dados</vt:lpstr>
      <vt:lpstr>ligar arduino</vt:lpstr>
      <vt:lpstr>rodar código arduino</vt:lpstr>
      <vt:lpstr>escolher e usar sensor arduino</vt:lpstr>
      <vt:lpstr>obrigado pela atenção!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de título</dc:title>
  <dc:creator>Aluno</dc:creator>
  <cp:lastModifiedBy>fernanda caramico</cp:lastModifiedBy>
  <cp:revision>23</cp:revision>
  <dcterms:created xsi:type="dcterms:W3CDTF">2019-03-13T19:15:06Z</dcterms:created>
  <dcterms:modified xsi:type="dcterms:W3CDTF">2019-03-16T16:41:38Z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