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312" r:id="rId3"/>
    <p:sldId id="276" r:id="rId4"/>
    <p:sldId id="323" r:id="rId5"/>
    <p:sldId id="324" r:id="rId6"/>
    <p:sldId id="325" r:id="rId7"/>
    <p:sldId id="30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Pulcino" initials="LP" lastIdx="1" clrIdx="0">
    <p:extLst>
      <p:ext uri="{19B8F6BF-5375-455C-9EA6-DF929625EA0E}">
        <p15:presenceInfo xmlns:p15="http://schemas.microsoft.com/office/powerpoint/2012/main" userId="6625f85a1322f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968E-97C9-4071-9438-C94B9C37FC25}" v="1" dt="2021-03-01T21:07:53.320"/>
  </p1510:revLst>
</p1510:revInfo>
</file>

<file path=ppt/tableStyles.xml><?xml version="1.0" encoding="utf-8"?>
<a:tblStyleLst xmlns:a="http://schemas.openxmlformats.org/drawingml/2006/main" def="{473ACEA7-2A10-4AA4-BFA6-6C7E4F44E177}">
  <a:tblStyle styleId="{473ACEA7-2A10-4AA4-BFA6-6C7E4F44E1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24" y="84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28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Germinação</a:t>
            </a:r>
            <a:r>
              <a:rPr lang="pt-BR" baseline="0"/>
              <a:t> (umidade)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Planilha1!$F$3</c:f>
              <c:strCache>
                <c:ptCount val="1"/>
                <c:pt idx="0">
                  <c:v>Germinação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Planilha1!$F$4:$F$8</c:f>
              <c:numCache>
                <c:formatCode>0%</c:formatCode>
                <c:ptCount val="5"/>
                <c:pt idx="0">
                  <c:v>0.53</c:v>
                </c:pt>
                <c:pt idx="1">
                  <c:v>0.7</c:v>
                </c:pt>
                <c:pt idx="2">
                  <c:v>0.6</c:v>
                </c:pt>
                <c:pt idx="3">
                  <c:v>0.69</c:v>
                </c:pt>
                <c:pt idx="4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98-4A25-831C-FB5EFB9508FE}"/>
            </c:ext>
          </c:extLst>
        </c:ser>
        <c:ser>
          <c:idx val="1"/>
          <c:order val="1"/>
          <c:tx>
            <c:strRef>
              <c:f>Planilha1!$G$3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Planilha1!$G$4:$G$8</c:f>
              <c:numCache>
                <c:formatCode>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98-4A25-831C-FB5EFB9508FE}"/>
            </c:ext>
          </c:extLst>
        </c:ser>
        <c:ser>
          <c:idx val="2"/>
          <c:order val="2"/>
          <c:tx>
            <c:strRef>
              <c:f>Planilha1!$H$3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Planilha1!$H$4:$H$8</c:f>
              <c:numCache>
                <c:formatCode>0%</c:formatCode>
                <c:ptCount val="5"/>
                <c:pt idx="0">
                  <c:v>0.54</c:v>
                </c:pt>
                <c:pt idx="1">
                  <c:v>0.54</c:v>
                </c:pt>
                <c:pt idx="2">
                  <c:v>0.54</c:v>
                </c:pt>
                <c:pt idx="3">
                  <c:v>0.54</c:v>
                </c:pt>
                <c:pt idx="4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98-4A25-831C-FB5EFB9508FE}"/>
            </c:ext>
          </c:extLst>
        </c:ser>
        <c:ser>
          <c:idx val="3"/>
          <c:order val="3"/>
          <c:tx>
            <c:strRef>
              <c:f>Planilha1!$I$3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Planilha1!$I$4:$I$8</c:f>
              <c:numCache>
                <c:formatCode>0%</c:formatCode>
                <c:ptCount val="5"/>
                <c:pt idx="0">
                  <c:v>0.81</c:v>
                </c:pt>
                <c:pt idx="1">
                  <c:v>0.81</c:v>
                </c:pt>
                <c:pt idx="2">
                  <c:v>0.81</c:v>
                </c:pt>
                <c:pt idx="3">
                  <c:v>0.81</c:v>
                </c:pt>
                <c:pt idx="4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98-4A25-831C-FB5EFB9508FE}"/>
            </c:ext>
          </c:extLst>
        </c:ser>
        <c:ser>
          <c:idx val="4"/>
          <c:order val="4"/>
          <c:tx>
            <c:strRef>
              <c:f>Planilha1!$J$3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Planilha1!$J$4:$J$8</c:f>
              <c:numCache>
                <c:formatCode>0%</c:formatCode>
                <c:ptCount val="5"/>
                <c:pt idx="0">
                  <c:v>0.85</c:v>
                </c:pt>
                <c:pt idx="1">
                  <c:v>0.85</c:v>
                </c:pt>
                <c:pt idx="2">
                  <c:v>0.85</c:v>
                </c:pt>
                <c:pt idx="3">
                  <c:v>0.85</c:v>
                </c:pt>
                <c:pt idx="4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98-4A25-831C-FB5EFB9508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826352"/>
        <c:axId val="487826768"/>
      </c:lineChart>
      <c:catAx>
        <c:axId val="48782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826768"/>
        <c:crosses val="autoZero"/>
        <c:auto val="1"/>
        <c:lblAlgn val="ctr"/>
        <c:lblOffset val="100"/>
        <c:noMultiLvlLbl val="0"/>
      </c:catAx>
      <c:valAx>
        <c:axId val="48782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8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Vegetativa</a:t>
            </a:r>
            <a:r>
              <a:rPr lang="pt-BR" baseline="0"/>
              <a:t> (umidade)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Planilha1!$F$19</c:f>
              <c:strCache>
                <c:ptCount val="1"/>
                <c:pt idx="0">
                  <c:v>Vegetativa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Planilha1!$F$20:$F$24</c:f>
              <c:numCache>
                <c:formatCode>0.0%</c:formatCode>
                <c:ptCount val="5"/>
                <c:pt idx="0">
                  <c:v>1.7000000000000001E-2</c:v>
                </c:pt>
                <c:pt idx="1">
                  <c:v>3.7999999999999999E-2</c:v>
                </c:pt>
                <c:pt idx="2">
                  <c:v>2.8000000000000001E-2</c:v>
                </c:pt>
                <c:pt idx="3">
                  <c:v>2.3E-2</c:v>
                </c:pt>
                <c:pt idx="4">
                  <c:v>3.4000000000000002E-2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94-482A-8EA7-EBF69C61A7E4}"/>
            </c:ext>
          </c:extLst>
        </c:ser>
        <c:ser>
          <c:idx val="1"/>
          <c:order val="1"/>
          <c:tx>
            <c:strRef>
              <c:f>Planilha1!$G$19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Planilha1!$G$20:$G$24</c:f>
              <c:numCache>
                <c:formatCode>0.0%</c:formatCode>
                <c:ptCount val="5"/>
                <c:pt idx="0">
                  <c:v>1.9E-2</c:v>
                </c:pt>
                <c:pt idx="1">
                  <c:v>1.9E-2</c:v>
                </c:pt>
                <c:pt idx="2">
                  <c:v>1.9E-2</c:v>
                </c:pt>
                <c:pt idx="3">
                  <c:v>1.9E-2</c:v>
                </c:pt>
                <c:pt idx="4">
                  <c:v>1.9E-2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94-482A-8EA7-EBF69C61A7E4}"/>
            </c:ext>
          </c:extLst>
        </c:ser>
        <c:ser>
          <c:idx val="2"/>
          <c:order val="2"/>
          <c:tx>
            <c:strRef>
              <c:f>Planilha1!$H$19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Planilha1!$H$20:$H$24</c:f>
              <c:numCache>
                <c:formatCode>0.0%</c:formatCode>
                <c:ptCount val="5"/>
                <c:pt idx="0">
                  <c:v>2.4E-2</c:v>
                </c:pt>
                <c:pt idx="1">
                  <c:v>2.4E-2</c:v>
                </c:pt>
                <c:pt idx="2">
                  <c:v>2.4E-2</c:v>
                </c:pt>
                <c:pt idx="3">
                  <c:v>2.4E-2</c:v>
                </c:pt>
                <c:pt idx="4">
                  <c:v>2.4E-2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94-482A-8EA7-EBF69C61A7E4}"/>
            </c:ext>
          </c:extLst>
        </c:ser>
        <c:ser>
          <c:idx val="3"/>
          <c:order val="3"/>
          <c:tx>
            <c:strRef>
              <c:f>Planilha1!$I$19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Planilha1!$I$20:$I$24</c:f>
              <c:numCache>
                <c:formatCode>0.0%</c:formatCode>
                <c:ptCount val="5"/>
                <c:pt idx="0">
                  <c:v>3.5999999999999997E-2</c:v>
                </c:pt>
                <c:pt idx="1">
                  <c:v>3.5999999999999997E-2</c:v>
                </c:pt>
                <c:pt idx="2">
                  <c:v>3.5999999999999997E-2</c:v>
                </c:pt>
                <c:pt idx="3">
                  <c:v>3.5999999999999997E-2</c:v>
                </c:pt>
                <c:pt idx="4">
                  <c:v>3.5999999999999997E-2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94-482A-8EA7-EBF69C61A7E4}"/>
            </c:ext>
          </c:extLst>
        </c:ser>
        <c:ser>
          <c:idx val="4"/>
          <c:order val="4"/>
          <c:tx>
            <c:strRef>
              <c:f>Planilha1!$J$19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Planilha1!$J$20:$J$24</c:f>
              <c:numCache>
                <c:formatCode>0.0%</c:formatCode>
                <c:ptCount val="5"/>
                <c:pt idx="0">
                  <c:v>4.1000000000000002E-2</c:v>
                </c:pt>
                <c:pt idx="1">
                  <c:v>4.1000000000000002E-2</c:v>
                </c:pt>
                <c:pt idx="2">
                  <c:v>4.1000000000000002E-2</c:v>
                </c:pt>
                <c:pt idx="3">
                  <c:v>4.1000000000000002E-2</c:v>
                </c:pt>
                <c:pt idx="4">
                  <c:v>4.1000000000000002E-2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94-482A-8EA7-EBF69C61A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551584"/>
        <c:axId val="487547008"/>
      </c:lineChart>
      <c:catAx>
        <c:axId val="48755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47008"/>
        <c:crosses val="autoZero"/>
        <c:auto val="1"/>
        <c:lblAlgn val="ctr"/>
        <c:lblOffset val="100"/>
        <c:noMultiLvlLbl val="0"/>
      </c:catAx>
      <c:valAx>
        <c:axId val="48754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5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Grãos</a:t>
            </a:r>
            <a:r>
              <a:rPr lang="pt-BR" baseline="0"/>
              <a:t> e floração (umidade)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Planilha1!$F$36</c:f>
              <c:strCache>
                <c:ptCount val="1"/>
                <c:pt idx="0">
                  <c:v>Grãos e floração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Planilha1!$F$37:$F$41</c:f>
              <c:numCache>
                <c:formatCode>0%</c:formatCode>
                <c:ptCount val="5"/>
                <c:pt idx="0">
                  <c:v>0.1</c:v>
                </c:pt>
                <c:pt idx="1">
                  <c:v>0.08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9B-4E29-ACD6-1811C02ED96E}"/>
            </c:ext>
          </c:extLst>
        </c:ser>
        <c:ser>
          <c:idx val="1"/>
          <c:order val="1"/>
          <c:tx>
            <c:strRef>
              <c:f>Planilha1!$G$36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Planilha1!$G$37:$G$41</c:f>
              <c:numCache>
                <c:formatCode>0%</c:formatCode>
                <c:ptCount val="5"/>
                <c:pt idx="0">
                  <c:v>0.06</c:v>
                </c:pt>
                <c:pt idx="1">
                  <c:v>0.06</c:v>
                </c:pt>
                <c:pt idx="2">
                  <c:v>0.06</c:v>
                </c:pt>
                <c:pt idx="3">
                  <c:v>0.06</c:v>
                </c:pt>
                <c:pt idx="4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9B-4E29-ACD6-1811C02ED96E}"/>
            </c:ext>
          </c:extLst>
        </c:ser>
        <c:ser>
          <c:idx val="2"/>
          <c:order val="2"/>
          <c:tx>
            <c:strRef>
              <c:f>Planilha1!$H$36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Planilha1!$H$37:$H$41</c:f>
              <c:numCache>
                <c:formatCode>0%</c:formatCode>
                <c:ptCount val="5"/>
                <c:pt idx="0">
                  <c:v>7.0000000000000007E-2</c:v>
                </c:pt>
                <c:pt idx="1">
                  <c:v>7.0000000000000007E-2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9B-4E29-ACD6-1811C02ED96E}"/>
            </c:ext>
          </c:extLst>
        </c:ser>
        <c:ser>
          <c:idx val="3"/>
          <c:order val="3"/>
          <c:tx>
            <c:strRef>
              <c:f>Planilha1!$I$36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Planilha1!$I$37:$I$41</c:f>
              <c:numCache>
                <c:formatCode>0%</c:formatCode>
                <c:ptCount val="5"/>
                <c:pt idx="0">
                  <c:v>0.09</c:v>
                </c:pt>
                <c:pt idx="1">
                  <c:v>0.09</c:v>
                </c:pt>
                <c:pt idx="2">
                  <c:v>0.09</c:v>
                </c:pt>
                <c:pt idx="3">
                  <c:v>0.09</c:v>
                </c:pt>
                <c:pt idx="4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9B-4E29-ACD6-1811C02ED96E}"/>
            </c:ext>
          </c:extLst>
        </c:ser>
        <c:ser>
          <c:idx val="4"/>
          <c:order val="4"/>
          <c:tx>
            <c:strRef>
              <c:f>Planilha1!$J$36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Planilha1!$J$37:$J$41</c:f>
              <c:numCache>
                <c:formatCode>0%</c:formatCode>
                <c:ptCount val="5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9B-4E29-ACD6-1811C02ED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28512"/>
        <c:axId val="17826432"/>
      </c:lineChart>
      <c:catAx>
        <c:axId val="1782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6432"/>
        <c:crosses val="autoZero"/>
        <c:auto val="1"/>
        <c:lblAlgn val="ctr"/>
        <c:lblOffset val="100"/>
        <c:noMultiLvlLbl val="0"/>
      </c:catAx>
      <c:valAx>
        <c:axId val="1782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09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497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55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0" y="1124700"/>
            <a:ext cx="9144000" cy="28941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Playfair Display"/>
              <a:buNone/>
              <a:defRPr sz="43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90650" y="2957225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 Medium"/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667200" y="375523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092600" y="9478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2">
          <p15:clr>
            <a:srgbClr val="FA7B17"/>
          </p15:clr>
        </p15:guide>
        <p15:guide id="2" pos="456">
          <p15:clr>
            <a:srgbClr val="FA7B17"/>
          </p15:clr>
        </p15:guide>
        <p15:guide id="3" orient="horz" pos="2937">
          <p15:clr>
            <a:srgbClr val="FA7B17"/>
          </p15:clr>
        </p15:guide>
        <p15:guide id="4" pos="530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 rot="5400000">
            <a:off x="2436125" y="-787125"/>
            <a:ext cx="4119000" cy="5673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861350" y="904150"/>
            <a:ext cx="542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 rot="10800000">
            <a:off x="5954400" y="6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0" y="3931900"/>
            <a:ext cx="31836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/>
          <p:nvPr/>
        </p:nvSpPr>
        <p:spPr>
          <a:xfrm rot="5400000">
            <a:off x="-667050" y="3755250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 rot="10800000">
            <a:off x="8126988" y="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 rot="5400000">
            <a:off x="8459550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 rot="5400000">
            <a:off x="-1432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 rot="5400000">
            <a:off x="-332550" y="445905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8136300" y="442217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/>
          <p:nvPr/>
        </p:nvSpPr>
        <p:spPr>
          <a:xfrm rot="10800000">
            <a:off x="-12" y="4791475"/>
            <a:ext cx="31836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 rot="5400000">
            <a:off x="8276850" y="14312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69" r:id="rId3"/>
    <p:sldLayoutId id="2147483675" r:id="rId4"/>
    <p:sldLayoutId id="2147483678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78">
          <p15:clr>
            <a:srgbClr val="EA4335"/>
          </p15:clr>
        </p15:guide>
        <p15:guide id="4" pos="530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ctrTitle"/>
          </p:nvPr>
        </p:nvSpPr>
        <p:spPr>
          <a:xfrm>
            <a:off x="585750" y="1851600"/>
            <a:ext cx="79725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/>
              <a:t>WiSoy</a:t>
            </a:r>
            <a:endParaRPr sz="8000" dirty="0"/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1"/>
          </p:nvPr>
        </p:nvSpPr>
        <p:spPr>
          <a:xfrm>
            <a:off x="1390650" y="3056617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Irrigação e controle inteligente de soja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376BA7D-EAB7-4DBE-8BF2-B20CE48C269F}"/>
              </a:ext>
            </a:extLst>
          </p:cNvPr>
          <p:cNvSpPr/>
          <p:nvPr/>
        </p:nvSpPr>
        <p:spPr>
          <a:xfrm>
            <a:off x="5960701" y="1828801"/>
            <a:ext cx="2974421" cy="2052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52ED27-C6A4-4A64-BB86-332A3676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213934"/>
            <a:ext cx="5893320" cy="572700"/>
          </a:xfrm>
        </p:spPr>
        <p:txBody>
          <a:bodyPr/>
          <a:lstStyle/>
          <a:p>
            <a:pPr algn="ctr"/>
            <a:r>
              <a:rPr lang="pt-BR" sz="3600" dirty="0" smtClean="0"/>
              <a:t>Quem somos?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AFE7E23-186C-4427-8613-DC99C46B8BAA}"/>
              </a:ext>
            </a:extLst>
          </p:cNvPr>
          <p:cNvSpPr txBox="1"/>
          <p:nvPr/>
        </p:nvSpPr>
        <p:spPr>
          <a:xfrm>
            <a:off x="703169" y="868281"/>
            <a:ext cx="518988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pt-BR" sz="1200" dirty="0" smtClean="0"/>
              <a:t>Vamos </a:t>
            </a:r>
            <a:r>
              <a:rPr lang="pt-BR" sz="1200" dirty="0"/>
              <a:t>reduzir os seus custos, principalmente com água, pois irrigar não é só jogar agua, se regar de menos prejudica o </a:t>
            </a:r>
            <a:r>
              <a:rPr lang="pt-BR" sz="1200" dirty="0" smtClean="0"/>
              <a:t>desenvolvimento </a:t>
            </a:r>
            <a:r>
              <a:rPr lang="pt-BR" sz="1200" dirty="0"/>
              <a:t>da planta, e por consequência a sua produção, e se regar em excesso </a:t>
            </a:r>
            <a:r>
              <a:rPr lang="pt-BR" sz="1200" dirty="0" smtClean="0"/>
              <a:t>também prejudica. Mas </a:t>
            </a:r>
            <a:r>
              <a:rPr lang="pt-BR" sz="1200" dirty="0"/>
              <a:t>uma </a:t>
            </a:r>
            <a:r>
              <a:rPr lang="pt-BR" sz="1200" dirty="0" smtClean="0"/>
              <a:t>irrigação </a:t>
            </a:r>
            <a:r>
              <a:rPr lang="pt-BR" sz="1200" dirty="0"/>
              <a:t>na proporção correta pode representar uma economia de até 60% na quantidade de agua usada, </a:t>
            </a:r>
            <a:r>
              <a:rPr lang="pt-BR" sz="1200" dirty="0" smtClean="0"/>
              <a:t>além </a:t>
            </a:r>
            <a:r>
              <a:rPr lang="pt-BR" sz="1200" dirty="0"/>
              <a:t>de economia de energia e outros insumos, é muita </a:t>
            </a:r>
            <a:r>
              <a:rPr lang="pt-BR" sz="1200" dirty="0" smtClean="0"/>
              <a:t>coisa.</a:t>
            </a: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pt-BR" sz="1200" dirty="0" smtClean="0"/>
              <a:t>E </a:t>
            </a:r>
            <a:r>
              <a:rPr lang="pt-BR" sz="1200" dirty="0"/>
              <a:t>é pra isso que nós da </a:t>
            </a:r>
            <a:r>
              <a:rPr lang="pt-BR" sz="1200" dirty="0" err="1"/>
              <a:t>WiSoy</a:t>
            </a:r>
            <a:r>
              <a:rPr lang="pt-BR" sz="1200" dirty="0"/>
              <a:t> estamos aqui, </a:t>
            </a:r>
            <a:r>
              <a:rPr lang="pt-BR" sz="1200" dirty="0" smtClean="0"/>
              <a:t>para </a:t>
            </a:r>
            <a:r>
              <a:rPr lang="pt-BR" sz="1200" dirty="0"/>
              <a:t>ajudar vocês a poupar tempo e fornecer as informações necessárias para subsidiar suas decisões</a:t>
            </a:r>
            <a:r>
              <a:rPr lang="pt-BR" sz="1200" dirty="0" smtClean="0"/>
              <a:t>, e </a:t>
            </a:r>
            <a:r>
              <a:rPr lang="pt-BR" sz="1200" dirty="0"/>
              <a:t>com isso para que possa se concentrar no que realmente importa, a sua </a:t>
            </a:r>
            <a:r>
              <a:rPr lang="pt-BR" sz="1200" dirty="0" smtClean="0"/>
              <a:t>fazenda.</a:t>
            </a:r>
            <a:endParaRPr lang="pt-BR" sz="1200" dirty="0"/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pt-BR" sz="1200" dirty="0"/>
              <a:t>Solução inteligente para seu plantio. </a:t>
            </a: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pt-BR" sz="1200" dirty="0"/>
              <a:t>Nós somos a </a:t>
            </a:r>
            <a:r>
              <a:rPr lang="pt-BR" sz="1200" dirty="0" err="1"/>
              <a:t>WiSoy</a:t>
            </a:r>
            <a:r>
              <a:rPr lang="pt-BR" sz="1200" dirty="0"/>
              <a:t>!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E92A9C9-8993-4E76-8EC0-475679A03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67374"/>
            <a:ext cx="2703827" cy="18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smtClean="0">
                <a:latin typeface="+mj-lt"/>
              </a:rPr>
              <a:t>Umidade</a:t>
            </a:r>
            <a:endParaRPr sz="3600" dirty="0">
              <a:latin typeface="+mj-lt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008042"/>
              </p:ext>
            </p:extLst>
          </p:nvPr>
        </p:nvGraphicFramePr>
        <p:xfrm>
          <a:off x="1597948" y="1267931"/>
          <a:ext cx="5884400" cy="1046415"/>
        </p:xfrm>
        <a:graphic>
          <a:graphicData uri="http://schemas.openxmlformats.org/drawingml/2006/table">
            <a:tbl>
              <a:tblPr/>
              <a:tblGrid>
                <a:gridCol w="1068947">
                  <a:extLst>
                    <a:ext uri="{9D8B030D-6E8A-4147-A177-3AD203B41FA5}">
                      <a16:colId xmlns:a16="http://schemas.microsoft.com/office/drawing/2014/main" val="2165771874"/>
                    </a:ext>
                  </a:extLst>
                </a:gridCol>
                <a:gridCol w="788737">
                  <a:extLst>
                    <a:ext uri="{9D8B030D-6E8A-4147-A177-3AD203B41FA5}">
                      <a16:colId xmlns:a16="http://schemas.microsoft.com/office/drawing/2014/main" val="800338204"/>
                    </a:ext>
                  </a:extLst>
                </a:gridCol>
                <a:gridCol w="2061790">
                  <a:extLst>
                    <a:ext uri="{9D8B030D-6E8A-4147-A177-3AD203B41FA5}">
                      <a16:colId xmlns:a16="http://schemas.microsoft.com/office/drawing/2014/main" val="1502510934"/>
                    </a:ext>
                  </a:extLst>
                </a:gridCol>
                <a:gridCol w="913275">
                  <a:extLst>
                    <a:ext uri="{9D8B030D-6E8A-4147-A177-3AD203B41FA5}">
                      <a16:colId xmlns:a16="http://schemas.microsoft.com/office/drawing/2014/main" val="2705375936"/>
                    </a:ext>
                  </a:extLst>
                </a:gridCol>
                <a:gridCol w="1051651">
                  <a:extLst>
                    <a:ext uri="{9D8B030D-6E8A-4147-A177-3AD203B41FA5}">
                      <a16:colId xmlns:a16="http://schemas.microsoft.com/office/drawing/2014/main" val="2013180096"/>
                    </a:ext>
                  </a:extLst>
                </a:gridCol>
              </a:tblGrid>
              <a:tr h="34880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Fase de germinação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04282"/>
                  </a:ext>
                </a:extLst>
              </a:tr>
              <a:tr h="3488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Emergência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Alerta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Alerta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Emergência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5175"/>
                  </a:ext>
                </a:extLst>
              </a:tr>
              <a:tr h="3488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51-54%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55-80%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81-84%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75985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24523"/>
              </p:ext>
            </p:extLst>
          </p:nvPr>
        </p:nvGraphicFramePr>
        <p:xfrm>
          <a:off x="1597948" y="2519660"/>
          <a:ext cx="5884400" cy="1046415"/>
        </p:xfrm>
        <a:graphic>
          <a:graphicData uri="http://schemas.openxmlformats.org/drawingml/2006/table">
            <a:tbl>
              <a:tblPr/>
              <a:tblGrid>
                <a:gridCol w="1068947">
                  <a:extLst>
                    <a:ext uri="{9D8B030D-6E8A-4147-A177-3AD203B41FA5}">
                      <a16:colId xmlns:a16="http://schemas.microsoft.com/office/drawing/2014/main" val="751193186"/>
                    </a:ext>
                  </a:extLst>
                </a:gridCol>
                <a:gridCol w="788737">
                  <a:extLst>
                    <a:ext uri="{9D8B030D-6E8A-4147-A177-3AD203B41FA5}">
                      <a16:colId xmlns:a16="http://schemas.microsoft.com/office/drawing/2014/main" val="3871665275"/>
                    </a:ext>
                  </a:extLst>
                </a:gridCol>
                <a:gridCol w="2061790">
                  <a:extLst>
                    <a:ext uri="{9D8B030D-6E8A-4147-A177-3AD203B41FA5}">
                      <a16:colId xmlns:a16="http://schemas.microsoft.com/office/drawing/2014/main" val="3742489285"/>
                    </a:ext>
                  </a:extLst>
                </a:gridCol>
                <a:gridCol w="913275">
                  <a:extLst>
                    <a:ext uri="{9D8B030D-6E8A-4147-A177-3AD203B41FA5}">
                      <a16:colId xmlns:a16="http://schemas.microsoft.com/office/drawing/2014/main" val="136130401"/>
                    </a:ext>
                  </a:extLst>
                </a:gridCol>
                <a:gridCol w="1051651">
                  <a:extLst>
                    <a:ext uri="{9D8B030D-6E8A-4147-A177-3AD203B41FA5}">
                      <a16:colId xmlns:a16="http://schemas.microsoft.com/office/drawing/2014/main" val="2762921802"/>
                    </a:ext>
                  </a:extLst>
                </a:gridCol>
              </a:tblGrid>
              <a:tr h="34880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Fase vegetativa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21589"/>
                  </a:ext>
                </a:extLst>
              </a:tr>
              <a:tr h="3488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Emergência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Alerta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Alerta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Emergência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619470"/>
                  </a:ext>
                </a:extLst>
              </a:tr>
              <a:tr h="3488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1,9%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2,5-3,5%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3,6-4,0%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109094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37402"/>
              </p:ext>
            </p:extLst>
          </p:nvPr>
        </p:nvGraphicFramePr>
        <p:xfrm>
          <a:off x="1597948" y="3771390"/>
          <a:ext cx="5884400" cy="1046415"/>
        </p:xfrm>
        <a:graphic>
          <a:graphicData uri="http://schemas.openxmlformats.org/drawingml/2006/table">
            <a:tbl>
              <a:tblPr/>
              <a:tblGrid>
                <a:gridCol w="1068947">
                  <a:extLst>
                    <a:ext uri="{9D8B030D-6E8A-4147-A177-3AD203B41FA5}">
                      <a16:colId xmlns:a16="http://schemas.microsoft.com/office/drawing/2014/main" val="1324951518"/>
                    </a:ext>
                  </a:extLst>
                </a:gridCol>
                <a:gridCol w="788737">
                  <a:extLst>
                    <a:ext uri="{9D8B030D-6E8A-4147-A177-3AD203B41FA5}">
                      <a16:colId xmlns:a16="http://schemas.microsoft.com/office/drawing/2014/main" val="1042669552"/>
                    </a:ext>
                  </a:extLst>
                </a:gridCol>
                <a:gridCol w="2061790">
                  <a:extLst>
                    <a:ext uri="{9D8B030D-6E8A-4147-A177-3AD203B41FA5}">
                      <a16:colId xmlns:a16="http://schemas.microsoft.com/office/drawing/2014/main" val="1169484713"/>
                    </a:ext>
                  </a:extLst>
                </a:gridCol>
                <a:gridCol w="913275">
                  <a:extLst>
                    <a:ext uri="{9D8B030D-6E8A-4147-A177-3AD203B41FA5}">
                      <a16:colId xmlns:a16="http://schemas.microsoft.com/office/drawing/2014/main" val="3366787635"/>
                    </a:ext>
                  </a:extLst>
                </a:gridCol>
                <a:gridCol w="1051651">
                  <a:extLst>
                    <a:ext uri="{9D8B030D-6E8A-4147-A177-3AD203B41FA5}">
                      <a16:colId xmlns:a16="http://schemas.microsoft.com/office/drawing/2014/main" val="1107398344"/>
                    </a:ext>
                  </a:extLst>
                </a:gridCol>
              </a:tblGrid>
              <a:tr h="34880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Fase de enchimento dos grãos e floração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100116"/>
                  </a:ext>
                </a:extLst>
              </a:tr>
              <a:tr h="3488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Emergência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Alerta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Alerta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Emergência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073993"/>
                  </a:ext>
                </a:extLst>
              </a:tr>
              <a:tr h="3488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1802"/>
                  </a:ext>
                </a:extLst>
              </a:tr>
            </a:tbl>
          </a:graphicData>
        </a:graphic>
      </p:graphicFrame>
      <p:grpSp>
        <p:nvGrpSpPr>
          <p:cNvPr id="87" name="Google Shape;9874;p77">
            <a:extLst>
              <a:ext uri="{FF2B5EF4-FFF2-40B4-BE49-F238E27FC236}">
                <a16:creationId xmlns:a16="http://schemas.microsoft.com/office/drawing/2014/main" id="{7568E1C3-639B-4D6F-BB69-E38B580BA588}"/>
              </a:ext>
            </a:extLst>
          </p:cNvPr>
          <p:cNvGrpSpPr/>
          <p:nvPr/>
        </p:nvGrpSpPr>
        <p:grpSpPr>
          <a:xfrm>
            <a:off x="168377" y="142240"/>
            <a:ext cx="1111045" cy="1584519"/>
            <a:chOff x="5377363" y="1516169"/>
            <a:chExt cx="257357" cy="356627"/>
          </a:xfrm>
          <a:solidFill>
            <a:schemeClr val="accent3"/>
          </a:solidFill>
        </p:grpSpPr>
        <p:sp>
          <p:nvSpPr>
            <p:cNvPr id="88" name="Google Shape;9875;p77">
              <a:extLst>
                <a:ext uri="{FF2B5EF4-FFF2-40B4-BE49-F238E27FC236}">
                  <a16:creationId xmlns:a16="http://schemas.microsoft.com/office/drawing/2014/main" id="{7025A53B-C288-4DFB-9DED-2FCF502BBC78}"/>
                </a:ext>
              </a:extLst>
            </p:cNvPr>
            <p:cNvSpPr/>
            <p:nvPr/>
          </p:nvSpPr>
          <p:spPr>
            <a:xfrm>
              <a:off x="5377363" y="1516169"/>
              <a:ext cx="257357" cy="356627"/>
            </a:xfrm>
            <a:custGeom>
              <a:avLst/>
              <a:gdLst/>
              <a:ahLst/>
              <a:cxnLst/>
              <a:rect l="l" t="t" r="r" b="b"/>
              <a:pathLst>
                <a:path w="8086" h="11205" extrusionOk="0">
                  <a:moveTo>
                    <a:pt x="4073" y="334"/>
                  </a:moveTo>
                  <a:cubicBezTo>
                    <a:pt x="4263" y="334"/>
                    <a:pt x="4430" y="441"/>
                    <a:pt x="4525" y="608"/>
                  </a:cubicBezTo>
                  <a:cubicBezTo>
                    <a:pt x="4561" y="656"/>
                    <a:pt x="4620" y="679"/>
                    <a:pt x="4680" y="679"/>
                  </a:cubicBezTo>
                  <a:lnTo>
                    <a:pt x="5299" y="679"/>
                  </a:lnTo>
                  <a:cubicBezTo>
                    <a:pt x="5406" y="679"/>
                    <a:pt x="5490" y="775"/>
                    <a:pt x="5490" y="870"/>
                  </a:cubicBezTo>
                  <a:lnTo>
                    <a:pt x="5490" y="1406"/>
                  </a:lnTo>
                  <a:lnTo>
                    <a:pt x="2668" y="1406"/>
                  </a:lnTo>
                  <a:lnTo>
                    <a:pt x="2668" y="870"/>
                  </a:lnTo>
                  <a:lnTo>
                    <a:pt x="2644" y="870"/>
                  </a:lnTo>
                  <a:cubicBezTo>
                    <a:pt x="2644" y="775"/>
                    <a:pt x="2727" y="679"/>
                    <a:pt x="2835" y="679"/>
                  </a:cubicBezTo>
                  <a:lnTo>
                    <a:pt x="3454" y="679"/>
                  </a:lnTo>
                  <a:cubicBezTo>
                    <a:pt x="3513" y="679"/>
                    <a:pt x="3573" y="656"/>
                    <a:pt x="3608" y="608"/>
                  </a:cubicBezTo>
                  <a:cubicBezTo>
                    <a:pt x="3716" y="441"/>
                    <a:pt x="3870" y="334"/>
                    <a:pt x="4073" y="334"/>
                  </a:cubicBezTo>
                  <a:close/>
                  <a:moveTo>
                    <a:pt x="7395" y="1037"/>
                  </a:moveTo>
                  <a:cubicBezTo>
                    <a:pt x="7597" y="1037"/>
                    <a:pt x="7764" y="1203"/>
                    <a:pt x="7764" y="1394"/>
                  </a:cubicBezTo>
                  <a:lnTo>
                    <a:pt x="7764" y="10514"/>
                  </a:lnTo>
                  <a:cubicBezTo>
                    <a:pt x="7764" y="10716"/>
                    <a:pt x="7597" y="10871"/>
                    <a:pt x="7395" y="10871"/>
                  </a:cubicBezTo>
                  <a:lnTo>
                    <a:pt x="727" y="10871"/>
                  </a:lnTo>
                  <a:cubicBezTo>
                    <a:pt x="537" y="10871"/>
                    <a:pt x="370" y="10704"/>
                    <a:pt x="370" y="10514"/>
                  </a:cubicBezTo>
                  <a:lnTo>
                    <a:pt x="370" y="1394"/>
                  </a:lnTo>
                  <a:cubicBezTo>
                    <a:pt x="370" y="1203"/>
                    <a:pt x="537" y="1037"/>
                    <a:pt x="727" y="1037"/>
                  </a:cubicBezTo>
                  <a:lnTo>
                    <a:pt x="2323" y="1037"/>
                  </a:lnTo>
                  <a:lnTo>
                    <a:pt x="2323" y="1572"/>
                  </a:lnTo>
                  <a:cubicBezTo>
                    <a:pt x="2323" y="1668"/>
                    <a:pt x="2406" y="1739"/>
                    <a:pt x="2489" y="1739"/>
                  </a:cubicBezTo>
                  <a:lnTo>
                    <a:pt x="5644" y="1739"/>
                  </a:lnTo>
                  <a:cubicBezTo>
                    <a:pt x="5728" y="1739"/>
                    <a:pt x="5811" y="1668"/>
                    <a:pt x="5811" y="1572"/>
                  </a:cubicBezTo>
                  <a:lnTo>
                    <a:pt x="5811" y="1037"/>
                  </a:lnTo>
                  <a:close/>
                  <a:moveTo>
                    <a:pt x="4037" y="1"/>
                  </a:moveTo>
                  <a:cubicBezTo>
                    <a:pt x="3751" y="1"/>
                    <a:pt x="3501" y="132"/>
                    <a:pt x="3335" y="358"/>
                  </a:cubicBezTo>
                  <a:lnTo>
                    <a:pt x="2799" y="358"/>
                  </a:lnTo>
                  <a:cubicBezTo>
                    <a:pt x="2585" y="358"/>
                    <a:pt x="2382" y="501"/>
                    <a:pt x="2311" y="715"/>
                  </a:cubicBezTo>
                  <a:lnTo>
                    <a:pt x="691" y="715"/>
                  </a:lnTo>
                  <a:cubicBezTo>
                    <a:pt x="299" y="715"/>
                    <a:pt x="1" y="1025"/>
                    <a:pt x="1" y="1394"/>
                  </a:cubicBezTo>
                  <a:lnTo>
                    <a:pt x="1" y="10514"/>
                  </a:lnTo>
                  <a:cubicBezTo>
                    <a:pt x="1" y="10907"/>
                    <a:pt x="322" y="11204"/>
                    <a:pt x="691" y="11204"/>
                  </a:cubicBezTo>
                  <a:lnTo>
                    <a:pt x="7359" y="11204"/>
                  </a:lnTo>
                  <a:cubicBezTo>
                    <a:pt x="7740" y="11204"/>
                    <a:pt x="8038" y="10895"/>
                    <a:pt x="8038" y="10514"/>
                  </a:cubicBezTo>
                  <a:lnTo>
                    <a:pt x="8038" y="1394"/>
                  </a:lnTo>
                  <a:cubicBezTo>
                    <a:pt x="8085" y="1025"/>
                    <a:pt x="7776" y="715"/>
                    <a:pt x="7383" y="715"/>
                  </a:cubicBezTo>
                  <a:lnTo>
                    <a:pt x="5763" y="715"/>
                  </a:lnTo>
                  <a:cubicBezTo>
                    <a:pt x="5692" y="501"/>
                    <a:pt x="5490" y="358"/>
                    <a:pt x="5275" y="358"/>
                  </a:cubicBezTo>
                  <a:lnTo>
                    <a:pt x="4740" y="358"/>
                  </a:lnTo>
                  <a:cubicBezTo>
                    <a:pt x="4573" y="132"/>
                    <a:pt x="4323" y="1"/>
                    <a:pt x="4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9876;p77">
              <a:extLst>
                <a:ext uri="{FF2B5EF4-FFF2-40B4-BE49-F238E27FC236}">
                  <a16:creationId xmlns:a16="http://schemas.microsoft.com/office/drawing/2014/main" id="{9F4DD63D-363A-4EDB-824B-5BBEA30E27E6}"/>
                </a:ext>
              </a:extLst>
            </p:cNvPr>
            <p:cNvSpPr/>
            <p:nvPr/>
          </p:nvSpPr>
          <p:spPr>
            <a:xfrm>
              <a:off x="5501681" y="1538925"/>
              <a:ext cx="10248" cy="10248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cubicBezTo>
                    <a:pt x="250" y="322"/>
                    <a:pt x="322" y="250"/>
                    <a:pt x="322" y="155"/>
                  </a:cubicBezTo>
                  <a:cubicBezTo>
                    <a:pt x="322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9877;p77">
              <a:extLst>
                <a:ext uri="{FF2B5EF4-FFF2-40B4-BE49-F238E27FC236}">
                  <a16:creationId xmlns:a16="http://schemas.microsoft.com/office/drawing/2014/main" id="{061F49DD-FD8F-4F09-AD64-7A62456684E6}"/>
                </a:ext>
              </a:extLst>
            </p:cNvPr>
            <p:cNvSpPr/>
            <p:nvPr/>
          </p:nvSpPr>
          <p:spPr>
            <a:xfrm>
              <a:off x="5401233" y="1560886"/>
              <a:ext cx="211112" cy="278554"/>
            </a:xfrm>
            <a:custGeom>
              <a:avLst/>
              <a:gdLst/>
              <a:ahLst/>
              <a:cxnLst/>
              <a:rect l="l" t="t" r="r" b="b"/>
              <a:pathLst>
                <a:path w="6633" h="8752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8597"/>
                  </a:lnTo>
                  <a:cubicBezTo>
                    <a:pt x="1" y="8680"/>
                    <a:pt x="72" y="8752"/>
                    <a:pt x="156" y="8752"/>
                  </a:cubicBezTo>
                  <a:lnTo>
                    <a:pt x="6466" y="8752"/>
                  </a:lnTo>
                  <a:cubicBezTo>
                    <a:pt x="6561" y="8752"/>
                    <a:pt x="6633" y="8680"/>
                    <a:pt x="6633" y="8597"/>
                  </a:cubicBezTo>
                  <a:lnTo>
                    <a:pt x="6633" y="167"/>
                  </a:lnTo>
                  <a:cubicBezTo>
                    <a:pt x="6633" y="84"/>
                    <a:pt x="6561" y="1"/>
                    <a:pt x="6478" y="1"/>
                  </a:cubicBezTo>
                  <a:lnTo>
                    <a:pt x="5597" y="1"/>
                  </a:lnTo>
                  <a:cubicBezTo>
                    <a:pt x="5502" y="1"/>
                    <a:pt x="5430" y="84"/>
                    <a:pt x="5430" y="167"/>
                  </a:cubicBezTo>
                  <a:cubicBezTo>
                    <a:pt x="5430" y="263"/>
                    <a:pt x="5502" y="334"/>
                    <a:pt x="5597" y="334"/>
                  </a:cubicBezTo>
                  <a:lnTo>
                    <a:pt x="6311" y="334"/>
                  </a:lnTo>
                  <a:lnTo>
                    <a:pt x="6311" y="8430"/>
                  </a:lnTo>
                  <a:lnTo>
                    <a:pt x="322" y="8430"/>
                  </a:lnTo>
                  <a:lnTo>
                    <a:pt x="322" y="334"/>
                  </a:lnTo>
                  <a:lnTo>
                    <a:pt x="1037" y="334"/>
                  </a:lnTo>
                  <a:cubicBezTo>
                    <a:pt x="1132" y="334"/>
                    <a:pt x="1203" y="263"/>
                    <a:pt x="1203" y="167"/>
                  </a:cubicBezTo>
                  <a:cubicBezTo>
                    <a:pt x="1203" y="84"/>
                    <a:pt x="1132" y="1"/>
                    <a:pt x="1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9878;p77">
              <a:extLst>
                <a:ext uri="{FF2B5EF4-FFF2-40B4-BE49-F238E27FC236}">
                  <a16:creationId xmlns:a16="http://schemas.microsoft.com/office/drawing/2014/main" id="{D1AD75F0-13CC-454D-A17A-01B1D7E2712E}"/>
                </a:ext>
              </a:extLst>
            </p:cNvPr>
            <p:cNvSpPr/>
            <p:nvPr/>
          </p:nvSpPr>
          <p:spPr>
            <a:xfrm>
              <a:off x="5434207" y="1672664"/>
              <a:ext cx="33387" cy="33387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525" y="311"/>
                  </a:moveTo>
                  <a:cubicBezTo>
                    <a:pt x="632" y="311"/>
                    <a:pt x="715" y="406"/>
                    <a:pt x="715" y="513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13"/>
                  </a:cubicBezTo>
                  <a:cubicBezTo>
                    <a:pt x="334" y="406"/>
                    <a:pt x="418" y="311"/>
                    <a:pt x="525" y="311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cubicBezTo>
                    <a:pt x="1" y="811"/>
                    <a:pt x="239" y="1049"/>
                    <a:pt x="525" y="1049"/>
                  </a:cubicBezTo>
                  <a:cubicBezTo>
                    <a:pt x="810" y="1049"/>
                    <a:pt x="1049" y="811"/>
                    <a:pt x="1049" y="525"/>
                  </a:cubicBezTo>
                  <a:cubicBezTo>
                    <a:pt x="1049" y="239"/>
                    <a:pt x="810" y="1"/>
                    <a:pt x="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9879;p77">
              <a:extLst>
                <a:ext uri="{FF2B5EF4-FFF2-40B4-BE49-F238E27FC236}">
                  <a16:creationId xmlns:a16="http://schemas.microsoft.com/office/drawing/2014/main" id="{0F2554EE-3512-4D92-88E1-6F7D80945E0B}"/>
                </a:ext>
              </a:extLst>
            </p:cNvPr>
            <p:cNvSpPr/>
            <p:nvPr/>
          </p:nvSpPr>
          <p:spPr>
            <a:xfrm>
              <a:off x="5434207" y="1723079"/>
              <a:ext cx="33387" cy="33005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5" y="310"/>
                  </a:moveTo>
                  <a:cubicBezTo>
                    <a:pt x="632" y="310"/>
                    <a:pt x="715" y="405"/>
                    <a:pt x="715" y="501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01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cubicBezTo>
                    <a:pt x="810" y="1036"/>
                    <a:pt x="1049" y="798"/>
                    <a:pt x="1049" y="512"/>
                  </a:cubicBezTo>
                  <a:cubicBezTo>
                    <a:pt x="1049" y="239"/>
                    <a:pt x="810" y="0"/>
                    <a:pt x="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9880;p77">
              <a:extLst>
                <a:ext uri="{FF2B5EF4-FFF2-40B4-BE49-F238E27FC236}">
                  <a16:creationId xmlns:a16="http://schemas.microsoft.com/office/drawing/2014/main" id="{A08C8EAF-F7E1-4B36-881B-FB28F61C99BD}"/>
                </a:ext>
              </a:extLst>
            </p:cNvPr>
            <p:cNvSpPr/>
            <p:nvPr/>
          </p:nvSpPr>
          <p:spPr>
            <a:xfrm>
              <a:off x="5434207" y="1773112"/>
              <a:ext cx="33387" cy="33355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5" y="310"/>
                  </a:moveTo>
                  <a:cubicBezTo>
                    <a:pt x="632" y="310"/>
                    <a:pt x="715" y="405"/>
                    <a:pt x="715" y="512"/>
                  </a:cubicBezTo>
                  <a:cubicBezTo>
                    <a:pt x="703" y="619"/>
                    <a:pt x="632" y="703"/>
                    <a:pt x="525" y="703"/>
                  </a:cubicBezTo>
                  <a:cubicBezTo>
                    <a:pt x="418" y="703"/>
                    <a:pt x="334" y="607"/>
                    <a:pt x="334" y="512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810"/>
                    <a:pt x="239" y="1048"/>
                    <a:pt x="525" y="1048"/>
                  </a:cubicBezTo>
                  <a:cubicBezTo>
                    <a:pt x="810" y="1048"/>
                    <a:pt x="1049" y="810"/>
                    <a:pt x="1049" y="524"/>
                  </a:cubicBezTo>
                  <a:cubicBezTo>
                    <a:pt x="1025" y="226"/>
                    <a:pt x="810" y="0"/>
                    <a:pt x="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9881;p77">
              <a:extLst>
                <a:ext uri="{FF2B5EF4-FFF2-40B4-BE49-F238E27FC236}">
                  <a16:creationId xmlns:a16="http://schemas.microsoft.com/office/drawing/2014/main" id="{67DFC5F6-21A4-40E0-A0D4-173B6808C939}"/>
                </a:ext>
              </a:extLst>
            </p:cNvPr>
            <p:cNvSpPr/>
            <p:nvPr/>
          </p:nvSpPr>
          <p:spPr>
            <a:xfrm>
              <a:off x="5478924" y="1672664"/>
              <a:ext cx="60663" cy="10662"/>
            </a:xfrm>
            <a:custGeom>
              <a:avLst/>
              <a:gdLst/>
              <a:ahLst/>
              <a:cxnLst/>
              <a:rect l="l" t="t" r="r" b="b"/>
              <a:pathLst>
                <a:path w="1906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39" y="334"/>
                  </a:lnTo>
                  <a:cubicBezTo>
                    <a:pt x="1822" y="334"/>
                    <a:pt x="1906" y="263"/>
                    <a:pt x="1906" y="168"/>
                  </a:cubicBezTo>
                  <a:cubicBezTo>
                    <a:pt x="1906" y="84"/>
                    <a:pt x="1846" y="1"/>
                    <a:pt x="1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9882;p77">
              <a:extLst>
                <a:ext uri="{FF2B5EF4-FFF2-40B4-BE49-F238E27FC236}">
                  <a16:creationId xmlns:a16="http://schemas.microsoft.com/office/drawing/2014/main" id="{F62E6628-C899-4163-B68D-B8A7E6D01A80}"/>
                </a:ext>
              </a:extLst>
            </p:cNvPr>
            <p:cNvSpPr/>
            <p:nvPr/>
          </p:nvSpPr>
          <p:spPr>
            <a:xfrm>
              <a:off x="5478924" y="1695039"/>
              <a:ext cx="99716" cy="10630"/>
            </a:xfrm>
            <a:custGeom>
              <a:avLst/>
              <a:gdLst/>
              <a:ahLst/>
              <a:cxnLst/>
              <a:rect l="l" t="t" r="r" b="b"/>
              <a:pathLst>
                <a:path w="3133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0"/>
                    <a:pt x="3132" y="167"/>
                  </a:cubicBezTo>
                  <a:cubicBezTo>
                    <a:pt x="3132" y="72"/>
                    <a:pt x="3061" y="0"/>
                    <a:pt x="2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9883;p77">
              <a:extLst>
                <a:ext uri="{FF2B5EF4-FFF2-40B4-BE49-F238E27FC236}">
                  <a16:creationId xmlns:a16="http://schemas.microsoft.com/office/drawing/2014/main" id="{677DF6E5-E32E-4428-9976-178F6BF28F56}"/>
                </a:ext>
              </a:extLst>
            </p:cNvPr>
            <p:cNvSpPr/>
            <p:nvPr/>
          </p:nvSpPr>
          <p:spPr>
            <a:xfrm>
              <a:off x="5478924" y="1723079"/>
              <a:ext cx="60663" cy="10248"/>
            </a:xfrm>
            <a:custGeom>
              <a:avLst/>
              <a:gdLst/>
              <a:ahLst/>
              <a:cxnLst/>
              <a:rect l="l" t="t" r="r" b="b"/>
              <a:pathLst>
                <a:path w="1906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39" y="322"/>
                  </a:lnTo>
                  <a:cubicBezTo>
                    <a:pt x="1822" y="322"/>
                    <a:pt x="1906" y="251"/>
                    <a:pt x="1906" y="167"/>
                  </a:cubicBezTo>
                  <a:cubicBezTo>
                    <a:pt x="1906" y="72"/>
                    <a:pt x="1846" y="0"/>
                    <a:pt x="1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9884;p77">
              <a:extLst>
                <a:ext uri="{FF2B5EF4-FFF2-40B4-BE49-F238E27FC236}">
                  <a16:creationId xmlns:a16="http://schemas.microsoft.com/office/drawing/2014/main" id="{221C9A15-B08B-41D4-9353-E4FD354D6DF5}"/>
                </a:ext>
              </a:extLst>
            </p:cNvPr>
            <p:cNvSpPr/>
            <p:nvPr/>
          </p:nvSpPr>
          <p:spPr>
            <a:xfrm>
              <a:off x="5478924" y="1745422"/>
              <a:ext cx="99716" cy="10280"/>
            </a:xfrm>
            <a:custGeom>
              <a:avLst/>
              <a:gdLst/>
              <a:ahLst/>
              <a:cxnLst/>
              <a:rect l="l" t="t" r="r" b="b"/>
              <a:pathLst>
                <a:path w="3133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977" y="322"/>
                  </a:lnTo>
                  <a:cubicBezTo>
                    <a:pt x="3061" y="322"/>
                    <a:pt x="3132" y="251"/>
                    <a:pt x="3132" y="156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9885;p77">
              <a:extLst>
                <a:ext uri="{FF2B5EF4-FFF2-40B4-BE49-F238E27FC236}">
                  <a16:creationId xmlns:a16="http://schemas.microsoft.com/office/drawing/2014/main" id="{88C15C5D-4845-483C-BE02-9C269CED5262}"/>
                </a:ext>
              </a:extLst>
            </p:cNvPr>
            <p:cNvSpPr/>
            <p:nvPr/>
          </p:nvSpPr>
          <p:spPr>
            <a:xfrm>
              <a:off x="5478924" y="1773112"/>
              <a:ext cx="60663" cy="10630"/>
            </a:xfrm>
            <a:custGeom>
              <a:avLst/>
              <a:gdLst/>
              <a:ahLst/>
              <a:cxnLst/>
              <a:rect l="l" t="t" r="r" b="b"/>
              <a:pathLst>
                <a:path w="190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39" y="333"/>
                  </a:lnTo>
                  <a:cubicBezTo>
                    <a:pt x="1822" y="333"/>
                    <a:pt x="1906" y="262"/>
                    <a:pt x="1906" y="167"/>
                  </a:cubicBezTo>
                  <a:cubicBezTo>
                    <a:pt x="1906" y="83"/>
                    <a:pt x="1846" y="0"/>
                    <a:pt x="1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9886;p77">
              <a:extLst>
                <a:ext uri="{FF2B5EF4-FFF2-40B4-BE49-F238E27FC236}">
                  <a16:creationId xmlns:a16="http://schemas.microsoft.com/office/drawing/2014/main" id="{1270CC34-C4ED-4871-9712-EDF915BF3D1E}"/>
                </a:ext>
              </a:extLst>
            </p:cNvPr>
            <p:cNvSpPr/>
            <p:nvPr/>
          </p:nvSpPr>
          <p:spPr>
            <a:xfrm>
              <a:off x="5478924" y="1795455"/>
              <a:ext cx="99716" cy="10630"/>
            </a:xfrm>
            <a:custGeom>
              <a:avLst/>
              <a:gdLst/>
              <a:ahLst/>
              <a:cxnLst/>
              <a:rect l="l" t="t" r="r" b="b"/>
              <a:pathLst>
                <a:path w="3133" h="334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9887;p77">
              <a:extLst>
                <a:ext uri="{FF2B5EF4-FFF2-40B4-BE49-F238E27FC236}">
                  <a16:creationId xmlns:a16="http://schemas.microsoft.com/office/drawing/2014/main" id="{AABA175D-0678-4096-90B3-18C0C6982306}"/>
                </a:ext>
              </a:extLst>
            </p:cNvPr>
            <p:cNvSpPr/>
            <p:nvPr/>
          </p:nvSpPr>
          <p:spPr>
            <a:xfrm>
              <a:off x="5478924" y="1588926"/>
              <a:ext cx="99716" cy="10662"/>
            </a:xfrm>
            <a:custGeom>
              <a:avLst/>
              <a:gdLst/>
              <a:ahLst/>
              <a:cxnLst/>
              <a:rect l="l" t="t" r="r" b="b"/>
              <a:pathLst>
                <a:path w="3133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9888;p77">
              <a:extLst>
                <a:ext uri="{FF2B5EF4-FFF2-40B4-BE49-F238E27FC236}">
                  <a16:creationId xmlns:a16="http://schemas.microsoft.com/office/drawing/2014/main" id="{51DDF2AB-98B9-4FFF-904B-72C045809E07}"/>
                </a:ext>
              </a:extLst>
            </p:cNvPr>
            <p:cNvSpPr/>
            <p:nvPr/>
          </p:nvSpPr>
          <p:spPr>
            <a:xfrm>
              <a:off x="5434207" y="1639341"/>
              <a:ext cx="144783" cy="10248"/>
            </a:xfrm>
            <a:custGeom>
              <a:avLst/>
              <a:gdLst/>
              <a:ahLst/>
              <a:cxnLst/>
              <a:rect l="l" t="t" r="r" b="b"/>
              <a:pathLst>
                <a:path w="4549" h="322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4382" y="322"/>
                  </a:lnTo>
                  <a:cubicBezTo>
                    <a:pt x="4466" y="322"/>
                    <a:pt x="4537" y="250"/>
                    <a:pt x="4537" y="155"/>
                  </a:cubicBezTo>
                  <a:cubicBezTo>
                    <a:pt x="4549" y="72"/>
                    <a:pt x="4466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9889;p77">
              <a:extLst>
                <a:ext uri="{FF2B5EF4-FFF2-40B4-BE49-F238E27FC236}">
                  <a16:creationId xmlns:a16="http://schemas.microsoft.com/office/drawing/2014/main" id="{2D71AC0D-BA89-4B6D-9825-F8E0BD0D87B8}"/>
                </a:ext>
              </a:extLst>
            </p:cNvPr>
            <p:cNvSpPr/>
            <p:nvPr/>
          </p:nvSpPr>
          <p:spPr>
            <a:xfrm>
              <a:off x="5479306" y="1611301"/>
              <a:ext cx="26926" cy="10248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5" y="322"/>
                    <a:pt x="846" y="250"/>
                    <a:pt x="846" y="167"/>
                  </a:cubicBezTo>
                  <a:cubicBezTo>
                    <a:pt x="846" y="72"/>
                    <a:pt x="775" y="0"/>
                    <a:pt x="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9890;p77">
              <a:extLst>
                <a:ext uri="{FF2B5EF4-FFF2-40B4-BE49-F238E27FC236}">
                  <a16:creationId xmlns:a16="http://schemas.microsoft.com/office/drawing/2014/main" id="{D57775BA-22E5-414F-9724-E3431A104CDF}"/>
                </a:ext>
              </a:extLst>
            </p:cNvPr>
            <p:cNvSpPr/>
            <p:nvPr/>
          </p:nvSpPr>
          <p:spPr>
            <a:xfrm>
              <a:off x="5518327" y="1611301"/>
              <a:ext cx="26958" cy="10248"/>
            </a:xfrm>
            <a:custGeom>
              <a:avLst/>
              <a:gdLst/>
              <a:ahLst/>
              <a:cxnLst/>
              <a:rect l="l" t="t" r="r" b="b"/>
              <a:pathLst>
                <a:path w="84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680" y="322"/>
                  </a:lnTo>
                  <a:cubicBezTo>
                    <a:pt x="763" y="322"/>
                    <a:pt x="846" y="250"/>
                    <a:pt x="846" y="167"/>
                  </a:cubicBezTo>
                  <a:cubicBezTo>
                    <a:pt x="846" y="72"/>
                    <a:pt x="763" y="0"/>
                    <a:pt x="6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9891;p77">
              <a:extLst>
                <a:ext uri="{FF2B5EF4-FFF2-40B4-BE49-F238E27FC236}">
                  <a16:creationId xmlns:a16="http://schemas.microsoft.com/office/drawing/2014/main" id="{20EFD86B-C732-4267-A244-598780871742}"/>
                </a:ext>
              </a:extLst>
            </p:cNvPr>
            <p:cNvSpPr/>
            <p:nvPr/>
          </p:nvSpPr>
          <p:spPr>
            <a:xfrm>
              <a:off x="5434207" y="1588926"/>
              <a:ext cx="32623" cy="32623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703" y="334"/>
                  </a:moveTo>
                  <a:lnTo>
                    <a:pt x="703" y="703"/>
                  </a:lnTo>
                  <a:lnTo>
                    <a:pt x="334" y="703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870"/>
                  </a:lnTo>
                  <a:cubicBezTo>
                    <a:pt x="1" y="953"/>
                    <a:pt x="84" y="1025"/>
                    <a:pt x="167" y="1025"/>
                  </a:cubicBezTo>
                  <a:lnTo>
                    <a:pt x="870" y="1025"/>
                  </a:lnTo>
                  <a:cubicBezTo>
                    <a:pt x="953" y="1025"/>
                    <a:pt x="1025" y="953"/>
                    <a:pt x="1025" y="870"/>
                  </a:cubicBezTo>
                  <a:lnTo>
                    <a:pt x="1025" y="167"/>
                  </a:lnTo>
                  <a:cubicBezTo>
                    <a:pt x="1025" y="72"/>
                    <a:pt x="953" y="1"/>
                    <a:pt x="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smtClean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29" name="Gráfico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7446786"/>
              </p:ext>
            </p:extLst>
          </p:nvPr>
        </p:nvGraphicFramePr>
        <p:xfrm>
          <a:off x="1940642" y="1072330"/>
          <a:ext cx="5262716" cy="3332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56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smtClean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565395"/>
              </p:ext>
            </p:extLst>
          </p:nvPr>
        </p:nvGraphicFramePr>
        <p:xfrm>
          <a:off x="1917290" y="1042834"/>
          <a:ext cx="5314335" cy="353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89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smtClean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212721"/>
              </p:ext>
            </p:extLst>
          </p:nvPr>
        </p:nvGraphicFramePr>
        <p:xfrm>
          <a:off x="1860755" y="1150988"/>
          <a:ext cx="5422490" cy="3421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771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750A996-7D49-41E7-B493-169DABDFE2AE}"/>
              </a:ext>
            </a:extLst>
          </p:cNvPr>
          <p:cNvSpPr txBox="1"/>
          <p:nvPr/>
        </p:nvSpPr>
        <p:spPr>
          <a:xfrm>
            <a:off x="2243137" y="161746"/>
            <a:ext cx="437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Playfair Display"/>
              </a:rPr>
              <a:t>Obrigado </a:t>
            </a:r>
            <a:r>
              <a:rPr lang="pt-BR" sz="3600" b="1" dirty="0">
                <a:solidFill>
                  <a:schemeClr val="bg1"/>
                </a:solidFill>
                <a:latin typeface="Playfair Display"/>
              </a:rPr>
              <a:t>!</a:t>
            </a:r>
            <a:endParaRPr lang="pt-BR" sz="3600" b="1" dirty="0">
              <a:solidFill>
                <a:schemeClr val="bg1"/>
              </a:solidFill>
              <a:latin typeface="Playfair Display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B4450DE-C4C1-42F8-8A32-C7AEFC2E3787}"/>
              </a:ext>
            </a:extLst>
          </p:cNvPr>
          <p:cNvSpPr txBox="1"/>
          <p:nvPr/>
        </p:nvSpPr>
        <p:spPr>
          <a:xfrm>
            <a:off x="2243137" y="1169910"/>
            <a:ext cx="3923414" cy="2371026"/>
          </a:xfrm>
          <a:prstGeom prst="rect">
            <a:avLst/>
          </a:prstGeom>
          <a:noFill/>
        </p:spPr>
        <p:txBody>
          <a:bodyPr wrap="none" numCol="1" rtlCol="0">
            <a:no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Membros:</a:t>
            </a:r>
          </a:p>
          <a:p>
            <a:pPr marL="285750" indent="-285750">
              <a:buClr>
                <a:schemeClr val="bg1"/>
              </a:buClr>
              <a:buFontTx/>
              <a:buChar char="●"/>
            </a:pPr>
            <a:r>
              <a:rPr lang="pt-BR" sz="1800" dirty="0" smtClean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Amanda Fruteiro de Lima  </a:t>
            </a:r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pPr marL="285750" indent="-285750">
              <a:buClr>
                <a:schemeClr val="bg1"/>
              </a:buClr>
              <a:buFontTx/>
              <a:buChar char="●"/>
            </a:pPr>
            <a:r>
              <a:rPr lang="pt-BR" sz="1800" dirty="0" smtClean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Fernanda Chimenez Leme </a:t>
            </a:r>
            <a:r>
              <a:rPr lang="pt-BR" sz="1800" dirty="0" smtClean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         </a:t>
            </a:r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			</a:t>
            </a:r>
          </a:p>
          <a:p>
            <a:pPr marL="285750" indent="-285750">
              <a:buClr>
                <a:schemeClr val="bg1"/>
              </a:buClr>
              <a:buFontTx/>
              <a:buChar char="●"/>
            </a:pPr>
            <a:r>
              <a:rPr lang="pt-BR" sz="1800" dirty="0" smtClean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Jonas Florêncio Silva</a:t>
            </a:r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pPr marL="285750" indent="-285750">
              <a:buClr>
                <a:schemeClr val="bg1"/>
              </a:buClr>
              <a:buFontTx/>
              <a:buChar char="●"/>
            </a:pPr>
            <a:r>
              <a:rPr lang="pt-BR" sz="1800" dirty="0" err="1">
                <a:solidFill>
                  <a:schemeClr val="bg1"/>
                </a:solidFill>
                <a:latin typeface="Exo"/>
                <a:cs typeface="Rajdhani" panose="020B0604020202020204" charset="0"/>
              </a:rPr>
              <a:t>Kaio</a:t>
            </a:r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 Raphael </a:t>
            </a:r>
            <a:r>
              <a:rPr lang="pt-BR" sz="1800" dirty="0" err="1">
                <a:solidFill>
                  <a:schemeClr val="bg1"/>
                </a:solidFill>
                <a:latin typeface="Exo"/>
                <a:cs typeface="Rajdhani" panose="020B0604020202020204" charset="0"/>
              </a:rPr>
              <a:t>Zaniboni</a:t>
            </a:r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          </a:t>
            </a:r>
          </a:p>
          <a:p>
            <a:pPr marL="285750" indent="-285750">
              <a:buClr>
                <a:schemeClr val="bg1"/>
              </a:buClr>
              <a:buFontTx/>
              <a:buChar char="●"/>
            </a:pPr>
            <a:r>
              <a:rPr lang="pt-BR" sz="1800" dirty="0" smtClean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Luiz Felipe Dias Ekstein</a:t>
            </a:r>
            <a:r>
              <a:rPr lang="pt-BR" sz="1800" dirty="0" smtClean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        </a:t>
            </a:r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pPr marL="285750" indent="-285750">
              <a:buClr>
                <a:schemeClr val="bg1"/>
              </a:buClr>
              <a:buFontTx/>
              <a:buChar char="●"/>
            </a:pPr>
            <a:r>
              <a:rPr lang="pt-BR" sz="1800" dirty="0" smtClean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Matheus </a:t>
            </a:r>
            <a:r>
              <a:rPr lang="pt-BR" sz="1800" dirty="0" err="1" smtClean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Vieck</a:t>
            </a:r>
            <a:r>
              <a:rPr lang="pt-BR" sz="1800" dirty="0" smtClean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 das Dores</a:t>
            </a:r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A2E50F-83A9-4E7D-A3DC-7D137E5E3F68}"/>
              </a:ext>
            </a:extLst>
          </p:cNvPr>
          <p:cNvSpPr txBox="1"/>
          <p:nvPr/>
        </p:nvSpPr>
        <p:spPr>
          <a:xfrm>
            <a:off x="5397019" y="1064957"/>
            <a:ext cx="1539064" cy="2475979"/>
          </a:xfrm>
          <a:prstGeom prst="rect">
            <a:avLst/>
          </a:prstGeom>
          <a:noFill/>
        </p:spPr>
        <p:txBody>
          <a:bodyPr wrap="none" numCol="1" rtlCol="0">
            <a:noAutofit/>
          </a:bodyPr>
          <a:lstStyle/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 smtClean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01211002  </a:t>
            </a:r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 smtClean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01211039</a:t>
            </a:r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			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 smtClean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01211069</a:t>
            </a:r>
            <a:endParaRPr lang="pt-BR" sz="16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 smtClean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01211076</a:t>
            </a:r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 smtClean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01211088</a:t>
            </a:r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 smtClean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01211101</a:t>
            </a:r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233</Words>
  <Application>Microsoft Office PowerPoint</Application>
  <PresentationFormat>Apresentação na tela (16:9)</PresentationFormat>
  <Paragraphs>63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Calibri</vt:lpstr>
      <vt:lpstr>Exo</vt:lpstr>
      <vt:lpstr>Montserrat</vt:lpstr>
      <vt:lpstr>Montserrat Medium</vt:lpstr>
      <vt:lpstr>Playfair Display</vt:lpstr>
      <vt:lpstr>Rajdhani</vt:lpstr>
      <vt:lpstr>Sustainable Agriculture Project Proposal by Slidesgo</vt:lpstr>
      <vt:lpstr>WiSoy</vt:lpstr>
      <vt:lpstr>Quem somos?</vt:lpstr>
      <vt:lpstr>Umidade</vt:lpstr>
      <vt:lpstr>Soja</vt:lpstr>
      <vt:lpstr>Soja</vt:lpstr>
      <vt:lpstr>Soja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WiSOY</dc:title>
  <dc:creator>Lucas Pulcino</dc:creator>
  <cp:lastModifiedBy>LUIZ FELIPE DIAS EKSTEIN</cp:lastModifiedBy>
  <cp:revision>91</cp:revision>
  <dcterms:modified xsi:type="dcterms:W3CDTF">2021-04-15T22:46:45Z</dcterms:modified>
</cp:coreProperties>
</file>