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1d3d6e11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f1d3d6e11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1d3d6e11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f1d3d6e11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7a556ad4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7a556ad4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7a556ad4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7a556ad4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7a556ad4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7a556ad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7e00cf5a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7e00cf5a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7e00cf5a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7e00cf5a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7a556ad4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7a556ad4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7a556ad4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7a556ad4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bf52ae2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bf52ae2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f3a13e46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1f3a13e46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7a556ad4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7a556ad4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7a556ad4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7a556ad4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bf52ae21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bf52ae21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bf52ae21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bf52ae21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bf52ae21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bf52ae21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bf52ae21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bf52ae21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7a556ad4f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7a556ad4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7e00cfb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c7e00cfb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7e00cf5a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c7e00cf5a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c7e00cfb6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c7e00cfb6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dd0bd934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1dd0bd934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7e00cf5a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c7e00cf5a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c7e00cfb6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c7e00cfb6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c7a556ad4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c7a556ad4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7a556ad4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c7a556ad4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7a556ad4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7a556ad4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7a556ad4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7a556ad4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c7a556ad4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c7a556ad4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c7a556ad4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c7a556ad4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c7e00cf5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c7e00cf5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c7e00cf5a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c7e00cf5a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f1d3d6e11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f1d3d6e11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c7e00cf5a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c7e00cf5a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f1d3d6e11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f1d3d6e11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f1d3d6e1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f1d3d6e1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f1d3d6e11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f1d3d6e1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f1d3d6e11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f1d3d6e11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f1d3d6e11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f1d3d6e11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f1d3d6e11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f1d3d6e11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f1d3d6e11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f1d3d6e11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c8dce09c8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c8dce09c8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c8dce09c8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c8dce09c8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1d3d6e11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1d3d6e11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f1d3d6e11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f1d3d6e11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f1d3d6e11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f1d3d6e11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1d3d6e11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1d3d6e11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1d3d6e11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1d3d6e11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44000" y="900000"/>
            <a:ext cx="8856000" cy="18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29676"/>
              </a:buClr>
              <a:buSzPts val="4800"/>
              <a:buFont typeface="Calibri"/>
              <a:buNone/>
              <a:defRPr b="1" sz="4800">
                <a:solidFill>
                  <a:srgbClr val="02967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29676"/>
              </a:buClr>
              <a:buSzPts val="4800"/>
              <a:buFont typeface="Calibri"/>
              <a:buNone/>
              <a:defRPr b="1" sz="4800">
                <a:solidFill>
                  <a:srgbClr val="02967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29676"/>
              </a:buClr>
              <a:buSzPts val="4800"/>
              <a:buFont typeface="Calibri"/>
              <a:buNone/>
              <a:defRPr b="1" sz="4800">
                <a:solidFill>
                  <a:srgbClr val="02967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29676"/>
              </a:buClr>
              <a:buSzPts val="4800"/>
              <a:buFont typeface="Calibri"/>
              <a:buNone/>
              <a:defRPr b="1" sz="4800">
                <a:solidFill>
                  <a:srgbClr val="02967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29676"/>
              </a:buClr>
              <a:buSzPts val="4800"/>
              <a:buFont typeface="Calibri"/>
              <a:buNone/>
              <a:defRPr b="1" sz="4800">
                <a:solidFill>
                  <a:srgbClr val="02967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29676"/>
              </a:buClr>
              <a:buSzPts val="4800"/>
              <a:buFont typeface="Calibri"/>
              <a:buNone/>
              <a:defRPr b="1" sz="4800">
                <a:solidFill>
                  <a:srgbClr val="02967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29676"/>
              </a:buClr>
              <a:buSzPts val="4800"/>
              <a:buFont typeface="Calibri"/>
              <a:buNone/>
              <a:defRPr b="1" sz="4800">
                <a:solidFill>
                  <a:srgbClr val="02967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29676"/>
              </a:buClr>
              <a:buSzPts val="4800"/>
              <a:buFont typeface="Calibri"/>
              <a:buNone/>
              <a:defRPr b="1" sz="4800">
                <a:solidFill>
                  <a:srgbClr val="02967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29676"/>
              </a:buClr>
              <a:buSzPts val="4800"/>
              <a:buFont typeface="Calibri"/>
              <a:buNone/>
              <a:defRPr b="1" sz="4800">
                <a:solidFill>
                  <a:srgbClr val="02967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44000" y="2781100"/>
            <a:ext cx="8856000" cy="7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0" y="4822700"/>
            <a:ext cx="548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10168" l="3959" r="3756" t="15338"/>
          <a:stretch/>
        </p:blipFill>
        <p:spPr>
          <a:xfrm>
            <a:off x="6037250" y="76200"/>
            <a:ext cx="3030551" cy="875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/>
          <p:nvPr/>
        </p:nvSpPr>
        <p:spPr>
          <a:xfrm>
            <a:off x="0" y="3881675"/>
            <a:ext cx="8105550" cy="203175"/>
          </a:xfrm>
          <a:prstGeom prst="flowChartProcess">
            <a:avLst/>
          </a:prstGeom>
          <a:solidFill>
            <a:srgbClr val="00CC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0" y="3539475"/>
            <a:ext cx="5592625" cy="342200"/>
          </a:xfrm>
          <a:prstGeom prst="flowChartProcess">
            <a:avLst/>
          </a:prstGeom>
          <a:solidFill>
            <a:srgbClr val="66F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0" y="4084850"/>
            <a:ext cx="9144000" cy="578375"/>
          </a:xfrm>
          <a:prstGeom prst="flowChartProcess">
            <a:avLst/>
          </a:prstGeom>
          <a:solidFill>
            <a:srgbClr val="008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0" y="4822700"/>
            <a:ext cx="548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144000" y="106925"/>
            <a:ext cx="88560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44000" y="900000"/>
            <a:ext cx="88560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◾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0" y="4822700"/>
            <a:ext cx="548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144000" y="106925"/>
            <a:ext cx="88560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0" y="4822700"/>
            <a:ext cx="548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0" y="4822700"/>
            <a:ext cx="548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m">
  <p:cSld name="BLANK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0" y="4822700"/>
            <a:ext cx="548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 b="6353" l="15463" r="14941" t="7677"/>
          <a:stretch/>
        </p:blipFill>
        <p:spPr>
          <a:xfrm>
            <a:off x="3045700" y="245950"/>
            <a:ext cx="2908600" cy="41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4000" y="106925"/>
            <a:ext cx="8856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29676"/>
              </a:buClr>
              <a:buSzPts val="2800"/>
              <a:buFont typeface="Calibri"/>
              <a:buNone/>
              <a:defRPr b="1" sz="2800">
                <a:solidFill>
                  <a:srgbClr val="02967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29676"/>
              </a:buClr>
              <a:buSzPts val="2800"/>
              <a:buFont typeface="Calibri"/>
              <a:buNone/>
              <a:defRPr b="1" sz="2800">
                <a:solidFill>
                  <a:srgbClr val="02967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29676"/>
              </a:buClr>
              <a:buSzPts val="2800"/>
              <a:buFont typeface="Calibri"/>
              <a:buNone/>
              <a:defRPr b="1" sz="2800">
                <a:solidFill>
                  <a:srgbClr val="02967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29676"/>
              </a:buClr>
              <a:buSzPts val="2800"/>
              <a:buFont typeface="Calibri"/>
              <a:buNone/>
              <a:defRPr b="1" sz="2800">
                <a:solidFill>
                  <a:srgbClr val="02967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29676"/>
              </a:buClr>
              <a:buSzPts val="2800"/>
              <a:buFont typeface="Calibri"/>
              <a:buNone/>
              <a:defRPr b="1" sz="2800">
                <a:solidFill>
                  <a:srgbClr val="02967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29676"/>
              </a:buClr>
              <a:buSzPts val="2800"/>
              <a:buFont typeface="Calibri"/>
              <a:buNone/>
              <a:defRPr b="1" sz="2800">
                <a:solidFill>
                  <a:srgbClr val="02967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29676"/>
              </a:buClr>
              <a:buSzPts val="2800"/>
              <a:buFont typeface="Calibri"/>
              <a:buNone/>
              <a:defRPr b="1" sz="2800">
                <a:solidFill>
                  <a:srgbClr val="02967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29676"/>
              </a:buClr>
              <a:buSzPts val="2800"/>
              <a:buFont typeface="Calibri"/>
              <a:buNone/>
              <a:defRPr b="1" sz="2800">
                <a:solidFill>
                  <a:srgbClr val="02967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29676"/>
              </a:buClr>
              <a:buSzPts val="2800"/>
              <a:buFont typeface="Calibri"/>
              <a:buNone/>
              <a:defRPr b="1" sz="2800">
                <a:solidFill>
                  <a:srgbClr val="02967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44000" y="900000"/>
            <a:ext cx="8856000" cy="3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◾"/>
              <a:defRPr sz="18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■"/>
              <a:defRPr sz="16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■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■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■"/>
              <a:defRPr sz="1600"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■"/>
              <a:defRPr sz="1600"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■"/>
              <a:defRPr sz="1600"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■"/>
              <a:defRPr sz="16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0" y="4822700"/>
            <a:ext cx="5487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buNone/>
              <a:defRPr sz="10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>
              <a:buNone/>
              <a:defRPr sz="10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>
              <a:buNone/>
              <a:defRPr sz="10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>
              <a:buNone/>
              <a:defRPr sz="10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ctr">
              <a:buNone/>
              <a:defRPr sz="10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ctr">
              <a:buNone/>
              <a:defRPr sz="10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ctr">
              <a:buNone/>
              <a:defRPr sz="10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ctr">
              <a:buNone/>
              <a:defRPr sz="10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9" name="Google Shape;9;p1"/>
          <p:cNvCxnSpPr/>
          <p:nvPr/>
        </p:nvCxnSpPr>
        <p:spPr>
          <a:xfrm>
            <a:off x="0" y="4662300"/>
            <a:ext cx="9164100" cy="0"/>
          </a:xfrm>
          <a:prstGeom prst="straightConnector1">
            <a:avLst/>
          </a:prstGeom>
          <a:noFill/>
          <a:ln cap="flat" cmpd="sng" w="19050">
            <a:solidFill>
              <a:srgbClr val="00808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Google Shape;10;p1"/>
          <p:cNvSpPr txBox="1"/>
          <p:nvPr/>
        </p:nvSpPr>
        <p:spPr>
          <a:xfrm>
            <a:off x="566750" y="4662175"/>
            <a:ext cx="6887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DSW1 - HTML - Parte 1</a:t>
            </a:r>
            <a:endParaRPr sz="10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10168" l="3959" r="3756" t="15338"/>
          <a:stretch/>
        </p:blipFill>
        <p:spPr>
          <a:xfrm>
            <a:off x="7453850" y="4694375"/>
            <a:ext cx="1546148" cy="4466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69">
          <p15:clr>
            <a:srgbClr val="EA4335"/>
          </p15:clr>
        </p15:guide>
        <p15:guide id="2" pos="91">
          <p15:clr>
            <a:srgbClr val="EA4335"/>
          </p15:clr>
        </p15:guide>
        <p15:guide id="3" pos="2880">
          <p15:clr>
            <a:srgbClr val="EA4335"/>
          </p15:clr>
        </p15:guide>
        <p15:guide id="4" orient="horz" pos="2937">
          <p15:clr>
            <a:srgbClr val="EA4335"/>
          </p15:clr>
        </p15:guide>
        <p15:guide id="5" orient="horz" pos="567">
          <p15:clr>
            <a:srgbClr val="EA4335"/>
          </p15:clr>
        </p15:guide>
        <p15:guide id="6" orient="horz" pos="1752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analtech.com.br/internet/veja-como-eram-os-sites-dessas-24-empresas-nos-anos-90-62851/" TargetMode="External"/><Relationship Id="rId4" Type="http://schemas.openxmlformats.org/officeDocument/2006/relationships/hyperlink" Target="https://archive.org/web/web.php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github.com/gustavoguanabara/html-css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ctrTitle"/>
          </p:nvPr>
        </p:nvSpPr>
        <p:spPr>
          <a:xfrm>
            <a:off x="144000" y="900000"/>
            <a:ext cx="8856000" cy="18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DSW1 - </a:t>
            </a:r>
            <a:r>
              <a:rPr lang="pt-BR" sz="3600"/>
              <a:t>Desenvolvimento de Sistemas WEB 1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ao HTML</a:t>
            </a:r>
            <a:endParaRPr/>
          </a:p>
        </p:txBody>
      </p:sp>
      <p:sp>
        <p:nvSpPr>
          <p:cNvPr id="40" name="Google Shape;40;p8"/>
          <p:cNvSpPr txBox="1"/>
          <p:nvPr>
            <p:ph idx="1" type="subTitle"/>
          </p:nvPr>
        </p:nvSpPr>
        <p:spPr>
          <a:xfrm>
            <a:off x="144000" y="2781100"/>
            <a:ext cx="8856000" cy="7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Professores: Fábio e Jorge</a:t>
            </a:r>
            <a:endParaRPr/>
          </a:p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0" y="4822700"/>
            <a:ext cx="548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144000" y="106925"/>
            <a:ext cx="88560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Compactação de arquivos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fazer?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144000" y="900000"/>
            <a:ext cx="88560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Descompactar Arquivos: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Localizar o Arquivo Compactado: Navegue até a pasta que contém o arquivo compactado.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Botão Direito do Mouse: Clique com o botão direito no arquivo compactado.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Escolher o 7-Zip: No menu de contexto, vá para a opção "7-Zip" e escolha "Extrair aqui" para extrair os arquivos na mesma pasta ou "Extrair para &lt;nome do arquivo&gt;" para extrair em uma nova pasta com o nome do arquivo.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Aguardar a Extração: Aguarde enquanto o 7-Zip extrai os arquivos.</a:t>
            </a:r>
            <a:endParaRPr/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0" y="4822700"/>
            <a:ext cx="548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144000" y="106925"/>
            <a:ext cx="88560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Compactação de arquivos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144000" y="900000"/>
            <a:ext cx="88560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Vantagens do uso de compactação de arquivos: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Economia de Espaço: Arquivos compactados ocupam menos espaço de armazenamento, sendo úteis em discos rígidos, pen drives, e-mails, etc.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Transferência Eficiente: Arquivos menores são mais rápidos para serem transferidos pela internet. Isso é especialmente importante ao enviar anexos de e-mail ou ao fazer upload/download de arquivos em servidores.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Organização: Compactar vários arquivos relacionados em um único arquivo pode ajudar a manter a organização. Isso é comum ao empacotar um conjunto de arquivos relacionados em um arquivo zip.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Backup Eficiente: Compactar arquivos antes de fazer backup economiza espaço e reduz o tempo necessário para realizar backups.</a:t>
            </a:r>
            <a:endParaRPr/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0" y="4822700"/>
            <a:ext cx="548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144000" y="106925"/>
            <a:ext cx="88560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Web</a:t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144000" y="1140950"/>
            <a:ext cx="2797200" cy="3303300"/>
          </a:xfrm>
          <a:prstGeom prst="rect">
            <a:avLst/>
          </a:prstGeom>
          <a:solidFill>
            <a:srgbClr val="00808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latin typeface="Calibri"/>
                <a:ea typeface="Calibri"/>
                <a:cs typeface="Calibri"/>
                <a:sym typeface="Calibri"/>
              </a:rPr>
              <a:t>CONTEÚDO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latin typeface="Calibri"/>
                <a:ea typeface="Calibri"/>
                <a:cs typeface="Calibri"/>
                <a:sym typeface="Calibri"/>
              </a:rPr>
              <a:t>HTML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Textos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Listas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Imagens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Vídeos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Tabelas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3173400" y="1140950"/>
            <a:ext cx="2797200" cy="3303300"/>
          </a:xfrm>
          <a:prstGeom prst="rect">
            <a:avLst/>
          </a:prstGeom>
          <a:solidFill>
            <a:srgbClr val="02967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latin typeface="Calibri"/>
                <a:ea typeface="Calibri"/>
                <a:cs typeface="Calibri"/>
                <a:sym typeface="Calibri"/>
              </a:rPr>
              <a:t>Design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latin typeface="Calibri"/>
                <a:ea typeface="Calibri"/>
                <a:cs typeface="Calibri"/>
                <a:sym typeface="Calibri"/>
              </a:rPr>
              <a:t>CSS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Cores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Layouts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Posição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Tamanhos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6202800" y="1140950"/>
            <a:ext cx="2797200" cy="3303300"/>
          </a:xfrm>
          <a:prstGeom prst="rect">
            <a:avLst/>
          </a:prstGeom>
          <a:solidFill>
            <a:srgbClr val="00CC9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Calibri"/>
                <a:ea typeface="Calibri"/>
                <a:cs typeface="Calibri"/>
                <a:sym typeface="Calibri"/>
              </a:rPr>
              <a:t>Interações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Customizações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Menus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Validações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Ações do site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25504" l="69391" r="7757" t="26018"/>
          <a:stretch/>
        </p:blipFill>
        <p:spPr>
          <a:xfrm>
            <a:off x="7768200" y="2735100"/>
            <a:ext cx="1158200" cy="1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 b="25504" l="8011" r="69138" t="26018"/>
          <a:stretch/>
        </p:blipFill>
        <p:spPr>
          <a:xfrm>
            <a:off x="1709375" y="2735100"/>
            <a:ext cx="1158200" cy="1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25504" l="38406" r="38742" t="26018"/>
          <a:stretch/>
        </p:blipFill>
        <p:spPr>
          <a:xfrm>
            <a:off x="4775588" y="2735100"/>
            <a:ext cx="1158200" cy="16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>
            <p:ph idx="12" type="sldNum"/>
          </p:nvPr>
        </p:nvSpPr>
        <p:spPr>
          <a:xfrm>
            <a:off x="0" y="4822700"/>
            <a:ext cx="548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3027200" y="892525"/>
            <a:ext cx="6054300" cy="3634500"/>
          </a:xfrm>
          <a:prstGeom prst="rect">
            <a:avLst/>
          </a:prstGeom>
          <a:solidFill>
            <a:srgbClr val="FFFFFF">
              <a:alpha val="8177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144000" y="106925"/>
            <a:ext cx="88560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WEB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b="0" l="0" r="0" t="1797"/>
          <a:stretch/>
        </p:blipFill>
        <p:spPr>
          <a:xfrm>
            <a:off x="144000" y="1012150"/>
            <a:ext cx="8855999" cy="260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3917700" y="3551350"/>
            <a:ext cx="5171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Calibri"/>
                <a:ea typeface="Calibri"/>
                <a:cs typeface="Calibri"/>
                <a:sym typeface="Calibri"/>
              </a:rPr>
              <a:t>Fonte: http://biblipole.com/wp-content/uploads/2016/06/html_with_css_vs_html_css_bootstrap_js.jpg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0" y="4822700"/>
            <a:ext cx="548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2373925" y="892525"/>
            <a:ext cx="6626100" cy="2723400"/>
          </a:xfrm>
          <a:prstGeom prst="rect">
            <a:avLst/>
          </a:prstGeom>
          <a:solidFill>
            <a:srgbClr val="FFFFFF">
              <a:alpha val="8177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144000" y="106925"/>
            <a:ext cx="88560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linguagem de marcação HTML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144000" y="900000"/>
            <a:ext cx="51927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HTML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HyperText Markup Language.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Linguagem de Marcação de Hipertexto.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Linguagem de </a:t>
            </a:r>
            <a:r>
              <a:rPr b="1" lang="pt-BR"/>
              <a:t>marcação.</a:t>
            </a:r>
            <a:endParaRPr b="1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Criada em 1991.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>
                <a:solidFill>
                  <a:schemeClr val="dk1"/>
                </a:solidFill>
              </a:rPr>
              <a:t>Versão mais nova: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>
                <a:solidFill>
                  <a:schemeClr val="dk1"/>
                </a:solidFill>
              </a:rPr>
              <a:t>HTML5.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pt-BR">
                <a:solidFill>
                  <a:schemeClr val="dk1"/>
                </a:solidFill>
              </a:rPr>
              <a:t>Será utilizada neste curso.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0" y="4822700"/>
            <a:ext cx="548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900" y="1060450"/>
            <a:ext cx="3313500" cy="33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144000" y="106925"/>
            <a:ext cx="88560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 linguagem de marcação HTML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144000" y="900000"/>
            <a:ext cx="88560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Ao visitar uma página simples na web, você pode perceber que existem diferentes distribuições e tamanhos para títulos, parágrafos, imagens, vídeos e qualquer outro elemento.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Essa estrutura é estabelecida através do HTML. </a:t>
            </a:r>
            <a:endParaRPr/>
          </a:p>
        </p:txBody>
      </p:sp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0" y="4822700"/>
            <a:ext cx="548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144000" y="106925"/>
            <a:ext cx="88560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 linguagem de marcação HTML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144000" y="900000"/>
            <a:ext cx="88560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No início da web, era comum encontrar sites apenas contendo textos e imagens simples, com estrutura básica e sem estilizações.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Nos dias atuais, muito dificilmente você encontrará sites que possuam apenas elementos HTML.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Portanto, podemos considerar o HTML o “esqueleto” da sua página.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Exemplos de sites antigos conhecidos: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https://canaltech.com.br/internet/veja-como-eram-os-sites-dessas-24-empresas-nos-anos-90-62851/</a:t>
            </a:r>
            <a:r>
              <a:rPr lang="pt-BR"/>
              <a:t>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https://archive.org/web/web.php</a:t>
            </a:r>
            <a:endParaRPr/>
          </a:p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0" y="4822700"/>
            <a:ext cx="548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144000" y="106925"/>
            <a:ext cx="88560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linguagem de marcação HTML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144000" y="900000"/>
            <a:ext cx="36192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Quando se acessa um site da web, há uma requisição ao servidor.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O servidor responde, enviando códigos HTML.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Então o seu navegador interpreta o HTML e exibe o site.</a:t>
            </a:r>
            <a:endParaRPr/>
          </a:p>
        </p:txBody>
      </p:sp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0" y="4822700"/>
            <a:ext cx="548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800" y="1351364"/>
            <a:ext cx="4574199" cy="28594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144000" y="106925"/>
            <a:ext cx="88560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 o </a:t>
            </a:r>
            <a:r>
              <a:rPr lang="pt-BR"/>
              <a:t>HTML?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144000" y="900000"/>
            <a:ext cx="88560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>
                <a:solidFill>
                  <a:schemeClr val="dk1"/>
                </a:solidFill>
              </a:rPr>
              <a:t>Navegadores interpretam (“entendem”) o código HTML.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Através de um documento HTML, ou seja, um documento com a extensão </a:t>
            </a: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r>
              <a:rPr lang="pt-BR"/>
              <a:t> ou </a:t>
            </a: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.htm</a:t>
            </a:r>
            <a:r>
              <a:rPr lang="pt-BR"/>
              <a:t>, o navegador faz a leitura do arquivo e renderiza o seu conteúdo para que o usuário final possa visualizá-lo.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Os arquivos </a:t>
            </a: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r>
              <a:rPr lang="pt-BR"/>
              <a:t> podem ser visualizados em qualquer navegador (como Google Chrome, Safari, ou Mozilla Firefox).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Geralmente um site é composto por diversas páginas HTML.</a:t>
            </a:r>
            <a:endParaRPr/>
          </a:p>
        </p:txBody>
      </p:sp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0" y="4822700"/>
            <a:ext cx="548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144000" y="106925"/>
            <a:ext cx="88560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 o HTML?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144000" y="900000"/>
            <a:ext cx="88560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>
                <a:solidFill>
                  <a:schemeClr val="dk1"/>
                </a:solidFill>
              </a:rPr>
              <a:t>O código com a linguagem HTML pode ser escrito através de qualquer editor de texto, como o próprio bloco de notas.</a:t>
            </a:r>
            <a:endParaRPr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>
                <a:solidFill>
                  <a:schemeClr val="dk1"/>
                </a:solidFill>
              </a:rPr>
              <a:t>Cada página consiste em uma série de tags (também chamados de elementos ou marcações) que podem ser considerados os blocos de construção das páginas. </a:t>
            </a:r>
            <a:endParaRPr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>
                <a:solidFill>
                  <a:schemeClr val="dk1"/>
                </a:solidFill>
              </a:rPr>
              <a:t>Esses blocos são a maneira com a qual o HTML faz a marcação dos conteúdos, criando a hierarquia e a estrutura do mesmo, dividido entre seções, parágrafos, cabeçalhos, e outros.</a:t>
            </a:r>
            <a:endParaRPr/>
          </a:p>
        </p:txBody>
      </p:sp>
      <p:sp>
        <p:nvSpPr>
          <p:cNvPr id="176" name="Google Shape;176;p26"/>
          <p:cNvSpPr txBox="1"/>
          <p:nvPr>
            <p:ph idx="12" type="sldNum"/>
          </p:nvPr>
        </p:nvSpPr>
        <p:spPr>
          <a:xfrm>
            <a:off x="0" y="4822700"/>
            <a:ext cx="548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0" y="4822700"/>
            <a:ext cx="548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7" name="Google Shape;47;p9"/>
          <p:cNvSpPr txBox="1"/>
          <p:nvPr>
            <p:ph idx="4294967295" type="title"/>
          </p:nvPr>
        </p:nvSpPr>
        <p:spPr>
          <a:xfrm>
            <a:off x="144000" y="1888700"/>
            <a:ext cx="88560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600"/>
              <a:t>Antes de começar…</a:t>
            </a:r>
            <a:endParaRPr sz="4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144000" y="106925"/>
            <a:ext cx="88560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linguagem de marcação HTML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144000" y="900000"/>
            <a:ext cx="88560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Linguagens de marcação colocam </a:t>
            </a:r>
            <a:r>
              <a:rPr b="1" lang="pt-BR"/>
              <a:t>marcas</a:t>
            </a:r>
            <a:r>
              <a:rPr lang="pt-BR"/>
              <a:t> no conteúdo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Servem para o navegador entender o que deve ser feito quando encontra essas marcas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As marcas podem indicar, por exemplo: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Texto negrito, itálico, sublinhado, etc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Links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Dar significado a determinado conteúdo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Em HTML as marcas são feitas por meio de </a:t>
            </a:r>
            <a:r>
              <a:rPr b="1" lang="pt-BR"/>
              <a:t>TAGs</a:t>
            </a:r>
            <a:endParaRPr b="1"/>
          </a:p>
        </p:txBody>
      </p:sp>
      <p:sp>
        <p:nvSpPr>
          <p:cNvPr id="183" name="Google Shape;183;p27"/>
          <p:cNvSpPr txBox="1"/>
          <p:nvPr>
            <p:ph idx="12" type="sldNum"/>
          </p:nvPr>
        </p:nvSpPr>
        <p:spPr>
          <a:xfrm>
            <a:off x="0" y="4822700"/>
            <a:ext cx="548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4" name="Google Shape;184;p27"/>
          <p:cNvSpPr txBox="1"/>
          <p:nvPr/>
        </p:nvSpPr>
        <p:spPr>
          <a:xfrm>
            <a:off x="1479300" y="3554100"/>
            <a:ext cx="6185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latin typeface="Courier New"/>
                <a:ea typeface="Courier New"/>
                <a:cs typeface="Courier New"/>
                <a:sym typeface="Courier New"/>
              </a:rPr>
              <a:t>&lt;tag&gt;&lt;/tag&gt;</a:t>
            </a:r>
            <a:endParaRPr b="1" sz="6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144000" y="106925"/>
            <a:ext cx="88560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básica de um documento HTML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144000" y="900000"/>
            <a:ext cx="8856000" cy="37623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>
                <a:latin typeface="Courier New"/>
                <a:ea typeface="Courier New"/>
                <a:cs typeface="Courier New"/>
                <a:sym typeface="Courier New"/>
              </a:rPr>
              <a:t>   		&lt;title&gt;&lt;/title&gt;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5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0" y="4822700"/>
            <a:ext cx="548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144000" y="106925"/>
            <a:ext cx="88560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básica de um documento HTML</a:t>
            </a:r>
            <a:endParaRPr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144000" y="900000"/>
            <a:ext cx="8856000" cy="37623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>
                <a:latin typeface="Courier New"/>
                <a:ea typeface="Courier New"/>
                <a:cs typeface="Courier New"/>
                <a:sym typeface="Courier New"/>
              </a:rPr>
              <a:t>   		&lt;title&gt;&lt;/title&gt;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5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29"/>
          <p:cNvSpPr txBox="1"/>
          <p:nvPr>
            <p:ph idx="12" type="sldNum"/>
          </p:nvPr>
        </p:nvSpPr>
        <p:spPr>
          <a:xfrm>
            <a:off x="0" y="4822700"/>
            <a:ext cx="548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9" name="Google Shape;199;p29"/>
          <p:cNvSpPr/>
          <p:nvPr/>
        </p:nvSpPr>
        <p:spPr>
          <a:xfrm>
            <a:off x="6348875" y="964400"/>
            <a:ext cx="2576400" cy="736200"/>
          </a:xfrm>
          <a:prstGeom prst="wedgeRectCallout">
            <a:avLst>
              <a:gd fmla="val -215712" name="adj1"/>
              <a:gd fmla="val -29768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Indica </a:t>
            </a: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que o documento contém código HTML5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144000" y="106925"/>
            <a:ext cx="88560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básica de um documento HTML</a:t>
            </a:r>
            <a:endParaRPr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144000" y="900000"/>
            <a:ext cx="8856000" cy="37623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>
                <a:latin typeface="Courier New"/>
                <a:ea typeface="Courier New"/>
                <a:cs typeface="Courier New"/>
                <a:sym typeface="Courier New"/>
              </a:rPr>
              <a:t>   		&lt;title&gt;&lt;/title&gt;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5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30"/>
          <p:cNvSpPr txBox="1"/>
          <p:nvPr>
            <p:ph idx="12" type="sldNum"/>
          </p:nvPr>
        </p:nvSpPr>
        <p:spPr>
          <a:xfrm>
            <a:off x="0" y="4822700"/>
            <a:ext cx="548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7" name="Google Shape;207;p30"/>
          <p:cNvSpPr/>
          <p:nvPr/>
        </p:nvSpPr>
        <p:spPr>
          <a:xfrm>
            <a:off x="6348875" y="1360075"/>
            <a:ext cx="2576400" cy="736200"/>
          </a:xfrm>
          <a:prstGeom prst="wedgeRectCallout">
            <a:avLst>
              <a:gd fmla="val -256782" name="adj1"/>
              <a:gd fmla="val -28521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Tag que indica início do código</a:t>
            </a: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 HTML5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/>
          <p:nvPr/>
        </p:nvSpPr>
        <p:spPr>
          <a:xfrm>
            <a:off x="6348875" y="3706400"/>
            <a:ext cx="2576400" cy="736200"/>
          </a:xfrm>
          <a:prstGeom prst="wedgeRectCallout">
            <a:avLst>
              <a:gd fmla="val -253925" name="adj1"/>
              <a:gd fmla="val 10225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Tag que indica o fim do código HTML5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144000" y="106925"/>
            <a:ext cx="88560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básica de um documento HTML</a:t>
            </a:r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144000" y="900000"/>
            <a:ext cx="8856000" cy="37623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>
                <a:latin typeface="Courier New"/>
                <a:ea typeface="Courier New"/>
                <a:cs typeface="Courier New"/>
                <a:sym typeface="Courier New"/>
              </a:rPr>
              <a:t>   		&lt;title&gt;&lt;/title&gt;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5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31"/>
          <p:cNvSpPr txBox="1"/>
          <p:nvPr>
            <p:ph idx="12" type="sldNum"/>
          </p:nvPr>
        </p:nvSpPr>
        <p:spPr>
          <a:xfrm>
            <a:off x="0" y="4822700"/>
            <a:ext cx="548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6" name="Google Shape;216;p31"/>
          <p:cNvSpPr/>
          <p:nvPr/>
        </p:nvSpPr>
        <p:spPr>
          <a:xfrm>
            <a:off x="6615700" y="1869875"/>
            <a:ext cx="1122600" cy="397500"/>
          </a:xfrm>
          <a:prstGeom prst="wedgeRectCallout">
            <a:avLst>
              <a:gd fmla="val -497521" name="adj1"/>
              <a:gd fmla="val 141616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1"/>
          <p:cNvSpPr/>
          <p:nvPr/>
        </p:nvSpPr>
        <p:spPr>
          <a:xfrm>
            <a:off x="6423600" y="1700525"/>
            <a:ext cx="2576400" cy="829800"/>
          </a:xfrm>
          <a:prstGeom prst="wedgeRectCallout">
            <a:avLst>
              <a:gd fmla="val -240397" name="adj1"/>
              <a:gd fmla="val -28727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Tag que </a:t>
            </a: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receberá todas as informações básicas da sua página. Ex: título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144000" y="106925"/>
            <a:ext cx="88560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básica de um documento HTML</a:t>
            </a:r>
            <a:endParaRPr/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144000" y="900000"/>
            <a:ext cx="8856000" cy="37623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>
                <a:latin typeface="Courier New"/>
                <a:ea typeface="Courier New"/>
                <a:cs typeface="Courier New"/>
                <a:sym typeface="Courier New"/>
              </a:rPr>
              <a:t>   		&lt;title&gt;&lt;/title&gt;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5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32"/>
          <p:cNvSpPr txBox="1"/>
          <p:nvPr>
            <p:ph idx="12" type="sldNum"/>
          </p:nvPr>
        </p:nvSpPr>
        <p:spPr>
          <a:xfrm>
            <a:off x="0" y="4822700"/>
            <a:ext cx="548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5" name="Google Shape;225;p32"/>
          <p:cNvSpPr/>
          <p:nvPr/>
        </p:nvSpPr>
        <p:spPr>
          <a:xfrm>
            <a:off x="6615700" y="2723575"/>
            <a:ext cx="1122600" cy="975300"/>
          </a:xfrm>
          <a:prstGeom prst="wedgeRectCallout">
            <a:avLst>
              <a:gd fmla="val -497521" name="adj1"/>
              <a:gd fmla="val 55662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2"/>
          <p:cNvSpPr/>
          <p:nvPr/>
        </p:nvSpPr>
        <p:spPr>
          <a:xfrm>
            <a:off x="6423600" y="2318725"/>
            <a:ext cx="2576400" cy="1509000"/>
          </a:xfrm>
          <a:prstGeom prst="wedgeRectCallout">
            <a:avLst>
              <a:gd fmla="val -240397" name="adj1"/>
              <a:gd fmla="val -28727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Indica o corpo do nosso documento, onde estarão todos os elementos que serão interpretados e exibidos na tela do navegador.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144000" y="106925"/>
            <a:ext cx="88560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prática 1</a:t>
            </a:r>
            <a:endParaRPr/>
          </a:p>
        </p:txBody>
      </p:sp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144000" y="900000"/>
            <a:ext cx="88560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Nossa primeira página em HTML</a:t>
            </a:r>
            <a:endParaRPr/>
          </a:p>
        </p:txBody>
      </p:sp>
      <p:sp>
        <p:nvSpPr>
          <p:cNvPr id="233" name="Google Shape;233;p33"/>
          <p:cNvSpPr txBox="1"/>
          <p:nvPr>
            <p:ph idx="12" type="sldNum"/>
          </p:nvPr>
        </p:nvSpPr>
        <p:spPr>
          <a:xfrm>
            <a:off x="0" y="4822700"/>
            <a:ext cx="548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5721" y="2327925"/>
            <a:ext cx="2872550" cy="20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144000" y="106925"/>
            <a:ext cx="88560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prática 1</a:t>
            </a:r>
            <a:endParaRPr/>
          </a:p>
        </p:txBody>
      </p:sp>
      <p:sp>
        <p:nvSpPr>
          <p:cNvPr id="240" name="Google Shape;240;p34"/>
          <p:cNvSpPr txBox="1"/>
          <p:nvPr>
            <p:ph idx="12" type="sldNum"/>
          </p:nvPr>
        </p:nvSpPr>
        <p:spPr>
          <a:xfrm>
            <a:off x="0" y="4822700"/>
            <a:ext cx="548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41" name="Google Shape;2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900" y="1209475"/>
            <a:ext cx="4448175" cy="3143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144000" y="106925"/>
            <a:ext cx="88560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prática 2</a:t>
            </a:r>
            <a:endParaRPr/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144000" y="900000"/>
            <a:ext cx="88560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“Olá, mundo” no título (&lt;h1&gt;) seguido de um subtítulo e um texto em um parágrafo</a:t>
            </a:r>
            <a:endParaRPr/>
          </a:p>
        </p:txBody>
      </p:sp>
      <p:sp>
        <p:nvSpPr>
          <p:cNvPr id="248" name="Google Shape;248;p35"/>
          <p:cNvSpPr txBox="1"/>
          <p:nvPr>
            <p:ph idx="12" type="sldNum"/>
          </p:nvPr>
        </p:nvSpPr>
        <p:spPr>
          <a:xfrm>
            <a:off x="0" y="4822700"/>
            <a:ext cx="548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144000" y="106925"/>
            <a:ext cx="88560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prática 2</a:t>
            </a:r>
            <a:endParaRPr/>
          </a:p>
        </p:txBody>
      </p:sp>
      <p:sp>
        <p:nvSpPr>
          <p:cNvPr id="254" name="Google Shape;254;p36"/>
          <p:cNvSpPr txBox="1"/>
          <p:nvPr>
            <p:ph idx="12" type="sldNum"/>
          </p:nvPr>
        </p:nvSpPr>
        <p:spPr>
          <a:xfrm>
            <a:off x="0" y="4822700"/>
            <a:ext cx="548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55" name="Google Shape;2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100" y="1052225"/>
            <a:ext cx="7800975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title"/>
          </p:nvPr>
        </p:nvSpPr>
        <p:spPr>
          <a:xfrm>
            <a:off x="144000" y="106925"/>
            <a:ext cx="88560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 aula passada, fizemos esse exercício:</a:t>
            </a:r>
            <a:endParaRPr/>
          </a:p>
        </p:txBody>
      </p:sp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144000" y="900000"/>
            <a:ext cx="88560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Crie a seguinte hierarquia de pastas e arquivos: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Crie uma pasta chamada “Projeto” dentro de “Documentos”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Dentro da pasta “Projeto”, crie três pastas: “Projeto1”, “Projeto2” e “Projeto3”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Dentro da pasta “Projeto2” crie a pasta “Imagens”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Dentro da pasta “Projeto1” crie um arquivo texto (.txt) com nome “info.txt”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Dentro da pasta “Imagens” coloque uma imagem qualquer (busque na internet)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Copie o arquivo “info.txt” e coloque também na pasta “Projeto3”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Renomeie o arquivo “info.txt” da pasta “Projeto3” para “dados.txt”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Renomeie a pasta “Projeto2” para “Projeto_2”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>
                <a:solidFill>
                  <a:schemeClr val="dk1"/>
                </a:solidFill>
              </a:rPr>
              <a:t>Compacte a pasta Projeto em formato zip. Dê o nome de Projeto.zip</a:t>
            </a:r>
            <a:endParaRPr/>
          </a:p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0" y="4822700"/>
            <a:ext cx="548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144000" y="106925"/>
            <a:ext cx="88560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prática 3</a:t>
            </a:r>
            <a:endParaRPr/>
          </a:p>
        </p:txBody>
      </p:sp>
      <p:sp>
        <p:nvSpPr>
          <p:cNvPr id="261" name="Google Shape;261;p37"/>
          <p:cNvSpPr txBox="1"/>
          <p:nvPr>
            <p:ph idx="1" type="body"/>
          </p:nvPr>
        </p:nvSpPr>
        <p:spPr>
          <a:xfrm>
            <a:off x="144000" y="900000"/>
            <a:ext cx="88560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Site com um poema</a:t>
            </a:r>
            <a:endParaRPr/>
          </a:p>
        </p:txBody>
      </p:sp>
      <p:sp>
        <p:nvSpPr>
          <p:cNvPr id="262" name="Google Shape;262;p37"/>
          <p:cNvSpPr txBox="1"/>
          <p:nvPr>
            <p:ph idx="12" type="sldNum"/>
          </p:nvPr>
        </p:nvSpPr>
        <p:spPr>
          <a:xfrm>
            <a:off x="0" y="4822700"/>
            <a:ext cx="548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/>
          <p:nvPr>
            <p:ph type="title"/>
          </p:nvPr>
        </p:nvSpPr>
        <p:spPr>
          <a:xfrm>
            <a:off x="144000" y="106925"/>
            <a:ext cx="88560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prática 3</a:t>
            </a:r>
            <a:endParaRPr/>
          </a:p>
        </p:txBody>
      </p:sp>
      <p:sp>
        <p:nvSpPr>
          <p:cNvPr id="268" name="Google Shape;268;p38"/>
          <p:cNvSpPr txBox="1"/>
          <p:nvPr>
            <p:ph idx="12" type="sldNum"/>
          </p:nvPr>
        </p:nvSpPr>
        <p:spPr>
          <a:xfrm>
            <a:off x="0" y="4822700"/>
            <a:ext cx="548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69" name="Google Shape;26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988" y="649700"/>
            <a:ext cx="4646033" cy="39388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>
            <p:ph type="title"/>
          </p:nvPr>
        </p:nvSpPr>
        <p:spPr>
          <a:xfrm>
            <a:off x="144000" y="106925"/>
            <a:ext cx="88560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TAGs</a:t>
            </a:r>
            <a:endParaRPr/>
          </a:p>
        </p:txBody>
      </p:sp>
      <p:sp>
        <p:nvSpPr>
          <p:cNvPr id="275" name="Google Shape;275;p39"/>
          <p:cNvSpPr txBox="1"/>
          <p:nvPr>
            <p:ph idx="1" type="body"/>
          </p:nvPr>
        </p:nvSpPr>
        <p:spPr>
          <a:xfrm>
            <a:off x="144000" y="900000"/>
            <a:ext cx="88560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&lt;     &gt;   Marca HTML ou tag HTML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Ex.: &lt;br&gt;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Tags podem ter ou não ter tags de fechamento.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Com tag de fechamento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pt-BR"/>
              <a:t>Ex.: &lt;p&gt;     &lt;/p&gt;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Sem tag de fechamento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&lt;meta charset=“UTF-8”&gt;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&lt;meta charset=“UTF-8” /&gt;  A barra é opcional</a:t>
            </a:r>
            <a:endParaRPr/>
          </a:p>
        </p:txBody>
      </p:sp>
      <p:sp>
        <p:nvSpPr>
          <p:cNvPr id="276" name="Google Shape;276;p39"/>
          <p:cNvSpPr txBox="1"/>
          <p:nvPr>
            <p:ph idx="12" type="sldNum"/>
          </p:nvPr>
        </p:nvSpPr>
        <p:spPr>
          <a:xfrm>
            <a:off x="0" y="4822700"/>
            <a:ext cx="548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144000" y="106925"/>
            <a:ext cx="88560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TAGs</a:t>
            </a:r>
            <a:endParaRPr/>
          </a:p>
        </p:txBody>
      </p:sp>
      <p:sp>
        <p:nvSpPr>
          <p:cNvPr id="282" name="Google Shape;282;p40"/>
          <p:cNvSpPr txBox="1"/>
          <p:nvPr>
            <p:ph idx="1" type="body"/>
          </p:nvPr>
        </p:nvSpPr>
        <p:spPr>
          <a:xfrm>
            <a:off x="144000" y="900000"/>
            <a:ext cx="88560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&lt;!DOCTYPE&gt;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Serve para informar aos navegadores que o documento está sendo escrito em HTML5.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pt-BR"/>
              <a:t>Ex: &lt;!DOCTYPE html&gt;</a:t>
            </a:r>
            <a:endParaRPr/>
          </a:p>
        </p:txBody>
      </p:sp>
      <p:sp>
        <p:nvSpPr>
          <p:cNvPr id="283" name="Google Shape;283;p40"/>
          <p:cNvSpPr txBox="1"/>
          <p:nvPr>
            <p:ph idx="12" type="sldNum"/>
          </p:nvPr>
        </p:nvSpPr>
        <p:spPr>
          <a:xfrm>
            <a:off x="0" y="4822700"/>
            <a:ext cx="548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/>
          <p:nvPr>
            <p:ph type="title"/>
          </p:nvPr>
        </p:nvSpPr>
        <p:spPr>
          <a:xfrm>
            <a:off x="144000" y="106925"/>
            <a:ext cx="88560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TAGs</a:t>
            </a:r>
            <a:endParaRPr/>
          </a:p>
        </p:txBody>
      </p:sp>
      <p:sp>
        <p:nvSpPr>
          <p:cNvPr id="289" name="Google Shape;289;p41"/>
          <p:cNvSpPr txBox="1"/>
          <p:nvPr>
            <p:ph idx="1" type="body"/>
          </p:nvPr>
        </p:nvSpPr>
        <p:spPr>
          <a:xfrm>
            <a:off x="144000" y="900000"/>
            <a:ext cx="88560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&lt;html&gt; &lt;/html&gt;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Os elementos da página (tags HTML) devem  estar entre as tags &lt;html&gt; e &lt;/html&gt; 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pt-BR"/>
              <a:t>Ex.: &lt;html lang=“pt-br”&gt;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&lt;html lang=“pt-br”&gt;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Indica o idioma em que a página será escrita.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Permite os mecanismos de busca (Google) pesquisar pelo idioma</a:t>
            </a:r>
            <a:endParaRPr/>
          </a:p>
        </p:txBody>
      </p:sp>
      <p:sp>
        <p:nvSpPr>
          <p:cNvPr id="290" name="Google Shape;290;p41"/>
          <p:cNvSpPr txBox="1"/>
          <p:nvPr>
            <p:ph idx="12" type="sldNum"/>
          </p:nvPr>
        </p:nvSpPr>
        <p:spPr>
          <a:xfrm>
            <a:off x="0" y="4822700"/>
            <a:ext cx="548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/>
          <p:nvPr>
            <p:ph type="title"/>
          </p:nvPr>
        </p:nvSpPr>
        <p:spPr>
          <a:xfrm>
            <a:off x="144000" y="106925"/>
            <a:ext cx="88560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TAGs</a:t>
            </a:r>
            <a:endParaRPr/>
          </a:p>
        </p:txBody>
      </p:sp>
      <p:sp>
        <p:nvSpPr>
          <p:cNvPr id="296" name="Google Shape;296;p42"/>
          <p:cNvSpPr txBox="1"/>
          <p:nvPr>
            <p:ph idx="1" type="body"/>
          </p:nvPr>
        </p:nvSpPr>
        <p:spPr>
          <a:xfrm>
            <a:off x="144000" y="900000"/>
            <a:ext cx="88560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&lt;head&gt;&lt;/head&gt;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Local no qual você irá incluir todos os elementos que deseja incluir na página mas que não deve ser renderizado.</a:t>
            </a:r>
            <a:endParaRPr/>
          </a:p>
        </p:txBody>
      </p:sp>
      <p:sp>
        <p:nvSpPr>
          <p:cNvPr id="297" name="Google Shape;297;p42"/>
          <p:cNvSpPr txBox="1"/>
          <p:nvPr>
            <p:ph idx="12" type="sldNum"/>
          </p:nvPr>
        </p:nvSpPr>
        <p:spPr>
          <a:xfrm>
            <a:off x="0" y="4822700"/>
            <a:ext cx="548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>
            <p:ph type="title"/>
          </p:nvPr>
        </p:nvSpPr>
        <p:spPr>
          <a:xfrm>
            <a:off x="144000" y="106925"/>
            <a:ext cx="88560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TAGs</a:t>
            </a:r>
            <a:endParaRPr/>
          </a:p>
        </p:txBody>
      </p:sp>
      <p:sp>
        <p:nvSpPr>
          <p:cNvPr id="303" name="Google Shape;303;p43"/>
          <p:cNvSpPr txBox="1"/>
          <p:nvPr>
            <p:ph idx="1" type="body"/>
          </p:nvPr>
        </p:nvSpPr>
        <p:spPr>
          <a:xfrm>
            <a:off x="144000" y="900000"/>
            <a:ext cx="88560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&lt;title&gt;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Representa o título da página, que constará na barra de título do navegador.</a:t>
            </a:r>
            <a:endParaRPr/>
          </a:p>
        </p:txBody>
      </p:sp>
      <p:sp>
        <p:nvSpPr>
          <p:cNvPr id="304" name="Google Shape;304;p43"/>
          <p:cNvSpPr txBox="1"/>
          <p:nvPr>
            <p:ph idx="12" type="sldNum"/>
          </p:nvPr>
        </p:nvSpPr>
        <p:spPr>
          <a:xfrm>
            <a:off x="0" y="4822700"/>
            <a:ext cx="548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05" name="Google Shape;30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625" y="1765222"/>
            <a:ext cx="5046749" cy="27137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/>
          <p:nvPr>
            <p:ph type="title"/>
          </p:nvPr>
        </p:nvSpPr>
        <p:spPr>
          <a:xfrm>
            <a:off x="144000" y="106925"/>
            <a:ext cx="88560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TAGs</a:t>
            </a:r>
            <a:endParaRPr/>
          </a:p>
        </p:txBody>
      </p:sp>
      <p:sp>
        <p:nvSpPr>
          <p:cNvPr id="311" name="Google Shape;311;p44"/>
          <p:cNvSpPr txBox="1"/>
          <p:nvPr>
            <p:ph idx="1" type="body"/>
          </p:nvPr>
        </p:nvSpPr>
        <p:spPr>
          <a:xfrm>
            <a:off x="144000" y="900000"/>
            <a:ext cx="88560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&lt;body&gt;&lt;/body&gt;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Neste elemento ficarão todos os elementos que serão renderizados pelo navegador, ou seja, todo o corpo da sua página HTML.</a:t>
            </a:r>
            <a:endParaRPr/>
          </a:p>
        </p:txBody>
      </p:sp>
      <p:sp>
        <p:nvSpPr>
          <p:cNvPr id="312" name="Google Shape;312;p44"/>
          <p:cNvSpPr txBox="1"/>
          <p:nvPr>
            <p:ph idx="12" type="sldNum"/>
          </p:nvPr>
        </p:nvSpPr>
        <p:spPr>
          <a:xfrm>
            <a:off x="0" y="4822700"/>
            <a:ext cx="548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 txBox="1"/>
          <p:nvPr>
            <p:ph type="title"/>
          </p:nvPr>
        </p:nvSpPr>
        <p:spPr>
          <a:xfrm>
            <a:off x="144000" y="106925"/>
            <a:ext cx="88560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TAGs</a:t>
            </a:r>
            <a:endParaRPr/>
          </a:p>
        </p:txBody>
      </p:sp>
      <p:sp>
        <p:nvSpPr>
          <p:cNvPr id="318" name="Google Shape;318;p45"/>
          <p:cNvSpPr txBox="1"/>
          <p:nvPr>
            <p:ph idx="1" type="body"/>
          </p:nvPr>
        </p:nvSpPr>
        <p:spPr>
          <a:xfrm>
            <a:off x="144000" y="900000"/>
            <a:ext cx="88560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Headings – Títulos (cabeçalhos)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&lt;h1&gt; &lt;/h1&gt;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&lt;h2&gt; &lt;/h2&gt;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&lt;h3&gt; &lt;/h3&gt;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&lt;h4&gt; &lt;/h4&gt;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&lt;h5&gt;&lt;/h5&gt;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&lt;h6&gt;&lt;/h6&gt;</a:t>
            </a:r>
            <a:endParaRPr/>
          </a:p>
        </p:txBody>
      </p:sp>
      <p:sp>
        <p:nvSpPr>
          <p:cNvPr id="319" name="Google Shape;319;p45"/>
          <p:cNvSpPr txBox="1"/>
          <p:nvPr>
            <p:ph idx="12" type="sldNum"/>
          </p:nvPr>
        </p:nvSpPr>
        <p:spPr>
          <a:xfrm>
            <a:off x="0" y="4822700"/>
            <a:ext cx="548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20" name="Google Shape;32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5147" y="644103"/>
            <a:ext cx="3147175" cy="36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 txBox="1"/>
          <p:nvPr>
            <p:ph type="title"/>
          </p:nvPr>
        </p:nvSpPr>
        <p:spPr>
          <a:xfrm>
            <a:off x="144000" y="106925"/>
            <a:ext cx="88560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TAGs</a:t>
            </a:r>
            <a:endParaRPr/>
          </a:p>
        </p:txBody>
      </p:sp>
      <p:sp>
        <p:nvSpPr>
          <p:cNvPr id="326" name="Google Shape;326;p46"/>
          <p:cNvSpPr txBox="1"/>
          <p:nvPr>
            <p:ph idx="1" type="body"/>
          </p:nvPr>
        </p:nvSpPr>
        <p:spPr>
          <a:xfrm>
            <a:off x="144000" y="900000"/>
            <a:ext cx="88560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&lt;p&gt;  &lt;/p&gt;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parágrafo</a:t>
            </a:r>
            <a:endParaRPr/>
          </a:p>
        </p:txBody>
      </p:sp>
      <p:sp>
        <p:nvSpPr>
          <p:cNvPr id="327" name="Google Shape;327;p46"/>
          <p:cNvSpPr txBox="1"/>
          <p:nvPr>
            <p:ph idx="12" type="sldNum"/>
          </p:nvPr>
        </p:nvSpPr>
        <p:spPr>
          <a:xfrm>
            <a:off x="0" y="4822700"/>
            <a:ext cx="548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28" name="Google Shape;32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99" y="1823930"/>
            <a:ext cx="4745799" cy="2074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9" name="Google Shape;32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7486" y="1778400"/>
            <a:ext cx="3882515" cy="212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144000" y="106925"/>
            <a:ext cx="88560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básicos de manipulação de arquivos e diretórios (pastas) no SO Windows</a:t>
            </a:r>
            <a:endParaRPr/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144000" y="900000"/>
            <a:ext cx="88560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Navegação: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Use o Explorador de Arquivos para visualizar seus arquivos e pastas.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Criar Pasta: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Crie uma nova pasta clicando com o botão direito em uma área em branco e selecionando "Nova Pasta".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Tecla de atalho: Ctrl + Shift + 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Renomear: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Renomeie uma pasta ou arquivo clicando com o botão direito e selecionando "Renomear".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>
                <a:solidFill>
                  <a:schemeClr val="dk1"/>
                </a:solidFill>
              </a:rPr>
              <a:t>Tecla de atalho: F2</a:t>
            </a:r>
            <a:endParaRPr/>
          </a:p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0" y="4822700"/>
            <a:ext cx="548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"/>
          <p:cNvSpPr txBox="1"/>
          <p:nvPr>
            <p:ph type="title"/>
          </p:nvPr>
        </p:nvSpPr>
        <p:spPr>
          <a:xfrm>
            <a:off x="144000" y="106925"/>
            <a:ext cx="88560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TAGs</a:t>
            </a:r>
            <a:endParaRPr/>
          </a:p>
        </p:txBody>
      </p:sp>
      <p:sp>
        <p:nvSpPr>
          <p:cNvPr id="335" name="Google Shape;335;p47"/>
          <p:cNvSpPr txBox="1"/>
          <p:nvPr>
            <p:ph idx="1" type="body"/>
          </p:nvPr>
        </p:nvSpPr>
        <p:spPr>
          <a:xfrm>
            <a:off x="144000" y="900000"/>
            <a:ext cx="88560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&lt;br&gt;  Quebra as linhas em um parágrafo.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&lt;p&gt;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quebrar&lt;br&gt;linhas&lt;br&gt;em um&lt;br&gt;parágrafo,&lt;br&gt;use a tag br.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&lt;/p&gt;</a:t>
            </a:r>
            <a:endParaRPr/>
          </a:p>
        </p:txBody>
      </p:sp>
      <p:sp>
        <p:nvSpPr>
          <p:cNvPr id="336" name="Google Shape;336;p47"/>
          <p:cNvSpPr txBox="1"/>
          <p:nvPr>
            <p:ph idx="12" type="sldNum"/>
          </p:nvPr>
        </p:nvSpPr>
        <p:spPr>
          <a:xfrm>
            <a:off x="0" y="4822700"/>
            <a:ext cx="548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/>
          <p:nvPr>
            <p:ph idx="12" type="sldNum"/>
          </p:nvPr>
        </p:nvSpPr>
        <p:spPr>
          <a:xfrm>
            <a:off x="0" y="4822700"/>
            <a:ext cx="548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2" name="Google Shape;342;p48"/>
          <p:cNvSpPr txBox="1"/>
          <p:nvPr/>
        </p:nvSpPr>
        <p:spPr>
          <a:xfrm>
            <a:off x="144000" y="409750"/>
            <a:ext cx="8856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solidFill>
                  <a:srgbClr val="008080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b="1" sz="9600">
              <a:solidFill>
                <a:srgbClr val="0080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3" name="Google Shape;34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250" y="1956750"/>
            <a:ext cx="3355399" cy="2415901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8"/>
          <p:cNvSpPr txBox="1"/>
          <p:nvPr/>
        </p:nvSpPr>
        <p:spPr>
          <a:xfrm>
            <a:off x="2864559" y="4299047"/>
            <a:ext cx="3502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latin typeface="Calibri"/>
                <a:ea typeface="Calibri"/>
                <a:cs typeface="Calibri"/>
                <a:sym typeface="Calibri"/>
              </a:rPr>
              <a:t>fonte: https://www.productivecsharp.com/wp-content/uploads/2016/11/hard-work-e1479427265707.jpeg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9"/>
          <p:cNvSpPr txBox="1"/>
          <p:nvPr>
            <p:ph type="title"/>
          </p:nvPr>
        </p:nvSpPr>
        <p:spPr>
          <a:xfrm>
            <a:off x="144000" y="106925"/>
            <a:ext cx="88560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01</a:t>
            </a:r>
            <a:endParaRPr/>
          </a:p>
        </p:txBody>
      </p:sp>
      <p:sp>
        <p:nvSpPr>
          <p:cNvPr id="350" name="Google Shape;350;p49"/>
          <p:cNvSpPr txBox="1"/>
          <p:nvPr>
            <p:ph idx="1" type="body"/>
          </p:nvPr>
        </p:nvSpPr>
        <p:spPr>
          <a:xfrm>
            <a:off x="144000" y="900000"/>
            <a:ext cx="88560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Faça uma página em HTML que mostre a frase: “Olá, Mundo!”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Defina o título (tag title) da sua página para: “Meu primeiro exercício de DSW1”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0"/>
          <p:cNvSpPr txBox="1"/>
          <p:nvPr>
            <p:ph type="title"/>
          </p:nvPr>
        </p:nvSpPr>
        <p:spPr>
          <a:xfrm>
            <a:off x="144000" y="106925"/>
            <a:ext cx="88560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02</a:t>
            </a:r>
            <a:endParaRPr/>
          </a:p>
        </p:txBody>
      </p:sp>
      <p:sp>
        <p:nvSpPr>
          <p:cNvPr id="356" name="Google Shape;356;p50"/>
          <p:cNvSpPr txBox="1"/>
          <p:nvPr>
            <p:ph idx="1" type="body"/>
          </p:nvPr>
        </p:nvSpPr>
        <p:spPr>
          <a:xfrm>
            <a:off x="144000" y="900000"/>
            <a:ext cx="88560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Faça uma página em HTML que </a:t>
            </a:r>
            <a:r>
              <a:rPr lang="pt-BR">
                <a:solidFill>
                  <a:schemeClr val="dk1"/>
                </a:solidFill>
              </a:rPr>
              <a:t>mostre o seu nome, em uma tag h1. Coloque um título (tag title) na sua página.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1"/>
          <p:cNvSpPr txBox="1"/>
          <p:nvPr>
            <p:ph type="title"/>
          </p:nvPr>
        </p:nvSpPr>
        <p:spPr>
          <a:xfrm>
            <a:off x="144000" y="106925"/>
            <a:ext cx="88560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03</a:t>
            </a:r>
            <a:endParaRPr/>
          </a:p>
        </p:txBody>
      </p:sp>
      <p:sp>
        <p:nvSpPr>
          <p:cNvPr id="362" name="Google Shape;362;p51"/>
          <p:cNvSpPr txBox="1"/>
          <p:nvPr>
            <p:ph idx="1" type="body"/>
          </p:nvPr>
        </p:nvSpPr>
        <p:spPr>
          <a:xfrm>
            <a:off x="144000" y="900000"/>
            <a:ext cx="88560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Faça uma página em HTML </a:t>
            </a:r>
            <a:r>
              <a:rPr lang="pt-BR">
                <a:solidFill>
                  <a:schemeClr val="dk1"/>
                </a:solidFill>
              </a:rPr>
              <a:t>mostre o seu nome em uma tag de &lt;h1&gt;. Após isso, escreva cinco coisas que você gosta, na ordem de preferência, nas tags de heading de &lt;h2&gt; a &lt;h6&gt;. Veja o exemplo abaixo:</a:t>
            </a:r>
            <a:endParaRPr/>
          </a:p>
        </p:txBody>
      </p:sp>
      <p:pic>
        <p:nvPicPr>
          <p:cNvPr id="363" name="Google Shape;36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823" y="2185826"/>
            <a:ext cx="3504350" cy="2373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2"/>
          <p:cNvSpPr txBox="1"/>
          <p:nvPr>
            <p:ph type="title"/>
          </p:nvPr>
        </p:nvSpPr>
        <p:spPr>
          <a:xfrm>
            <a:off x="144000" y="106925"/>
            <a:ext cx="88560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04</a:t>
            </a:r>
            <a:endParaRPr/>
          </a:p>
        </p:txBody>
      </p:sp>
      <p:sp>
        <p:nvSpPr>
          <p:cNvPr id="369" name="Google Shape;369;p52"/>
          <p:cNvSpPr txBox="1"/>
          <p:nvPr>
            <p:ph idx="1" type="body"/>
          </p:nvPr>
        </p:nvSpPr>
        <p:spPr>
          <a:xfrm>
            <a:off x="144000" y="900000"/>
            <a:ext cx="88560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Faça uma página em HTML </a:t>
            </a:r>
            <a:r>
              <a:rPr lang="pt-BR">
                <a:solidFill>
                  <a:schemeClr val="dk1"/>
                </a:solidFill>
              </a:rPr>
              <a:t>mostre o seu nome em uma tag de &lt;h1&gt;. Insira uma linha horizontal e após isso escreva um breve parágrafo (use a tag de parágrafo) sobre você.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>
            <p:ph type="title"/>
          </p:nvPr>
        </p:nvSpPr>
        <p:spPr>
          <a:xfrm>
            <a:off x="144000" y="106925"/>
            <a:ext cx="88560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05</a:t>
            </a:r>
            <a:endParaRPr/>
          </a:p>
        </p:txBody>
      </p:sp>
      <p:sp>
        <p:nvSpPr>
          <p:cNvPr id="375" name="Google Shape;375;p53"/>
          <p:cNvSpPr txBox="1"/>
          <p:nvPr>
            <p:ph idx="1" type="body"/>
          </p:nvPr>
        </p:nvSpPr>
        <p:spPr>
          <a:xfrm>
            <a:off x="144000" y="900000"/>
            <a:ext cx="88560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Pense em um bolo que você gosta.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Pesquise a receita desse bolo e faça uma página em HTML </a:t>
            </a:r>
            <a:r>
              <a:rPr lang="pt-BR">
                <a:solidFill>
                  <a:schemeClr val="dk1"/>
                </a:solidFill>
              </a:rPr>
              <a:t>que exiba essa receita.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>
                <a:solidFill>
                  <a:schemeClr val="dk1"/>
                </a:solidFill>
              </a:rPr>
              <a:t>Use as tags que achar mais adequado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4"/>
          <p:cNvSpPr txBox="1"/>
          <p:nvPr>
            <p:ph type="title"/>
          </p:nvPr>
        </p:nvSpPr>
        <p:spPr>
          <a:xfrm>
            <a:off x="144000" y="106925"/>
            <a:ext cx="88560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06</a:t>
            </a:r>
            <a:endParaRPr/>
          </a:p>
        </p:txBody>
      </p:sp>
      <p:sp>
        <p:nvSpPr>
          <p:cNvPr id="381" name="Google Shape;381;p54"/>
          <p:cNvSpPr txBox="1"/>
          <p:nvPr>
            <p:ph idx="1" type="body"/>
          </p:nvPr>
        </p:nvSpPr>
        <p:spPr>
          <a:xfrm>
            <a:off x="144000" y="900000"/>
            <a:ext cx="88560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>
                <a:solidFill>
                  <a:schemeClr val="dk1"/>
                </a:solidFill>
              </a:rPr>
              <a:t>Pense em mais comidas que você gosta (no mínimo 2).</a:t>
            </a:r>
            <a:endParaRPr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>
                <a:solidFill>
                  <a:schemeClr val="dk1"/>
                </a:solidFill>
              </a:rPr>
              <a:t>Pesquise as receitas e faça uma página em HTML que exiba todas essas receitas.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>
                <a:solidFill>
                  <a:schemeClr val="dk1"/>
                </a:solidFill>
              </a:rPr>
              <a:t>Use as tags que achar mais adequado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5"/>
          <p:cNvSpPr txBox="1"/>
          <p:nvPr>
            <p:ph type="title"/>
          </p:nvPr>
        </p:nvSpPr>
        <p:spPr>
          <a:xfrm>
            <a:off x="144000" y="106925"/>
            <a:ext cx="88560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387" name="Google Shape;387;p55"/>
          <p:cNvSpPr txBox="1"/>
          <p:nvPr>
            <p:ph idx="1" type="body"/>
          </p:nvPr>
        </p:nvSpPr>
        <p:spPr>
          <a:xfrm>
            <a:off x="144000" y="900000"/>
            <a:ext cx="88560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Aulas do professor Ricardo Balieiro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Aulas do professor Rodrigo Ramos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Aulas do professor Gustava Guanabara: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https://github.com/gustavoguanabara/html-css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Tutorial Home Host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https://www.homehost.com.br/blog/tutoriais/html5/</a:t>
            </a:r>
            <a:endParaRPr/>
          </a:p>
        </p:txBody>
      </p:sp>
      <p:sp>
        <p:nvSpPr>
          <p:cNvPr id="388" name="Google Shape;388;p55"/>
          <p:cNvSpPr txBox="1"/>
          <p:nvPr>
            <p:ph idx="12" type="sldNum"/>
          </p:nvPr>
        </p:nvSpPr>
        <p:spPr>
          <a:xfrm>
            <a:off x="0" y="4822700"/>
            <a:ext cx="548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6"/>
          <p:cNvSpPr txBox="1"/>
          <p:nvPr>
            <p:ph idx="12" type="sldNum"/>
          </p:nvPr>
        </p:nvSpPr>
        <p:spPr>
          <a:xfrm>
            <a:off x="0" y="4822700"/>
            <a:ext cx="548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144000" y="106925"/>
            <a:ext cx="88560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básicos de manipulação de arquivos e diretórios (pastas) no SO Windows</a:t>
            </a:r>
            <a:endParaRPr/>
          </a:p>
        </p:txBody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144000" y="900000"/>
            <a:ext cx="88560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Copiar e Colar: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Selecione um arquivo ou pasta (ou vários deles), clique com o botão direito do mouse e escolha a opção Copiar. Vá para o local onde deseja colocar a cópia, clique com o botão direito e escolha a opção colar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Tecla de atalho: pressione Ctrl + C para copiar, vá para o local desejado e pressione Ctrl + V para colar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Mover: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>
                <a:solidFill>
                  <a:schemeClr val="dk1"/>
                </a:solidFill>
              </a:rPr>
              <a:t>Selecione um arquivo ou pasta (ou vários deles), clique com o botão direito do mouse e escolha a opção Recortar. Vá para o local onde deseja mover, clique com o botão direito e escolha a opção colar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Tecla de atalho: pressione Ctrl + X e cole em um novo local para mover</a:t>
            </a:r>
            <a:endParaRPr/>
          </a:p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0" y="4822700"/>
            <a:ext cx="548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144000" y="106925"/>
            <a:ext cx="88560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básicos de manipulação de arquivos e diretórios (pastas) no SO Windows</a:t>
            </a:r>
            <a:endParaRPr/>
          </a:p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>
            <a:off x="144000" y="900000"/>
            <a:ext cx="88560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Seleção Múltipla: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Shift + Clique: Seleciona um intervalo de itens.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Ctrl + Clique: Seleciona itens individuais.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Exibição de Detalhes: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No Explorador de Arquivos, escolha a visualização de "Detalhes" para ver informações sobre arquivos, como tamanho e data de modificação.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Painel de Navegação: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Utilize o painel de navegação à esquerda para acessar rapidamente bibliotecas, </a:t>
            </a:r>
            <a:r>
              <a:rPr lang="pt-BR"/>
              <a:t>drivers</a:t>
            </a:r>
            <a:r>
              <a:rPr lang="pt-BR"/>
              <a:t> e locais frequentes.</a:t>
            </a:r>
            <a:endParaRPr/>
          </a:p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0" y="4822700"/>
            <a:ext cx="548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144000" y="106925"/>
            <a:ext cx="88560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Compactação de arquivos</a:t>
            </a:r>
            <a:endParaRPr/>
          </a:p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144000" y="900000"/>
            <a:ext cx="88560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Um arquivo compactado é um arquivo que foi submetido a um processo de compactação, no qual é reduzido em tamanho para economizar espaço de armazenamento e facilitar a transferência pela internet.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A compactação é alcançada pela remoção de redundâncias nos dados, tornando o arquivo menor.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A descompactação é necessária para restaurar os arquivos ao seu tamanho original para uso regular.</a:t>
            </a:r>
            <a:endParaRPr/>
          </a:p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0" y="4822700"/>
            <a:ext cx="548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144000" y="106925"/>
            <a:ext cx="88560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Compactação de arquivos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fazer?</a:t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144000" y="900000"/>
            <a:ext cx="88560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/>
              <a:t>O 7-Zip é uma ferramenta popular e que temos nos nossos laboratórios para compactar e descompactar arquivos no Windows</a:t>
            </a:r>
            <a:endParaRPr/>
          </a:p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0" y="4822700"/>
            <a:ext cx="548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144000" y="106925"/>
            <a:ext cx="88560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Compactação de arquivos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fazer?</a:t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144000" y="900000"/>
            <a:ext cx="88560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Compactar Arquivos ou Diretórios: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Selecionar Arquivos/Diretórios: Abra o Explorador de Arquivos e navegue até a pasta que contém os arquivos ou diretórios que você deseja compactar.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Selecionar Itens: Selecione os arquivos ou diretórios que você deseja compactar.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Botão Direito do Mouse: Clique com o botão direito nos itens selecionados.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Escolher o 7-Zip: No menu de contexto, vá para a opção "7-Zip" e escolha "Adicionar ao arquivo..."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Configurar Opções (Opcional): Uma janela do 7-Zip se abrirá. Aqui, você pode configurar várias opções, como o formato de compactação, a pasta de destino, e outros. Sempre escolha a extensão zip. Clique em "OK" quando terminar.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Arquivo Compactado Criado: O 7-Zip criará um arquivo compactado (com extensão .zip ou outro, dependendo da configuração) na mesma pasta que os itens originais.</a:t>
            </a:r>
            <a:endParaRPr sz="1700"/>
          </a:p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0" y="4822700"/>
            <a:ext cx="5487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