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5" r:id="rId8"/>
    <p:sldId id="266" r:id="rId9"/>
    <p:sldId id="262" r:id="rId10"/>
    <p:sldId id="259" r:id="rId11"/>
    <p:sldId id="260" r:id="rId12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66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66C9-4A03-4AD4-8E51-2BAE1EB6D1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BEC2E38C-B9EA-4AC4-87C3-18C259F9401A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2100" noProof="0" dirty="0" smtClean="0"/>
            <a:t>Produtos</a:t>
          </a:r>
          <a:r>
            <a:rPr lang="pt-BR" sz="2100" baseline="0" noProof="0" dirty="0" smtClean="0"/>
            <a:t> naturais e orgânicos</a:t>
          </a:r>
          <a:endParaRPr lang="pt-BR" sz="2100" noProof="0" dirty="0"/>
        </a:p>
      </dgm:t>
    </dgm:pt>
    <dgm:pt modelId="{56633E21-2D4F-4D35-A163-AA05ACDE458F}" type="parTrans" cxnId="{34B04A36-AFEA-4CD1-A11B-8FBE8A73338B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257D8D46-D708-441A-9A94-08C16FB98397}" type="sibTrans" cxnId="{34B04A36-AFEA-4CD1-A11B-8FBE8A73338B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6C7ABDD8-2116-4572-BFF1-942DE135219B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2100" noProof="0" dirty="0" smtClean="0"/>
            <a:t>Cosméticos artesanais</a:t>
          </a:r>
          <a:endParaRPr lang="pt-BR" sz="2100" noProof="0" dirty="0"/>
        </a:p>
      </dgm:t>
    </dgm:pt>
    <dgm:pt modelId="{616469A4-BE2A-4C29-8A52-AB6BAF651012}" type="parTrans" cxnId="{0675954C-3CB5-402E-8880-DDA68CDDB758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59BC6248-0FAC-49D0-8357-FB965100BBEE}" type="sibTrans" cxnId="{0675954C-3CB5-402E-8880-DDA68CDDB758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44509D9E-58EE-4039-82A1-2A79116ACC93}">
      <dgm:prSet custT="1"/>
      <dgm:spPr/>
      <dgm:t>
        <a:bodyPr rtlCol="0"/>
        <a:lstStyle/>
        <a:p>
          <a:pPr rtl="0">
            <a:lnSpc>
              <a:spcPct val="100000"/>
            </a:lnSpc>
            <a:defRPr cap="all"/>
          </a:pPr>
          <a:r>
            <a:rPr lang="pt-BR" sz="2100" noProof="0" dirty="0" smtClean="0"/>
            <a:t>Cuidados pessoais e bem-estar</a:t>
          </a:r>
          <a:endParaRPr lang="pt-BR" sz="2100" noProof="0" dirty="0"/>
        </a:p>
      </dgm:t>
    </dgm:pt>
    <dgm:pt modelId="{5C426BE0-998E-4D28-8838-1C847BD83830}" type="parTrans" cxnId="{E0D91B55-A7CF-4FF4-B08D-DBE20AF8C2FE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35B7AB1F-21FF-4FAC-BC26-4D944FC0050D}" type="sibTrans" cxnId="{E0D91B55-A7CF-4FF4-B08D-DBE20AF8C2FE}">
      <dgm:prSet/>
      <dgm:spPr/>
      <dgm:t>
        <a:bodyPr rtlCol="0"/>
        <a:lstStyle/>
        <a:p>
          <a:pPr rtl="0"/>
          <a:endParaRPr lang="pt-BR" sz="2100" noProof="0" dirty="0"/>
        </a:p>
      </dgm:t>
    </dgm:pt>
    <dgm:pt modelId="{C03091DD-BA19-4EE8-9F08-AD7EFF716E73}" type="pres">
      <dgm:prSet presAssocID="{1AF866C9-4A03-4AD4-8E51-2BAE1EB6D173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2FEF2F4-EAF0-47F3-9F76-69B5E1B4A2E7}" type="pres">
      <dgm:prSet presAssocID="{BEC2E38C-B9EA-4AC4-87C3-18C259F9401A}" presName="compNode" presStyleCnt="0"/>
      <dgm:spPr/>
    </dgm:pt>
    <dgm:pt modelId="{3CAA7A92-187F-49C2-B105-FF9B894315DB}" type="pres">
      <dgm:prSet presAssocID="{BEC2E38C-B9EA-4AC4-87C3-18C259F9401A}" presName="iconBgRect" presStyleLbl="bgShp" presStyleIdx="0" presStyleCnt="3"/>
      <dgm:spPr>
        <a:prstGeom prst="ellipse">
          <a:avLst/>
        </a:prstGeom>
      </dgm:spPr>
    </dgm:pt>
    <dgm:pt modelId="{51AD5D71-EFD2-4F69-975F-3C416F413E35}" type="pres">
      <dgm:prSet presAssocID="{BEC2E38C-B9EA-4AC4-87C3-18C259F940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99CB529E-B6CC-41A7-BBD1-E88FBFFEAA07}" type="pres">
      <dgm:prSet presAssocID="{BEC2E38C-B9EA-4AC4-87C3-18C259F9401A}" presName="spaceRect" presStyleCnt="0"/>
      <dgm:spPr/>
    </dgm:pt>
    <dgm:pt modelId="{769D8DA1-45EB-48B7-8C33-BC9FFCD40B68}" type="pres">
      <dgm:prSet presAssocID="{BEC2E38C-B9EA-4AC4-87C3-18C259F9401A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FCFDF211-8106-4510-B21D-DAEF60D0F199}" type="pres">
      <dgm:prSet presAssocID="{257D8D46-D708-441A-9A94-08C16FB98397}" presName="sibTrans" presStyleCnt="0"/>
      <dgm:spPr/>
    </dgm:pt>
    <dgm:pt modelId="{052209BC-1A1A-4B33-BBB6-EEF9899920FC}" type="pres">
      <dgm:prSet presAssocID="{6C7ABDD8-2116-4572-BFF1-942DE135219B}" presName="compNode" presStyleCnt="0"/>
      <dgm:spPr/>
    </dgm:pt>
    <dgm:pt modelId="{B6C5F440-C8F6-4028-ADFF-45EC8C387D65}" type="pres">
      <dgm:prSet presAssocID="{6C7ABDD8-2116-4572-BFF1-942DE135219B}" presName="iconBgRect" presStyleLbl="bgShp" presStyleIdx="1" presStyleCnt="3"/>
      <dgm:spPr>
        <a:prstGeom prst="ellipse">
          <a:avLst/>
        </a:prstGeom>
      </dgm:spPr>
    </dgm:pt>
    <dgm:pt modelId="{E871DBE9-A946-4792-BE31-E6EB520345D0}" type="pres">
      <dgm:prSet presAssocID="{6C7ABDD8-2116-4572-BFF1-942DE135219B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6C1A4751-0E5F-4647-BD09-44046A153420}" type="pres">
      <dgm:prSet presAssocID="{6C7ABDD8-2116-4572-BFF1-942DE135219B}" presName="spaceRect" presStyleCnt="0"/>
      <dgm:spPr/>
    </dgm:pt>
    <dgm:pt modelId="{1388DC24-2362-45B8-A165-B28E94DD9AEB}" type="pres">
      <dgm:prSet presAssocID="{6C7ABDD8-2116-4572-BFF1-942DE135219B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  <dgm:pt modelId="{03EC8F60-FE4E-494B-9C4C-89AFB90A4918}" type="pres">
      <dgm:prSet presAssocID="{59BC6248-0FAC-49D0-8357-FB965100BBEE}" presName="sibTrans" presStyleCnt="0"/>
      <dgm:spPr/>
    </dgm:pt>
    <dgm:pt modelId="{41D545CC-BF45-4EC4-8735-22E0D25BD414}" type="pres">
      <dgm:prSet presAssocID="{44509D9E-58EE-4039-82A1-2A79116ACC93}" presName="compNode" presStyleCnt="0"/>
      <dgm:spPr/>
    </dgm:pt>
    <dgm:pt modelId="{AE4B8D37-1516-4369-9BEB-385DF52AAF7F}" type="pres">
      <dgm:prSet presAssocID="{44509D9E-58EE-4039-82A1-2A79116ACC93}" presName="iconBgRect" presStyleLbl="bgShp" presStyleIdx="2" presStyleCnt="3"/>
      <dgm:spPr>
        <a:prstGeom prst="ellipse">
          <a:avLst/>
        </a:prstGeom>
      </dgm:spPr>
    </dgm:pt>
    <dgm:pt modelId="{B7C89332-6116-4524-B7AF-24F9EDAE32AD}" type="pres">
      <dgm:prSet presAssocID="{44509D9E-58EE-4039-82A1-2A79116ACC93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t>
        <a:bodyPr/>
        <a:lstStyle/>
        <a:p>
          <a:endParaRPr lang="pt-BR"/>
        </a:p>
      </dgm:t>
      <dgm:extLst/>
    </dgm:pt>
    <dgm:pt modelId="{CA9D93FD-EE73-49C0-B312-7F3B032793B7}" type="pres">
      <dgm:prSet presAssocID="{44509D9E-58EE-4039-82A1-2A79116ACC93}" presName="spaceRect" presStyleCnt="0"/>
      <dgm:spPr/>
    </dgm:pt>
    <dgm:pt modelId="{0708B3AD-AF91-44E3-A525-C5DF0FE6D5F0}" type="pres">
      <dgm:prSet presAssocID="{44509D9E-58EE-4039-82A1-2A79116ACC93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E0D91B55-A7CF-4FF4-B08D-DBE20AF8C2FE}" srcId="{1AF866C9-4A03-4AD4-8E51-2BAE1EB6D173}" destId="{44509D9E-58EE-4039-82A1-2A79116ACC93}" srcOrd="2" destOrd="0" parTransId="{5C426BE0-998E-4D28-8838-1C847BD83830}" sibTransId="{35B7AB1F-21FF-4FAC-BC26-4D944FC0050D}"/>
    <dgm:cxn modelId="{052583A7-2288-44F9-A550-F8D4577C14E4}" type="presOf" srcId="{6C7ABDD8-2116-4572-BFF1-942DE135219B}" destId="{1388DC24-2362-45B8-A165-B28E94DD9AEB}" srcOrd="0" destOrd="0" presId="urn:microsoft.com/office/officeart/2018/5/layout/IconLeafLabelList"/>
    <dgm:cxn modelId="{34B04A36-AFEA-4CD1-A11B-8FBE8A73338B}" srcId="{1AF866C9-4A03-4AD4-8E51-2BAE1EB6D173}" destId="{BEC2E38C-B9EA-4AC4-87C3-18C259F9401A}" srcOrd="0" destOrd="0" parTransId="{56633E21-2D4F-4D35-A163-AA05ACDE458F}" sibTransId="{257D8D46-D708-441A-9A94-08C16FB98397}"/>
    <dgm:cxn modelId="{0675954C-3CB5-402E-8880-DDA68CDDB758}" srcId="{1AF866C9-4A03-4AD4-8E51-2BAE1EB6D173}" destId="{6C7ABDD8-2116-4572-BFF1-942DE135219B}" srcOrd="1" destOrd="0" parTransId="{616469A4-BE2A-4C29-8A52-AB6BAF651012}" sibTransId="{59BC6248-0FAC-49D0-8357-FB965100BBEE}"/>
    <dgm:cxn modelId="{55661022-97AD-432F-9176-89B96A42D9D7}" type="presOf" srcId="{44509D9E-58EE-4039-82A1-2A79116ACC93}" destId="{0708B3AD-AF91-44E3-A525-C5DF0FE6D5F0}" srcOrd="0" destOrd="0" presId="urn:microsoft.com/office/officeart/2018/5/layout/IconLeafLabelList"/>
    <dgm:cxn modelId="{565E0D1A-4877-402F-BCFE-01CF000DFA38}" type="presOf" srcId="{BEC2E38C-B9EA-4AC4-87C3-18C259F9401A}" destId="{769D8DA1-45EB-48B7-8C33-BC9FFCD40B68}" srcOrd="0" destOrd="0" presId="urn:microsoft.com/office/officeart/2018/5/layout/IconLeafLabelList"/>
    <dgm:cxn modelId="{BF395453-60D5-4621-A381-4B9BCE586CF3}" type="presOf" srcId="{1AF866C9-4A03-4AD4-8E51-2BAE1EB6D173}" destId="{C03091DD-BA19-4EE8-9F08-AD7EFF716E73}" srcOrd="0" destOrd="0" presId="urn:microsoft.com/office/officeart/2018/5/layout/IconLeafLabelList"/>
    <dgm:cxn modelId="{E292215D-F2B7-4BA5-89B3-06B96020B337}" type="presParOf" srcId="{C03091DD-BA19-4EE8-9F08-AD7EFF716E73}" destId="{72FEF2F4-EAF0-47F3-9F76-69B5E1B4A2E7}" srcOrd="0" destOrd="0" presId="urn:microsoft.com/office/officeart/2018/5/layout/IconLeafLabelList"/>
    <dgm:cxn modelId="{3E4FD147-9D20-480E-8950-8D9B4561D28E}" type="presParOf" srcId="{72FEF2F4-EAF0-47F3-9F76-69B5E1B4A2E7}" destId="{3CAA7A92-187F-49C2-B105-FF9B894315DB}" srcOrd="0" destOrd="0" presId="urn:microsoft.com/office/officeart/2018/5/layout/IconLeafLabelList"/>
    <dgm:cxn modelId="{086E1E5B-964C-4F4C-971B-6C2530942936}" type="presParOf" srcId="{72FEF2F4-EAF0-47F3-9F76-69B5E1B4A2E7}" destId="{51AD5D71-EFD2-4F69-975F-3C416F413E35}" srcOrd="1" destOrd="0" presId="urn:microsoft.com/office/officeart/2018/5/layout/IconLeafLabelList"/>
    <dgm:cxn modelId="{557B9B5D-9C84-4820-BE4F-7C8AC8E908A5}" type="presParOf" srcId="{72FEF2F4-EAF0-47F3-9F76-69B5E1B4A2E7}" destId="{99CB529E-B6CC-41A7-BBD1-E88FBFFEAA07}" srcOrd="2" destOrd="0" presId="urn:microsoft.com/office/officeart/2018/5/layout/IconLeafLabelList"/>
    <dgm:cxn modelId="{C64E993C-F037-4A86-9377-EC77AD617FA7}" type="presParOf" srcId="{72FEF2F4-EAF0-47F3-9F76-69B5E1B4A2E7}" destId="{769D8DA1-45EB-48B7-8C33-BC9FFCD40B68}" srcOrd="3" destOrd="0" presId="urn:microsoft.com/office/officeart/2018/5/layout/IconLeafLabelList"/>
    <dgm:cxn modelId="{82AF9968-5993-48BD-AADB-096CF2E81B7B}" type="presParOf" srcId="{C03091DD-BA19-4EE8-9F08-AD7EFF716E73}" destId="{FCFDF211-8106-4510-B21D-DAEF60D0F199}" srcOrd="1" destOrd="0" presId="urn:microsoft.com/office/officeart/2018/5/layout/IconLeafLabelList"/>
    <dgm:cxn modelId="{2C3D97E2-2845-48F4-A9AF-0F57CBA88622}" type="presParOf" srcId="{C03091DD-BA19-4EE8-9F08-AD7EFF716E73}" destId="{052209BC-1A1A-4B33-BBB6-EEF9899920FC}" srcOrd="2" destOrd="0" presId="urn:microsoft.com/office/officeart/2018/5/layout/IconLeafLabelList"/>
    <dgm:cxn modelId="{C9904B3F-3D5B-408F-A508-E76B04DDDFF2}" type="presParOf" srcId="{052209BC-1A1A-4B33-BBB6-EEF9899920FC}" destId="{B6C5F440-C8F6-4028-ADFF-45EC8C387D65}" srcOrd="0" destOrd="0" presId="urn:microsoft.com/office/officeart/2018/5/layout/IconLeafLabelList"/>
    <dgm:cxn modelId="{F735BC0D-09D6-4C67-BA72-B47F80BC8106}" type="presParOf" srcId="{052209BC-1A1A-4B33-BBB6-EEF9899920FC}" destId="{E871DBE9-A946-4792-BE31-E6EB520345D0}" srcOrd="1" destOrd="0" presId="urn:microsoft.com/office/officeart/2018/5/layout/IconLeafLabelList"/>
    <dgm:cxn modelId="{EF1D2E4B-CA60-413C-BDE1-DF98F30DB02B}" type="presParOf" srcId="{052209BC-1A1A-4B33-BBB6-EEF9899920FC}" destId="{6C1A4751-0E5F-4647-BD09-44046A153420}" srcOrd="2" destOrd="0" presId="urn:microsoft.com/office/officeart/2018/5/layout/IconLeafLabelList"/>
    <dgm:cxn modelId="{B6E16C40-36F8-4A74-A44D-6B2B04DA8206}" type="presParOf" srcId="{052209BC-1A1A-4B33-BBB6-EEF9899920FC}" destId="{1388DC24-2362-45B8-A165-B28E94DD9AEB}" srcOrd="3" destOrd="0" presId="urn:microsoft.com/office/officeart/2018/5/layout/IconLeafLabelList"/>
    <dgm:cxn modelId="{A2B71A07-9EE7-4DB7-A63A-CFE6621D984F}" type="presParOf" srcId="{C03091DD-BA19-4EE8-9F08-AD7EFF716E73}" destId="{03EC8F60-FE4E-494B-9C4C-89AFB90A4918}" srcOrd="3" destOrd="0" presId="urn:microsoft.com/office/officeart/2018/5/layout/IconLeafLabelList"/>
    <dgm:cxn modelId="{B57D0AE0-7831-4380-95F5-FA0DA411C07F}" type="presParOf" srcId="{C03091DD-BA19-4EE8-9F08-AD7EFF716E73}" destId="{41D545CC-BF45-4EC4-8735-22E0D25BD414}" srcOrd="4" destOrd="0" presId="urn:microsoft.com/office/officeart/2018/5/layout/IconLeafLabelList"/>
    <dgm:cxn modelId="{C2D13555-828A-449B-AC2D-7A1FE76368DE}" type="presParOf" srcId="{41D545CC-BF45-4EC4-8735-22E0D25BD414}" destId="{AE4B8D37-1516-4369-9BEB-385DF52AAF7F}" srcOrd="0" destOrd="0" presId="urn:microsoft.com/office/officeart/2018/5/layout/IconLeafLabelList"/>
    <dgm:cxn modelId="{DA6EC3FC-6FC8-4CD9-99D8-2F47E0293ADB}" type="presParOf" srcId="{41D545CC-BF45-4EC4-8735-22E0D25BD414}" destId="{B7C89332-6116-4524-B7AF-24F9EDAE32AD}" srcOrd="1" destOrd="0" presId="urn:microsoft.com/office/officeart/2018/5/layout/IconLeafLabelList"/>
    <dgm:cxn modelId="{C9E47593-4DB7-477A-826C-321BBBAB5433}" type="presParOf" srcId="{41D545CC-BF45-4EC4-8735-22E0D25BD414}" destId="{CA9D93FD-EE73-49C0-B312-7F3B032793B7}" srcOrd="2" destOrd="0" presId="urn:microsoft.com/office/officeart/2018/5/layout/IconLeafLabelList"/>
    <dgm:cxn modelId="{ABB0EF07-754D-4792-B329-142E302B8C00}" type="presParOf" srcId="{41D545CC-BF45-4EC4-8735-22E0D25BD414}" destId="{0708B3AD-AF91-44E3-A525-C5DF0FE6D5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62F2DA-D7F2-4FF6-84BA-5F139A7912D1}" type="doc">
      <dgm:prSet loTypeId="urn:microsoft.com/office/officeart/2005/8/layout/arrow5" loCatId="relationship" qsTypeId="urn:microsoft.com/office/officeart/2005/8/quickstyle/simple4" qsCatId="simple" csTypeId="urn:microsoft.com/office/officeart/2005/8/colors/colorful5" csCatId="colorful" phldr="1"/>
      <dgm:spPr/>
      <dgm:t>
        <a:bodyPr rtlCol="0"/>
        <a:lstStyle/>
        <a:p>
          <a:pPr rtl="0"/>
          <a:endParaRPr lang="en-US"/>
        </a:p>
      </dgm:t>
    </dgm:pt>
    <dgm:pt modelId="{AF48E813-4459-4B63-9360-D2CA978144F6}">
      <dgm:prSet phldrT="[Text]"/>
      <dgm:spPr/>
      <dgm:t>
        <a:bodyPr rtlCol="0"/>
        <a:lstStyle/>
        <a:p>
          <a:pPr rtl="0"/>
          <a:r>
            <a:rPr lang="pt-BR" noProof="0" dirty="0" smtClean="0"/>
            <a:t>Análise de concorrência</a:t>
          </a:r>
          <a:endParaRPr lang="pt-BR" noProof="0" dirty="0"/>
        </a:p>
      </dgm:t>
    </dgm:pt>
    <dgm:pt modelId="{DB703676-2A02-40C0-8D19-B1740BA13EAF}" type="parTrans" cxnId="{9523870F-D5F6-4EE4-9D0E-98036F772042}">
      <dgm:prSet/>
      <dgm:spPr/>
      <dgm:t>
        <a:bodyPr rtlCol="0"/>
        <a:lstStyle/>
        <a:p>
          <a:pPr rtl="0"/>
          <a:endParaRPr lang="pt-BR" noProof="0" dirty="0"/>
        </a:p>
      </dgm:t>
    </dgm:pt>
    <dgm:pt modelId="{AD34E5BA-C68C-46C7-94AE-AB69E454AEC4}" type="sibTrans" cxnId="{9523870F-D5F6-4EE4-9D0E-98036F772042}">
      <dgm:prSet/>
      <dgm:spPr/>
      <dgm:t>
        <a:bodyPr rtlCol="0"/>
        <a:lstStyle/>
        <a:p>
          <a:pPr rtl="0"/>
          <a:endParaRPr lang="pt-BR" noProof="0" dirty="0"/>
        </a:p>
      </dgm:t>
    </dgm:pt>
    <dgm:pt modelId="{5967A42A-992F-4FDA-A7BF-040A6ACCB03C}">
      <dgm:prSet phldrT="[Text]"/>
      <dgm:spPr/>
      <dgm:t>
        <a:bodyPr rtlCol="0"/>
        <a:lstStyle/>
        <a:p>
          <a:pPr rtl="0"/>
          <a:r>
            <a:rPr lang="pt-BR" noProof="0" dirty="0" smtClean="0"/>
            <a:t>Testes de produto</a:t>
          </a:r>
          <a:endParaRPr lang="pt-BR" noProof="0" dirty="0"/>
        </a:p>
      </dgm:t>
    </dgm:pt>
    <dgm:pt modelId="{A03DAD7C-77BC-4D6F-8EC5-F2C93B21D176}" type="parTrans" cxnId="{D8E51D10-1C86-4C49-B582-0876726AF5A4}">
      <dgm:prSet/>
      <dgm:spPr/>
      <dgm:t>
        <a:bodyPr rtlCol="0"/>
        <a:lstStyle/>
        <a:p>
          <a:pPr rtl="0"/>
          <a:endParaRPr lang="pt-BR" noProof="0" dirty="0"/>
        </a:p>
      </dgm:t>
    </dgm:pt>
    <dgm:pt modelId="{42ABD298-0EE6-4B76-B809-8A6DA6D143D8}" type="sibTrans" cxnId="{D8E51D10-1C86-4C49-B582-0876726AF5A4}">
      <dgm:prSet/>
      <dgm:spPr/>
      <dgm:t>
        <a:bodyPr rtlCol="0"/>
        <a:lstStyle/>
        <a:p>
          <a:pPr rtl="0"/>
          <a:endParaRPr lang="pt-BR" noProof="0" dirty="0"/>
        </a:p>
      </dgm:t>
    </dgm:pt>
    <dgm:pt modelId="{B13EC5CF-C62E-4A1A-AFF1-DA503C372747}">
      <dgm:prSet phldrT="[Text]"/>
      <dgm:spPr/>
      <dgm:t>
        <a:bodyPr rtlCol="0"/>
        <a:lstStyle/>
        <a:p>
          <a:pPr rtl="0"/>
          <a:r>
            <a:rPr lang="pt-BR" noProof="0" dirty="0" smtClean="0"/>
            <a:t>Pesquisas online e </a:t>
          </a:r>
          <a:r>
            <a:rPr lang="pt-BR" noProof="0" dirty="0" err="1" smtClean="0"/>
            <a:t>offline</a:t>
          </a:r>
          <a:endParaRPr lang="pt-BR" noProof="0" dirty="0"/>
        </a:p>
      </dgm:t>
    </dgm:pt>
    <dgm:pt modelId="{250B1E8C-3A8B-4C05-B652-E4188FE4F78F}" type="parTrans" cxnId="{BCA54C76-07AE-4A1B-B8AF-A549CC926EAF}">
      <dgm:prSet/>
      <dgm:spPr/>
      <dgm:t>
        <a:bodyPr rtlCol="0"/>
        <a:lstStyle/>
        <a:p>
          <a:pPr rtl="0"/>
          <a:endParaRPr lang="pt-BR" noProof="0" dirty="0"/>
        </a:p>
      </dgm:t>
    </dgm:pt>
    <dgm:pt modelId="{FB68FE19-9F2E-486B-80A5-07A8B5F267F1}" type="sibTrans" cxnId="{BCA54C76-07AE-4A1B-B8AF-A549CC926EAF}">
      <dgm:prSet/>
      <dgm:spPr/>
      <dgm:t>
        <a:bodyPr rtlCol="0"/>
        <a:lstStyle/>
        <a:p>
          <a:pPr rtl="0"/>
          <a:endParaRPr lang="pt-BR" noProof="0" dirty="0"/>
        </a:p>
      </dgm:t>
    </dgm:pt>
    <dgm:pt modelId="{9DE0F8F4-36B0-4743-B908-0EE3F43352CB}" type="pres">
      <dgm:prSet presAssocID="{4F62F2DA-D7F2-4FF6-84BA-5F139A7912D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1D4558D-159A-47DE-A94F-521C32D12BF0}" type="pres">
      <dgm:prSet presAssocID="{AF48E813-4459-4B63-9360-D2CA978144F6}" presName="arrow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DCA436E-A06E-419C-933D-824314FA18DD}" type="pres">
      <dgm:prSet presAssocID="{5967A42A-992F-4FDA-A7BF-040A6ACCB03C}" presName="arrow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B6E8487-3FDE-4982-AEDD-44690A8ABD93}" type="pres">
      <dgm:prSet presAssocID="{B13EC5CF-C62E-4A1A-AFF1-DA503C372747}" presName="arrow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201D1FA-236E-4724-972E-C134020FB8E1}" type="presOf" srcId="{AF48E813-4459-4B63-9360-D2CA978144F6}" destId="{71D4558D-159A-47DE-A94F-521C32D12BF0}" srcOrd="0" destOrd="0" presId="urn:microsoft.com/office/officeart/2005/8/layout/arrow5"/>
    <dgm:cxn modelId="{862DBB77-D019-46F4-92CD-72B6659CDD64}" type="presOf" srcId="{B13EC5CF-C62E-4A1A-AFF1-DA503C372747}" destId="{AB6E8487-3FDE-4982-AEDD-44690A8ABD93}" srcOrd="0" destOrd="0" presId="urn:microsoft.com/office/officeart/2005/8/layout/arrow5"/>
    <dgm:cxn modelId="{9523870F-D5F6-4EE4-9D0E-98036F772042}" srcId="{4F62F2DA-D7F2-4FF6-84BA-5F139A7912D1}" destId="{AF48E813-4459-4B63-9360-D2CA978144F6}" srcOrd="0" destOrd="0" parTransId="{DB703676-2A02-40C0-8D19-B1740BA13EAF}" sibTransId="{AD34E5BA-C68C-46C7-94AE-AB69E454AEC4}"/>
    <dgm:cxn modelId="{7F613E3E-5A35-4EDF-996D-1C1A7AC2C68A}" type="presOf" srcId="{5967A42A-992F-4FDA-A7BF-040A6ACCB03C}" destId="{3DCA436E-A06E-419C-933D-824314FA18DD}" srcOrd="0" destOrd="0" presId="urn:microsoft.com/office/officeart/2005/8/layout/arrow5"/>
    <dgm:cxn modelId="{2FC052FD-A34D-4639-AB98-1D7EE16352F4}" type="presOf" srcId="{4F62F2DA-D7F2-4FF6-84BA-5F139A7912D1}" destId="{9DE0F8F4-36B0-4743-B908-0EE3F43352CB}" srcOrd="0" destOrd="0" presId="urn:microsoft.com/office/officeart/2005/8/layout/arrow5"/>
    <dgm:cxn modelId="{D8E51D10-1C86-4C49-B582-0876726AF5A4}" srcId="{4F62F2DA-D7F2-4FF6-84BA-5F139A7912D1}" destId="{5967A42A-992F-4FDA-A7BF-040A6ACCB03C}" srcOrd="1" destOrd="0" parTransId="{A03DAD7C-77BC-4D6F-8EC5-F2C93B21D176}" sibTransId="{42ABD298-0EE6-4B76-B809-8A6DA6D143D8}"/>
    <dgm:cxn modelId="{BCA54C76-07AE-4A1B-B8AF-A549CC926EAF}" srcId="{4F62F2DA-D7F2-4FF6-84BA-5F139A7912D1}" destId="{B13EC5CF-C62E-4A1A-AFF1-DA503C372747}" srcOrd="2" destOrd="0" parTransId="{250B1E8C-3A8B-4C05-B652-E4188FE4F78F}" sibTransId="{FB68FE19-9F2E-486B-80A5-07A8B5F267F1}"/>
    <dgm:cxn modelId="{AFEA0CF8-0099-426C-B295-95425605C3C4}" type="presParOf" srcId="{9DE0F8F4-36B0-4743-B908-0EE3F43352CB}" destId="{71D4558D-159A-47DE-A94F-521C32D12BF0}" srcOrd="0" destOrd="0" presId="urn:microsoft.com/office/officeart/2005/8/layout/arrow5"/>
    <dgm:cxn modelId="{CB023674-277B-4707-AEE0-9C35DCF4AF85}" type="presParOf" srcId="{9DE0F8F4-36B0-4743-B908-0EE3F43352CB}" destId="{3DCA436E-A06E-419C-933D-824314FA18DD}" srcOrd="1" destOrd="0" presId="urn:microsoft.com/office/officeart/2005/8/layout/arrow5"/>
    <dgm:cxn modelId="{77E46F2C-D4FD-4280-8844-BA9B90A7AA89}" type="presParOf" srcId="{9DE0F8F4-36B0-4743-B908-0EE3F43352CB}" destId="{AB6E8487-3FDE-4982-AEDD-44690A8ABD93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A7A92-187F-49C2-B105-FF9B894315DB}">
      <dsp:nvSpPr>
        <dsp:cNvPr id="0" name=""/>
        <dsp:cNvSpPr/>
      </dsp:nvSpPr>
      <dsp:spPr>
        <a:xfrm>
          <a:off x="614381" y="503862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D5D71-EFD2-4F69-975F-3C416F413E35}">
      <dsp:nvSpPr>
        <dsp:cNvPr id="0" name=""/>
        <dsp:cNvSpPr/>
      </dsp:nvSpPr>
      <dsp:spPr>
        <a:xfrm>
          <a:off x="987318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D8DA1-45EB-48B7-8C33-BC9FFCD40B68}">
      <dsp:nvSpPr>
        <dsp:cNvPr id="0" name=""/>
        <dsp:cNvSpPr/>
      </dsp:nvSpPr>
      <dsp:spPr>
        <a:xfrm>
          <a:off x="54974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100" kern="1200" noProof="0" dirty="0" smtClean="0"/>
            <a:t>Produtos</a:t>
          </a:r>
          <a:r>
            <a:rPr lang="pt-BR" sz="2100" kern="1200" baseline="0" noProof="0" dirty="0" smtClean="0"/>
            <a:t> naturais e orgânicos</a:t>
          </a:r>
          <a:endParaRPr lang="pt-BR" sz="2100" kern="1200" noProof="0" dirty="0"/>
        </a:p>
      </dsp:txBody>
      <dsp:txXfrm>
        <a:off x="54974" y="2798862"/>
        <a:ext cx="2868750" cy="720000"/>
      </dsp:txXfrm>
    </dsp:sp>
    <dsp:sp modelId="{B6C5F440-C8F6-4028-ADFF-45EC8C387D65}">
      <dsp:nvSpPr>
        <dsp:cNvPr id="0" name=""/>
        <dsp:cNvSpPr/>
      </dsp:nvSpPr>
      <dsp:spPr>
        <a:xfrm>
          <a:off x="3985162" y="503862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1DBE9-A946-4792-BE31-E6EB520345D0}">
      <dsp:nvSpPr>
        <dsp:cNvPr id="0" name=""/>
        <dsp:cNvSpPr/>
      </dsp:nvSpPr>
      <dsp:spPr>
        <a:xfrm>
          <a:off x="4358099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8DC24-2362-45B8-A165-B28E94DD9AEB}">
      <dsp:nvSpPr>
        <dsp:cNvPr id="0" name=""/>
        <dsp:cNvSpPr/>
      </dsp:nvSpPr>
      <dsp:spPr>
        <a:xfrm>
          <a:off x="3425756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100" kern="1200" noProof="0" dirty="0" smtClean="0"/>
            <a:t>Cosméticos artesanais</a:t>
          </a:r>
          <a:endParaRPr lang="pt-BR" sz="2100" kern="1200" noProof="0" dirty="0"/>
        </a:p>
      </dsp:txBody>
      <dsp:txXfrm>
        <a:off x="3425756" y="2798862"/>
        <a:ext cx="2868750" cy="720000"/>
      </dsp:txXfrm>
    </dsp:sp>
    <dsp:sp modelId="{AE4B8D37-1516-4369-9BEB-385DF52AAF7F}">
      <dsp:nvSpPr>
        <dsp:cNvPr id="0" name=""/>
        <dsp:cNvSpPr/>
      </dsp:nvSpPr>
      <dsp:spPr>
        <a:xfrm>
          <a:off x="7355943" y="503862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89332-6116-4524-B7AF-24F9EDAE32AD}">
      <dsp:nvSpPr>
        <dsp:cNvPr id="0" name=""/>
        <dsp:cNvSpPr/>
      </dsp:nvSpPr>
      <dsp:spPr>
        <a:xfrm>
          <a:off x="7728881" y="876800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8B3AD-AF91-44E3-A525-C5DF0FE6D5F0}">
      <dsp:nvSpPr>
        <dsp:cNvPr id="0" name=""/>
        <dsp:cNvSpPr/>
      </dsp:nvSpPr>
      <dsp:spPr>
        <a:xfrm>
          <a:off x="6796537" y="2798862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t-BR" sz="2100" kern="1200" noProof="0" dirty="0" smtClean="0"/>
            <a:t>Cuidados pessoais e bem-estar</a:t>
          </a:r>
          <a:endParaRPr lang="pt-BR" sz="2100" kern="1200" noProof="0" dirty="0"/>
        </a:p>
      </dsp:txBody>
      <dsp:txXfrm>
        <a:off x="6796537" y="2798862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4558D-159A-47DE-A94F-521C32D12BF0}">
      <dsp:nvSpPr>
        <dsp:cNvPr id="0" name=""/>
        <dsp:cNvSpPr/>
      </dsp:nvSpPr>
      <dsp:spPr>
        <a:xfrm>
          <a:off x="2428298" y="355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Análise de concorrência</a:t>
          </a:r>
          <a:endParaRPr lang="pt-BR" sz="1800" kern="1200" noProof="0" dirty="0"/>
        </a:p>
      </dsp:txBody>
      <dsp:txXfrm>
        <a:off x="3150736" y="355"/>
        <a:ext cx="1444875" cy="2384044"/>
      </dsp:txXfrm>
    </dsp:sp>
    <dsp:sp modelId="{3DCA436E-A06E-419C-933D-824314FA18DD}">
      <dsp:nvSpPr>
        <dsp:cNvPr id="0" name=""/>
        <dsp:cNvSpPr/>
      </dsp:nvSpPr>
      <dsp:spPr>
        <a:xfrm rot="7200000">
          <a:off x="4101676" y="2898732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75317"/>
                <a:satOff val="-14450"/>
                <a:lumOff val="2059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75317"/>
                <a:satOff val="-14450"/>
                <a:lumOff val="2059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Testes de produto</a:t>
          </a:r>
          <a:endParaRPr lang="pt-BR" sz="1800" kern="1200" noProof="0" dirty="0"/>
        </a:p>
      </dsp:txBody>
      <dsp:txXfrm rot="-5400000">
        <a:off x="4573506" y="3747596"/>
        <a:ext cx="2384044" cy="1444875"/>
      </dsp:txXfrm>
    </dsp:sp>
    <dsp:sp modelId="{AB6E8487-3FDE-4982-AEDD-44690A8ABD93}">
      <dsp:nvSpPr>
        <dsp:cNvPr id="0" name=""/>
        <dsp:cNvSpPr/>
      </dsp:nvSpPr>
      <dsp:spPr>
        <a:xfrm rot="14400000">
          <a:off x="754919" y="2898732"/>
          <a:ext cx="2889750" cy="2889750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5">
                <a:hueOff val="-150635"/>
                <a:satOff val="-28901"/>
                <a:lumOff val="4118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5">
                <a:hueOff val="-150635"/>
                <a:satOff val="-28901"/>
                <a:lumOff val="4118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rtlCol="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800" kern="1200" noProof="0" dirty="0" smtClean="0"/>
            <a:t>Pesquisas online e </a:t>
          </a:r>
          <a:r>
            <a:rPr lang="pt-BR" sz="1800" kern="1200" noProof="0" dirty="0" err="1" smtClean="0"/>
            <a:t>offline</a:t>
          </a:r>
          <a:endParaRPr lang="pt-BR" sz="1800" kern="1200" noProof="0" dirty="0"/>
        </a:p>
      </dsp:txBody>
      <dsp:txXfrm rot="5400000">
        <a:off x="788795" y="3747595"/>
        <a:ext cx="2384044" cy="1444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8DC34CFD-6F4E-4681-B460-A8F7493C7F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F3322E13-55DF-4A70-91A8-410C5C2D8B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C2F05-C415-4BA9-ACDB-AC39A3A9B8F9}" type="datetime1">
              <a:rPr lang="pt-BR" smtClean="0"/>
              <a:t>22/08/2024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C6B0BA75-E10A-47EF-BE58-F600D0CE7A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18518574-FB4D-4659-9BAD-C6176B8C04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2C2D-0AE7-4203-A3E2-03757C0567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441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07472-DC86-4397-84EF-37EB9367CC46}" type="datetime1">
              <a:rPr lang="pt-BR" smtClean="0"/>
              <a:pPr/>
              <a:t>22/08/2024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41BEB-0138-4C6B-B846-472DDAAEEDB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0323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20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505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932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41BEB-0138-4C6B-B846-472DDAAEEDB5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B5678EED-F689-4FB2-886F-89739D370DFD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13" name="Conector reto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042EA7-8920-4EE1-AC33-01E92C8DFC22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9B177-77B1-44CE-926D-21A296453815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BF5425-8D69-423C-81A7-72CE3610C0A0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EEF83A-CEF6-40A3-99AE-C9E5D34C07F3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ACE7C-8C8D-4905-8067-32C4FAF8B251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FCEBE8-5F22-4527-A84D-A13F936C203B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FCF810-4396-43DA-A5E7-A67E7681FA68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ACFFFF-E1F8-48F5-965B-14CB7B442123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B1FCC-60ED-426A-85D3-CA3F1A2A5783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335D08-4221-4E34-9FD4-D4C266AA6720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
              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020FA7C1-0047-4EA8-A325-BDB85F07AD82}" type="datetime1">
              <a:rPr lang="pt-BR" noProof="0" smtClean="0"/>
              <a:t>22/08/2024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noProof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cxnSp>
        <p:nvCxnSpPr>
          <p:cNvPr id="8" name="Conector reto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svg"/><Relationship Id="rId4" Type="http://schemas.openxmlformats.org/officeDocument/2006/relationships/diagramData" Target="../diagrams/data2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ângulo 17">
            <a:extLst>
              <a:ext uri="{FF2B5EF4-FFF2-40B4-BE49-F238E27FC236}">
                <a16:creationId xmlns=""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Grãos de café">
            <a:extLst>
              <a:ext uri="{FF2B5EF4-FFF2-40B4-BE49-F238E27FC236}">
                <a16:creationId xmlns=""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3068" y="0"/>
            <a:ext cx="12188932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04" y="1729052"/>
            <a:ext cx="4079103" cy="3399895"/>
          </a:xfrm>
          <a:prstGeom prst="rect">
            <a:avLst/>
          </a:prstGeom>
        </p:spPr>
        <p:txBody>
          <a:bodyPr lIns="0" rIns="180000" rtlCol="0">
            <a:normAutofit/>
          </a:bodyPr>
          <a:lstStyle/>
          <a:p>
            <a:pPr algn="ctr" rtl="0"/>
            <a:r>
              <a:rPr lang="pt-BR" sz="7200" b="1" cap="none" dirty="0" smtClean="0">
                <a:solidFill>
                  <a:schemeClr val="tx1"/>
                </a:solidFill>
              </a:rPr>
              <a:t>Café &amp;</a:t>
            </a:r>
            <a:br>
              <a:rPr lang="pt-BR" sz="7200" b="1" cap="none" dirty="0" smtClean="0">
                <a:solidFill>
                  <a:schemeClr val="tx1"/>
                </a:solidFill>
              </a:rPr>
            </a:br>
            <a:r>
              <a:rPr lang="pt-BR" sz="7200" b="1" cap="none" dirty="0" smtClean="0">
                <a:solidFill>
                  <a:schemeClr val="tx1"/>
                </a:solidFill>
              </a:rPr>
              <a:t>Glicerina</a:t>
            </a:r>
            <a:endParaRPr lang="pt-BR" sz="7200" b="1" cap="none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 rtlCol="0">
            <a:normAutofit/>
          </a:bodyPr>
          <a:lstStyle/>
          <a:p>
            <a:pPr rtl="0"/>
            <a:r>
              <a:rPr lang="pt-BR" sz="2800" dirty="0" smtClean="0">
                <a:solidFill>
                  <a:schemeClr val="tx1"/>
                </a:solidFill>
              </a:rPr>
              <a:t>PELE MACIA E ESFOLIADA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=""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SABONETE EM BARRA COM ESFOLIAÇÃO INEGRADA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856" y="822325"/>
            <a:ext cx="5184775" cy="5184775"/>
          </a:xfrm>
        </p:spPr>
      </p:pic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O sabonete em barra com esfoliação integrada é uma inovação artesanal que se destaca pela combinação harmoniosa de ingredientes naturais, com café moído, que atua como um </a:t>
            </a:r>
            <a:r>
              <a:rPr lang="pt-BR" dirty="0" err="1"/>
              <a:t>esfoliante</a:t>
            </a:r>
            <a:r>
              <a:rPr lang="pt-BR" dirty="0"/>
              <a:t> natural, removendo suavemente as células mortas da pele e promovendo a renovação </a:t>
            </a:r>
            <a:r>
              <a:rPr lang="pt-BR" dirty="0" smtClean="0"/>
              <a:t>celular, e a base </a:t>
            </a:r>
            <a:r>
              <a:rPr lang="pt-BR" dirty="0" err="1"/>
              <a:t>glicerinada</a:t>
            </a:r>
            <a:r>
              <a:rPr lang="pt-BR" dirty="0"/>
              <a:t>, </a:t>
            </a:r>
            <a:r>
              <a:rPr lang="pt-BR" dirty="0" smtClean="0"/>
              <a:t>que por </a:t>
            </a:r>
            <a:r>
              <a:rPr lang="pt-BR" dirty="0"/>
              <a:t>sua vez, é um dos principais elementos do sabonete, conhecida por sua capacidade de atrair e reter a umidade na pele, garantindo uma hidratação profunda.</a:t>
            </a:r>
          </a:p>
          <a:p>
            <a:r>
              <a:rPr lang="pt-BR" dirty="0" smtClean="0"/>
              <a:t>Com esses ingredientes estamos focados </a:t>
            </a:r>
            <a:r>
              <a:rPr lang="pt-BR" dirty="0"/>
              <a:t>em proporcionar uma experiência de cuidado pessoal completa e eficaz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85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o torna diferente?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Esfoliação </a:t>
            </a:r>
            <a:r>
              <a:rPr lang="pt-BR" dirty="0"/>
              <a:t>com café natural: </a:t>
            </a:r>
            <a:r>
              <a:rPr lang="pt-BR" dirty="0" smtClean="0"/>
              <a:t>A </a:t>
            </a:r>
            <a:r>
              <a:rPr lang="pt-BR" dirty="0"/>
              <a:t>escolha do café não é apenas pela sua textura ideal para esfoliação, mas também por seus benefícios antioxidantes, que auxiliam na proteção e revitalização da pele</a:t>
            </a:r>
            <a:r>
              <a:rPr lang="pt-BR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Base </a:t>
            </a:r>
            <a:r>
              <a:rPr lang="pt-BR" dirty="0" err="1"/>
              <a:t>glicerinada</a:t>
            </a:r>
            <a:r>
              <a:rPr lang="pt-BR" dirty="0"/>
              <a:t>: </a:t>
            </a:r>
            <a:r>
              <a:rPr lang="pt-BR" dirty="0" smtClean="0"/>
              <a:t>A </a:t>
            </a:r>
            <a:r>
              <a:rPr lang="pt-BR" dirty="0"/>
              <a:t>glicerina também é suave, o que faz com que o sabonete seja adequado para todos os tipos de pele, inclusive as mais sensíveis. Ao hidratar enquanto esfolia, o sabonete deixa a pele macia, renovada e com uma sensação de frescor duradouro. </a:t>
            </a:r>
            <a:endParaRPr lang="pt-B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Produção </a:t>
            </a:r>
            <a:r>
              <a:rPr lang="pt-BR" dirty="0"/>
              <a:t>artesanal: Cada sabonete é feito à mão, garantindo exclusividade e um toque pessoal em cada barra.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 smtClean="0"/>
              <a:t>Sustentabilidade</a:t>
            </a:r>
            <a:r>
              <a:rPr lang="pt-BR" dirty="0"/>
              <a:t>: O produto é desenvolvido com foco em práticas sustentáveis, utilizando ingredientes naturais.</a:t>
            </a:r>
          </a:p>
        </p:txBody>
      </p:sp>
    </p:spTree>
    <p:extLst>
      <p:ext uri="{BB962C8B-B14F-4D97-AF65-F5344CB8AC3E}">
        <p14:creationId xmlns:p14="http://schemas.microsoft.com/office/powerpoint/2010/main" val="3636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Público alvo e mercado</a:t>
            </a:r>
            <a:endParaRPr lang="pt-BR" dirty="0"/>
          </a:p>
        </p:txBody>
      </p:sp>
      <p:sp>
        <p:nvSpPr>
          <p:cNvPr id="8" name="Espaço Reservado para Texto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Público alvo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/>
              <a:t>O público-alvo inclui consumidores que valorizam produtos naturais, sustentáveis e artesanais, especialmente aqueles preocupados com a saúde da pele e que preferem evitar produtos com muitos químicos. Isso inclui pessoas interessadas em cuidados pessoais, bem-estar e sustentabilidade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 smtClean="0"/>
              <a:t>Importância do produto para o mercado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Sua formulação natural e o processo artesanal de fabricação agregam valor e atendem à crescente demanda por produtos mais sustentáveis e menos agressivos para a pele. O produto também responde à tendência de consumo consciente, onde os clientes buscam não só eficácia, mas também a segurança de ingredientes e a sustentabilidade do produto. </a:t>
            </a:r>
          </a:p>
        </p:txBody>
      </p:sp>
    </p:spTree>
    <p:extLst>
      <p:ext uri="{BB962C8B-B14F-4D97-AF65-F5344CB8AC3E}">
        <p14:creationId xmlns:p14="http://schemas.microsoft.com/office/powerpoint/2010/main" val="288898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adquirir o produto</a:t>
            </a:r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Os clientes poderão adquirir o sabonete através de canais de venda e redes sociais do ateliê.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46" y="3609652"/>
            <a:ext cx="2160000" cy="2160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3" y="4709500"/>
            <a:ext cx="1800000" cy="18000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396" y="443769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b="1" dirty="0" smtClean="0"/>
              <a:t>Tipo de mercado disponível e vantagens competitivas</a:t>
            </a:r>
            <a:endParaRPr lang="pt-BR" b="1" dirty="0"/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="" xmlns:a16="http://schemas.microsoft.com/office/drawing/2014/main" id="{ACE5AD74-04D5-49BC-88CF-B67398F8B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894530"/>
              </p:ext>
            </p:extLst>
          </p:nvPr>
        </p:nvGraphicFramePr>
        <p:xfrm>
          <a:off x="1023938" y="1518158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1468191" y="4940718"/>
            <a:ext cx="2343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Onde há uma procura por produtos que utilizam ingredientes naturais.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712091" y="4940717"/>
            <a:ext cx="2343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Que valoriza produtos feitos à mão e exclusivos.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213568" y="4940716"/>
            <a:ext cx="23439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Focado em consumidores que buscam soluções eficazes e práticas para o cuidado diário da pele.</a:t>
            </a:r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841ADA27-F8D7-4034-AACF-0E2C0E2546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7" name="Imagem 6" descr="Implantação com mais">
            <a:extLst>
              <a:ext uri="{FF2B5EF4-FFF2-40B4-BE49-F238E27FC236}">
                <a16:creationId xmlns="" xmlns:a16="http://schemas.microsoft.com/office/drawing/2014/main" id="{CD3172FA-7FBF-4586-8BAE-F8681B4CC2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DFCA76-5DF3-4D71-A543-CF57216D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pPr rtl="0"/>
            <a:r>
              <a:rPr lang="pt-BR" sz="3800" b="1" dirty="0" smtClean="0">
                <a:solidFill>
                  <a:srgbClr val="FFFFFF"/>
                </a:solidFill>
              </a:rPr>
              <a:t>Pesquisa de mercado</a:t>
            </a:r>
            <a:endParaRPr lang="pt-BR" sz="3800" b="1" dirty="0">
              <a:solidFill>
                <a:srgbClr val="FFFFFF"/>
              </a:solidFill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9CC82DC8-E7AF-4E0A-B62F-9B79E706D9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EFAA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4" descr="Produto SmartArt">
            <a:extLst>
              <a:ext uri="{FF2B5EF4-FFF2-40B4-BE49-F238E27FC236}">
                <a16:creationId xmlns="" xmlns:a16="http://schemas.microsoft.com/office/drawing/2014/main" id="{5F324AA3-A8FB-4568-A4CE-E04F36297E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614912"/>
              </p:ext>
            </p:extLst>
          </p:nvPr>
        </p:nvGraphicFramePr>
        <p:xfrm>
          <a:off x="2222826" y="483945"/>
          <a:ext cx="7746347" cy="5788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Elemento gráfico 8" descr="Suporte">
            <a:extLst>
              <a:ext uri="{FF2B5EF4-FFF2-40B4-BE49-F238E27FC236}">
                <a16:creationId xmlns="" xmlns:a16="http://schemas.microsoft.com/office/drawing/2014/main" id="{45AE8B68-96DD-4CAE-A627-B508D397C9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800" y="31718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3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 rtlCol="0">
            <a:normAutofit/>
          </a:bodyPr>
          <a:lstStyle/>
          <a:p>
            <a:pPr rtl="0"/>
            <a:r>
              <a:rPr lang="pt-BR" sz="5400" b="1" dirty="0" smtClean="0">
                <a:solidFill>
                  <a:srgbClr val="FFFFFF"/>
                </a:solidFill>
              </a:rPr>
              <a:t>Obrigada</a:t>
            </a:r>
            <a:endParaRPr lang="pt-BR" sz="5400" b="1" dirty="0">
              <a:solidFill>
                <a:srgbClr val="FFFFFF"/>
              </a:solidFill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E0A835C2-2B9B-4174-AA2C-60A4F1311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97" y="1524833"/>
            <a:ext cx="5394511" cy="4780933"/>
          </a:xfrm>
          <a:prstGeom prst="rect">
            <a:avLst/>
          </a:prstGeo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⠀⠀⠀⠀⠀⠀⠀⠀⠀⠀⠀⠀⠀⠀⠀⢀⣀⣤⡤⠤⠤⠤⣤⣄⣀⠀⠀⠀⠀⠀⠀⠀⠀⠀⠀⠀⠀⠀⠀⠀⠀⠀⠀⠀⠀⠀⠀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⠀⠀⠀⠀⠀⠀⠀⠀⠀⠀⠀⠀⢀⡤⠞⠋⠁⠀⠀⠀⠀⠀⠀⠀⠉⠛⢦⣤⠶⠦⣤⡀⠀⠀⠀⠀⠀⠀⠀⠀⠀⠀⠀⠀⠀⠀⠀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⠀⠀⠀⠀⠀⠀⠀⢀⣴⠞⢋⡽⠋⠀⠀⠀⠀⠀⠀⠀⠀⠀⠀⠀⠀⠀⠀⠈⠃⠀⠀⠙⢶⣄⠀⠀⠀⠀⠀⠀⠀⠀⠀⠀⠀⠀⠀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⠀⠀⠀⠀⠀⠀⣰⠟⠁⠀⠘⠀⠀⠀⠀⠀⠀⠀⠀⠀⠀⠀⠀⠀⠀⠀⠀⠀⠀⢰⡀⠀⠀⠉⠓⠦⣤⣤⣤⣤⣤⣤⣄⣀⠀⠀⠀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⠀⠀⠀⠀⣠⠞⠁⠀⠀⠀⠀⠀⠀⠀⠀⠀⠀⠀⠀⠀⠀⠀⠀⠀⠀⣴⣷⡄⠀⠀⢻⡄⠀⠀⠀⠀⠀⠀⠀⠀⠀⠀⠀⠈⠻⣆⠀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⠀⠀⣠⠞⠁⠀⠀⣀⣠⣏⡀⠀⢠⣶⣄⠀⠀⠀⠀⠀⠀⠀⠀⠀⠀⠹⠿⡃⠀⠀⠀⣧⠀⠀⠀⠀⠀⠀⠀⠀⠀⠀⠀⠀⠀⠸⡆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⢀⡞⠁⠀⣠⠶⠛⠉⠉⠉⠙⢦⡸⣿⡿⠀⠀⠀⡄⢀⣀⣀⡶⠀⠀⠀⢀⡄⣀⠀⣢⠟⢦⣀⠀⠀⠀⠀⠀⠀⠀⠀⠀⠀⠀⣸⠃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⡞⠀⠀⠸⠁⠀⠀⠀⠀⠀⠀⠀⢳⢀⣠⠀⠀⠀⠉⠉⠀⠀⣀⠀⠀⠀⢀⣠⡴⠞⠁⠀⠀⠈⠓⠦⣄⣀⠀⠀⠀⠀⣀⣤⠞⠁⠀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⣧⠀⠀⠀⠀⠀⠀⠀⠀⠀⠀⠀⣼⠀⠁⠀⢀⣀⣀⡴⠋⢻⡉⠙⠾⡟⢿⣅⠀⠀⠀⠀⠀⠀⠀⠀⠀⠉⠉⠙⠛⠉⠉⠀⠀⠀⠀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⠘⣦⡀⠀⠀⠀⠀⠀⠀⣀⣤⠞⢉⣹⣯⣍⣿⠉⠟⠀⠀⣸⠳⣄⡀⠀⠀⠙⢧⡀⠀⠀⠀⠀⠀⢀⣀⡀⠀⠀⠀⠀⣀⣀⠀⠀⠀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⠀⠈⠙⠒⠒⠒⠒⠚⠋⠁⠀⡴⠋⢀⡀⢠⡇⠀⠀⠀⠀⠃⠀⠀⠀⠀⠀⢀⡾⠋⢻⡄⠀⠀⢰⣝⣟⣟⣷⣦⣴⣿⣿⣿⣷⠀⠀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⠀⠀⠀⠀⠀⠀⠀⠀⠀⠀⢸⡇⠀⢸⡀⠸⡇⠀⠀⠀⠀⠀⠀⠀⠀⠀⠀⢀⠀⠀⢠⡇⠀⠀⣿</a:t>
            </a:r>
            <a:r>
              <a:rPr lang="pt-BR" dirty="0" err="1">
                <a:solidFill>
                  <a:srgbClr val="FFFFFF"/>
                </a:solidFill>
              </a:rPr>
              <a:t>be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love</a:t>
            </a:r>
            <a:r>
              <a:rPr lang="pt-BR" dirty="0">
                <a:solidFill>
                  <a:srgbClr val="FFFFFF"/>
                </a:solidFill>
              </a:rPr>
              <a:t> </a:t>
            </a:r>
            <a:r>
              <a:rPr lang="pt-BR" dirty="0" err="1">
                <a:solidFill>
                  <a:srgbClr val="FFFFFF"/>
                </a:solidFill>
              </a:rPr>
              <a:t>forever</a:t>
            </a:r>
            <a:r>
              <a:rPr lang="pt-BR" dirty="0">
                <a:solidFill>
                  <a:srgbClr val="FFFFFF"/>
                </a:solidFill>
              </a:rPr>
              <a:t>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⠀⠀⠀⠀⠀⠀⠀⠀⠀⠀⠘⣇⠀⠀⠉⠋⠻⣄⠀⠀⠀⠀⠀⣀⣠⣴⠞⠋⠳⠶⠞⠀⠀⠀⠀⢉⢿⣿⡧⣳⣿⣓⣿⡗⠃⠀⠀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⠀⠀⠀⠀⠀⠀⠀⠀⠀⠀⠀⠈⠳⠦⢤⠤⠶⠋⠙⠳⣆⣀⣈⡿⠁⠀⠀⠀⠀⠀⠀⠀⠀⠀⠀⠀⠂⡻⣻⣿⣿⣿⠏⠀⠀⠀⠀</a:t>
            </a:r>
          </a:p>
          <a:p>
            <a:pPr marL="0" indent="0">
              <a:buNone/>
            </a:pPr>
            <a:r>
              <a:rPr lang="pt-BR" dirty="0">
                <a:solidFill>
                  <a:srgbClr val="FFFFFF"/>
                </a:solidFill>
              </a:rPr>
              <a:t>⠀⠀⠀⠀⠀⠀⠀⠀⠀⠀⠀⠀⠀⠀⠀⠀⠀⠀⠀⠀⠀⠉⠉⠀⠀⠀⠀⠀⠀⠀⠀⠀⠀⠀⠀⠀⠀⠁⠂⠓⠛⠁⠀⠀⠀⠀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1117" y="6121100"/>
            <a:ext cx="326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Maria Fernanda Pereira Caetano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797458" y="1740724"/>
            <a:ext cx="3196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°</a:t>
            </a:r>
            <a:r>
              <a:rPr lang="pt-BR" sz="2800" dirty="0"/>
              <a:t>❀⋆.</a:t>
            </a:r>
            <a:r>
              <a:rPr lang="kn-IN" sz="2800" dirty="0"/>
              <a:t>ೃ</a:t>
            </a:r>
            <a:r>
              <a:rPr lang="bo-CN" sz="2800" dirty="0"/>
              <a:t>࿔*:･</a:t>
            </a:r>
            <a:r>
              <a:rPr lang="gu-IN" sz="2800" dirty="0"/>
              <a:t>૮ ˶</a:t>
            </a:r>
            <a:r>
              <a:rPr lang="pt-BR" sz="2800" dirty="0"/>
              <a:t>ᵔ ᵕ ᵔ˶ </a:t>
            </a:r>
            <a:r>
              <a:rPr lang="ka-GE" sz="2800" dirty="0"/>
              <a:t>ა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DE682D-B6B9-42D0-88B0-65F09B3D7C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0F7A41-B1D0-4876-B6D4-D0473498FC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A708FAD-CC7A-492F-8811-2B53E77C73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de varejo</Template>
  <TotalTime>0</TotalTime>
  <Words>474</Words>
  <Application>Microsoft Office PowerPoint</Application>
  <PresentationFormat>Widescreen</PresentationFormat>
  <Paragraphs>50</Paragraphs>
  <Slides>8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8" baseType="lpstr">
      <vt:lpstr>Arial</vt:lpstr>
      <vt:lpstr>Calibri</vt:lpstr>
      <vt:lpstr>Microsoft Himalaya</vt:lpstr>
      <vt:lpstr>Shruti</vt:lpstr>
      <vt:lpstr>Sylfaen</vt:lpstr>
      <vt:lpstr>Tunga</vt:lpstr>
      <vt:lpstr>Tw Cen MT</vt:lpstr>
      <vt:lpstr>Tw Cen MT Condensed</vt:lpstr>
      <vt:lpstr>Wingdings 3</vt:lpstr>
      <vt:lpstr>Integral</vt:lpstr>
      <vt:lpstr>Café &amp; Glicerina</vt:lpstr>
      <vt:lpstr>SABONETE EM BARRA COM ESFOLIAÇÃO INEGRADA</vt:lpstr>
      <vt:lpstr>O que o torna diferente?</vt:lpstr>
      <vt:lpstr>Público alvo e mercado</vt:lpstr>
      <vt:lpstr>Como adquirir o produto</vt:lpstr>
      <vt:lpstr>Tipo de mercado disponível e vantagens competitivas</vt:lpstr>
      <vt:lpstr>Pesquisa de mercado</vt:lpstr>
      <vt:lpstr>Obrigada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2024-08-22T20:29:16Z</dcterms:created>
  <dcterms:modified xsi:type="dcterms:W3CDTF">2024-08-22T23:25:21Z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