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5" r:id="rId8"/>
    <p:sldId id="266" r:id="rId9"/>
    <p:sldId id="262" r:id="rId10"/>
    <p:sldId id="259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2100" noProof="0" dirty="0"/>
            <a:t>Produtos</a:t>
          </a:r>
          <a:r>
            <a:rPr lang="pt-BR" sz="2100" baseline="0" noProof="0" dirty="0"/>
            <a:t> naturais e orgânicos</a:t>
          </a:r>
          <a:endParaRPr lang="pt-BR" sz="2100" noProof="0" dirty="0"/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44509D9E-58EE-4039-82A1-2A79116ACC93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pt-BR" sz="2100" noProof="0" dirty="0"/>
            <a:t>Cuidados pessoais e bem-estar</a:t>
          </a:r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C03091DD-BA19-4EE8-9F08-AD7EFF716E73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72FEF2F4-EAF0-47F3-9F76-69B5E1B4A2E7}" type="pres">
      <dgm:prSet presAssocID="{BEC2E38C-B9EA-4AC4-87C3-18C259F9401A}" presName="compNode" presStyleCnt="0"/>
      <dgm:spPr/>
    </dgm:pt>
    <dgm:pt modelId="{3CAA7A92-187F-49C2-B105-FF9B894315DB}" type="pres">
      <dgm:prSet presAssocID="{BEC2E38C-B9EA-4AC4-87C3-18C259F9401A}" presName="iconBgRect" presStyleLbl="bgShp" presStyleIdx="0" presStyleCnt="2"/>
      <dgm:spPr>
        <a:prstGeom prst="ellipse">
          <a:avLst/>
        </a:prstGeom>
      </dgm:spPr>
    </dgm:pt>
    <dgm:pt modelId="{51AD5D71-EFD2-4F69-975F-3C416F413E35}" type="pres">
      <dgm:prSet presAssocID="{BEC2E38C-B9EA-4AC4-87C3-18C259F940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9CB529E-B6CC-41A7-BBD1-E88FBFFEAA07}" type="pres">
      <dgm:prSet presAssocID="{BEC2E38C-B9EA-4AC4-87C3-18C259F9401A}" presName="spaceRect" presStyleCnt="0"/>
      <dgm:spPr/>
    </dgm:pt>
    <dgm:pt modelId="{769D8DA1-45EB-48B7-8C33-BC9FFCD40B68}" type="pres">
      <dgm:prSet presAssocID="{BEC2E38C-B9EA-4AC4-87C3-18C259F9401A}" presName="textRect" presStyleLbl="revTx" presStyleIdx="0" presStyleCnt="2">
        <dgm:presLayoutVars>
          <dgm:chMax val="1"/>
          <dgm:chPref val="1"/>
        </dgm:presLayoutVars>
      </dgm:prSet>
      <dgm:spPr/>
    </dgm:pt>
    <dgm:pt modelId="{FCFDF211-8106-4510-B21D-DAEF60D0F199}" type="pres">
      <dgm:prSet presAssocID="{257D8D46-D708-441A-9A94-08C16FB98397}" presName="sibTrans" presStyleCnt="0"/>
      <dgm:spPr/>
    </dgm:pt>
    <dgm:pt modelId="{41D545CC-BF45-4EC4-8735-22E0D25BD414}" type="pres">
      <dgm:prSet presAssocID="{44509D9E-58EE-4039-82A1-2A79116ACC93}" presName="compNode" presStyleCnt="0"/>
      <dgm:spPr/>
    </dgm:pt>
    <dgm:pt modelId="{AE4B8D37-1516-4369-9BEB-385DF52AAF7F}" type="pres">
      <dgm:prSet presAssocID="{44509D9E-58EE-4039-82A1-2A79116ACC93}" presName="iconBgRect" presStyleLbl="bgShp" presStyleIdx="1" presStyleCnt="2"/>
      <dgm:spPr>
        <a:prstGeom prst="ellipse">
          <a:avLst/>
        </a:prstGeom>
      </dgm:spPr>
    </dgm:pt>
    <dgm:pt modelId="{B7C89332-6116-4524-B7AF-24F9EDAE32AD}" type="pres">
      <dgm:prSet presAssocID="{44509D9E-58EE-4039-82A1-2A79116ACC93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A9D93FD-EE73-49C0-B312-7F3B032793B7}" type="pres">
      <dgm:prSet presAssocID="{44509D9E-58EE-4039-82A1-2A79116ACC93}" presName="spaceRect" presStyleCnt="0"/>
      <dgm:spPr/>
    </dgm:pt>
    <dgm:pt modelId="{0708B3AD-AF91-44E3-A525-C5DF0FE6D5F0}" type="pres">
      <dgm:prSet presAssocID="{44509D9E-58EE-4039-82A1-2A79116ACC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5E0D1A-4877-402F-BCFE-01CF000DFA38}" type="presOf" srcId="{BEC2E38C-B9EA-4AC4-87C3-18C259F9401A}" destId="{769D8DA1-45EB-48B7-8C33-BC9FFCD40B68}" srcOrd="0" destOrd="0" presId="urn:microsoft.com/office/officeart/2018/5/layout/IconLeafLabelList"/>
    <dgm:cxn modelId="{55661022-97AD-432F-9176-89B96A42D9D7}" type="presOf" srcId="{44509D9E-58EE-4039-82A1-2A79116ACC93}" destId="{0708B3AD-AF91-44E3-A525-C5DF0FE6D5F0}" srcOrd="0" destOrd="0" presId="urn:microsoft.com/office/officeart/2018/5/layout/IconLeaf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BF395453-60D5-4621-A381-4B9BCE586CF3}" type="presOf" srcId="{1AF866C9-4A03-4AD4-8E51-2BAE1EB6D173}" destId="{C03091DD-BA19-4EE8-9F08-AD7EFF716E73}" srcOrd="0" destOrd="0" presId="urn:microsoft.com/office/officeart/2018/5/layout/IconLeafLabelList"/>
    <dgm:cxn modelId="{E0D91B55-A7CF-4FF4-B08D-DBE20AF8C2FE}" srcId="{1AF866C9-4A03-4AD4-8E51-2BAE1EB6D173}" destId="{44509D9E-58EE-4039-82A1-2A79116ACC93}" srcOrd="1" destOrd="0" parTransId="{5C426BE0-998E-4D28-8838-1C847BD83830}" sibTransId="{35B7AB1F-21FF-4FAC-BC26-4D944FC0050D}"/>
    <dgm:cxn modelId="{E292215D-F2B7-4BA5-89B3-06B96020B337}" type="presParOf" srcId="{C03091DD-BA19-4EE8-9F08-AD7EFF716E73}" destId="{72FEF2F4-EAF0-47F3-9F76-69B5E1B4A2E7}" srcOrd="0" destOrd="0" presId="urn:microsoft.com/office/officeart/2018/5/layout/IconLeafLabelList"/>
    <dgm:cxn modelId="{3E4FD147-9D20-480E-8950-8D9B4561D28E}" type="presParOf" srcId="{72FEF2F4-EAF0-47F3-9F76-69B5E1B4A2E7}" destId="{3CAA7A92-187F-49C2-B105-FF9B894315DB}" srcOrd="0" destOrd="0" presId="urn:microsoft.com/office/officeart/2018/5/layout/IconLeafLabelList"/>
    <dgm:cxn modelId="{086E1E5B-964C-4F4C-971B-6C2530942936}" type="presParOf" srcId="{72FEF2F4-EAF0-47F3-9F76-69B5E1B4A2E7}" destId="{51AD5D71-EFD2-4F69-975F-3C416F413E35}" srcOrd="1" destOrd="0" presId="urn:microsoft.com/office/officeart/2018/5/layout/IconLeafLabelList"/>
    <dgm:cxn modelId="{557B9B5D-9C84-4820-BE4F-7C8AC8E908A5}" type="presParOf" srcId="{72FEF2F4-EAF0-47F3-9F76-69B5E1B4A2E7}" destId="{99CB529E-B6CC-41A7-BBD1-E88FBFFEAA07}" srcOrd="2" destOrd="0" presId="urn:microsoft.com/office/officeart/2018/5/layout/IconLeafLabelList"/>
    <dgm:cxn modelId="{C64E993C-F037-4A86-9377-EC77AD617FA7}" type="presParOf" srcId="{72FEF2F4-EAF0-47F3-9F76-69B5E1B4A2E7}" destId="{769D8DA1-45EB-48B7-8C33-BC9FFCD40B68}" srcOrd="3" destOrd="0" presId="urn:microsoft.com/office/officeart/2018/5/layout/IconLeafLabelList"/>
    <dgm:cxn modelId="{82AF9968-5993-48BD-AADB-096CF2E81B7B}" type="presParOf" srcId="{C03091DD-BA19-4EE8-9F08-AD7EFF716E73}" destId="{FCFDF211-8106-4510-B21D-DAEF60D0F199}" srcOrd="1" destOrd="0" presId="urn:microsoft.com/office/officeart/2018/5/layout/IconLeafLabelList"/>
    <dgm:cxn modelId="{B57D0AE0-7831-4380-95F5-FA0DA411C07F}" type="presParOf" srcId="{C03091DD-BA19-4EE8-9F08-AD7EFF716E73}" destId="{41D545CC-BF45-4EC4-8735-22E0D25BD414}" srcOrd="2" destOrd="0" presId="urn:microsoft.com/office/officeart/2018/5/layout/IconLeafLabelList"/>
    <dgm:cxn modelId="{C2D13555-828A-449B-AC2D-7A1FE76368DE}" type="presParOf" srcId="{41D545CC-BF45-4EC4-8735-22E0D25BD414}" destId="{AE4B8D37-1516-4369-9BEB-385DF52AAF7F}" srcOrd="0" destOrd="0" presId="urn:microsoft.com/office/officeart/2018/5/layout/IconLeafLabelList"/>
    <dgm:cxn modelId="{DA6EC3FC-6FC8-4CD9-99D8-2F47E0293ADB}" type="presParOf" srcId="{41D545CC-BF45-4EC4-8735-22E0D25BD414}" destId="{B7C89332-6116-4524-B7AF-24F9EDAE32AD}" srcOrd="1" destOrd="0" presId="urn:microsoft.com/office/officeart/2018/5/layout/IconLeafLabelList"/>
    <dgm:cxn modelId="{C9E47593-4DB7-477A-826C-321BBBAB5433}" type="presParOf" srcId="{41D545CC-BF45-4EC4-8735-22E0D25BD414}" destId="{CA9D93FD-EE73-49C0-B312-7F3B032793B7}" srcOrd="2" destOrd="0" presId="urn:microsoft.com/office/officeart/2018/5/layout/IconLeafLabelList"/>
    <dgm:cxn modelId="{ABB0EF07-754D-4792-B329-142E302B8C00}" type="presParOf" srcId="{41D545CC-BF45-4EC4-8735-22E0D25BD414}" destId="{0708B3AD-AF91-44E3-A525-C5DF0FE6D5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/>
      <dgm:t>
        <a:bodyPr rtlCol="0"/>
        <a:lstStyle/>
        <a:p>
          <a:pPr rtl="0"/>
          <a:r>
            <a:rPr lang="pt-BR" noProof="0" dirty="0"/>
            <a:t>Análise de concorrência</a:t>
          </a:r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pt-BR" noProof="0" dirty="0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pt-BR" noProof="0" dirty="0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pt-BR" noProof="0" dirty="0"/>
            <a:t>Testes de produto</a:t>
          </a:r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pt-BR" noProof="0" dirty="0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pt-BR" noProof="0" dirty="0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lang="pt-BR" noProof="0" dirty="0"/>
            <a:t>Pesquisas online e </a:t>
          </a:r>
          <a:r>
            <a:rPr lang="pt-BR" noProof="0" dirty="0" err="1"/>
            <a:t>offline</a:t>
          </a:r>
          <a:endParaRPr lang="pt-BR" noProof="0" dirty="0"/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pt-BR" noProof="0" dirty="0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pt-BR" noProof="0" dirty="0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3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3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2" presStyleCnt="3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BCA54C76-07AE-4A1B-B8AF-A549CC926EAF}" srcId="{4F62F2DA-D7F2-4FF6-84BA-5F139A7912D1}" destId="{B13EC5CF-C62E-4A1A-AFF1-DA503C372747}" srcOrd="2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77E46F2C-D4FD-4280-8844-BA9B90A7AA89}" type="presParOf" srcId="{9DE0F8F4-36B0-4743-B908-0EE3F43352CB}" destId="{AB6E8487-3FDE-4982-AEDD-44690A8ABD9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7A92-187F-49C2-B105-FF9B894315DB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D5D71-EFD2-4F69-975F-3C416F413E3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D8DA1-45EB-48B7-8C33-BC9FFCD40B68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noProof="0" dirty="0"/>
            <a:t>Produtos</a:t>
          </a:r>
          <a:r>
            <a:rPr lang="pt-BR" sz="2100" kern="1200" baseline="0" noProof="0" dirty="0"/>
            <a:t> naturais e orgânicos</a:t>
          </a:r>
          <a:endParaRPr lang="pt-BR" sz="2100" kern="1200" noProof="0" dirty="0"/>
        </a:p>
      </dsp:txBody>
      <dsp:txXfrm>
        <a:off x="945131" y="3091362"/>
        <a:ext cx="3600000" cy="720000"/>
      </dsp:txXfrm>
    </dsp:sp>
    <dsp:sp modelId="{AE4B8D37-1516-4369-9BEB-385DF52AAF7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9332-6116-4524-B7AF-24F9EDAE32AD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B3AD-AF91-44E3-A525-C5DF0FE6D5F0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100" kern="1200" noProof="0" dirty="0"/>
            <a:t>Cuidados pessoais e bem-estar</a:t>
          </a:r>
        </a:p>
      </dsp:txBody>
      <dsp:txXfrm>
        <a:off x="5175131" y="30913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428298" y="355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Análise de concorrência</a:t>
          </a:r>
        </a:p>
      </dsp:txBody>
      <dsp:txXfrm>
        <a:off x="3150736" y="355"/>
        <a:ext cx="1444875" cy="2384044"/>
      </dsp:txXfrm>
    </dsp:sp>
    <dsp:sp modelId="{3DCA436E-A06E-419C-933D-824314FA18DD}">
      <dsp:nvSpPr>
        <dsp:cNvPr id="0" name=""/>
        <dsp:cNvSpPr/>
      </dsp:nvSpPr>
      <dsp:spPr>
        <a:xfrm rot="7200000">
          <a:off x="4101676" y="2898732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Testes de produto</a:t>
          </a:r>
        </a:p>
      </dsp:txBody>
      <dsp:txXfrm rot="-5400000">
        <a:off x="4573506" y="3747596"/>
        <a:ext cx="2384044" cy="1444875"/>
      </dsp:txXfrm>
    </dsp:sp>
    <dsp:sp modelId="{AB6E8487-3FDE-4982-AEDD-44690A8ABD93}">
      <dsp:nvSpPr>
        <dsp:cNvPr id="0" name=""/>
        <dsp:cNvSpPr/>
      </dsp:nvSpPr>
      <dsp:spPr>
        <a:xfrm rot="14400000">
          <a:off x="754919" y="2898732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Pesquisas online e </a:t>
          </a:r>
          <a:r>
            <a:rPr lang="pt-BR" sz="1800" kern="1200" noProof="0" dirty="0" err="1"/>
            <a:t>offline</a:t>
          </a:r>
          <a:endParaRPr lang="pt-BR" sz="1800" kern="1200" noProof="0" dirty="0"/>
        </a:p>
      </dsp:txBody>
      <dsp:txXfrm rot="5400000">
        <a:off x="788795" y="3747595"/>
        <a:ext cx="2384044" cy="144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C34CFD-6F4E-4681-B460-A8F7493C7F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322E13-55DF-4A70-91A8-410C5C2D8B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C2F05-C415-4BA9-ACDB-AC39A3A9B8F9}" type="datetime1">
              <a:rPr lang="pt-BR" smtClean="0"/>
              <a:t>23/08/2024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0BA75-E10A-47EF-BE58-F600D0CE7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518574-FB4D-4659-9BAD-C6176B8C0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C2D-0AE7-4203-A3E2-03757C056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4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7472-DC86-4397-84EF-37EB9367CC46}" type="datetime1">
              <a:rPr lang="pt-BR" smtClean="0"/>
              <a:pPr/>
              <a:t>23/08/2024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BEB-0138-4C6B-B846-472DDAAEEDB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0323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0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3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5678EED-F689-4FB2-886F-89739D370DFD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042EA7-8920-4EE1-AC33-01E92C8DFC22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9B177-77B1-44CE-926D-21A296453815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F5425-8D69-423C-81A7-72CE3610C0A0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EF83A-CEF6-40A3-99AE-C9E5D34C07F3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ACE7C-8C8D-4905-8067-32C4FAF8B251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CEBE8-5F22-4527-A84D-A13F936C203B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CF810-4396-43DA-A5E7-A67E7681FA68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CFFFF-E1F8-48F5-965B-14CB7B442123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B1FCC-60ED-426A-85D3-CA3F1A2A5783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335D08-4221-4E34-9FD4-D4C266AA6720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20FA7C1-0047-4EA8-A325-BDB85F07AD82}" type="datetime1">
              <a:rPr lang="pt-BR" noProof="0" smtClean="0"/>
              <a:t>23/08/2024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Grãos de café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04" y="1729052"/>
            <a:ext cx="4079103" cy="3399895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algn="ctr" rtl="0"/>
            <a:r>
              <a:rPr lang="pt-BR" sz="7200" b="1" cap="none" dirty="0">
                <a:solidFill>
                  <a:schemeClr val="tx1"/>
                </a:solidFill>
              </a:rPr>
              <a:t>Café &amp;</a:t>
            </a:r>
            <a:br>
              <a:rPr lang="pt-BR" sz="7200" b="1" cap="none" dirty="0">
                <a:solidFill>
                  <a:schemeClr val="tx1"/>
                </a:solidFill>
              </a:rPr>
            </a:br>
            <a:r>
              <a:rPr lang="pt-BR" sz="7200" b="1" cap="none" dirty="0">
                <a:solidFill>
                  <a:schemeClr val="tx1"/>
                </a:solidFill>
              </a:rPr>
              <a:t>Glicerina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pt-BR" sz="2800" dirty="0">
                <a:solidFill>
                  <a:schemeClr val="tx1"/>
                </a:solidFill>
              </a:rPr>
              <a:t>PELE MACIA E ESFOLIADA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SABONETE EM BARRA COM ESFOLIAÇÃO INEGRADA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56" y="822325"/>
            <a:ext cx="5184775" cy="5184775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O sabonete em barra com esfoliação integrada é uma inovação artesanal que se destaca pela combinação harmoniosa de ingredientes naturais, com café moído, que atua como um </a:t>
            </a:r>
            <a:r>
              <a:rPr lang="pt-BR" dirty="0" err="1"/>
              <a:t>esfoliante</a:t>
            </a:r>
            <a:r>
              <a:rPr lang="pt-BR" dirty="0"/>
              <a:t> natural, removendo suavemente as células mortas da pele e promovendo a renovação celular, e a base </a:t>
            </a:r>
            <a:r>
              <a:rPr lang="pt-BR" dirty="0" err="1"/>
              <a:t>glicerinada</a:t>
            </a:r>
            <a:r>
              <a:rPr lang="pt-BR" dirty="0"/>
              <a:t>, que por sua vez, é um dos principais elementos do sabonete, conhecida por sua capacidade de atrair e reter a umidade na pele, garantindo uma hidratação profunda.</a:t>
            </a:r>
          </a:p>
          <a:p>
            <a:r>
              <a:rPr lang="pt-BR" dirty="0"/>
              <a:t>Com esses ingredientes estamos focados em proporcionar uma experiência de cuidado pessoal completa e eficaz.</a:t>
            </a:r>
          </a:p>
        </p:txBody>
      </p:sp>
    </p:spTree>
    <p:extLst>
      <p:ext uri="{BB962C8B-B14F-4D97-AF65-F5344CB8AC3E}">
        <p14:creationId xmlns:p14="http://schemas.microsoft.com/office/powerpoint/2010/main" val="204985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 torna diferente?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Esfoliação com café natural: A escolha do café não é apenas pela sua textura ideal para esfoliação, mas também por seus benefícios antioxidantes, que auxiliam na proteção e revitalização da pele.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Base </a:t>
            </a:r>
            <a:r>
              <a:rPr lang="pt-BR" dirty="0" err="1"/>
              <a:t>glicerinada</a:t>
            </a:r>
            <a:r>
              <a:rPr lang="pt-BR" dirty="0"/>
              <a:t>: A glicerina também é suave, o que faz com que o sabonete seja adequado para todos os tipos de pele, inclusive as mais sensíveis. Ao hidratar enquanto esfolia, o sabonete deixa a pele macia, renovada e com uma sensação de frescor duradouro.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Sustentabilidade: O produto é desenvolvido com foco em práticas sustentáveis, utilizando ingredientes naturais.</a:t>
            </a:r>
          </a:p>
        </p:txBody>
      </p:sp>
    </p:spTree>
    <p:extLst>
      <p:ext uri="{BB962C8B-B14F-4D97-AF65-F5344CB8AC3E}">
        <p14:creationId xmlns:p14="http://schemas.microsoft.com/office/powerpoint/2010/main" val="36364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 e mercado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público-alvo inclui consumidores que valorizam produtos naturais, sustentáveis e artesanais, especialmente aqueles preocupados com a saúde da pele e que preferem evitar produtos com muitos químicos. Isso inclui pessoas interessadas em cuidados pessoais, bem-estar e sustentabilidade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Importância do produto para o mercado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Sua formulação natural e o processo artesanal de fabricação agregam valor e atendem à crescente demanda por produtos mais sustentáveis e menos agressivos para a pele. O produto também responde à tendência de consumo consciente, onde os clientes buscam não só eficácia, mas também a segurança de ingredientes e a sustentabilidade do produto. </a:t>
            </a:r>
          </a:p>
        </p:txBody>
      </p:sp>
    </p:spTree>
    <p:extLst>
      <p:ext uri="{BB962C8B-B14F-4D97-AF65-F5344CB8AC3E}">
        <p14:creationId xmlns:p14="http://schemas.microsoft.com/office/powerpoint/2010/main" val="288898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adquirir o produto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Os clientes poderão adquirir o sabonete através de canais de venda e redes sociais do ateliê.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46" y="3609652"/>
            <a:ext cx="2160000" cy="216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3" y="4709500"/>
            <a:ext cx="1800000" cy="18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96" y="443769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b="1" dirty="0"/>
              <a:t>Tipo de mercado disponível e vantagens competitivas</a:t>
            </a: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70098"/>
              </p:ext>
            </p:extLst>
          </p:nvPr>
        </p:nvGraphicFramePr>
        <p:xfrm>
          <a:off x="1023938" y="1518158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2498094" y="5217714"/>
            <a:ext cx="2343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há uma procura por produtos que utilizam ingredientes naturais.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02402" y="5272952"/>
            <a:ext cx="262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Focado em consumidores que buscam soluções eficazes e práticas para o cuidado diário da pele.</a:t>
            </a:r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 descr="Implantação com mais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pt-BR" sz="3800" b="1" dirty="0">
                <a:solidFill>
                  <a:srgbClr val="FFFFFF"/>
                </a:solidFill>
              </a:rPr>
              <a:t>Pesquisa de mercado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4" descr="Produto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14912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áfico 8" descr="Suporte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3171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pt-BR" sz="5400" b="1" dirty="0">
                <a:solidFill>
                  <a:srgbClr val="FFFFFF"/>
                </a:solidFill>
              </a:rPr>
              <a:t>Obrigada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97" y="1524833"/>
            <a:ext cx="5394511" cy="4780933"/>
          </a:xfrm>
          <a:prstGeom prst="rect">
            <a:avLst/>
          </a:prstGeo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⠀⠀⠀⠀⠀⠀⠀⠀⠀⠀⠀⠀⠀⠀⠀⢀⣀⣤⡤⠤⠤⠤⣤⣄⣀⠀⠀⠀⠀⠀⠀⠀⠀⠀⠀⠀⠀⠀⠀⠀⠀⠀⠀⠀⠀⠀⠀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⠀⠀⠀⠀⠀⠀⠀⠀⠀⠀⠀⠀⢀⡤⠞⠋⠁⠀⠀⠀⠀⠀⠀⠀⠉⠛⢦⣤⠶⠦⣤⡀⠀⠀⠀⠀⠀⠀⠀⠀⠀⠀⠀⠀⠀⠀⠀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⠀⠀⠀⠀⠀⠀⠀⢀⣴⠞⢋⡽⠋⠀⠀⠀⠀⠀⠀⠀⠀⠀⠀⠀⠀⠀⠀⠈⠃⠀⠀⠙⢶⣄⠀⠀⠀⠀⠀⠀⠀⠀⠀⠀⠀⠀⠀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⠀⠀⠀⠀⠀⠀⣰⠟⠁⠀⠘⠀⠀⠀⠀⠀⠀⠀⠀⠀⠀⠀⠀⠀⠀⠀⠀⠀⠀⢰⡀⠀⠀⠉⠓⠦⣤⣤⣤⣤⣤⣤⣄⣀⠀⠀⠀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⠀⠀⠀⠀⣠⠞⠁⠀⠀⠀⠀⠀⠀⠀⠀⠀⠀⠀⠀⠀⠀⠀⠀⠀⠀⣴⣷⡄⠀⠀⢻⡄⠀⠀⠀⠀⠀⠀⠀⠀⠀⠀⠀⠈⠻⣆⠀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⠀⠀⣠⠞⠁⠀⠀⣀⣠⣏⡀⠀⢠⣶⣄⠀⠀⠀⠀⠀⠀⠀⠀⠀⠀⠹⠿⡃⠀⠀⠀⣧⠀⠀⠀⠀⠀⠀⠀⠀⠀⠀⠀⠀⠀⠸⡆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⢀⡞⠁⠀⣠⠶⠛⠉⠉⠉⠙⢦⡸⣿⡿⠀⠀⠀⡄⢀⣀⣀⡶⠀⠀⠀⢀⡄⣀⠀⣢⠟⢦⣀⠀⠀⠀⠀⠀⠀⠀⠀⠀⠀⠀⣸⠃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⡞⠀⠀⠸⠁⠀⠀⠀⠀⠀⠀⠀⢳⢀⣠⠀⠀⠀⠉⠉⠀⠀⣀⠀⠀⠀⢀⣠⡴⠞⠁⠀⠀⠈⠓⠦⣄⣀⠀⠀⠀⠀⣀⣤⠞⠁⠀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⣧⠀⠀⠀⠀⠀⠀⠀⠀⠀⠀⠀⣼⠀⠁⠀⢀⣀⣀⡴⠋⢻⡉⠙⠾⡟⢿⣅⠀⠀⠀⠀⠀⠀⠀⠀⠀⠉⠉⠙⠛⠉⠉⠀⠀⠀⠀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⠘⣦⡀⠀⠀⠀⠀⠀⠀⣀⣤⠞⢉⣹⣯⣍⣿⠉⠟⠀⠀⣸⠳⣄⡀⠀⠀⠙⢧⡀⠀⠀⠀⠀⠀⢀⣀⡀⠀⠀⠀⠀⣀⣀⠀⠀⠀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⠀⠈⠙⠒⠒⠒⠒⠚⠋⠁⠀⡴⠋⢀⡀⢠⡇⠀⠀⠀⠀⠃⠀⠀⠀⠀⠀⢀⡾⠋⢻⡄⠀⠀⢰⣝⣟⣟⣷⣦⣴⣿⣿⣿⣷⠀⠀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⠀⠀⠀⠀⠀⠀⠀⠀⠀⠀⢸⡇⠀⢸⡀⠸⡇⠀⠀⠀⠀⠀⠀⠀⠀⠀⠀⢀⠀⠀⢠⡇⠀⠀⣿</a:t>
            </a:r>
            <a:r>
              <a:rPr lang="pt-BR" dirty="0" err="1">
                <a:solidFill>
                  <a:srgbClr val="FFFFFF"/>
                </a:solidFill>
              </a:rPr>
              <a:t>be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love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forever</a:t>
            </a:r>
            <a:r>
              <a:rPr lang="pt-BR" dirty="0">
                <a:solidFill>
                  <a:srgbClr val="FFFFFF"/>
                </a:solidFill>
              </a:rPr>
              <a:t>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⠀⠀⠀⠀⠀⠀⠀⠀⠀⠀⠘⣇⠀⠀⠉⠋⠻⣄⠀⠀⠀⠀⠀⣀⣠⣴⠞⠋⠳⠶⠞⠀⠀⠀⠀⢉⢿⣿⡧⣳⣿⣓⣿⡗⠃⠀⠀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⠀⠀⠀⠀⠀⠀⠀⠀⠀⠀⠀⠈⠳⠦⢤⠤⠶⠋⠙⠳⣆⣀⣈⡿⠁⠀⠀⠀⠀⠀⠀⠀⠀⠀⠀⠀⠂⡻⣻⣿⣿⣿⠏⠀⠀⠀⠀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⠀⠀⠀⠀⠀⠀⠀⠀⠀⠀⠀⠀⠀⠀⠀⠀⠀⠀⠀⠀⠀⠉⠉⠀⠀⠀⠀⠀⠀⠀⠀⠀⠀⠀⠀⠀⠀⠁⠂⠓⠛⠁⠀⠀⠀⠀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21117" y="6121100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Maria Fernanda Pereira Caetano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97458" y="1740724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°❀⋆.</a:t>
            </a:r>
            <a:r>
              <a:rPr lang="kn-IN" sz="2800" dirty="0"/>
              <a:t>ೃ</a:t>
            </a:r>
            <a:r>
              <a:rPr lang="bo-CN" sz="2800" dirty="0"/>
              <a:t>࿔*:･</a:t>
            </a:r>
            <a:r>
              <a:rPr lang="gu-IN" sz="2800" dirty="0"/>
              <a:t>૮ ˶</a:t>
            </a:r>
            <a:r>
              <a:rPr lang="pt-BR" sz="2800" dirty="0"/>
              <a:t>ᵔ ᵕ ᵔ˶ </a:t>
            </a:r>
            <a:r>
              <a:rPr lang="ka-GE" sz="2800" dirty="0"/>
              <a:t>ა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varejo</Template>
  <TotalTime>0</TotalTime>
  <Words>445</Words>
  <Application>Microsoft Office PowerPoint</Application>
  <PresentationFormat>Widescreen</PresentationFormat>
  <Paragraphs>47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Sylfaen</vt:lpstr>
      <vt:lpstr>Tw Cen MT</vt:lpstr>
      <vt:lpstr>Tw Cen MT Condensed</vt:lpstr>
      <vt:lpstr>Wingdings 3</vt:lpstr>
      <vt:lpstr>Integral</vt:lpstr>
      <vt:lpstr>Café &amp; Glicerina</vt:lpstr>
      <vt:lpstr>SABONETE EM BARRA COM ESFOLIAÇÃO INEGRADA</vt:lpstr>
      <vt:lpstr>O que o torna diferente?</vt:lpstr>
      <vt:lpstr>Público alvo e mercado</vt:lpstr>
      <vt:lpstr>Como adquirir o produto</vt:lpstr>
      <vt:lpstr>Tipo de mercado disponível e vantagens competitivas</vt:lpstr>
      <vt:lpstr>Pesquisa de mercado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2024-08-22T20:29:16Z</dcterms:created>
  <dcterms:modified xsi:type="dcterms:W3CDTF">2024-08-23T23:00:50Z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