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B775"/>
    <a:srgbClr val="D4A373"/>
    <a:srgbClr val="748345"/>
    <a:srgbClr val="C78849"/>
    <a:srgbClr val="CCD5AE"/>
    <a:srgbClr val="E6E6E6"/>
    <a:srgbClr val="FEFA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4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4FE73-0C72-4CB3-903A-ECF046E9C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9AE5F8-C45A-43B6-A0ED-9CB76F13B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66CF0D-26B4-4FF3-93E0-BA855995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6E41-B108-4177-BC93-63BEEB977E4A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665AC7-D0A1-4152-8ED7-29878B102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EB25BF-9C3C-45A8-8535-2B32653D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CD88-AA45-4D6A-9DCE-C578883006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489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27017-419E-4F4D-BE65-BCDE2F5F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0E615A-01D2-452D-885A-32F6168E6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741AA5-ADCB-4624-90E6-8BA6D82D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6E41-B108-4177-BC93-63BEEB977E4A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986A9F-EEA2-4576-9E48-3ACC1809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9C6B67-F2C9-4EF4-B94C-1687EAFC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CD88-AA45-4D6A-9DCE-C578883006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21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565281-9287-42C7-A613-C2741200E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CD2329-F190-4291-A97A-13921613B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6836F0-BE59-43A7-9EFD-00C37147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6E41-B108-4177-BC93-63BEEB977E4A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260A59-B6C1-4EC0-A05C-4F1FCF623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B11810-0915-4E17-B386-DBA50525C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CD88-AA45-4D6A-9DCE-C578883006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24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D4A28-DA4D-4F1B-AC74-55AB586E9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B4296-6EB7-41F8-9611-690D6DE0F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A7378F-87D9-4D36-B6E5-23A6847C4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6E41-B108-4177-BC93-63BEEB977E4A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FBD7F3-ED9A-47B2-87A7-A39281C58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B55B46-E609-400D-9198-EA4BB260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CD88-AA45-4D6A-9DCE-C578883006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41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03940-3C51-4563-96DE-B7339252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C22E46-C2BD-4F08-A95F-550C8B2A8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08937D-ED44-4409-A604-7D84A24C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6E41-B108-4177-BC93-63BEEB977E4A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65BB2A-5A72-4E72-8FF8-8C1EE323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FABA1F-B3F4-4B4C-BFF3-8F6A144D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CD88-AA45-4D6A-9DCE-C578883006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88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25F99-EE05-403C-9BE8-88D13D39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4FE8A0-3F8F-4649-8693-514115262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3BB486-737C-41D5-B20B-00B85E41C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BF18F3-C55C-4231-8E3D-C19EB821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6E41-B108-4177-BC93-63BEEB977E4A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DC61B6-C1E1-4596-BE9F-9D33B5B60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3DBBC6-5326-4309-B37D-E51AFB3D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CD88-AA45-4D6A-9DCE-C578883006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57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D52D3-B062-4D13-8E36-05299B8A3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5B39D4-8909-46C8-9289-260DF8D08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89DBFF-112D-4A5D-AF05-9B8E15A10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4B35D9-7FEF-4256-9435-C68477A96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563D04-FA65-4458-80CD-0EF9822F6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ED5DEFE-239F-4D4E-97BA-3B2C520D2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6E41-B108-4177-BC93-63BEEB977E4A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6C29ED-90B4-417A-88DD-9B206E72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43A5C22-A5A6-4115-B44B-6C5DA1CD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CD88-AA45-4D6A-9DCE-C578883006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48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AF929-54F4-4465-813F-73213292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6AE3205-D6EE-4087-B607-58779C7AE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6E41-B108-4177-BC93-63BEEB977E4A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BCD798F-BFC0-4C97-840E-72CEB864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D33379-0149-424F-B234-0786EE04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CD88-AA45-4D6A-9DCE-C578883006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0ED2BF3-7C9B-4CB7-900E-2B717032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6E41-B108-4177-BC93-63BEEB977E4A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201BF82-CF45-48FA-ABB3-722AFE757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C636E0-93F4-4E13-8FD8-7DA2D88C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CD88-AA45-4D6A-9DCE-C578883006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12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C3B66-4473-4D7B-9C16-9A423367E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423D53-6F79-4C99-9566-2E718D338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06519B-AA0D-4523-9379-9E83F8354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6870F8-C4BE-437D-A8B1-02A19B94F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6E41-B108-4177-BC93-63BEEB977E4A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3C12A9-B233-4346-8720-BD89D610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49C587-E73C-4E18-B731-7D2E5719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CD88-AA45-4D6A-9DCE-C578883006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45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24EC8-186E-4989-AC7F-150152C2D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84D01DF-C89E-45DE-8BA4-249ED80B4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39D21D-EAF5-4864-8A53-F28E3A52B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2E5E89-3F52-43E5-82E7-3917759D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6E41-B108-4177-BC93-63BEEB977E4A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2A3C0E-C86D-4A11-92E6-C0E98B39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DA029E-6DCA-4641-A90D-BF615D11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CD88-AA45-4D6A-9DCE-C578883006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72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E23B2E5-B44C-474D-942E-F5D6A869A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B001CF-6AFC-409F-A694-6C10A3E99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EC3DC6-F60E-4559-83DA-AF706AA26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36E41-B108-4177-BC93-63BEEB977E4A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A5F87A-22E8-490F-8BBC-241688D2B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CE288A-2C08-4BC0-82CD-627CB342C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3CD88-AA45-4D6A-9DCE-C578883006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9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60DFC98-1C83-44CA-B7EB-6680D7D9B501}"/>
              </a:ext>
            </a:extLst>
          </p:cNvPr>
          <p:cNvSpPr txBox="1"/>
          <p:nvPr/>
        </p:nvSpPr>
        <p:spPr>
          <a:xfrm>
            <a:off x="307040" y="1162271"/>
            <a:ext cx="11577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rgbClr val="D4A373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ARVORE AVL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138F6C-9219-4444-B212-624D3CC2A07C}"/>
              </a:ext>
            </a:extLst>
          </p:cNvPr>
          <p:cNvSpPr txBox="1"/>
          <p:nvPr/>
        </p:nvSpPr>
        <p:spPr>
          <a:xfrm>
            <a:off x="2538132" y="2274838"/>
            <a:ext cx="71157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A7B775"/>
                </a:solidFill>
                <a:latin typeface="Arial Rounded MT Bold" panose="020F0704030504030204" pitchFamily="34" charset="0"/>
              </a:rPr>
              <a:t>Um tipo de arvore binária de busca, mas possuindo uma propriedade de balanceamento dinâmico, a árvore AVL </a:t>
            </a:r>
            <a:r>
              <a:rPr lang="pt-BR" sz="2400" i="0" dirty="0">
                <a:solidFill>
                  <a:srgbClr val="A7B775"/>
                </a:solidFill>
                <a:effectLst/>
                <a:latin typeface="Arial Rounded MT Bold" panose="020F0704030504030204" pitchFamily="34" charset="0"/>
              </a:rPr>
              <a:t>as profundidade das camadas do lado direito e esquerdo não pode ser maior que um. Essa diferença é chamada de fator de balanço.</a:t>
            </a:r>
            <a:endParaRPr lang="pt-BR" sz="2400" dirty="0">
              <a:solidFill>
                <a:srgbClr val="A7B775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44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60DFC98-1C83-44CA-B7EB-6680D7D9B501}"/>
              </a:ext>
            </a:extLst>
          </p:cNvPr>
          <p:cNvSpPr txBox="1"/>
          <p:nvPr/>
        </p:nvSpPr>
        <p:spPr>
          <a:xfrm>
            <a:off x="186017" y="422683"/>
            <a:ext cx="7976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D4A373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Qual o problema de uma árvore binária?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BBFEE7C-DA23-4EF9-946A-7864D8B05CA7}"/>
              </a:ext>
            </a:extLst>
          </p:cNvPr>
          <p:cNvSpPr txBox="1"/>
          <p:nvPr/>
        </p:nvSpPr>
        <p:spPr>
          <a:xfrm>
            <a:off x="453838" y="1120676"/>
            <a:ext cx="115140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A7B775"/>
                </a:solidFill>
                <a:latin typeface="Arial Rounded MT Bold" panose="020F0704030504030204" pitchFamily="34" charset="0"/>
              </a:rPr>
              <a:t>Um dos grandes problemas da árvore binária de busca é que ela pode se tornar degenerada ou desbalanceada, ou seja, todos os seus nós internos tem uma única sub árvore associada.</a:t>
            </a:r>
          </a:p>
          <a:p>
            <a:r>
              <a:rPr lang="pt-BR" sz="2400" dirty="0">
                <a:solidFill>
                  <a:srgbClr val="A7B775"/>
                </a:solidFill>
                <a:latin typeface="Arial Rounded MT Bold" panose="020F0704030504030204" pitchFamily="34" charset="0"/>
              </a:rPr>
              <a:t>Exemplo: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B13FA4BA-A629-485C-B713-384485777735}"/>
              </a:ext>
            </a:extLst>
          </p:cNvPr>
          <p:cNvSpPr/>
          <p:nvPr/>
        </p:nvSpPr>
        <p:spPr>
          <a:xfrm>
            <a:off x="5069541" y="2515563"/>
            <a:ext cx="720000" cy="720000"/>
          </a:xfrm>
          <a:prstGeom prst="ellipse">
            <a:avLst/>
          </a:prstGeom>
          <a:solidFill>
            <a:srgbClr val="CCD5AE"/>
          </a:solidFill>
          <a:ln>
            <a:solidFill>
              <a:srgbClr val="CCD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606A68B-3D44-448A-AA9F-0303DB580DBF}"/>
              </a:ext>
            </a:extLst>
          </p:cNvPr>
          <p:cNvSpPr/>
          <p:nvPr/>
        </p:nvSpPr>
        <p:spPr>
          <a:xfrm>
            <a:off x="5850860" y="3429000"/>
            <a:ext cx="720000" cy="720000"/>
          </a:xfrm>
          <a:prstGeom prst="ellipse">
            <a:avLst/>
          </a:prstGeom>
          <a:solidFill>
            <a:srgbClr val="CCD5AE"/>
          </a:solidFill>
          <a:ln>
            <a:solidFill>
              <a:srgbClr val="CCD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59C1CF4-E6F6-4C01-8BCE-A7E42D5A02F7}"/>
              </a:ext>
            </a:extLst>
          </p:cNvPr>
          <p:cNvSpPr/>
          <p:nvPr/>
        </p:nvSpPr>
        <p:spPr>
          <a:xfrm>
            <a:off x="6632179" y="4342437"/>
            <a:ext cx="720000" cy="720000"/>
          </a:xfrm>
          <a:prstGeom prst="ellipse">
            <a:avLst/>
          </a:prstGeom>
          <a:solidFill>
            <a:srgbClr val="CCD5AE"/>
          </a:solidFill>
          <a:ln>
            <a:solidFill>
              <a:srgbClr val="CCD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78DBD21-765E-4AEA-AC5B-DE402A430F9F}"/>
              </a:ext>
            </a:extLst>
          </p:cNvPr>
          <p:cNvSpPr/>
          <p:nvPr/>
        </p:nvSpPr>
        <p:spPr>
          <a:xfrm>
            <a:off x="7413498" y="5255874"/>
            <a:ext cx="720000" cy="720000"/>
          </a:xfrm>
          <a:prstGeom prst="ellipse">
            <a:avLst/>
          </a:prstGeom>
          <a:solidFill>
            <a:srgbClr val="CCD5AE"/>
          </a:solidFill>
          <a:ln>
            <a:solidFill>
              <a:srgbClr val="CCD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2A99927-E4DA-4F74-B730-D867998FBCDB}"/>
              </a:ext>
            </a:extLst>
          </p:cNvPr>
          <p:cNvCxnSpPr/>
          <p:nvPr/>
        </p:nvCxnSpPr>
        <p:spPr>
          <a:xfrm flipH="1">
            <a:off x="4879041" y="3235563"/>
            <a:ext cx="228600" cy="193437"/>
          </a:xfrm>
          <a:prstGeom prst="straightConnector1">
            <a:avLst/>
          </a:prstGeom>
          <a:ln>
            <a:solidFill>
              <a:srgbClr val="A7B7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3EBAB58-86A1-471F-9774-0ABC4E09C749}"/>
              </a:ext>
            </a:extLst>
          </p:cNvPr>
          <p:cNvCxnSpPr>
            <a:cxnSpLocks/>
          </p:cNvCxnSpPr>
          <p:nvPr/>
        </p:nvCxnSpPr>
        <p:spPr>
          <a:xfrm>
            <a:off x="5751549" y="3157653"/>
            <a:ext cx="207600" cy="234475"/>
          </a:xfrm>
          <a:prstGeom prst="straightConnector1">
            <a:avLst/>
          </a:prstGeom>
          <a:ln>
            <a:solidFill>
              <a:srgbClr val="A7B7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C5EC164A-C39F-42F2-A353-6B9002829169}"/>
              </a:ext>
            </a:extLst>
          </p:cNvPr>
          <p:cNvCxnSpPr>
            <a:cxnSpLocks/>
          </p:cNvCxnSpPr>
          <p:nvPr/>
        </p:nvCxnSpPr>
        <p:spPr>
          <a:xfrm>
            <a:off x="6500822" y="4117886"/>
            <a:ext cx="207600" cy="234475"/>
          </a:xfrm>
          <a:prstGeom prst="straightConnector1">
            <a:avLst/>
          </a:prstGeom>
          <a:ln>
            <a:solidFill>
              <a:srgbClr val="A7B7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CDCAA2F-1F8A-44BA-ABA2-4D2FC1C8A924}"/>
              </a:ext>
            </a:extLst>
          </p:cNvPr>
          <p:cNvCxnSpPr>
            <a:cxnSpLocks/>
          </p:cNvCxnSpPr>
          <p:nvPr/>
        </p:nvCxnSpPr>
        <p:spPr>
          <a:xfrm>
            <a:off x="7271785" y="5036765"/>
            <a:ext cx="207600" cy="234475"/>
          </a:xfrm>
          <a:prstGeom prst="straightConnector1">
            <a:avLst/>
          </a:prstGeom>
          <a:ln>
            <a:solidFill>
              <a:srgbClr val="A7B7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B02BEB8-BB9E-4F1F-8ECE-8787D9F3B484}"/>
              </a:ext>
            </a:extLst>
          </p:cNvPr>
          <p:cNvSpPr txBox="1"/>
          <p:nvPr/>
        </p:nvSpPr>
        <p:spPr>
          <a:xfrm>
            <a:off x="5222052" y="2690336"/>
            <a:ext cx="44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78849"/>
                </a:solidFill>
              </a:rPr>
              <a:t>4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03FE9FD-E783-4B94-9E7F-8886048B28AD}"/>
              </a:ext>
            </a:extLst>
          </p:cNvPr>
          <p:cNvSpPr txBox="1"/>
          <p:nvPr/>
        </p:nvSpPr>
        <p:spPr>
          <a:xfrm>
            <a:off x="5984052" y="3604736"/>
            <a:ext cx="44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78849"/>
                </a:solidFill>
              </a:rPr>
              <a:t>5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0827799-02DA-4067-B6D6-61E097051F1C}"/>
              </a:ext>
            </a:extLst>
          </p:cNvPr>
          <p:cNvSpPr txBox="1"/>
          <p:nvPr/>
        </p:nvSpPr>
        <p:spPr>
          <a:xfrm>
            <a:off x="6746052" y="4519136"/>
            <a:ext cx="44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78849"/>
                </a:solidFill>
              </a:rPr>
              <a:t>6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1668B8F-6AB1-4F5B-9132-53675D3D5910}"/>
              </a:ext>
            </a:extLst>
          </p:cNvPr>
          <p:cNvSpPr txBox="1"/>
          <p:nvPr/>
        </p:nvSpPr>
        <p:spPr>
          <a:xfrm>
            <a:off x="7508052" y="5433536"/>
            <a:ext cx="44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78849"/>
                </a:solidFill>
              </a:rPr>
              <a:t>7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B2B6CF5-FA23-418E-8EC4-FE40804C8827}"/>
              </a:ext>
            </a:extLst>
          </p:cNvPr>
          <p:cNvSpPr txBox="1"/>
          <p:nvPr/>
        </p:nvSpPr>
        <p:spPr>
          <a:xfrm>
            <a:off x="5177831" y="3243344"/>
            <a:ext cx="53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rgbClr val="D4A373"/>
                </a:solidFill>
              </a:rPr>
              <a:t>raíz</a:t>
            </a:r>
            <a:endParaRPr lang="pt-BR" b="1" dirty="0">
              <a:solidFill>
                <a:srgbClr val="D4A373"/>
              </a:solidFill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9AEFFB1-0615-47A5-BC95-8A974AEFADCB}"/>
              </a:ext>
            </a:extLst>
          </p:cNvPr>
          <p:cNvSpPr/>
          <p:nvPr/>
        </p:nvSpPr>
        <p:spPr>
          <a:xfrm>
            <a:off x="4447241" y="3493463"/>
            <a:ext cx="720000" cy="720000"/>
          </a:xfrm>
          <a:prstGeom prst="ellipse">
            <a:avLst/>
          </a:prstGeom>
          <a:solidFill>
            <a:srgbClr val="CCD5AE"/>
          </a:solidFill>
          <a:ln>
            <a:solidFill>
              <a:srgbClr val="CCD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881F884-9BE8-4FC3-B8F0-0C80C7C50B69}"/>
              </a:ext>
            </a:extLst>
          </p:cNvPr>
          <p:cNvSpPr txBox="1"/>
          <p:nvPr/>
        </p:nvSpPr>
        <p:spPr>
          <a:xfrm>
            <a:off x="4574352" y="3655536"/>
            <a:ext cx="44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78849"/>
                </a:solidFill>
              </a:rPr>
              <a:t>2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6FC7D071-A72E-4591-954D-5221FD885127}"/>
              </a:ext>
            </a:extLst>
          </p:cNvPr>
          <p:cNvSpPr/>
          <p:nvPr/>
        </p:nvSpPr>
        <p:spPr>
          <a:xfrm>
            <a:off x="3685241" y="4445963"/>
            <a:ext cx="720000" cy="720000"/>
          </a:xfrm>
          <a:prstGeom prst="ellipse">
            <a:avLst/>
          </a:prstGeom>
          <a:solidFill>
            <a:srgbClr val="CCD5AE"/>
          </a:solidFill>
          <a:ln>
            <a:solidFill>
              <a:srgbClr val="CCD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8A5A930-D08C-4E6E-9F70-E1A495A8A593}"/>
              </a:ext>
            </a:extLst>
          </p:cNvPr>
          <p:cNvSpPr txBox="1"/>
          <p:nvPr/>
        </p:nvSpPr>
        <p:spPr>
          <a:xfrm>
            <a:off x="3812352" y="4608036"/>
            <a:ext cx="44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78849"/>
                </a:solidFill>
              </a:rPr>
              <a:t>1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3502FDDA-AE4C-4147-AE65-BA346D0A0E84}"/>
              </a:ext>
            </a:extLst>
          </p:cNvPr>
          <p:cNvSpPr/>
          <p:nvPr/>
        </p:nvSpPr>
        <p:spPr>
          <a:xfrm>
            <a:off x="5082241" y="4420563"/>
            <a:ext cx="720000" cy="720000"/>
          </a:xfrm>
          <a:prstGeom prst="ellipse">
            <a:avLst/>
          </a:prstGeom>
          <a:solidFill>
            <a:srgbClr val="CCD5AE"/>
          </a:solidFill>
          <a:ln>
            <a:solidFill>
              <a:srgbClr val="CCD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EF3DAA8-0D77-4AC2-85FD-0E18853E45F6}"/>
              </a:ext>
            </a:extLst>
          </p:cNvPr>
          <p:cNvSpPr txBox="1"/>
          <p:nvPr/>
        </p:nvSpPr>
        <p:spPr>
          <a:xfrm>
            <a:off x="5209352" y="4582636"/>
            <a:ext cx="44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78849"/>
                </a:solidFill>
              </a:rPr>
              <a:t>3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3EB7111A-4981-4885-A7BD-EF1413D360DB}"/>
              </a:ext>
            </a:extLst>
          </p:cNvPr>
          <p:cNvCxnSpPr/>
          <p:nvPr/>
        </p:nvCxnSpPr>
        <p:spPr>
          <a:xfrm flipH="1">
            <a:off x="4218641" y="4162663"/>
            <a:ext cx="228600" cy="193437"/>
          </a:xfrm>
          <a:prstGeom prst="straightConnector1">
            <a:avLst/>
          </a:prstGeom>
          <a:ln>
            <a:solidFill>
              <a:srgbClr val="A7B7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A7CD2E3F-0B78-455D-BFA6-49F7B9BAEAF8}"/>
              </a:ext>
            </a:extLst>
          </p:cNvPr>
          <p:cNvCxnSpPr>
            <a:cxnSpLocks/>
          </p:cNvCxnSpPr>
          <p:nvPr/>
        </p:nvCxnSpPr>
        <p:spPr>
          <a:xfrm>
            <a:off x="5103822" y="4143286"/>
            <a:ext cx="207600" cy="234475"/>
          </a:xfrm>
          <a:prstGeom prst="straightConnector1">
            <a:avLst/>
          </a:prstGeom>
          <a:ln>
            <a:solidFill>
              <a:srgbClr val="A7B7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13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9BBFEE7C-DA23-4EF9-946A-7864D8B05CA7}"/>
              </a:ext>
            </a:extLst>
          </p:cNvPr>
          <p:cNvSpPr txBox="1"/>
          <p:nvPr/>
        </p:nvSpPr>
        <p:spPr>
          <a:xfrm>
            <a:off x="453838" y="1120676"/>
            <a:ext cx="11514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A7B775"/>
                </a:solidFill>
                <a:latin typeface="Arial Rounded MT Bold" panose="020F0704030504030204" pitchFamily="34" charset="0"/>
              </a:rPr>
              <a:t>O fator de balanceamento de um nó é um valor inteiro que dirá se a árvore está balanceada ou não.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EF785CC-E3D8-40FC-B45E-FCC7814EC923}"/>
              </a:ext>
            </a:extLst>
          </p:cNvPr>
          <p:cNvSpPr txBox="1"/>
          <p:nvPr/>
        </p:nvSpPr>
        <p:spPr>
          <a:xfrm>
            <a:off x="186017" y="422683"/>
            <a:ext cx="7976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D4A373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Fator balanceamento de um nó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6E27D6A0-3FF0-467F-8C84-DE2314284F84}"/>
              </a:ext>
            </a:extLst>
          </p:cNvPr>
          <p:cNvSpPr txBox="1"/>
          <p:nvPr/>
        </p:nvSpPr>
        <p:spPr>
          <a:xfrm>
            <a:off x="0" y="2818744"/>
            <a:ext cx="11514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err="1">
                <a:solidFill>
                  <a:srgbClr val="C78849"/>
                </a:solidFill>
                <a:latin typeface="Arial Rounded MT Bold" panose="020F0704030504030204" pitchFamily="34" charset="0"/>
              </a:rPr>
              <a:t>fb</a:t>
            </a:r>
            <a:r>
              <a:rPr lang="pt-BR" sz="4800" dirty="0">
                <a:solidFill>
                  <a:srgbClr val="C78849"/>
                </a:solidFill>
                <a:latin typeface="Arial Rounded MT Bold" panose="020F0704030504030204" pitchFamily="34" charset="0"/>
              </a:rPr>
              <a:t> = </a:t>
            </a:r>
            <a:r>
              <a:rPr lang="pt-BR" sz="4800" dirty="0" err="1">
                <a:solidFill>
                  <a:srgbClr val="C78849"/>
                </a:solidFill>
                <a:latin typeface="Arial Rounded MT Bold" panose="020F0704030504030204" pitchFamily="34" charset="0"/>
              </a:rPr>
              <a:t>altEsq</a:t>
            </a:r>
            <a:r>
              <a:rPr lang="pt-BR" sz="4800" dirty="0">
                <a:solidFill>
                  <a:srgbClr val="C78849"/>
                </a:solidFill>
                <a:latin typeface="Arial Rounded MT Bold" panose="020F0704030504030204" pitchFamily="34" charset="0"/>
              </a:rPr>
              <a:t> - </a:t>
            </a:r>
            <a:r>
              <a:rPr lang="pt-BR" sz="4800" dirty="0" err="1">
                <a:solidFill>
                  <a:srgbClr val="C78849"/>
                </a:solidFill>
                <a:latin typeface="Arial Rounded MT Bold" panose="020F0704030504030204" pitchFamily="34" charset="0"/>
              </a:rPr>
              <a:t>altDir</a:t>
            </a:r>
            <a:endParaRPr lang="pt-BR" sz="4800" dirty="0">
              <a:solidFill>
                <a:srgbClr val="C78849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2C51FE4-4ABC-4050-8004-2FA2BD1DD480}"/>
              </a:ext>
            </a:extLst>
          </p:cNvPr>
          <p:cNvSpPr txBox="1"/>
          <p:nvPr/>
        </p:nvSpPr>
        <p:spPr>
          <a:xfrm>
            <a:off x="2248380" y="4300481"/>
            <a:ext cx="7695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A7B775"/>
                </a:solidFill>
                <a:latin typeface="Arial Rounded MT Bold" panose="020F0704030504030204" pitchFamily="34" charset="0"/>
              </a:rPr>
              <a:t>O fator de balanceamento </a:t>
            </a:r>
            <a:r>
              <a:rPr lang="pt-BR" sz="2400" b="1" dirty="0">
                <a:solidFill>
                  <a:srgbClr val="748345"/>
                </a:solidFill>
                <a:latin typeface="Arial Rounded MT Bold" panose="020F0704030504030204" pitchFamily="34" charset="0"/>
              </a:rPr>
              <a:t>aceitável</a:t>
            </a:r>
            <a:r>
              <a:rPr lang="pt-BR" sz="2400" dirty="0">
                <a:solidFill>
                  <a:srgbClr val="A7B775"/>
                </a:solidFill>
                <a:latin typeface="Arial Rounded MT Bold" panose="020F0704030504030204" pitchFamily="34" charset="0"/>
              </a:rPr>
              <a:t> para qualquer nó da árvore é </a:t>
            </a:r>
            <a:r>
              <a:rPr lang="pt-BR" sz="2400" b="1" dirty="0">
                <a:solidFill>
                  <a:srgbClr val="748345"/>
                </a:solidFill>
                <a:latin typeface="Arial Rounded MT Bold" panose="020F0704030504030204" pitchFamily="34" charset="0"/>
              </a:rPr>
              <a:t>1 ou -1</a:t>
            </a:r>
            <a:r>
              <a:rPr lang="pt-BR" sz="2400" dirty="0">
                <a:solidFill>
                  <a:srgbClr val="A7B775"/>
                </a:solidFill>
                <a:latin typeface="Arial Rounded MT Bold" panose="020F0704030504030204" pitchFamily="34" charset="0"/>
              </a:rPr>
              <a:t>, ao contrário disso a árvore está desbalanceada.</a:t>
            </a:r>
          </a:p>
        </p:txBody>
      </p:sp>
    </p:spTree>
    <p:extLst>
      <p:ext uri="{BB962C8B-B14F-4D97-AF65-F5344CB8AC3E}">
        <p14:creationId xmlns:p14="http://schemas.microsoft.com/office/powerpoint/2010/main" val="306421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9BBFEE7C-DA23-4EF9-946A-7864D8B05CA7}"/>
              </a:ext>
            </a:extLst>
          </p:cNvPr>
          <p:cNvSpPr txBox="1"/>
          <p:nvPr/>
        </p:nvSpPr>
        <p:spPr>
          <a:xfrm>
            <a:off x="453839" y="1120676"/>
            <a:ext cx="76596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i="0" dirty="0">
                <a:solidFill>
                  <a:srgbClr val="A7B775"/>
                </a:solidFill>
                <a:effectLst/>
                <a:latin typeface="Arial Rounded MT Bold" panose="020F0704030504030204" pitchFamily="34" charset="0"/>
              </a:rPr>
              <a:t>As rotações simples são utilizadas quando a árvore pende completamente para a direita ou para a esquerda. Contudo, há situações em que isso não ocorre, como na árvore apresentada na figura a seguir no lado esquerdo.</a:t>
            </a:r>
          </a:p>
          <a:p>
            <a:endParaRPr lang="pt-BR" sz="2400" dirty="0">
              <a:solidFill>
                <a:srgbClr val="A7B775"/>
              </a:solidFill>
              <a:latin typeface="Arial Rounded MT Bold" panose="020F0704030504030204" pitchFamily="34" charset="0"/>
            </a:endParaRPr>
          </a:p>
          <a:p>
            <a:r>
              <a:rPr lang="pt-BR" sz="2400" b="0" i="0" dirty="0">
                <a:solidFill>
                  <a:srgbClr val="A7B775"/>
                </a:solidFill>
                <a:effectLst/>
                <a:latin typeface="Arial Rounded MT Bold" panose="020F0704030504030204" pitchFamily="34" charset="0"/>
              </a:rPr>
              <a:t>O fator de balanceamento da arvore apresentada na figura a esquerda é -2, isso indica que ela pende para a direita. Contudo, perceba que ela não pende completamente para a direita. O nó 200 pende para a direita mas o nó 150 pende para a esquerda. Quando ocorre esta situação, o nó desbalanceado será negativo (-2) e seu filho à direita terá um </a:t>
            </a:r>
            <a:r>
              <a:rPr lang="pt-BR" sz="2400" b="0" i="0" dirty="0" err="1">
                <a:solidFill>
                  <a:srgbClr val="A7B775"/>
                </a:solidFill>
                <a:effectLst/>
                <a:latin typeface="Arial Rounded MT Bold" panose="020F0704030504030204" pitchFamily="34" charset="0"/>
              </a:rPr>
              <a:t>fb</a:t>
            </a:r>
            <a:r>
              <a:rPr lang="pt-BR" sz="2400" b="0" i="0" dirty="0">
                <a:solidFill>
                  <a:srgbClr val="A7B775"/>
                </a:solidFill>
                <a:effectLst/>
                <a:latin typeface="Arial Rounded MT Bold" panose="020F0704030504030204" pitchFamily="34" charset="0"/>
              </a:rPr>
              <a:t> positivo (1), o que indica a inversão do sentido do desbalanceamento.</a:t>
            </a:r>
          </a:p>
          <a:p>
            <a:endParaRPr lang="pt-BR" sz="2400" dirty="0">
              <a:solidFill>
                <a:srgbClr val="A7B775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EF785CC-E3D8-40FC-B45E-FCC7814EC923}"/>
              </a:ext>
            </a:extLst>
          </p:cNvPr>
          <p:cNvSpPr txBox="1"/>
          <p:nvPr/>
        </p:nvSpPr>
        <p:spPr>
          <a:xfrm>
            <a:off x="186017" y="422683"/>
            <a:ext cx="7976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D4A373"/>
                </a:solidFill>
                <a:effectLst/>
                <a:latin typeface="Arial Rounded MT Bold" panose="020F0704030504030204" pitchFamily="34" charset="0"/>
              </a:rPr>
              <a:t>Rotação dupla Direita Esquerda</a:t>
            </a:r>
            <a:endParaRPr lang="pt-BR" sz="2800" b="1" dirty="0">
              <a:solidFill>
                <a:srgbClr val="D4A373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6DEA1EF-D5A6-4B55-B235-1CF5D0B37C18}"/>
              </a:ext>
            </a:extLst>
          </p:cNvPr>
          <p:cNvSpPr txBox="1"/>
          <p:nvPr/>
        </p:nvSpPr>
        <p:spPr>
          <a:xfrm>
            <a:off x="9039308" y="2690336"/>
            <a:ext cx="81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78849"/>
                </a:solidFill>
              </a:rPr>
              <a:t>150</a:t>
            </a:r>
          </a:p>
        </p:txBody>
      </p:sp>
    </p:spTree>
    <p:extLst>
      <p:ext uri="{BB962C8B-B14F-4D97-AF65-F5344CB8AC3E}">
        <p14:creationId xmlns:p14="http://schemas.microsoft.com/office/powerpoint/2010/main" val="3642342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285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lab5.6</dc:creator>
  <cp:lastModifiedBy>lab5.6</cp:lastModifiedBy>
  <cp:revision>2</cp:revision>
  <dcterms:created xsi:type="dcterms:W3CDTF">2023-05-16T13:38:55Z</dcterms:created>
  <dcterms:modified xsi:type="dcterms:W3CDTF">2023-05-16T15:53:31Z</dcterms:modified>
</cp:coreProperties>
</file>