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62" r:id="rId3"/>
    <p:sldId id="263" r:id="rId4"/>
    <p:sldId id="260" r:id="rId5"/>
    <p:sldId id="261" r:id="rId6"/>
    <p:sldId id="259" r:id="rId7"/>
  </p:sldIdLst>
  <p:sldSz cx="2159952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 userDrawn="1">
          <p15:clr>
            <a:srgbClr val="A4A3A4"/>
          </p15:clr>
        </p15:guide>
        <p15:guide id="2" pos="68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94A0"/>
    <a:srgbClr val="B5284B"/>
    <a:srgbClr val="68357A"/>
    <a:srgbClr val="E28C27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9" autoAdjust="0"/>
    <p:restoredTop sz="94255" autoAdjust="0"/>
  </p:normalViewPr>
  <p:slideViewPr>
    <p:cSldViewPr snapToGrid="0" showGuides="1">
      <p:cViewPr>
        <p:scale>
          <a:sx n="90" d="100"/>
          <a:sy n="90" d="100"/>
        </p:scale>
        <p:origin x="-16" y="464"/>
      </p:cViewPr>
      <p:guideLst>
        <p:guide orient="horz" pos="2835"/>
        <p:guide pos="68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59348-3894-4A11-9D98-4DBC5CC7DD3C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274638" y="1143000"/>
            <a:ext cx="74072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C6C04-AF45-443A-9603-31BAEA0DF4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933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74638" y="1143000"/>
            <a:ext cx="7407276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C6C04-AF45-443A-9603-31BAEA0DF4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959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C6C04-AF45-443A-9603-31BAEA0DF4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426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74638" y="1143000"/>
            <a:ext cx="7407276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C6C04-AF45-443A-9603-31BAEA0DF4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774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74638" y="1143000"/>
            <a:ext cx="7407276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C6C04-AF45-443A-9603-31BAEA0DF42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767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74638" y="1143000"/>
            <a:ext cx="7407276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C6C04-AF45-443A-9603-31BAEA0DF42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71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472842"/>
            <a:ext cx="16199644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4726842"/>
            <a:ext cx="16199644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6E60-F727-41EB-B207-8C63B608B99F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6FF-08AF-452D-A742-E3F5003007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24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6E60-F727-41EB-B207-8C63B608B99F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6FF-08AF-452D-A742-E3F5003007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63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479142"/>
            <a:ext cx="4657398" cy="762669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479142"/>
            <a:ext cx="13702199" cy="762669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6E60-F727-41EB-B207-8C63B608B99F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6FF-08AF-452D-A742-E3F5003007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207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A360538-D174-4042-A6C4-9F3BD4A6247F}"/>
              </a:ext>
            </a:extLst>
          </p:cNvPr>
          <p:cNvSpPr/>
          <p:nvPr userDrawn="1"/>
        </p:nvSpPr>
        <p:spPr>
          <a:xfrm>
            <a:off x="-16328" y="7000"/>
            <a:ext cx="7200000" cy="900039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B66D8B8-FCA4-0549-BCEF-410E4BED8871}"/>
              </a:ext>
            </a:extLst>
          </p:cNvPr>
          <p:cNvSpPr/>
          <p:nvPr userDrawn="1"/>
        </p:nvSpPr>
        <p:spPr>
          <a:xfrm>
            <a:off x="7199763" y="7000"/>
            <a:ext cx="7200000" cy="900039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1DE1ECE-26D4-6040-A1DB-EF560232552E}"/>
              </a:ext>
            </a:extLst>
          </p:cNvPr>
          <p:cNvSpPr/>
          <p:nvPr userDrawn="1"/>
        </p:nvSpPr>
        <p:spPr>
          <a:xfrm>
            <a:off x="14415854" y="7000"/>
            <a:ext cx="7200000" cy="900039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BD8045A-3B96-0917-3F40-67F3D027EC74}"/>
              </a:ext>
            </a:extLst>
          </p:cNvPr>
          <p:cNvSpPr/>
          <p:nvPr userDrawn="1"/>
        </p:nvSpPr>
        <p:spPr>
          <a:xfrm>
            <a:off x="-16328" y="899769"/>
            <a:ext cx="21599525" cy="720000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94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49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6E60-F727-41EB-B207-8C63B608B99F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6FF-08AF-452D-A742-E3F5003007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72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243636"/>
            <a:ext cx="1862959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6022609"/>
            <a:ext cx="1862959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6E60-F727-41EB-B207-8C63B608B99F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6FF-08AF-452D-A742-E3F5003007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25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395710"/>
            <a:ext cx="9179798" cy="571012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395710"/>
            <a:ext cx="9179798" cy="571012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6E60-F727-41EB-B207-8C63B608B99F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6FF-08AF-452D-A742-E3F5003007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86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479143"/>
            <a:ext cx="18629590" cy="173949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206137"/>
            <a:ext cx="913761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287331"/>
            <a:ext cx="9137611" cy="483516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206137"/>
            <a:ext cx="918261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287331"/>
            <a:ext cx="9182611" cy="483516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6E60-F727-41EB-B207-8C63B608B99F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6FF-08AF-452D-A742-E3F5003007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84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6E60-F727-41EB-B207-8C63B608B99F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6FF-08AF-452D-A742-E3F5003007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519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0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99969"/>
            <a:ext cx="696640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295767"/>
            <a:ext cx="1093476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699862"/>
            <a:ext cx="696640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6E60-F727-41EB-B207-8C63B608B99F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6FF-08AF-452D-A742-E3F5003007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43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99969"/>
            <a:ext cx="696640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295767"/>
            <a:ext cx="1093476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699862"/>
            <a:ext cx="696640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6E60-F727-41EB-B207-8C63B608B99F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6FF-08AF-452D-A742-E3F5003007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22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479143"/>
            <a:ext cx="1862959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395710"/>
            <a:ext cx="1862959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8341239"/>
            <a:ext cx="485989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C6E60-F727-41EB-B207-8C63B608B99F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8341239"/>
            <a:ext cx="728984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8341239"/>
            <a:ext cx="485989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756FF-08AF-452D-A742-E3F5003007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85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61" r:id="rId13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A4EA68ED-2307-384D-FE80-C69EA587434D}"/>
              </a:ext>
            </a:extLst>
          </p:cNvPr>
          <p:cNvSpPr/>
          <p:nvPr/>
        </p:nvSpPr>
        <p:spPr>
          <a:xfrm>
            <a:off x="13588550" y="2232228"/>
            <a:ext cx="5263741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9B9F610-7B6E-E3F6-4B55-1E0773922C64}"/>
              </a:ext>
            </a:extLst>
          </p:cNvPr>
          <p:cNvSpPr/>
          <p:nvPr/>
        </p:nvSpPr>
        <p:spPr>
          <a:xfrm>
            <a:off x="13321145" y="995687"/>
            <a:ext cx="6643226" cy="80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DFD3D73-0188-C7F6-F0DE-ED56869A7A8A}"/>
              </a:ext>
            </a:extLst>
          </p:cNvPr>
          <p:cNvSpPr/>
          <p:nvPr/>
        </p:nvSpPr>
        <p:spPr>
          <a:xfrm>
            <a:off x="1622440" y="6677321"/>
            <a:ext cx="7925475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1FA1315-8C6C-26A0-E37E-89E903A10FD6}"/>
              </a:ext>
            </a:extLst>
          </p:cNvPr>
          <p:cNvSpPr/>
          <p:nvPr/>
        </p:nvSpPr>
        <p:spPr>
          <a:xfrm>
            <a:off x="1441760" y="4947443"/>
            <a:ext cx="8942791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D967A7F-6EB4-7B1C-89C9-7BB6CAF25713}"/>
              </a:ext>
            </a:extLst>
          </p:cNvPr>
          <p:cNvSpPr/>
          <p:nvPr/>
        </p:nvSpPr>
        <p:spPr>
          <a:xfrm>
            <a:off x="1430095" y="360132"/>
            <a:ext cx="914785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5E8AAAE-1240-E563-5C5F-160062C43FBD}"/>
                  </a:ext>
                </a:extLst>
              </p:cNvPr>
              <p:cNvSpPr txBox="1"/>
              <p:nvPr/>
            </p:nvSpPr>
            <p:spPr>
              <a:xfrm>
                <a:off x="1635154" y="618107"/>
                <a:ext cx="8707833" cy="1032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3200" b="0" i="0" smtClean="0">
                          <a:latin typeface="Nunito" pitchFamily="2" charset="77"/>
                        </a:rPr>
                        <m:t>P</m:t>
                      </m:r>
                      <m:d>
                        <m:d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 ≥ 5</m:t>
                          </m:r>
                        </m:e>
                      </m:d>
                      <m:r>
                        <m:rPr>
                          <m:nor/>
                        </m:rPr>
                        <a:rPr lang="pt-BR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3200" b="0" i="0" smtClean="0">
                          <a:latin typeface="Nunito" pitchFamily="2" charset="77"/>
                        </a:rPr>
                        <m:t>= 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Casos</m:t>
                          </m:r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favor</m:t>
                          </m:r>
                          <m:r>
                            <m:rPr>
                              <m:nor/>
                            </m:rPr>
                            <a:rPr lang="pt-BR" sz="3200" i="0">
                              <a:latin typeface="Nunito" pitchFamily="2" charset="77"/>
                            </a:rPr>
                            <m:t>á</m:t>
                          </m:r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veis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de</m:t>
                          </m:r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possibilidades</m:t>
                          </m:r>
                        </m:den>
                      </m:f>
                      <m:r>
                        <m:rPr>
                          <m:nor/>
                        </m:rPr>
                        <a:rPr lang="pt-BR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3200" b="0" i="0" smtClean="0">
                          <a:latin typeface="Nunito" pitchFamily="2" charset="77"/>
                        </a:rPr>
                        <m:t>= 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6</m:t>
                          </m:r>
                        </m:den>
                      </m:f>
                      <m:r>
                        <m:rPr>
                          <m:nor/>
                        </m:rPr>
                        <a:rPr lang="pt-BR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3200" b="0" i="0" smtClean="0">
                          <a:latin typeface="Nunito" pitchFamily="2" charset="77"/>
                        </a:rPr>
                        <m:t>= 0,333</m:t>
                      </m:r>
                    </m:oMath>
                  </m:oMathPara>
                </a14:m>
                <a:endParaRPr lang="pt-BR" sz="3200" dirty="0">
                  <a:latin typeface="Nunito" pitchFamily="2" charset="77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5E8AAAE-1240-E563-5C5F-160062C43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154" y="618107"/>
                <a:ext cx="8707833" cy="1032206"/>
              </a:xfrm>
              <a:prstGeom prst="rect">
                <a:avLst/>
              </a:prstGeom>
              <a:blipFill>
                <a:blip r:embed="rId3"/>
                <a:stretch>
                  <a:fillRect l="-582" t="-14458" r="-873" b="-240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4B3E4E23-5DCD-CC26-5ACD-8BA996F2965B}"/>
              </a:ext>
            </a:extLst>
          </p:cNvPr>
          <p:cNvSpPr/>
          <p:nvPr/>
        </p:nvSpPr>
        <p:spPr>
          <a:xfrm>
            <a:off x="1430095" y="2632278"/>
            <a:ext cx="731905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C4322E6-5AB3-6720-E88D-C8927F96EB7F}"/>
                  </a:ext>
                </a:extLst>
              </p:cNvPr>
              <p:cNvSpPr txBox="1"/>
              <p:nvPr/>
            </p:nvSpPr>
            <p:spPr>
              <a:xfrm>
                <a:off x="1635154" y="2890253"/>
                <a:ext cx="6926320" cy="936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3200" b="0" i="0" smtClean="0">
                          <a:latin typeface="Nunito" pitchFamily="2" charset="77"/>
                        </a:rPr>
                        <m:t>P</m:t>
                      </m:r>
                      <m:d>
                        <m:d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parto</m:t>
                          </m:r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prematuro</m:t>
                          </m:r>
                        </m:e>
                      </m:d>
                      <m:r>
                        <m:rPr>
                          <m:nor/>
                        </m:rPr>
                        <a:rPr lang="pt-BR" sz="3200" b="0" i="0" smtClean="0">
                          <a:latin typeface="Nunito" pitchFamily="2" charset="77"/>
                        </a:rPr>
                        <m:t> = 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pt-BR" sz="3200" b="0" i="0" smtClean="0">
                          <a:latin typeface="Nunito" pitchFamily="2" charset="77"/>
                        </a:rPr>
                        <m:t> = </m:t>
                      </m:r>
                      <m:r>
                        <m:rPr>
                          <m:nor/>
                        </m:rPr>
                        <a:rPr lang="pt-BR" sz="3200" b="0" i="0" smtClean="0">
                          <a:latin typeface="Nunito" pitchFamily="2" charset="77"/>
                        </a:rPr>
                        <m:t>0,5 </m:t>
                      </m:r>
                      <m:r>
                        <m:rPr>
                          <m:nor/>
                        </m:rPr>
                        <a:rPr lang="pt-BR" sz="3200" b="0" i="0" smtClean="0">
                          <a:latin typeface="Nunito" pitchFamily="2" charset="77"/>
                        </a:rPr>
                        <m:t>= </m:t>
                      </m:r>
                      <m:r>
                        <m:rPr>
                          <m:nor/>
                        </m:rPr>
                        <a:rPr lang="pt-BR" sz="3200" b="0" i="0" smtClean="0">
                          <a:latin typeface="Nunito" pitchFamily="2" charset="77"/>
                        </a:rPr>
                        <m:t>50%</m:t>
                      </m:r>
                    </m:oMath>
                  </m:oMathPara>
                </a14:m>
                <a:endParaRPr lang="pt-BR" sz="3200" dirty="0">
                  <a:latin typeface="Nunito" pitchFamily="2" charset="77"/>
                </a:endParaRPr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1C4322E6-5AB3-6720-E88D-C8927F96E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154" y="2890253"/>
                <a:ext cx="6926320" cy="936603"/>
              </a:xfrm>
              <a:prstGeom prst="rect">
                <a:avLst/>
              </a:prstGeom>
              <a:blipFill>
                <a:blip r:embed="rId4"/>
                <a:stretch>
                  <a:fillRect l="-916" t="-1333" r="-1099" b="-14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6805D1D-A635-674E-F526-0BF4E79A0771}"/>
                  </a:ext>
                </a:extLst>
              </p:cNvPr>
              <p:cNvSpPr txBox="1"/>
              <p:nvPr/>
            </p:nvSpPr>
            <p:spPr>
              <a:xfrm>
                <a:off x="1635154" y="5241283"/>
                <a:ext cx="8517012" cy="1012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3200" b="0" i="0" smtClean="0">
                          <a:latin typeface="Nunito" pitchFamily="2" charset="77"/>
                        </a:rPr>
                        <m:t>P</m:t>
                      </m:r>
                      <m:d>
                        <m:d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parto</m:t>
                          </m:r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prematuro</m:t>
                          </m:r>
                        </m:e>
                      </m:d>
                      <m:r>
                        <m:rPr>
                          <m:nor/>
                        </m:rPr>
                        <a:rPr lang="pt-BR" sz="3200" b="0" i="0" smtClean="0">
                          <a:latin typeface="Nunito" pitchFamily="2" charset="77"/>
                        </a:rPr>
                        <m:t> = 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de</m:t>
                          </m:r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partos</m:t>
                          </m:r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prematuros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de</m:t>
                          </m:r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partos</m:t>
                          </m:r>
                        </m:den>
                      </m:f>
                    </m:oMath>
                  </m:oMathPara>
                </a14:m>
                <a:endParaRPr lang="pt-BR" sz="3200" dirty="0">
                  <a:latin typeface="Nunito" pitchFamily="2" charset="77"/>
                </a:endParaRPr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6805D1D-A635-674E-F526-0BF4E79A0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154" y="5241283"/>
                <a:ext cx="8517012" cy="1012521"/>
              </a:xfrm>
              <a:prstGeom prst="rect">
                <a:avLst/>
              </a:prstGeom>
              <a:blipFill>
                <a:blip r:embed="rId5"/>
                <a:stretch>
                  <a:fillRect l="-595" t="-16049" r="-893" b="-259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E09DA3C-F296-CF69-0DF3-C108AAE3A9EC}"/>
                  </a:ext>
                </a:extLst>
              </p:cNvPr>
              <p:cNvSpPr txBox="1"/>
              <p:nvPr/>
            </p:nvSpPr>
            <p:spPr>
              <a:xfrm>
                <a:off x="1828548" y="6930969"/>
                <a:ext cx="7448193" cy="9410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3200" b="0" i="0" smtClean="0">
                          <a:latin typeface="Nunito" pitchFamily="2" charset="77"/>
                        </a:rPr>
                        <m:t>P</m:t>
                      </m:r>
                      <m:d>
                        <m:d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parto</m:t>
                          </m:r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prematuro</m:t>
                          </m:r>
                        </m:e>
                      </m:d>
                      <m:r>
                        <m:rPr>
                          <m:nor/>
                        </m:rPr>
                        <a:rPr lang="pt-BR" sz="3200" b="0" i="0" smtClean="0">
                          <a:latin typeface="Nunito" pitchFamily="2" charset="77"/>
                        </a:rPr>
                        <m:t> = 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3200" i="0">
                              <a:latin typeface="Nunito" pitchFamily="2" charset="77"/>
                            </a:rPr>
                            <m:t>314.518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3200" i="0">
                              <a:latin typeface="Nunito" pitchFamily="2" charset="77"/>
                            </a:rPr>
                            <m:t>2.621.015</m:t>
                          </m:r>
                        </m:den>
                      </m:f>
                      <m:r>
                        <m:rPr>
                          <m:nor/>
                        </m:rPr>
                        <a:rPr lang="pt-BR" sz="3200" b="0" i="0" smtClean="0">
                          <a:latin typeface="Nunito" pitchFamily="2" charset="77"/>
                        </a:rPr>
                        <m:t>= 0,12</m:t>
                      </m:r>
                    </m:oMath>
                  </m:oMathPara>
                </a14:m>
                <a:endParaRPr lang="pt-BR" sz="3200" dirty="0">
                  <a:latin typeface="Nunito" pitchFamily="2" charset="77"/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E09DA3C-F296-CF69-0DF3-C108AAE3A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548" y="6930969"/>
                <a:ext cx="7448193" cy="941091"/>
              </a:xfrm>
              <a:prstGeom prst="rect">
                <a:avLst/>
              </a:prstGeom>
              <a:blipFill>
                <a:blip r:embed="rId6"/>
                <a:stretch>
                  <a:fillRect l="-511" t="-1333" r="-852" b="-14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6FE5697-9552-3F28-E3DB-A5DD326AAF1B}"/>
                  </a:ext>
                </a:extLst>
              </p:cNvPr>
              <p:cNvSpPr txBox="1"/>
              <p:nvPr/>
            </p:nvSpPr>
            <p:spPr>
              <a:xfrm>
                <a:off x="13532675" y="1144725"/>
                <a:ext cx="6188489" cy="505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2000" dirty="0">
                    <a:latin typeface="Nunito" pitchFamily="2" charset="77"/>
                  </a:rPr>
                  <a:t>P(</a:t>
                </a:r>
                <a:r>
                  <a:rPr lang="pt-BR" sz="2000" dirty="0" err="1">
                    <a:latin typeface="Nunito" pitchFamily="2" charset="77"/>
                  </a:rPr>
                  <a:t>não-fumante|mulher</a:t>
                </a:r>
                <a:r>
                  <a:rPr lang="pt-BR" sz="2000" dirty="0">
                    <a:latin typeface="Nunito" pitchFamily="2" charset="77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de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mulheres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000" i="0">
                            <a:latin typeface="Nunito" pitchFamily="2" charset="77"/>
                          </a:rPr>
                          <m:t>ã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fumantes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de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mulheres</m:t>
                        </m:r>
                      </m:den>
                    </m:f>
                  </m:oMath>
                </a14:m>
                <a:endParaRPr lang="pt-BR" sz="2000" dirty="0">
                  <a:latin typeface="Nunito" pitchFamily="2" charset="77"/>
                </a:endParaRPr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96FE5697-9552-3F28-E3DB-A5DD326AA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2675" y="1144725"/>
                <a:ext cx="6188489" cy="505588"/>
              </a:xfrm>
              <a:prstGeom prst="rect">
                <a:avLst/>
              </a:prstGeom>
              <a:blipFill>
                <a:blip r:embed="rId7"/>
                <a:stretch>
                  <a:fillRect l="-2459" t="-19512" r="-2049" b="-390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DEA1915-C4CE-9E22-328A-F392F888222E}"/>
                  </a:ext>
                </a:extLst>
              </p:cNvPr>
              <p:cNvSpPr txBox="1"/>
              <p:nvPr/>
            </p:nvSpPr>
            <p:spPr>
              <a:xfrm>
                <a:off x="13761275" y="2324950"/>
                <a:ext cx="3414396" cy="50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2000" dirty="0" err="1">
                    <a:latin typeface="Nunito" pitchFamily="2" charset="77"/>
                  </a:rPr>
                  <a:t>P</a:t>
                </a:r>
                <a:r>
                  <a:rPr lang="pt-BR" sz="2000" dirty="0">
                    <a:latin typeface="Nunito" pitchFamily="2" charset="77"/>
                  </a:rPr>
                  <a:t>(</a:t>
                </a:r>
                <a:r>
                  <a:rPr lang="pt-BR" sz="2000" dirty="0" err="1">
                    <a:latin typeface="Nunito" pitchFamily="2" charset="77"/>
                  </a:rPr>
                  <a:t>não-fumante|mulher</a:t>
                </a:r>
                <a:r>
                  <a:rPr lang="pt-BR" sz="2000" dirty="0">
                    <a:latin typeface="Nunito" pitchFamily="2" charset="77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160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200</m:t>
                        </m:r>
                      </m:den>
                    </m:f>
                  </m:oMath>
                </a14:m>
                <a:endParaRPr lang="pt-BR" sz="2000" dirty="0">
                  <a:latin typeface="Nunito" pitchFamily="2" charset="77"/>
                </a:endParaRP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DEA1915-C4CE-9E22-328A-F392F8882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1275" y="2324950"/>
                <a:ext cx="3414396" cy="507383"/>
              </a:xfrm>
              <a:prstGeom prst="rect">
                <a:avLst/>
              </a:prstGeom>
              <a:blipFill>
                <a:blip r:embed="rId8"/>
                <a:stretch>
                  <a:fillRect l="-4444" t="-2381" r="-1852" b="-1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>
            <a:extLst>
              <a:ext uri="{FF2B5EF4-FFF2-40B4-BE49-F238E27FC236}">
                <a16:creationId xmlns:a16="http://schemas.microsoft.com/office/drawing/2014/main" id="{26E92E07-97E6-621B-8BD4-C75485A0D116}"/>
              </a:ext>
            </a:extLst>
          </p:cNvPr>
          <p:cNvSpPr txBox="1"/>
          <p:nvPr/>
        </p:nvSpPr>
        <p:spPr>
          <a:xfrm>
            <a:off x="17186621" y="2432223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= 0,8 = 80%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5F119B7-DDA5-B77F-0401-3CDB71764E15}"/>
                  </a:ext>
                </a:extLst>
              </p:cNvPr>
              <p:cNvSpPr txBox="1"/>
              <p:nvPr/>
            </p:nvSpPr>
            <p:spPr>
              <a:xfrm>
                <a:off x="13339281" y="5096481"/>
                <a:ext cx="6344686" cy="506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2000" dirty="0" err="1">
                    <a:latin typeface="Nunito" pitchFamily="2" charset="77"/>
                  </a:rPr>
                  <a:t>P</a:t>
                </a:r>
                <a:r>
                  <a:rPr lang="pt-BR" sz="2000" dirty="0">
                    <a:latin typeface="Nunito" pitchFamily="2" charset="77"/>
                  </a:rPr>
                  <a:t>(</a:t>
                </a:r>
                <a:r>
                  <a:rPr lang="pt-BR" sz="2000" dirty="0" err="1">
                    <a:latin typeface="Nunito" pitchFamily="2" charset="77"/>
                  </a:rPr>
                  <a:t>mulher|não-fumante</a:t>
                </a:r>
                <a:r>
                  <a:rPr lang="pt-BR" sz="2000" dirty="0">
                    <a:latin typeface="Nunito" pitchFamily="2" charset="77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de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mulheres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000" i="0">
                            <a:latin typeface="Nunito" pitchFamily="2" charset="77"/>
                          </a:rPr>
                          <m:t>ã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fumantes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de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ã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fumantes</m:t>
                        </m:r>
                      </m:den>
                    </m:f>
                  </m:oMath>
                </a14:m>
                <a:endParaRPr lang="pt-BR" sz="2000" dirty="0">
                  <a:latin typeface="Nunito" pitchFamily="2" charset="77"/>
                </a:endParaRPr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35F119B7-DDA5-B77F-0401-3CDB71764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9281" y="5096481"/>
                <a:ext cx="6344686" cy="506870"/>
              </a:xfrm>
              <a:prstGeom prst="rect">
                <a:avLst/>
              </a:prstGeom>
              <a:blipFill>
                <a:blip r:embed="rId9"/>
                <a:stretch>
                  <a:fillRect l="-2400" t="-19512" b="-390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79724EDE-3280-D623-C583-67E28FEADA88}"/>
                  </a:ext>
                </a:extLst>
              </p:cNvPr>
              <p:cNvSpPr txBox="1"/>
              <p:nvPr/>
            </p:nvSpPr>
            <p:spPr>
              <a:xfrm>
                <a:off x="13321145" y="6000112"/>
                <a:ext cx="3414396" cy="50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2000" dirty="0" err="1">
                    <a:latin typeface="Nunito" pitchFamily="2" charset="77"/>
                  </a:rPr>
                  <a:t>P</a:t>
                </a:r>
                <a:r>
                  <a:rPr lang="pt-BR" sz="2000" dirty="0">
                    <a:latin typeface="Nunito" pitchFamily="2" charset="77"/>
                  </a:rPr>
                  <a:t>(</a:t>
                </a:r>
                <a:r>
                  <a:rPr lang="pt-BR" sz="2000" dirty="0" err="1">
                    <a:latin typeface="Nunito" pitchFamily="2" charset="77"/>
                  </a:rPr>
                  <a:t>mulher|não-fumante</a:t>
                </a:r>
                <a:r>
                  <a:rPr lang="pt-BR" sz="2000" dirty="0">
                    <a:latin typeface="Nunito" pitchFamily="2" charset="77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160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0</m:t>
                        </m:r>
                      </m:den>
                    </m:f>
                  </m:oMath>
                </a14:m>
                <a:endParaRPr lang="pt-BR" sz="2000" dirty="0">
                  <a:latin typeface="Nunito" pitchFamily="2" charset="77"/>
                </a:endParaRPr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79724EDE-3280-D623-C583-67E28FEAD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1145" y="6000112"/>
                <a:ext cx="3414396" cy="507383"/>
              </a:xfrm>
              <a:prstGeom prst="rect">
                <a:avLst/>
              </a:prstGeom>
              <a:blipFill>
                <a:blip r:embed="rId10"/>
                <a:stretch>
                  <a:fillRect l="-4444" t="-4878" r="-1852" b="-170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aixaDeTexto 23">
            <a:extLst>
              <a:ext uri="{FF2B5EF4-FFF2-40B4-BE49-F238E27FC236}">
                <a16:creationId xmlns:a16="http://schemas.microsoft.com/office/drawing/2014/main" id="{EB06D685-601E-8E6D-D671-1FAAAB4A9253}"/>
              </a:ext>
            </a:extLst>
          </p:cNvPr>
          <p:cNvSpPr txBox="1"/>
          <p:nvPr/>
        </p:nvSpPr>
        <p:spPr>
          <a:xfrm>
            <a:off x="16746491" y="6107385"/>
            <a:ext cx="1757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= 0,64 = 64%</a:t>
            </a:r>
          </a:p>
        </p:txBody>
      </p:sp>
    </p:spTree>
    <p:extLst>
      <p:ext uri="{BB962C8B-B14F-4D97-AF65-F5344CB8AC3E}">
        <p14:creationId xmlns:p14="http://schemas.microsoft.com/office/powerpoint/2010/main" val="30825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28">
            <a:extLst>
              <a:ext uri="{FF2B5EF4-FFF2-40B4-BE49-F238E27FC236}">
                <a16:creationId xmlns:a16="http://schemas.microsoft.com/office/drawing/2014/main" id="{9D3F0C5F-5095-F47C-01EE-08D0DECD540E}"/>
              </a:ext>
            </a:extLst>
          </p:cNvPr>
          <p:cNvSpPr/>
          <p:nvPr/>
        </p:nvSpPr>
        <p:spPr>
          <a:xfrm>
            <a:off x="1494151" y="1350819"/>
            <a:ext cx="2600622" cy="9767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30EEE6D-1EA3-00CC-36E7-11C197389086}"/>
              </a:ext>
            </a:extLst>
          </p:cNvPr>
          <p:cNvSpPr/>
          <p:nvPr/>
        </p:nvSpPr>
        <p:spPr>
          <a:xfrm>
            <a:off x="14473369" y="5590309"/>
            <a:ext cx="5822872" cy="1870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51E188CC-4A0D-7F6E-45F9-6D3DDD2A178B}"/>
              </a:ext>
            </a:extLst>
          </p:cNvPr>
          <p:cNvSpPr/>
          <p:nvPr/>
        </p:nvSpPr>
        <p:spPr>
          <a:xfrm>
            <a:off x="1514933" y="6276189"/>
            <a:ext cx="4014512" cy="9295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1731262-35B0-C156-6137-CA885D9E8AF1}"/>
              </a:ext>
            </a:extLst>
          </p:cNvPr>
          <p:cNvSpPr/>
          <p:nvPr/>
        </p:nvSpPr>
        <p:spPr>
          <a:xfrm>
            <a:off x="562877" y="4527968"/>
            <a:ext cx="6024959" cy="8960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B999A0A-22FF-569C-2044-18FBFC4633A0}"/>
              </a:ext>
            </a:extLst>
          </p:cNvPr>
          <p:cNvSpPr/>
          <p:nvPr/>
        </p:nvSpPr>
        <p:spPr>
          <a:xfrm>
            <a:off x="14203203" y="2532555"/>
            <a:ext cx="5706550" cy="1650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EA2AFF1-B094-057A-6E0C-996E3DD3408D}"/>
              </a:ext>
            </a:extLst>
          </p:cNvPr>
          <p:cNvSpPr/>
          <p:nvPr/>
        </p:nvSpPr>
        <p:spPr>
          <a:xfrm>
            <a:off x="5798127" y="2244436"/>
            <a:ext cx="5400000" cy="1475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3D27596-D93D-0634-3D6C-A03CB61EC784}"/>
              </a:ext>
            </a:extLst>
          </p:cNvPr>
          <p:cNvSpPr/>
          <p:nvPr/>
        </p:nvSpPr>
        <p:spPr>
          <a:xfrm>
            <a:off x="7502236" y="6587836"/>
            <a:ext cx="5673437" cy="1766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E517EF6-087C-1D4C-E7B0-E1B3D0AF362A}"/>
                  </a:ext>
                </a:extLst>
              </p:cNvPr>
              <p:cNvSpPr txBox="1"/>
              <p:nvPr/>
            </p:nvSpPr>
            <p:spPr>
              <a:xfrm>
                <a:off x="7705517" y="6804070"/>
                <a:ext cx="5312352" cy="505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2000" dirty="0" err="1">
                    <a:latin typeface="Nunito" pitchFamily="2" charset="77"/>
                  </a:rPr>
                  <a:t>P</a:t>
                </a:r>
                <a:r>
                  <a:rPr lang="pt-BR" sz="2000" dirty="0">
                    <a:latin typeface="Nunito" pitchFamily="2" charset="77"/>
                  </a:rPr>
                  <a:t>(</a:t>
                </a:r>
                <a:r>
                  <a:rPr lang="pt-BR" sz="2000" dirty="0" err="1">
                    <a:latin typeface="Nunito" pitchFamily="2" charset="77"/>
                  </a:rPr>
                  <a:t>fumante|mulher</a:t>
                </a:r>
                <a:r>
                  <a:rPr lang="pt-BR" sz="2000" dirty="0">
                    <a:latin typeface="Nunito" pitchFamily="2" charset="77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de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mulheres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fumantes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de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mulheres</m:t>
                        </m:r>
                      </m:den>
                    </m:f>
                  </m:oMath>
                </a14:m>
                <a:endParaRPr lang="pt-BR" sz="2000" dirty="0">
                  <a:latin typeface="Nunito" pitchFamily="2" charset="77"/>
                </a:endParaRPr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E517EF6-087C-1D4C-E7B0-E1B3D0AF3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517" y="6804070"/>
                <a:ext cx="5312352" cy="505588"/>
              </a:xfrm>
              <a:prstGeom prst="rect">
                <a:avLst/>
              </a:prstGeom>
              <a:blipFill>
                <a:blip r:embed="rId2"/>
                <a:stretch>
                  <a:fillRect l="-2864" t="-19512" b="-414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976C29B-AFE4-2C36-AFC8-E7861213077F}"/>
                  </a:ext>
                </a:extLst>
              </p:cNvPr>
              <p:cNvSpPr txBox="1"/>
              <p:nvPr/>
            </p:nvSpPr>
            <p:spPr>
              <a:xfrm>
                <a:off x="7705516" y="7638558"/>
                <a:ext cx="2880597" cy="50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2000" dirty="0" err="1">
                    <a:latin typeface="Nunito" pitchFamily="2" charset="77"/>
                  </a:rPr>
                  <a:t>P</a:t>
                </a:r>
                <a:r>
                  <a:rPr lang="pt-BR" sz="2000" dirty="0">
                    <a:latin typeface="Nunito" pitchFamily="2" charset="77"/>
                  </a:rPr>
                  <a:t>(</a:t>
                </a:r>
                <a:r>
                  <a:rPr lang="pt-BR" sz="2000" dirty="0" err="1">
                    <a:latin typeface="Nunito" pitchFamily="2" charset="77"/>
                  </a:rPr>
                  <a:t>fumante|mulher</a:t>
                </a:r>
                <a:r>
                  <a:rPr lang="pt-BR" sz="2000" dirty="0">
                    <a:latin typeface="Nunito" pitchFamily="2" charset="77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40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200</m:t>
                        </m:r>
                      </m:den>
                    </m:f>
                  </m:oMath>
                </a14:m>
                <a:endParaRPr lang="pt-BR" sz="2000" dirty="0">
                  <a:latin typeface="Nunito" pitchFamily="2" charset="77"/>
                </a:endParaRPr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0976C29B-AFE4-2C36-AFC8-E78612130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516" y="7638558"/>
                <a:ext cx="2880597" cy="507383"/>
              </a:xfrm>
              <a:prstGeom prst="rect">
                <a:avLst/>
              </a:prstGeom>
              <a:blipFill>
                <a:blip r:embed="rId3"/>
                <a:stretch>
                  <a:fillRect l="-5263" t="-4878" r="-2632" b="-170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EF697817-94BB-2E8F-F851-D9BCA071F559}"/>
              </a:ext>
            </a:extLst>
          </p:cNvPr>
          <p:cNvSpPr txBox="1"/>
          <p:nvPr/>
        </p:nvSpPr>
        <p:spPr>
          <a:xfrm>
            <a:off x="10578986" y="7724324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= 0,2 = 20%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4DAF138-31FC-838D-3379-3A0080D97CCB}"/>
              </a:ext>
            </a:extLst>
          </p:cNvPr>
          <p:cNvSpPr txBox="1"/>
          <p:nvPr/>
        </p:nvSpPr>
        <p:spPr>
          <a:xfrm>
            <a:off x="5897228" y="2408350"/>
            <a:ext cx="52561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 err="1">
                <a:latin typeface="Nunito" panose="00000500000000000000" pitchFamily="2" charset="0"/>
                <a:cs typeface="Segoe UI" panose="020B0502040204020203" pitchFamily="34" charset="0"/>
              </a:rPr>
              <a:t>P</a:t>
            </a:r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(</a:t>
            </a:r>
            <a:r>
              <a:rPr lang="pt-BR" sz="2000" dirty="0" err="1">
                <a:latin typeface="Nunito" panose="00000500000000000000" pitchFamily="2" charset="0"/>
                <a:cs typeface="Segoe UI" panose="020B0502040204020203" pitchFamily="34" charset="0"/>
              </a:rPr>
              <a:t>não-fumante|mulher</a:t>
            </a:r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) + </a:t>
            </a:r>
            <a:r>
              <a:rPr lang="pt-BR" sz="2000" dirty="0" err="1">
                <a:latin typeface="Nunito" panose="00000500000000000000" pitchFamily="2" charset="0"/>
                <a:cs typeface="Segoe UI" panose="020B0502040204020203" pitchFamily="34" charset="0"/>
              </a:rPr>
              <a:t>P</a:t>
            </a:r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(</a:t>
            </a:r>
            <a:r>
              <a:rPr lang="pt-BR" sz="2000" dirty="0" err="1">
                <a:latin typeface="Nunito" panose="00000500000000000000" pitchFamily="2" charset="0"/>
                <a:cs typeface="Segoe UI" panose="020B0502040204020203" pitchFamily="34" charset="0"/>
              </a:rPr>
              <a:t>fumante|mulher</a:t>
            </a:r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)</a:t>
            </a:r>
            <a:endParaRPr lang="pt-BR" sz="20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0EF1DEC-F570-C704-8AEC-BE7854EF26F0}"/>
              </a:ext>
            </a:extLst>
          </p:cNvPr>
          <p:cNvSpPr txBox="1"/>
          <p:nvPr/>
        </p:nvSpPr>
        <p:spPr>
          <a:xfrm>
            <a:off x="6392956" y="2815738"/>
            <a:ext cx="42647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0,8 + 0,2</a:t>
            </a:r>
            <a:endParaRPr lang="pt-BR" sz="20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E36B454-4CB9-FB5C-DA3A-6D281E351562}"/>
              </a:ext>
            </a:extLst>
          </p:cNvPr>
          <p:cNvSpPr txBox="1"/>
          <p:nvPr/>
        </p:nvSpPr>
        <p:spPr>
          <a:xfrm>
            <a:off x="6392955" y="3202189"/>
            <a:ext cx="42647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1</a:t>
            </a:r>
            <a:endParaRPr lang="pt-BR" sz="20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8B14F0-E87A-E5EE-B452-17D51AD90443}"/>
              </a:ext>
            </a:extLst>
          </p:cNvPr>
          <p:cNvSpPr txBox="1"/>
          <p:nvPr/>
        </p:nvSpPr>
        <p:spPr>
          <a:xfrm>
            <a:off x="13962396" y="2615683"/>
            <a:ext cx="62132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 err="1">
                <a:latin typeface="Nunito" panose="00000500000000000000" pitchFamily="2" charset="0"/>
                <a:cs typeface="Segoe UI" panose="020B0502040204020203" pitchFamily="34" charset="0"/>
              </a:rPr>
              <a:t>P</a:t>
            </a:r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(</a:t>
            </a:r>
            <a:r>
              <a:rPr lang="pt-BR" sz="2000" dirty="0" err="1">
                <a:latin typeface="Nunito" panose="00000500000000000000" pitchFamily="2" charset="0"/>
                <a:cs typeface="Segoe UI" panose="020B0502040204020203" pitchFamily="34" charset="0"/>
              </a:rPr>
              <a:t>não-fumante|mulher</a:t>
            </a:r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) + </a:t>
            </a:r>
            <a:r>
              <a:rPr lang="pt-BR" sz="2000" dirty="0" err="1">
                <a:latin typeface="Nunito" panose="00000500000000000000" pitchFamily="2" charset="0"/>
                <a:cs typeface="Segoe UI" panose="020B0502040204020203" pitchFamily="34" charset="0"/>
              </a:rPr>
              <a:t>P</a:t>
            </a:r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(</a:t>
            </a:r>
            <a:r>
              <a:rPr lang="pt-BR" sz="2000" dirty="0" err="1">
                <a:latin typeface="Nunito" panose="00000500000000000000" pitchFamily="2" charset="0"/>
                <a:cs typeface="Segoe UI" panose="020B0502040204020203" pitchFamily="34" charset="0"/>
              </a:rPr>
              <a:t>fumante|mulher</a:t>
            </a:r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) = 1</a:t>
            </a:r>
            <a:endParaRPr lang="pt-BR" sz="20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9388478-55ED-28F8-CA9F-7BADF62D7BAE}"/>
              </a:ext>
            </a:extLst>
          </p:cNvPr>
          <p:cNvSpPr txBox="1"/>
          <p:nvPr/>
        </p:nvSpPr>
        <p:spPr>
          <a:xfrm>
            <a:off x="13951288" y="3181745"/>
            <a:ext cx="62132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>
                <a:solidFill>
                  <a:srgbClr val="2794A0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p</a:t>
            </a:r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 + </a:t>
            </a:r>
            <a:r>
              <a:rPr lang="pt-BR" sz="2000" dirty="0" err="1">
                <a:latin typeface="Nunito" panose="00000500000000000000" pitchFamily="2" charset="0"/>
                <a:cs typeface="Segoe UI" panose="020B0502040204020203" pitchFamily="34" charset="0"/>
              </a:rPr>
              <a:t>P</a:t>
            </a:r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(</a:t>
            </a:r>
            <a:r>
              <a:rPr lang="pt-BR" sz="2000" dirty="0" err="1">
                <a:latin typeface="Nunito" panose="00000500000000000000" pitchFamily="2" charset="0"/>
                <a:cs typeface="Segoe UI" panose="020B0502040204020203" pitchFamily="34" charset="0"/>
              </a:rPr>
              <a:t>fumante|mulher</a:t>
            </a:r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) = 1</a:t>
            </a:r>
            <a:endParaRPr lang="pt-BR" sz="2000" dirty="0"/>
          </a:p>
        </p:txBody>
      </p:sp>
      <p:sp>
        <p:nvSpPr>
          <p:cNvPr id="12" name="Chave Direita 11">
            <a:extLst>
              <a:ext uri="{FF2B5EF4-FFF2-40B4-BE49-F238E27FC236}">
                <a16:creationId xmlns:a16="http://schemas.microsoft.com/office/drawing/2014/main" id="{2F2D119D-25BD-EE58-CA60-D30E86E16F62}"/>
              </a:ext>
            </a:extLst>
          </p:cNvPr>
          <p:cNvSpPr/>
          <p:nvPr/>
        </p:nvSpPr>
        <p:spPr>
          <a:xfrm rot="5400000">
            <a:off x="15521812" y="1842658"/>
            <a:ext cx="209730" cy="2556000"/>
          </a:xfrm>
          <a:prstGeom prst="rightBrace">
            <a:avLst>
              <a:gd name="adj1" fmla="val 73454"/>
              <a:gd name="adj2" fmla="val 50000"/>
            </a:avLst>
          </a:prstGeom>
          <a:ln w="28575">
            <a:solidFill>
              <a:srgbClr val="279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7F802BD-A920-703D-23C3-42918A24E5DA}"/>
              </a:ext>
            </a:extLst>
          </p:cNvPr>
          <p:cNvSpPr txBox="1"/>
          <p:nvPr/>
        </p:nvSpPr>
        <p:spPr>
          <a:xfrm>
            <a:off x="13958316" y="3649826"/>
            <a:ext cx="62132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 err="1">
                <a:latin typeface="Nunito" panose="00000500000000000000" pitchFamily="2" charset="0"/>
                <a:cs typeface="Segoe UI" panose="020B0502040204020203" pitchFamily="34" charset="0"/>
              </a:rPr>
              <a:t>P</a:t>
            </a:r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(</a:t>
            </a:r>
            <a:r>
              <a:rPr lang="pt-BR" sz="2000" dirty="0" err="1">
                <a:latin typeface="Nunito" panose="00000500000000000000" pitchFamily="2" charset="0"/>
                <a:cs typeface="Segoe UI" panose="020B0502040204020203" pitchFamily="34" charset="0"/>
              </a:rPr>
              <a:t>fumante|mulher</a:t>
            </a:r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) = 1 – </a:t>
            </a:r>
            <a:r>
              <a:rPr lang="pt-BR" sz="2000" dirty="0" err="1">
                <a:latin typeface="Nunito" panose="00000500000000000000" pitchFamily="2" charset="0"/>
                <a:cs typeface="Segoe UI" panose="020B0502040204020203" pitchFamily="34" charset="0"/>
              </a:rPr>
              <a:t>p</a:t>
            </a:r>
            <a:endParaRPr lang="pt-B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95EAEED-4243-EA0A-B539-D19C6B476CA5}"/>
                  </a:ext>
                </a:extLst>
              </p:cNvPr>
              <p:cNvSpPr txBox="1"/>
              <p:nvPr/>
            </p:nvSpPr>
            <p:spPr>
              <a:xfrm>
                <a:off x="3377159" y="4667352"/>
                <a:ext cx="3068148" cy="553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2000" dirty="0">
                    <a:latin typeface="Nunito" pitchFamily="2" charset="7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ã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fumante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|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mulher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fumante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|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mulher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)</m:t>
                        </m:r>
                      </m:den>
                    </m:f>
                  </m:oMath>
                </a14:m>
                <a:endParaRPr lang="pt-BR" sz="2000" dirty="0">
                  <a:latin typeface="Nunito" pitchFamily="2" charset="77"/>
                </a:endParaRPr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95EAEED-4243-EA0A-B539-D19C6B476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159" y="4667352"/>
                <a:ext cx="3068148" cy="553806"/>
              </a:xfrm>
              <a:prstGeom prst="rect">
                <a:avLst/>
              </a:prstGeom>
              <a:blipFill>
                <a:blip r:embed="rId4"/>
                <a:stretch>
                  <a:fillRect l="-4938" t="-18182" r="-2881" b="-318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F471C6B5-786B-0D3C-07C2-60A3DC7A02C4}"/>
              </a:ext>
            </a:extLst>
          </p:cNvPr>
          <p:cNvSpPr txBox="1"/>
          <p:nvPr/>
        </p:nvSpPr>
        <p:spPr>
          <a:xfrm>
            <a:off x="583659" y="4631878"/>
            <a:ext cx="2789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>
                <a:latin typeface="Nunito" pitchFamily="2" charset="77"/>
              </a:rPr>
              <a:t>Chance de uma mulher não ser fumante</a:t>
            </a:r>
            <a:endParaRPr lang="pt-BR" sz="20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B79C35F-F3F5-3E57-C727-F3F4B271D3F0}"/>
              </a:ext>
            </a:extLst>
          </p:cNvPr>
          <p:cNvSpPr txBox="1"/>
          <p:nvPr/>
        </p:nvSpPr>
        <p:spPr>
          <a:xfrm>
            <a:off x="4950496" y="6490075"/>
            <a:ext cx="558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=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F0F93B55-3D1A-C795-597A-25713882DD79}"/>
                  </a:ext>
                </a:extLst>
              </p:cNvPr>
              <p:cNvSpPr txBox="1"/>
              <p:nvPr/>
            </p:nvSpPr>
            <p:spPr>
              <a:xfrm>
                <a:off x="4349996" y="6415573"/>
                <a:ext cx="727843" cy="553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2000" dirty="0">
                    <a:latin typeface="Nunito" pitchFamily="2" charset="7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0,8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0,2</m:t>
                        </m:r>
                      </m:den>
                    </m:f>
                  </m:oMath>
                </a14:m>
                <a:endParaRPr lang="pt-BR" sz="2000" dirty="0">
                  <a:latin typeface="Nunito" pitchFamily="2" charset="77"/>
                </a:endParaRPr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F0F93B55-3D1A-C795-597A-25713882D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996" y="6415573"/>
                <a:ext cx="727843" cy="553806"/>
              </a:xfrm>
              <a:prstGeom prst="rect">
                <a:avLst/>
              </a:prstGeom>
              <a:blipFill>
                <a:blip r:embed="rId5"/>
                <a:stretch>
                  <a:fillRect l="-20690" t="-2222"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ixaDeTexto 19">
            <a:extLst>
              <a:ext uri="{FF2B5EF4-FFF2-40B4-BE49-F238E27FC236}">
                <a16:creationId xmlns:a16="http://schemas.microsoft.com/office/drawing/2014/main" id="{ED5E7BA1-BCCF-A16D-751D-C2E9FC79C4B6}"/>
              </a:ext>
            </a:extLst>
          </p:cNvPr>
          <p:cNvSpPr txBox="1"/>
          <p:nvPr/>
        </p:nvSpPr>
        <p:spPr>
          <a:xfrm>
            <a:off x="1556496" y="6380099"/>
            <a:ext cx="2789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>
                <a:latin typeface="Nunito" pitchFamily="2" charset="77"/>
              </a:rPr>
              <a:t>Chance de uma mulher não ser fumante</a:t>
            </a:r>
            <a:endParaRPr lang="pt-B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423ACE0E-2B1B-62CB-BA74-63D691FB50BB}"/>
                  </a:ext>
                </a:extLst>
              </p:cNvPr>
              <p:cNvSpPr txBox="1"/>
              <p:nvPr/>
            </p:nvSpPr>
            <p:spPr>
              <a:xfrm>
                <a:off x="17016444" y="5763844"/>
                <a:ext cx="3068148" cy="553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2000" dirty="0">
                    <a:latin typeface="Nunito" pitchFamily="2" charset="7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fumante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|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mulher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ã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fumante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|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mulher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)</m:t>
                        </m:r>
                      </m:den>
                    </m:f>
                  </m:oMath>
                </a14:m>
                <a:endParaRPr lang="pt-BR" sz="2000" dirty="0">
                  <a:latin typeface="Nunito" pitchFamily="2" charset="77"/>
                </a:endParaRPr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423ACE0E-2B1B-62CB-BA74-63D691FB5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6444" y="5763844"/>
                <a:ext cx="3068148" cy="553806"/>
              </a:xfrm>
              <a:prstGeom prst="rect">
                <a:avLst/>
              </a:prstGeom>
              <a:blipFill>
                <a:blip r:embed="rId6"/>
                <a:stretch>
                  <a:fillRect l="-4938" t="-20455" r="-2881" b="-29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aixaDeTexto 22">
            <a:extLst>
              <a:ext uri="{FF2B5EF4-FFF2-40B4-BE49-F238E27FC236}">
                <a16:creationId xmlns:a16="http://schemas.microsoft.com/office/drawing/2014/main" id="{47D69473-323E-F28B-3FF2-078EF7E95CD7}"/>
              </a:ext>
            </a:extLst>
          </p:cNvPr>
          <p:cNvSpPr txBox="1"/>
          <p:nvPr/>
        </p:nvSpPr>
        <p:spPr>
          <a:xfrm>
            <a:off x="14552944" y="5728370"/>
            <a:ext cx="2459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>
                <a:latin typeface="Nunito" pitchFamily="2" charset="77"/>
              </a:rPr>
              <a:t>Chance de uma mulher ser fumante</a:t>
            </a:r>
            <a:endParaRPr lang="pt-B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434FD791-1EAA-04AB-B773-05249C6025CE}"/>
                  </a:ext>
                </a:extLst>
              </p:cNvPr>
              <p:cNvSpPr txBox="1"/>
              <p:nvPr/>
            </p:nvSpPr>
            <p:spPr>
              <a:xfrm>
                <a:off x="17012813" y="6637246"/>
                <a:ext cx="1105321" cy="553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2000" dirty="0">
                    <a:latin typeface="Nunito" pitchFamily="2" charset="77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0,2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000" i="1" smtClean="0">
                            <a:latin typeface="Nunito" pitchFamily="2" charset="77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pt-BR" sz="2000" b="0" i="1" smtClean="0">
                            <a:latin typeface="Nunito" pitchFamily="2" charset="77"/>
                          </a:rPr>
                          <m:t>,8</m:t>
                        </m:r>
                      </m:den>
                    </m:f>
                  </m:oMath>
                </a14:m>
                <a:endParaRPr lang="pt-BR" sz="2000" dirty="0">
                  <a:latin typeface="Nunito" pitchFamily="2" charset="77"/>
                </a:endParaRPr>
              </a:p>
            </p:txBody>
          </p:sp>
        </mc:Choice>
        <mc:Fallback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434FD791-1EAA-04AB-B773-05249C602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2813" y="6637246"/>
                <a:ext cx="1105321" cy="553806"/>
              </a:xfrm>
              <a:prstGeom prst="rect">
                <a:avLst/>
              </a:prstGeom>
              <a:blipFill>
                <a:blip r:embed="rId7"/>
                <a:stretch>
                  <a:fillRect l="-13636" t="-4444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ixaDeTexto 24">
            <a:extLst>
              <a:ext uri="{FF2B5EF4-FFF2-40B4-BE49-F238E27FC236}">
                <a16:creationId xmlns:a16="http://schemas.microsoft.com/office/drawing/2014/main" id="{D1436386-EF81-C3BC-67AE-2C19FCB83851}"/>
              </a:ext>
            </a:extLst>
          </p:cNvPr>
          <p:cNvSpPr txBox="1"/>
          <p:nvPr/>
        </p:nvSpPr>
        <p:spPr>
          <a:xfrm>
            <a:off x="14549313" y="6601772"/>
            <a:ext cx="2459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>
                <a:latin typeface="Nunito" pitchFamily="2" charset="77"/>
              </a:rPr>
              <a:t>Chance de uma mulher ser fumante</a:t>
            </a:r>
            <a:endParaRPr lang="pt-BR" sz="20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29A5BB6-83C0-3E39-5424-108F675E9CD7}"/>
              </a:ext>
            </a:extLst>
          </p:cNvPr>
          <p:cNvSpPr txBox="1"/>
          <p:nvPr/>
        </p:nvSpPr>
        <p:spPr>
          <a:xfrm>
            <a:off x="17714172" y="6714085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= 0,25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E899EAEE-9803-E8F8-E5D1-9C827780D1A5}"/>
                  </a:ext>
                </a:extLst>
              </p:cNvPr>
              <p:cNvSpPr txBox="1"/>
              <p:nvPr/>
            </p:nvSpPr>
            <p:spPr>
              <a:xfrm>
                <a:off x="1556496" y="1474603"/>
                <a:ext cx="1885644" cy="6461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200" b="0" i="0" smtClean="0">
                          <a:latin typeface="Nunito" pitchFamily="2" charset="77"/>
                        </a:rPr>
                        <m:t>Chance</m:t>
                      </m:r>
                      <m:r>
                        <m:rPr>
                          <m:nor/>
                        </m:rPr>
                        <a:rPr lang="pt-BR" sz="2200" b="0" i="0" smtClean="0">
                          <a:latin typeface="Nunito" pitchFamily="2" charset="77"/>
                        </a:rPr>
                        <m:t> = </m:t>
                      </m:r>
                      <m:f>
                        <m:fPr>
                          <m:ctrlPr>
                            <a:rPr lang="pt-BR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200" b="0" i="0" smtClean="0">
                              <a:latin typeface="Nunito" pitchFamily="2" charset="77"/>
                            </a:rPr>
                            <m:t>160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2200" b="0" i="0" smtClean="0">
                              <a:latin typeface="Nunito" pitchFamily="2" charset="77"/>
                            </a:rPr>
                            <m:t>40</m:t>
                          </m:r>
                        </m:den>
                      </m:f>
                    </m:oMath>
                  </m:oMathPara>
                </a14:m>
                <a:endParaRPr lang="pt-BR" sz="2200" dirty="0">
                  <a:latin typeface="Nunito" pitchFamily="2" charset="77"/>
                </a:endParaRPr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E899EAEE-9803-E8F8-E5D1-9C827780D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496" y="1474603"/>
                <a:ext cx="1885644" cy="646139"/>
              </a:xfrm>
              <a:prstGeom prst="rect">
                <a:avLst/>
              </a:prstGeom>
              <a:blipFill>
                <a:blip r:embed="rId8"/>
                <a:stretch>
                  <a:fillRect l="-3333" t="-1923" r="-2667" b="-134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ixaDeTexto 29">
            <a:extLst>
              <a:ext uri="{FF2B5EF4-FFF2-40B4-BE49-F238E27FC236}">
                <a16:creationId xmlns:a16="http://schemas.microsoft.com/office/drawing/2014/main" id="{0ABD835D-1677-DFB6-1967-280CD00CE071}"/>
              </a:ext>
            </a:extLst>
          </p:cNvPr>
          <p:cNvSpPr txBox="1"/>
          <p:nvPr/>
        </p:nvSpPr>
        <p:spPr>
          <a:xfrm>
            <a:off x="3456571" y="1639136"/>
            <a:ext cx="59663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>
                <a:latin typeface="Nunito" pitchFamily="2" charset="77"/>
              </a:rPr>
              <a:t>= 4</a:t>
            </a:r>
          </a:p>
        </p:txBody>
      </p:sp>
    </p:spTree>
    <p:extLst>
      <p:ext uri="{BB962C8B-B14F-4D97-AF65-F5344CB8AC3E}">
        <p14:creationId xmlns:p14="http://schemas.microsoft.com/office/powerpoint/2010/main" val="255455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4FBD8-ACE7-5C4B-1CF7-289BAA324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tângulo 48">
            <a:extLst>
              <a:ext uri="{FF2B5EF4-FFF2-40B4-BE49-F238E27FC236}">
                <a16:creationId xmlns:a16="http://schemas.microsoft.com/office/drawing/2014/main" id="{BB489A8F-05D3-2FD3-C3B6-FC94F9327C84}"/>
              </a:ext>
            </a:extLst>
          </p:cNvPr>
          <p:cNvSpPr/>
          <p:nvPr/>
        </p:nvSpPr>
        <p:spPr>
          <a:xfrm>
            <a:off x="7358063" y="557212"/>
            <a:ext cx="6303384" cy="22145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0F87A145-0F89-C757-C46F-C73FB8C07EB0}"/>
              </a:ext>
            </a:extLst>
          </p:cNvPr>
          <p:cNvSpPr/>
          <p:nvPr/>
        </p:nvSpPr>
        <p:spPr>
          <a:xfrm>
            <a:off x="568069" y="557212"/>
            <a:ext cx="6304215" cy="49291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8B23F210-4883-BFCD-A6D2-3F6979B57186}"/>
                  </a:ext>
                </a:extLst>
              </p:cNvPr>
              <p:cNvSpPr txBox="1"/>
              <p:nvPr/>
            </p:nvSpPr>
            <p:spPr>
              <a:xfrm>
                <a:off x="3418722" y="718806"/>
                <a:ext cx="3068148" cy="553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2000" dirty="0">
                    <a:latin typeface="Nunito" pitchFamily="2" charset="7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ã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fumante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|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mulher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fumante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|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mulher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)</m:t>
                        </m:r>
                      </m:den>
                    </m:f>
                  </m:oMath>
                </a14:m>
                <a:endParaRPr lang="pt-BR" sz="2000" dirty="0">
                  <a:latin typeface="Nunito" pitchFamily="2" charset="77"/>
                </a:endParaRPr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8B23F210-4883-BFCD-A6D2-3F6979B57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722" y="718806"/>
                <a:ext cx="3068148" cy="553806"/>
              </a:xfrm>
              <a:prstGeom prst="rect">
                <a:avLst/>
              </a:prstGeom>
              <a:blipFill>
                <a:blip r:embed="rId3"/>
                <a:stretch>
                  <a:fillRect l="-5372" t="-17778" r="-2893" b="-2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A058C6CB-3245-FDB8-D1FA-32101BD9F2FB}"/>
              </a:ext>
            </a:extLst>
          </p:cNvPr>
          <p:cNvSpPr txBox="1"/>
          <p:nvPr/>
        </p:nvSpPr>
        <p:spPr>
          <a:xfrm>
            <a:off x="625222" y="683332"/>
            <a:ext cx="2789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>
                <a:latin typeface="Nunito" pitchFamily="2" charset="77"/>
              </a:rPr>
              <a:t>Chance de uma mulher não ser fumante</a:t>
            </a:r>
            <a:endParaRPr lang="pt-B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AABFC10D-78C1-689C-1245-8CF3AB30DE17}"/>
                  </a:ext>
                </a:extLst>
              </p:cNvPr>
              <p:cNvSpPr txBox="1"/>
              <p:nvPr/>
            </p:nvSpPr>
            <p:spPr>
              <a:xfrm>
                <a:off x="3418722" y="1785606"/>
                <a:ext cx="3259870" cy="9698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pt-BR" sz="2000" dirty="0">
                    <a:latin typeface="Nunito" pitchFamily="2" charset="7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pt-BR" sz="2000" b="0" i="0" smtClean="0">
                                <a:latin typeface="Nunito" pitchFamily="2" charset="77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pt-BR" sz="2000" b="0" i="0" smtClean="0">
                                <a:latin typeface="Nunito" pitchFamily="2" charset="77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BR" sz="2000" b="0" i="0" smtClean="0">
                                <a:latin typeface="Nunito" pitchFamily="2" charset="77"/>
                              </a:rPr>
                              <m:t>mulheres</m:t>
                            </m:r>
                            <m:r>
                              <m:rPr>
                                <m:nor/>
                              </m:rPr>
                              <a:rPr lang="pt-BR" sz="2000" b="0" i="0" smtClean="0">
                                <a:latin typeface="Nunito" pitchFamily="2" charset="77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BR" sz="2000" b="0" i="0" smtClean="0">
                                <a:latin typeface="Nunito" pitchFamily="2" charset="77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pt-BR" sz="2000" i="0">
                                <a:latin typeface="Nunito" pitchFamily="2" charset="77"/>
                              </a:rPr>
                              <m:t>ã</m:t>
                            </m:r>
                            <m:r>
                              <m:rPr>
                                <m:nor/>
                              </m:rPr>
                              <a:rPr lang="pt-BR" sz="2000" b="0" i="0" smtClean="0">
                                <a:latin typeface="Nunito" pitchFamily="2" charset="77"/>
                              </a:rPr>
                              <m:t>o</m:t>
                            </m:r>
                            <m:r>
                              <m:rPr>
                                <m:nor/>
                              </m:rPr>
                              <a:rPr lang="pt-BR" sz="2000" b="0" i="0" smtClean="0">
                                <a:latin typeface="Nunito" pitchFamily="2" charset="77"/>
                              </a:rPr>
                              <m:t>-</m:t>
                            </m:r>
                            <m:r>
                              <m:rPr>
                                <m:nor/>
                              </m:rPr>
                              <a:rPr lang="pt-BR" sz="2000" b="0" i="0" smtClean="0">
                                <a:latin typeface="Nunito" pitchFamily="2" charset="77"/>
                              </a:rPr>
                              <m:t>fumantes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pt-BR" sz="2000" b="0" i="0" smtClean="0">
                                <a:latin typeface="Nunito" pitchFamily="2" charset="77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pt-BR" sz="2000" b="0" i="0" smtClean="0">
                                <a:latin typeface="Nunito" pitchFamily="2" charset="77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BR" sz="2000" b="0" i="0" smtClean="0">
                                <a:latin typeface="Nunito" pitchFamily="2" charset="77"/>
                              </a:rPr>
                              <m:t>mulheres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pt-BR" sz="2000" b="0" i="0" smtClean="0">
                                <a:latin typeface="Nunito" pitchFamily="2" charset="77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pt-BR" sz="2000" b="0" i="0" smtClean="0">
                                <a:latin typeface="Nunito" pitchFamily="2" charset="77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BR" sz="2000" b="0" i="0" smtClean="0">
                                <a:latin typeface="Nunito" pitchFamily="2" charset="77"/>
                              </a:rPr>
                              <m:t>mulheres</m:t>
                            </m:r>
                            <m:r>
                              <m:rPr>
                                <m:nor/>
                              </m:rPr>
                              <a:rPr lang="pt-BR" sz="2000" b="0" i="0" smtClean="0">
                                <a:latin typeface="Nunito" pitchFamily="2" charset="77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BR" sz="2000" b="0" i="0" smtClean="0">
                                <a:latin typeface="Nunito" pitchFamily="2" charset="77"/>
                              </a:rPr>
                              <m:t>fumantes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pt-BR" sz="2000" b="0" i="0" smtClean="0">
                                <a:latin typeface="Nunito" pitchFamily="2" charset="77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pt-BR" sz="2000" b="0" i="0" smtClean="0">
                                <a:latin typeface="Nunito" pitchFamily="2" charset="77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BR" sz="2000" b="0" i="0" smtClean="0">
                                <a:latin typeface="Nunito" pitchFamily="2" charset="77"/>
                              </a:rPr>
                              <m:t>mulheres</m:t>
                            </m:r>
                          </m:den>
                        </m:f>
                      </m:den>
                    </m:f>
                  </m:oMath>
                </a14:m>
                <a:endParaRPr lang="pt-BR" sz="2000" dirty="0">
                  <a:latin typeface="Nunito" pitchFamily="2" charset="77"/>
                </a:endParaRPr>
              </a:p>
            </p:txBody>
          </p:sp>
        </mc:Choice>
        <mc:Fallback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AABFC10D-78C1-689C-1245-8CF3AB30D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722" y="1785606"/>
                <a:ext cx="3259870" cy="969881"/>
              </a:xfrm>
              <a:prstGeom prst="rect">
                <a:avLst/>
              </a:prstGeom>
              <a:blipFill>
                <a:blip r:embed="rId4"/>
                <a:stretch>
                  <a:fillRect l="-5039" t="-10390" b="-220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aixaDeTexto 31">
            <a:extLst>
              <a:ext uri="{FF2B5EF4-FFF2-40B4-BE49-F238E27FC236}">
                <a16:creationId xmlns:a16="http://schemas.microsoft.com/office/drawing/2014/main" id="{1D174F46-7C80-B20D-D337-22821566134C}"/>
              </a:ext>
            </a:extLst>
          </p:cNvPr>
          <p:cNvSpPr txBox="1"/>
          <p:nvPr/>
        </p:nvSpPr>
        <p:spPr>
          <a:xfrm>
            <a:off x="625221" y="1923876"/>
            <a:ext cx="2789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>
                <a:latin typeface="Nunito" pitchFamily="2" charset="77"/>
              </a:rPr>
              <a:t>Chance de uma mulher não ser fumante</a:t>
            </a:r>
            <a:endParaRPr lang="pt-B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C6090243-6408-F7D2-CCB8-924FB5C4B8F8}"/>
                  </a:ext>
                </a:extLst>
              </p:cNvPr>
              <p:cNvSpPr txBox="1"/>
              <p:nvPr/>
            </p:nvSpPr>
            <p:spPr>
              <a:xfrm>
                <a:off x="3418722" y="3149875"/>
                <a:ext cx="3259870" cy="9698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pt-BR" sz="2000" dirty="0">
                    <a:latin typeface="Nunito" pitchFamily="2" charset="7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pt-BR" sz="2000" b="0" i="0" smtClean="0">
                                <a:latin typeface="Nunito" pitchFamily="2" charset="77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pt-BR" sz="2000" b="0" i="0" smtClean="0">
                                <a:latin typeface="Nunito" pitchFamily="2" charset="77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BR" sz="2000" b="0" i="0" smtClean="0">
                                <a:latin typeface="Nunito" pitchFamily="2" charset="77"/>
                              </a:rPr>
                              <m:t>mulheres</m:t>
                            </m:r>
                            <m:r>
                              <m:rPr>
                                <m:nor/>
                              </m:rPr>
                              <a:rPr lang="pt-BR" sz="2000" b="0" i="0" smtClean="0">
                                <a:latin typeface="Nunito" pitchFamily="2" charset="77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BR" sz="2000" b="0" i="0" smtClean="0">
                                <a:latin typeface="Nunito" pitchFamily="2" charset="77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pt-BR" sz="2000" i="0">
                                <a:latin typeface="Nunito" pitchFamily="2" charset="77"/>
                              </a:rPr>
                              <m:t>ã</m:t>
                            </m:r>
                            <m:r>
                              <m:rPr>
                                <m:nor/>
                              </m:rPr>
                              <a:rPr lang="pt-BR" sz="2000" b="0" i="0" smtClean="0">
                                <a:latin typeface="Nunito" pitchFamily="2" charset="77"/>
                              </a:rPr>
                              <m:t>o</m:t>
                            </m:r>
                            <m:r>
                              <m:rPr>
                                <m:nor/>
                              </m:rPr>
                              <a:rPr lang="pt-BR" sz="2000" b="0" i="0" smtClean="0">
                                <a:latin typeface="Nunito" pitchFamily="2" charset="77"/>
                              </a:rPr>
                              <m:t>-</m:t>
                            </m:r>
                            <m:r>
                              <m:rPr>
                                <m:nor/>
                              </m:rPr>
                              <a:rPr lang="pt-BR" sz="2000" b="0" i="0" smtClean="0">
                                <a:latin typeface="Nunito" pitchFamily="2" charset="77"/>
                              </a:rPr>
                              <m:t>fumantes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pt-BR" sz="2000" b="0" i="0" smtClean="0">
                                <a:latin typeface="Nunito" pitchFamily="2" charset="77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pt-BR" sz="2000" b="0" i="0" smtClean="0">
                                <a:latin typeface="Nunito" pitchFamily="2" charset="77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BR" sz="2000" b="0" i="0" smtClean="0">
                                <a:latin typeface="Nunito" pitchFamily="2" charset="77"/>
                              </a:rPr>
                              <m:t>mulheres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pt-BR" sz="2000" b="0" i="0" smtClean="0">
                                <a:latin typeface="Nunito" pitchFamily="2" charset="77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pt-BR" sz="2000" b="0" i="0" smtClean="0">
                                <a:latin typeface="Nunito" pitchFamily="2" charset="77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BR" sz="2000" b="0" i="0" smtClean="0">
                                <a:latin typeface="Nunito" pitchFamily="2" charset="77"/>
                              </a:rPr>
                              <m:t>mulheres</m:t>
                            </m:r>
                            <m:r>
                              <m:rPr>
                                <m:nor/>
                              </m:rPr>
                              <a:rPr lang="pt-BR" sz="2000" b="0" i="0" smtClean="0">
                                <a:latin typeface="Nunito" pitchFamily="2" charset="77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BR" sz="2000" b="0" i="0" smtClean="0">
                                <a:latin typeface="Nunito" pitchFamily="2" charset="77"/>
                              </a:rPr>
                              <m:t>fumantes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pt-BR" sz="2000" b="0" i="0" smtClean="0">
                                <a:latin typeface="Nunito" pitchFamily="2" charset="77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pt-BR" sz="2000" b="0" i="0" smtClean="0">
                                <a:latin typeface="Nunito" pitchFamily="2" charset="77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pt-BR" sz="2000" b="0" i="0" smtClean="0">
                                <a:latin typeface="Nunito" pitchFamily="2" charset="77"/>
                              </a:rPr>
                              <m:t>mulheres</m:t>
                            </m:r>
                          </m:den>
                        </m:f>
                      </m:den>
                    </m:f>
                  </m:oMath>
                </a14:m>
                <a:endParaRPr lang="pt-BR" sz="2000" dirty="0">
                  <a:latin typeface="Nunito" pitchFamily="2" charset="77"/>
                </a:endParaRPr>
              </a:p>
            </p:txBody>
          </p:sp>
        </mc:Choice>
        <mc:Fallback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C6090243-6408-F7D2-CCB8-924FB5C4B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722" y="3149875"/>
                <a:ext cx="3259870" cy="969881"/>
              </a:xfrm>
              <a:prstGeom prst="rect">
                <a:avLst/>
              </a:prstGeom>
              <a:blipFill>
                <a:blip r:embed="rId5"/>
                <a:stretch>
                  <a:fillRect l="-5039" t="-11688" b="-207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CaixaDeTexto 37">
            <a:extLst>
              <a:ext uri="{FF2B5EF4-FFF2-40B4-BE49-F238E27FC236}">
                <a16:creationId xmlns:a16="http://schemas.microsoft.com/office/drawing/2014/main" id="{4FE841DF-8A38-1EF1-048F-EF4DCF586E3D}"/>
              </a:ext>
            </a:extLst>
          </p:cNvPr>
          <p:cNvSpPr txBox="1"/>
          <p:nvPr/>
        </p:nvSpPr>
        <p:spPr>
          <a:xfrm>
            <a:off x="625221" y="3288145"/>
            <a:ext cx="2789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>
                <a:latin typeface="Nunito" pitchFamily="2" charset="77"/>
              </a:rPr>
              <a:t>Chance de uma mulher não ser fumante</a:t>
            </a:r>
            <a:endParaRPr lang="pt-B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32B3E76-660A-1E08-7B43-BC186A1C8D50}"/>
                  </a:ext>
                </a:extLst>
              </p:cNvPr>
              <p:cNvSpPr txBox="1"/>
              <p:nvPr/>
            </p:nvSpPr>
            <p:spPr>
              <a:xfrm>
                <a:off x="3488170" y="4620428"/>
                <a:ext cx="3259870" cy="5068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pt-BR" sz="2000" dirty="0">
                    <a:latin typeface="Nunito" pitchFamily="2" charset="7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mulheres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ã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fumantes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mulheres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fumantes</m:t>
                        </m:r>
                      </m:den>
                    </m:f>
                  </m:oMath>
                </a14:m>
                <a:endParaRPr lang="pt-BR" sz="2000" dirty="0">
                  <a:latin typeface="Nunito" pitchFamily="2" charset="77"/>
                </a:endParaRPr>
              </a:p>
            </p:txBody>
          </p:sp>
        </mc:Choice>
        <mc:Fallback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32B3E76-660A-1E08-7B43-BC186A1C8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170" y="4620428"/>
                <a:ext cx="3259870" cy="506870"/>
              </a:xfrm>
              <a:prstGeom prst="rect">
                <a:avLst/>
              </a:prstGeom>
              <a:blipFill>
                <a:blip r:embed="rId6"/>
                <a:stretch>
                  <a:fillRect l="-4651" t="-19512" b="-414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aixaDeTexto 39">
            <a:extLst>
              <a:ext uri="{FF2B5EF4-FFF2-40B4-BE49-F238E27FC236}">
                <a16:creationId xmlns:a16="http://schemas.microsoft.com/office/drawing/2014/main" id="{7E528F96-3FBD-DADA-04F2-970861051855}"/>
              </a:ext>
            </a:extLst>
          </p:cNvPr>
          <p:cNvSpPr txBox="1"/>
          <p:nvPr/>
        </p:nvSpPr>
        <p:spPr>
          <a:xfrm>
            <a:off x="694669" y="4561928"/>
            <a:ext cx="2789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>
                <a:latin typeface="Nunito" pitchFamily="2" charset="77"/>
              </a:rPr>
              <a:t>Chance de uma mulher não ser fumante</a:t>
            </a:r>
            <a:endParaRPr lang="pt-B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7D4BE9EA-53FF-43D0-1B5D-C6CA16BFD6D8}"/>
                  </a:ext>
                </a:extLst>
              </p:cNvPr>
              <p:cNvSpPr txBox="1"/>
              <p:nvPr/>
            </p:nvSpPr>
            <p:spPr>
              <a:xfrm>
                <a:off x="10271960" y="735094"/>
                <a:ext cx="3068148" cy="530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2000" dirty="0">
                    <a:latin typeface="Nunito" pitchFamily="2" charset="7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000" b="0" i="1" smtClean="0">
                            <a:latin typeface="Nunito" pitchFamily="2" charset="77"/>
                          </a:rPr>
                          <m:t>Casos</m:t>
                        </m:r>
                        <m:r>
                          <m:rPr>
                            <m:nor/>
                          </m:rPr>
                          <a:rPr lang="pt-BR" sz="2000" b="0" i="1" smtClean="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b="0" i="1" smtClean="0">
                            <a:latin typeface="Nunito" pitchFamily="2" charset="77"/>
                          </a:rPr>
                          <m:t>favor</m:t>
                        </m:r>
                        <m:r>
                          <m:rPr>
                            <m:nor/>
                          </m:rPr>
                          <a:rPr lang="pt-BR" sz="2000" i="0">
                            <a:latin typeface="Nunito" pitchFamily="2" charset="77"/>
                          </a:rPr>
                          <m:t>á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veis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Casos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desfavor</m:t>
                        </m:r>
                        <m:r>
                          <m:rPr>
                            <m:nor/>
                          </m:rPr>
                          <a:rPr lang="pt-BR" sz="2000" i="0">
                            <a:latin typeface="Nunito" pitchFamily="2" charset="77"/>
                          </a:rPr>
                          <m:t>á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veis</m:t>
                        </m:r>
                      </m:den>
                    </m:f>
                  </m:oMath>
                </a14:m>
                <a:endParaRPr lang="pt-BR" sz="2000" dirty="0">
                  <a:latin typeface="Nunito" pitchFamily="2" charset="77"/>
                </a:endParaRPr>
              </a:p>
            </p:txBody>
          </p:sp>
        </mc:Choice>
        <mc:Fallback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7D4BE9EA-53FF-43D0-1B5D-C6CA16BFD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960" y="735094"/>
                <a:ext cx="3068148" cy="530466"/>
              </a:xfrm>
              <a:prstGeom prst="rect">
                <a:avLst/>
              </a:prstGeom>
              <a:blipFill>
                <a:blip r:embed="rId7"/>
                <a:stretch>
                  <a:fillRect l="-4938" t="-19048" b="-404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ixaDeTexto 41">
            <a:extLst>
              <a:ext uri="{FF2B5EF4-FFF2-40B4-BE49-F238E27FC236}">
                <a16:creationId xmlns:a16="http://schemas.microsoft.com/office/drawing/2014/main" id="{A3BC5BAE-A18F-A95A-0E37-234B66094846}"/>
              </a:ext>
            </a:extLst>
          </p:cNvPr>
          <p:cNvSpPr txBox="1"/>
          <p:nvPr/>
        </p:nvSpPr>
        <p:spPr>
          <a:xfrm>
            <a:off x="7478460" y="699620"/>
            <a:ext cx="2789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>
                <a:latin typeface="Nunito" pitchFamily="2" charset="77"/>
              </a:rPr>
              <a:t>Chance de uma mulher não ser fumante</a:t>
            </a:r>
            <a:endParaRPr lang="pt-B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894A2DC8-D378-9AAD-88F3-695C27B971A4}"/>
                  </a:ext>
                </a:extLst>
              </p:cNvPr>
              <p:cNvSpPr txBox="1"/>
              <p:nvPr/>
            </p:nvSpPr>
            <p:spPr>
              <a:xfrm>
                <a:off x="10271960" y="1837368"/>
                <a:ext cx="3259870" cy="5194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2000" dirty="0">
                    <a:latin typeface="Nunito" pitchFamily="2" charset="7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mulheres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ã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fumantes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mulheres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fumantes</m:t>
                        </m:r>
                      </m:den>
                    </m:f>
                  </m:oMath>
                </a14:m>
                <a:endParaRPr lang="pt-BR" sz="2000" dirty="0">
                  <a:latin typeface="Nunito" pitchFamily="2" charset="77"/>
                </a:endParaRPr>
              </a:p>
            </p:txBody>
          </p:sp>
        </mc:Choice>
        <mc:Fallback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894A2DC8-D378-9AAD-88F3-695C27B97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960" y="1837368"/>
                <a:ext cx="3259870" cy="519438"/>
              </a:xfrm>
              <a:prstGeom prst="rect">
                <a:avLst/>
              </a:prstGeom>
              <a:blipFill>
                <a:blip r:embed="rId8"/>
                <a:stretch>
                  <a:fillRect l="-4651" t="-19048" b="-38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CaixaDeTexto 43">
            <a:extLst>
              <a:ext uri="{FF2B5EF4-FFF2-40B4-BE49-F238E27FC236}">
                <a16:creationId xmlns:a16="http://schemas.microsoft.com/office/drawing/2014/main" id="{BC87A4D5-AA99-2106-583F-FA2424468AA0}"/>
              </a:ext>
            </a:extLst>
          </p:cNvPr>
          <p:cNvSpPr txBox="1"/>
          <p:nvPr/>
        </p:nvSpPr>
        <p:spPr>
          <a:xfrm>
            <a:off x="7478460" y="1801894"/>
            <a:ext cx="2789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>
                <a:latin typeface="Nunito" pitchFamily="2" charset="77"/>
              </a:rPr>
              <a:t>Chance de uma mulher não ser fumante</a:t>
            </a:r>
            <a:endParaRPr lang="pt-BR" sz="2000" dirty="0"/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EB340A0E-2621-B11F-1F8E-D503FB8C1C06}"/>
              </a:ext>
            </a:extLst>
          </p:cNvPr>
          <p:cNvCxnSpPr/>
          <p:nvPr/>
        </p:nvCxnSpPr>
        <p:spPr>
          <a:xfrm flipV="1">
            <a:off x="4357687" y="3486151"/>
            <a:ext cx="1428750" cy="114300"/>
          </a:xfrm>
          <a:prstGeom prst="line">
            <a:avLst/>
          </a:prstGeom>
          <a:ln w="38100">
            <a:solidFill>
              <a:srgbClr val="279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D20F14F6-0DF1-C82D-A804-1CD001659135}"/>
              </a:ext>
            </a:extLst>
          </p:cNvPr>
          <p:cNvCxnSpPr/>
          <p:nvPr/>
        </p:nvCxnSpPr>
        <p:spPr>
          <a:xfrm flipV="1">
            <a:off x="4375154" y="3958247"/>
            <a:ext cx="1428750" cy="114300"/>
          </a:xfrm>
          <a:prstGeom prst="line">
            <a:avLst/>
          </a:prstGeom>
          <a:ln w="38100">
            <a:solidFill>
              <a:srgbClr val="2794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Imagem 50">
            <a:extLst>
              <a:ext uri="{FF2B5EF4-FFF2-40B4-BE49-F238E27FC236}">
                <a16:creationId xmlns:a16="http://schemas.microsoft.com/office/drawing/2014/main" id="{B2FFA1FE-77DD-3B44-D046-D3A4DB9DEA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5962" y="1629569"/>
            <a:ext cx="74676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8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 42">
            <a:extLst>
              <a:ext uri="{FF2B5EF4-FFF2-40B4-BE49-F238E27FC236}">
                <a16:creationId xmlns:a16="http://schemas.microsoft.com/office/drawing/2014/main" id="{65463095-7415-F6A9-7E3F-EF45588A615F}"/>
              </a:ext>
            </a:extLst>
          </p:cNvPr>
          <p:cNvSpPr/>
          <p:nvPr/>
        </p:nvSpPr>
        <p:spPr>
          <a:xfrm>
            <a:off x="13936631" y="272374"/>
            <a:ext cx="7931148" cy="2228056"/>
          </a:xfrm>
          <a:prstGeom prst="rect">
            <a:avLst/>
          </a:prstGeom>
          <a:solidFill>
            <a:srgbClr val="E28C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7AABAD-082B-7FC3-5161-6EA7765C36BC}"/>
              </a:ext>
            </a:extLst>
          </p:cNvPr>
          <p:cNvSpPr txBox="1"/>
          <p:nvPr/>
        </p:nvSpPr>
        <p:spPr>
          <a:xfrm>
            <a:off x="2366065" y="8448286"/>
            <a:ext cx="259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@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estatisticaaplicada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Nunito" panose="000005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CE4AC56-C719-2090-8DE6-02FE690ACBDF}"/>
              </a:ext>
            </a:extLst>
          </p:cNvPr>
          <p:cNvSpPr txBox="1"/>
          <p:nvPr/>
        </p:nvSpPr>
        <p:spPr>
          <a:xfrm>
            <a:off x="9547915" y="8448286"/>
            <a:ext cx="259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@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estatisticaaplicada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Nunito" panose="000005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81056D8-C643-44B1-AB32-88992C15F0F5}"/>
              </a:ext>
            </a:extLst>
          </p:cNvPr>
          <p:cNvSpPr txBox="1"/>
          <p:nvPr/>
        </p:nvSpPr>
        <p:spPr>
          <a:xfrm>
            <a:off x="16757259" y="8448286"/>
            <a:ext cx="259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@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estatisticaaplicada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Nunito" panose="000005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D44BDD7-0573-885F-7B95-B8479D1467EB}"/>
              </a:ext>
            </a:extLst>
          </p:cNvPr>
          <p:cNvSpPr/>
          <p:nvPr/>
        </p:nvSpPr>
        <p:spPr>
          <a:xfrm>
            <a:off x="-486382" y="8679533"/>
            <a:ext cx="1478604" cy="337725"/>
          </a:xfrm>
          <a:prstGeom prst="rect">
            <a:avLst/>
          </a:prstGeom>
          <a:solidFill>
            <a:srgbClr val="6835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FCBADBCC-9831-4904-98AD-A58592BFF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34609"/>
              </p:ext>
            </p:extLst>
          </p:nvPr>
        </p:nvGraphicFramePr>
        <p:xfrm>
          <a:off x="623701" y="501187"/>
          <a:ext cx="5907240" cy="1571625"/>
        </p:xfrm>
        <a:graphic>
          <a:graphicData uri="http://schemas.openxmlformats.org/drawingml/2006/table">
            <a:tbl>
              <a:tblPr/>
              <a:tblGrid>
                <a:gridCol w="2052000">
                  <a:extLst>
                    <a:ext uri="{9D8B030D-6E8A-4147-A177-3AD203B41FA5}">
                      <a16:colId xmlns:a16="http://schemas.microsoft.com/office/drawing/2014/main" val="3234201436"/>
                    </a:ext>
                  </a:extLst>
                </a:gridCol>
                <a:gridCol w="1387620">
                  <a:extLst>
                    <a:ext uri="{9D8B030D-6E8A-4147-A177-3AD203B41FA5}">
                      <a16:colId xmlns:a16="http://schemas.microsoft.com/office/drawing/2014/main" val="3266086485"/>
                    </a:ext>
                  </a:extLst>
                </a:gridCol>
                <a:gridCol w="1387620">
                  <a:extLst>
                    <a:ext uri="{9D8B030D-6E8A-4147-A177-3AD203B41FA5}">
                      <a16:colId xmlns:a16="http://schemas.microsoft.com/office/drawing/2014/main" val="64590315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84121154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Nunito" pitchFamily="2" charset="7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Gênero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7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63258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Hábito de fumar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Homens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Mulheres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12487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Fumante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" pitchFamily="2" charset="77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88305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Não-fumante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2794A0"/>
                          </a:solidFill>
                          <a:effectLst/>
                          <a:latin typeface="Nunito" pitchFamily="2" charset="77"/>
                        </a:rPr>
                        <a:t>160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2794A0"/>
                          </a:solidFill>
                          <a:effectLst/>
                          <a:latin typeface="Nunito" pitchFamily="2" charset="77"/>
                        </a:rPr>
                        <a:t>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2631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" pitchFamily="2" charset="77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325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429672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7C687EB2-44A6-9E86-5B85-891A1A2F8E53}"/>
              </a:ext>
            </a:extLst>
          </p:cNvPr>
          <p:cNvSpPr txBox="1"/>
          <p:nvPr/>
        </p:nvSpPr>
        <p:spPr>
          <a:xfrm>
            <a:off x="369650" y="2482956"/>
            <a:ext cx="654206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Perceba que a amostra inclui </a:t>
            </a:r>
            <a:r>
              <a:rPr lang="pt-BR" sz="2200" b="1" dirty="0">
                <a:solidFill>
                  <a:srgbClr val="B5284B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200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 mulheres, sendo </a:t>
            </a:r>
            <a:r>
              <a:rPr lang="pt-BR" sz="2200" b="1" dirty="0">
                <a:solidFill>
                  <a:srgbClr val="B5284B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160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 delas não-fumantes. A </a:t>
            </a:r>
            <a:r>
              <a:rPr lang="pt-BR" sz="2200" b="1" dirty="0">
                <a:solidFill>
                  <a:srgbClr val="B5284B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probabilidade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 de uma mulher dessa amostra </a:t>
            </a:r>
            <a:r>
              <a:rPr lang="pt-BR" sz="2200" b="1" dirty="0">
                <a:solidFill>
                  <a:srgbClr val="B5284B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não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 ser fumante é dada pela </a:t>
            </a:r>
            <a:r>
              <a:rPr lang="pt-BR" sz="2200" b="1" dirty="0">
                <a:solidFill>
                  <a:srgbClr val="B5284B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frequência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 de mulheres não-fumantes, ou seja:</a:t>
            </a:r>
            <a:endParaRPr lang="pt-BR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95F3840-43C6-3C56-87F9-0866A0A519F6}"/>
                  </a:ext>
                </a:extLst>
              </p:cNvPr>
              <p:cNvSpPr txBox="1"/>
              <p:nvPr/>
            </p:nvSpPr>
            <p:spPr>
              <a:xfrm>
                <a:off x="398566" y="4223379"/>
                <a:ext cx="6188489" cy="505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2000" dirty="0">
                    <a:latin typeface="Nunito" pitchFamily="2" charset="77"/>
                  </a:rPr>
                  <a:t>P(</a:t>
                </a:r>
                <a:r>
                  <a:rPr lang="pt-BR" sz="2000" dirty="0" err="1">
                    <a:latin typeface="Nunito" pitchFamily="2" charset="77"/>
                  </a:rPr>
                  <a:t>não-fumante|mulher</a:t>
                </a:r>
                <a:r>
                  <a:rPr lang="pt-BR" sz="2000" dirty="0">
                    <a:latin typeface="Nunito" pitchFamily="2" charset="77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de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mulheres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000" i="0">
                            <a:latin typeface="Nunito" pitchFamily="2" charset="77"/>
                          </a:rPr>
                          <m:t>ã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fumantes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de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mulheres</m:t>
                        </m:r>
                      </m:den>
                    </m:f>
                  </m:oMath>
                </a14:m>
                <a:endParaRPr lang="pt-BR" sz="2000" dirty="0"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95F3840-43C6-3C56-87F9-0866A0A51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66" y="4223379"/>
                <a:ext cx="6188489" cy="505588"/>
              </a:xfrm>
              <a:prstGeom prst="rect">
                <a:avLst/>
              </a:prstGeom>
              <a:blipFill>
                <a:blip r:embed="rId3"/>
                <a:stretch>
                  <a:fillRect l="-2459" t="-19512" r="-1230" b="-414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F5F74EF6-0038-A6E1-18DD-FEF58CD3A5AA}"/>
              </a:ext>
            </a:extLst>
          </p:cNvPr>
          <p:cNvSpPr txBox="1"/>
          <p:nvPr/>
        </p:nvSpPr>
        <p:spPr>
          <a:xfrm>
            <a:off x="2226026" y="5058024"/>
            <a:ext cx="4413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unito" pitchFamily="2" charset="77"/>
              </a:rPr>
              <a:t>Essa notação significa: probabilidade de não ser fumante, 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" pitchFamily="2" charset="77"/>
              </a:rPr>
              <a:t>dado que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unito" pitchFamily="2" charset="77"/>
              </a:rPr>
              <a:t>( | ) é uma mulher. Mas não vamos focar na notação nesse post, ok?</a:t>
            </a:r>
          </a:p>
        </p:txBody>
      </p:sp>
      <p:sp>
        <p:nvSpPr>
          <p:cNvPr id="12" name="Forma Livre 11">
            <a:extLst>
              <a:ext uri="{FF2B5EF4-FFF2-40B4-BE49-F238E27FC236}">
                <a16:creationId xmlns:a16="http://schemas.microsoft.com/office/drawing/2014/main" id="{2A0C19FA-A479-2436-8B8F-CBF6064FCA66}"/>
              </a:ext>
            </a:extLst>
          </p:cNvPr>
          <p:cNvSpPr/>
          <p:nvPr/>
        </p:nvSpPr>
        <p:spPr>
          <a:xfrm>
            <a:off x="1303506" y="4824919"/>
            <a:ext cx="836579" cy="634829"/>
          </a:xfrm>
          <a:custGeom>
            <a:avLst/>
            <a:gdLst>
              <a:gd name="connsiteX0" fmla="*/ 0 w 836579"/>
              <a:gd name="connsiteY0" fmla="*/ 0 h 634829"/>
              <a:gd name="connsiteX1" fmla="*/ 505839 w 836579"/>
              <a:gd name="connsiteY1" fmla="*/ 214009 h 634829"/>
              <a:gd name="connsiteX2" fmla="*/ 330741 w 836579"/>
              <a:gd name="connsiteY2" fmla="*/ 583660 h 634829"/>
              <a:gd name="connsiteX3" fmla="*/ 836579 w 836579"/>
              <a:gd name="connsiteY3" fmla="*/ 622570 h 63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579" h="634829">
                <a:moveTo>
                  <a:pt x="0" y="0"/>
                </a:moveTo>
                <a:cubicBezTo>
                  <a:pt x="225357" y="58366"/>
                  <a:pt x="450715" y="116732"/>
                  <a:pt x="505839" y="214009"/>
                </a:cubicBezTo>
                <a:cubicBezTo>
                  <a:pt x="560963" y="311286"/>
                  <a:pt x="275618" y="515567"/>
                  <a:pt x="330741" y="583660"/>
                </a:cubicBezTo>
                <a:cubicBezTo>
                  <a:pt x="385864" y="651753"/>
                  <a:pt x="611221" y="637161"/>
                  <a:pt x="836579" y="622570"/>
                </a:cubicBez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1B8471A9-4067-88D4-D316-C8610D45FA81}"/>
                  </a:ext>
                </a:extLst>
              </p:cNvPr>
              <p:cNvSpPr txBox="1"/>
              <p:nvPr/>
            </p:nvSpPr>
            <p:spPr>
              <a:xfrm>
                <a:off x="398566" y="6339483"/>
                <a:ext cx="3414396" cy="50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2000" dirty="0" err="1">
                    <a:latin typeface="Nunito" pitchFamily="2" charset="77"/>
                  </a:rPr>
                  <a:t>P</a:t>
                </a:r>
                <a:r>
                  <a:rPr lang="pt-BR" sz="2000" dirty="0">
                    <a:latin typeface="Nunito" pitchFamily="2" charset="77"/>
                  </a:rPr>
                  <a:t>(</a:t>
                </a:r>
                <a:r>
                  <a:rPr lang="pt-BR" sz="2000" dirty="0" err="1">
                    <a:latin typeface="Nunito" pitchFamily="2" charset="77"/>
                  </a:rPr>
                  <a:t>não-fumante|mulher</a:t>
                </a:r>
                <a:r>
                  <a:rPr lang="pt-BR" sz="2000" dirty="0">
                    <a:latin typeface="Nunito" pitchFamily="2" charset="77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160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200</m:t>
                        </m:r>
                      </m:den>
                    </m:f>
                  </m:oMath>
                </a14:m>
                <a:endParaRPr lang="pt-BR" sz="2000" dirty="0"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1B8471A9-4067-88D4-D316-C8610D45F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66" y="6339483"/>
                <a:ext cx="3414396" cy="507383"/>
              </a:xfrm>
              <a:prstGeom prst="rect">
                <a:avLst/>
              </a:prstGeom>
              <a:blipFill>
                <a:blip r:embed="rId4"/>
                <a:stretch>
                  <a:fillRect l="-4461" t="-4878" r="-2230" b="-170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8FAEFE4F-D7C8-472C-45B9-0EE52A2BD87C}"/>
              </a:ext>
            </a:extLst>
          </p:cNvPr>
          <p:cNvSpPr txBox="1"/>
          <p:nvPr/>
        </p:nvSpPr>
        <p:spPr>
          <a:xfrm>
            <a:off x="3823912" y="6446756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= 0,8 = 80%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0D055FF-9521-B3F3-FA0F-F1676CB3B362}"/>
              </a:ext>
            </a:extLst>
          </p:cNvPr>
          <p:cNvSpPr txBox="1"/>
          <p:nvPr/>
        </p:nvSpPr>
        <p:spPr>
          <a:xfrm>
            <a:off x="1439695" y="7452345"/>
            <a:ext cx="55134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200" dirty="0">
                <a:latin typeface="Nunito" pitchFamily="2" charset="77"/>
              </a:rPr>
              <a:t>Ou seja, a </a:t>
            </a:r>
            <a:r>
              <a:rPr lang="pt-BR" sz="2200" b="1" dirty="0">
                <a:solidFill>
                  <a:srgbClr val="B5284B"/>
                </a:solidFill>
                <a:latin typeface="Nunito" pitchFamily="2" charset="77"/>
              </a:rPr>
              <a:t>probabilidade</a:t>
            </a:r>
            <a:r>
              <a:rPr lang="pt-BR" sz="2200" dirty="0">
                <a:latin typeface="Nunito" pitchFamily="2" charset="77"/>
              </a:rPr>
              <a:t> de uma mulher dessa amostra não ser fumante é de </a:t>
            </a:r>
            <a:r>
              <a:rPr lang="pt-BR" sz="2200" b="1" dirty="0">
                <a:solidFill>
                  <a:srgbClr val="B5284B"/>
                </a:solidFill>
                <a:latin typeface="Nunito" pitchFamily="2" charset="77"/>
              </a:rPr>
              <a:t>0,8</a:t>
            </a:r>
            <a:r>
              <a:rPr lang="pt-BR" sz="2200" dirty="0">
                <a:latin typeface="Nunito" pitchFamily="2" charset="77"/>
              </a:rPr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F7F9D08-A7D8-1D0B-B50E-5638D242199D}"/>
              </a:ext>
            </a:extLst>
          </p:cNvPr>
          <p:cNvSpPr txBox="1"/>
          <p:nvPr/>
        </p:nvSpPr>
        <p:spPr>
          <a:xfrm>
            <a:off x="7624487" y="501187"/>
            <a:ext cx="615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É comum que a gente represente probabilidades como </a:t>
            </a:r>
            <a:r>
              <a:rPr lang="pt-BR" sz="2200" b="1" dirty="0">
                <a:solidFill>
                  <a:srgbClr val="2794A0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porcentagens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. Para isso, basta </a:t>
            </a:r>
            <a:r>
              <a:rPr lang="pt-BR" sz="2200" b="1" dirty="0">
                <a:solidFill>
                  <a:srgbClr val="2794A0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multiplicar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 o valor calculado por </a:t>
            </a:r>
            <a:r>
              <a:rPr lang="pt-BR" sz="2200" b="1" dirty="0">
                <a:solidFill>
                  <a:srgbClr val="2794A0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100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:</a:t>
            </a:r>
            <a:endParaRPr lang="pt-BR" sz="22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45F89AC-DA20-97A6-BB42-E89ECEE1F213}"/>
              </a:ext>
            </a:extLst>
          </p:cNvPr>
          <p:cNvSpPr txBox="1"/>
          <p:nvPr/>
        </p:nvSpPr>
        <p:spPr>
          <a:xfrm>
            <a:off x="7921117" y="1978925"/>
            <a:ext cx="55627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200" dirty="0" err="1">
                <a:latin typeface="Nunito" pitchFamily="2" charset="77"/>
              </a:rPr>
              <a:t>P</a:t>
            </a:r>
            <a:r>
              <a:rPr lang="pt-BR" sz="2200" dirty="0">
                <a:latin typeface="Nunito" pitchFamily="2" charset="77"/>
              </a:rPr>
              <a:t>(</a:t>
            </a:r>
            <a:r>
              <a:rPr lang="pt-BR" sz="2200" dirty="0" err="1">
                <a:latin typeface="Nunito" pitchFamily="2" charset="77"/>
              </a:rPr>
              <a:t>não-fumante|mulher</a:t>
            </a:r>
            <a:r>
              <a:rPr lang="pt-BR" sz="2200" dirty="0">
                <a:latin typeface="Nunito" pitchFamily="2" charset="77"/>
              </a:rPr>
              <a:t>) = 0,8 </a:t>
            </a:r>
            <a:r>
              <a:rPr lang="pt-BR" sz="2200" dirty="0" err="1">
                <a:latin typeface="Nunito" pitchFamily="2" charset="77"/>
              </a:rPr>
              <a:t>x</a:t>
            </a:r>
            <a:r>
              <a:rPr lang="pt-BR" sz="2200" dirty="0">
                <a:latin typeface="Nunito" pitchFamily="2" charset="77"/>
              </a:rPr>
              <a:t> 100 = </a:t>
            </a:r>
            <a:r>
              <a:rPr lang="pt-BR" sz="2200" b="1" dirty="0">
                <a:solidFill>
                  <a:srgbClr val="2794A0"/>
                </a:solidFill>
                <a:latin typeface="Nunito" pitchFamily="2" charset="77"/>
              </a:rPr>
              <a:t>80%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2DE6EA2-D1A3-D7F2-3199-227FBE75D490}"/>
              </a:ext>
            </a:extLst>
          </p:cNvPr>
          <p:cNvSpPr txBox="1"/>
          <p:nvPr/>
        </p:nvSpPr>
        <p:spPr>
          <a:xfrm>
            <a:off x="14761935" y="496536"/>
            <a:ext cx="621389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Os eventos “não ser fumante” e “ser fumante” são </a:t>
            </a:r>
            <a:r>
              <a:rPr lang="pt-BR" sz="2200" b="1" dirty="0">
                <a:solidFill>
                  <a:schemeClr val="bg1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complementares</a:t>
            </a:r>
            <a:r>
              <a:rPr lang="pt-BR" sz="2200" dirty="0">
                <a:solidFill>
                  <a:schemeClr val="bg1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, isso é, em conjunto incluem </a:t>
            </a:r>
            <a:r>
              <a:rPr lang="pt-BR" sz="2200" b="1" dirty="0">
                <a:solidFill>
                  <a:schemeClr val="bg1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todas</a:t>
            </a:r>
            <a:r>
              <a:rPr lang="pt-BR" sz="2200" dirty="0">
                <a:solidFill>
                  <a:schemeClr val="bg1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 as possibilidades. Por isso, a soma das suas probabilidades dá </a:t>
            </a:r>
            <a:r>
              <a:rPr lang="pt-BR" sz="2200" b="1" dirty="0">
                <a:solidFill>
                  <a:schemeClr val="bg1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100%</a:t>
            </a:r>
            <a:r>
              <a:rPr lang="pt-BR" sz="2200" dirty="0">
                <a:solidFill>
                  <a:schemeClr val="bg1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 (1, se representarmos a porcentagem em decimal).</a:t>
            </a:r>
            <a:endParaRPr lang="pt-BR" sz="2200" dirty="0">
              <a:solidFill>
                <a:schemeClr val="bg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72B2E6A-7816-F90E-7078-B8A58E244463}"/>
              </a:ext>
            </a:extLst>
          </p:cNvPr>
          <p:cNvSpPr txBox="1"/>
          <p:nvPr/>
        </p:nvSpPr>
        <p:spPr>
          <a:xfrm>
            <a:off x="14946178" y="2722087"/>
            <a:ext cx="62132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Perceba como isso é verdade para os nossos dados:</a:t>
            </a:r>
            <a:endParaRPr lang="pt-BR" sz="2000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B72B15D-33BD-50D6-C22E-390972A3CD9E}"/>
              </a:ext>
            </a:extLst>
          </p:cNvPr>
          <p:cNvSpPr txBox="1"/>
          <p:nvPr/>
        </p:nvSpPr>
        <p:spPr>
          <a:xfrm>
            <a:off x="9066179" y="3265828"/>
            <a:ext cx="487045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Já se quisermos calcular a probabilidade de uma mulher dessa amostra </a:t>
            </a:r>
            <a:r>
              <a:rPr lang="pt-BR" sz="2200" b="1" dirty="0">
                <a:solidFill>
                  <a:srgbClr val="2794A0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ser fumante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, o cálculo seria:</a:t>
            </a:r>
            <a:endParaRPr lang="pt-BR" sz="2200" dirty="0"/>
          </a:p>
        </p:txBody>
      </p:sp>
      <p:graphicFrame>
        <p:nvGraphicFramePr>
          <p:cNvPr id="36" name="Tabela 35">
            <a:extLst>
              <a:ext uri="{FF2B5EF4-FFF2-40B4-BE49-F238E27FC236}">
                <a16:creationId xmlns:a16="http://schemas.microsoft.com/office/drawing/2014/main" id="{26846DE9-6914-3C8D-5AED-000E2A757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502794"/>
              </p:ext>
            </p:extLst>
          </p:nvPr>
        </p:nvGraphicFramePr>
        <p:xfrm>
          <a:off x="7846141" y="4702724"/>
          <a:ext cx="5907240" cy="1571625"/>
        </p:xfrm>
        <a:graphic>
          <a:graphicData uri="http://schemas.openxmlformats.org/drawingml/2006/table">
            <a:tbl>
              <a:tblPr/>
              <a:tblGrid>
                <a:gridCol w="2052000">
                  <a:extLst>
                    <a:ext uri="{9D8B030D-6E8A-4147-A177-3AD203B41FA5}">
                      <a16:colId xmlns:a16="http://schemas.microsoft.com/office/drawing/2014/main" val="3234201436"/>
                    </a:ext>
                  </a:extLst>
                </a:gridCol>
                <a:gridCol w="1387620">
                  <a:extLst>
                    <a:ext uri="{9D8B030D-6E8A-4147-A177-3AD203B41FA5}">
                      <a16:colId xmlns:a16="http://schemas.microsoft.com/office/drawing/2014/main" val="3266086485"/>
                    </a:ext>
                  </a:extLst>
                </a:gridCol>
                <a:gridCol w="1387620">
                  <a:extLst>
                    <a:ext uri="{9D8B030D-6E8A-4147-A177-3AD203B41FA5}">
                      <a16:colId xmlns:a16="http://schemas.microsoft.com/office/drawing/2014/main" val="64590315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84121154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Nunito" pitchFamily="2" charset="7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Gênero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7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63258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Hábito de fumar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Homens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Mulheres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12487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Fumante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2794A0"/>
                          </a:solidFill>
                          <a:effectLst/>
                          <a:latin typeface="Nunito" pitchFamily="2" charset="77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88305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Não-fumante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2794A0"/>
                          </a:solidFill>
                          <a:effectLst/>
                          <a:latin typeface="Nunito" pitchFamily="2" charset="77"/>
                        </a:rPr>
                        <a:t>160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2631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" pitchFamily="2" charset="77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325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4296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5C580B03-6EAD-2018-DAD6-AC2659C56EB5}"/>
                  </a:ext>
                </a:extLst>
              </p:cNvPr>
              <p:cNvSpPr txBox="1"/>
              <p:nvPr/>
            </p:nvSpPr>
            <p:spPr>
              <a:xfrm>
                <a:off x="7705517" y="6804070"/>
                <a:ext cx="5312352" cy="505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2000" dirty="0" err="1">
                    <a:latin typeface="Nunito" pitchFamily="2" charset="77"/>
                  </a:rPr>
                  <a:t>P</a:t>
                </a:r>
                <a:r>
                  <a:rPr lang="pt-BR" sz="2000" dirty="0">
                    <a:latin typeface="Nunito" pitchFamily="2" charset="77"/>
                  </a:rPr>
                  <a:t>(</a:t>
                </a:r>
                <a:r>
                  <a:rPr lang="pt-BR" sz="2000" dirty="0" err="1">
                    <a:latin typeface="Nunito" pitchFamily="2" charset="77"/>
                  </a:rPr>
                  <a:t>fumante|mulher</a:t>
                </a:r>
                <a:r>
                  <a:rPr lang="pt-BR" sz="2000" dirty="0">
                    <a:latin typeface="Nunito" pitchFamily="2" charset="77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de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mulheres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fumantes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de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mulheres</m:t>
                        </m:r>
                      </m:den>
                    </m:f>
                  </m:oMath>
                </a14:m>
                <a:endParaRPr lang="pt-BR" sz="2000" dirty="0"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5C580B03-6EAD-2018-DAD6-AC2659C56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517" y="6804070"/>
                <a:ext cx="5312352" cy="505588"/>
              </a:xfrm>
              <a:prstGeom prst="rect">
                <a:avLst/>
              </a:prstGeom>
              <a:blipFill>
                <a:blip r:embed="rId5"/>
                <a:stretch>
                  <a:fillRect l="-2864" t="-19512" b="-414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1F35032C-2890-B6B9-B2F6-8B30C99972E7}"/>
                  </a:ext>
                </a:extLst>
              </p:cNvPr>
              <p:cNvSpPr txBox="1"/>
              <p:nvPr/>
            </p:nvSpPr>
            <p:spPr>
              <a:xfrm>
                <a:off x="7705516" y="7638558"/>
                <a:ext cx="2880597" cy="50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2000" dirty="0" err="1">
                    <a:latin typeface="Nunito" pitchFamily="2" charset="77"/>
                  </a:rPr>
                  <a:t>P</a:t>
                </a:r>
                <a:r>
                  <a:rPr lang="pt-BR" sz="2000" dirty="0">
                    <a:latin typeface="Nunito" pitchFamily="2" charset="77"/>
                  </a:rPr>
                  <a:t>(</a:t>
                </a:r>
                <a:r>
                  <a:rPr lang="pt-BR" sz="2000" dirty="0" err="1">
                    <a:latin typeface="Nunito" pitchFamily="2" charset="77"/>
                  </a:rPr>
                  <a:t>fumante|mulher</a:t>
                </a:r>
                <a:r>
                  <a:rPr lang="pt-BR" sz="2000" dirty="0">
                    <a:latin typeface="Nunito" pitchFamily="2" charset="77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40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200</m:t>
                        </m:r>
                      </m:den>
                    </m:f>
                  </m:oMath>
                </a14:m>
                <a:endParaRPr lang="pt-BR" sz="2000" dirty="0"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1F35032C-2890-B6B9-B2F6-8B30C9997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516" y="7638558"/>
                <a:ext cx="2880597" cy="507383"/>
              </a:xfrm>
              <a:prstGeom prst="rect">
                <a:avLst/>
              </a:prstGeom>
              <a:blipFill>
                <a:blip r:embed="rId6"/>
                <a:stretch>
                  <a:fillRect l="-5263" t="-4878" r="-2632" b="-170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aixaDeTexto 39">
            <a:extLst>
              <a:ext uri="{FF2B5EF4-FFF2-40B4-BE49-F238E27FC236}">
                <a16:creationId xmlns:a16="http://schemas.microsoft.com/office/drawing/2014/main" id="{EF7C7E65-DA87-0059-59A7-D428936D219E}"/>
              </a:ext>
            </a:extLst>
          </p:cNvPr>
          <p:cNvSpPr txBox="1"/>
          <p:nvPr/>
        </p:nvSpPr>
        <p:spPr>
          <a:xfrm>
            <a:off x="10578986" y="7724324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= 0,2 = 20%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2299CBA-6104-1D88-667D-F7CECEEB5186}"/>
              </a:ext>
            </a:extLst>
          </p:cNvPr>
          <p:cNvSpPr txBox="1"/>
          <p:nvPr/>
        </p:nvSpPr>
        <p:spPr>
          <a:xfrm>
            <a:off x="14933604" y="3275978"/>
            <a:ext cx="62132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 err="1">
                <a:latin typeface="Nunito" panose="00000500000000000000" pitchFamily="2" charset="0"/>
                <a:cs typeface="Segoe UI" panose="020B0502040204020203" pitchFamily="34" charset="0"/>
              </a:rPr>
              <a:t>P</a:t>
            </a:r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(</a:t>
            </a:r>
            <a:r>
              <a:rPr lang="pt-BR" sz="2000" dirty="0" err="1">
                <a:latin typeface="Nunito" panose="00000500000000000000" pitchFamily="2" charset="0"/>
                <a:cs typeface="Segoe UI" panose="020B0502040204020203" pitchFamily="34" charset="0"/>
              </a:rPr>
              <a:t>não-fumante|mulher</a:t>
            </a:r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) + </a:t>
            </a:r>
            <a:r>
              <a:rPr lang="pt-BR" sz="2000" dirty="0" err="1">
                <a:latin typeface="Nunito" panose="00000500000000000000" pitchFamily="2" charset="0"/>
                <a:cs typeface="Segoe UI" panose="020B0502040204020203" pitchFamily="34" charset="0"/>
              </a:rPr>
              <a:t>P</a:t>
            </a:r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(</a:t>
            </a:r>
            <a:r>
              <a:rPr lang="pt-BR" sz="2000" dirty="0" err="1">
                <a:latin typeface="Nunito" panose="00000500000000000000" pitchFamily="2" charset="0"/>
                <a:cs typeface="Segoe UI" panose="020B0502040204020203" pitchFamily="34" charset="0"/>
              </a:rPr>
              <a:t>fumante|mulher</a:t>
            </a:r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)</a:t>
            </a:r>
            <a:endParaRPr lang="pt-BR" sz="2000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7F9A440B-1B26-2C88-0A34-EC6C5537960F}"/>
              </a:ext>
            </a:extLst>
          </p:cNvPr>
          <p:cNvSpPr txBox="1"/>
          <p:nvPr/>
        </p:nvSpPr>
        <p:spPr>
          <a:xfrm>
            <a:off x="15640865" y="3680014"/>
            <a:ext cx="42647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0,8 + 0,2</a:t>
            </a:r>
            <a:endParaRPr lang="pt-BR" sz="2000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9655AA2A-62FB-6368-AC87-4933FD3A357C}"/>
              </a:ext>
            </a:extLst>
          </p:cNvPr>
          <p:cNvSpPr txBox="1"/>
          <p:nvPr/>
        </p:nvSpPr>
        <p:spPr>
          <a:xfrm>
            <a:off x="15640864" y="4066465"/>
            <a:ext cx="42647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1</a:t>
            </a:r>
            <a:endParaRPr lang="pt-BR" sz="2000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0568FB18-B82A-431A-2FE2-76E604FDB2FD}"/>
              </a:ext>
            </a:extLst>
          </p:cNvPr>
          <p:cNvSpPr txBox="1"/>
          <p:nvPr/>
        </p:nvSpPr>
        <p:spPr>
          <a:xfrm>
            <a:off x="14994754" y="4717043"/>
            <a:ext cx="621323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Por isso, se representarmos a probabilidade de </a:t>
            </a:r>
            <a:r>
              <a:rPr lang="pt-BR" sz="2200" b="1" dirty="0">
                <a:solidFill>
                  <a:srgbClr val="E28C27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não ser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 fumante como </a:t>
            </a:r>
            <a:r>
              <a:rPr lang="pt-BR" sz="2200" b="1" dirty="0" err="1">
                <a:solidFill>
                  <a:srgbClr val="E28C27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p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, a probabilidade de </a:t>
            </a:r>
            <a:r>
              <a:rPr lang="pt-BR" sz="2200" b="1" dirty="0">
                <a:solidFill>
                  <a:srgbClr val="E28C27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ser 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fumante pode ser representada como </a:t>
            </a:r>
            <a:r>
              <a:rPr lang="pt-BR" sz="2200" b="1" dirty="0">
                <a:solidFill>
                  <a:srgbClr val="E28C27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1 – </a:t>
            </a:r>
            <a:r>
              <a:rPr lang="pt-BR" sz="2200" b="1" dirty="0" err="1">
                <a:solidFill>
                  <a:srgbClr val="E28C27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p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:</a:t>
            </a:r>
            <a:endParaRPr lang="pt-BR" sz="2200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21586CE-4B8B-F084-874A-6021655202E6}"/>
              </a:ext>
            </a:extLst>
          </p:cNvPr>
          <p:cNvSpPr txBox="1"/>
          <p:nvPr/>
        </p:nvSpPr>
        <p:spPr>
          <a:xfrm>
            <a:off x="14959924" y="6094915"/>
            <a:ext cx="62132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 err="1">
                <a:latin typeface="Nunito" panose="00000500000000000000" pitchFamily="2" charset="0"/>
                <a:cs typeface="Segoe UI" panose="020B0502040204020203" pitchFamily="34" charset="0"/>
              </a:rPr>
              <a:t>P</a:t>
            </a:r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(</a:t>
            </a:r>
            <a:r>
              <a:rPr lang="pt-BR" sz="2000" dirty="0" err="1">
                <a:latin typeface="Nunito" panose="00000500000000000000" pitchFamily="2" charset="0"/>
                <a:cs typeface="Segoe UI" panose="020B0502040204020203" pitchFamily="34" charset="0"/>
              </a:rPr>
              <a:t>não-fumante|mulher</a:t>
            </a:r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) + </a:t>
            </a:r>
            <a:r>
              <a:rPr lang="pt-BR" sz="2000" dirty="0" err="1">
                <a:latin typeface="Nunito" panose="00000500000000000000" pitchFamily="2" charset="0"/>
                <a:cs typeface="Segoe UI" panose="020B0502040204020203" pitchFamily="34" charset="0"/>
              </a:rPr>
              <a:t>P</a:t>
            </a:r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(</a:t>
            </a:r>
            <a:r>
              <a:rPr lang="pt-BR" sz="2000" dirty="0" err="1">
                <a:latin typeface="Nunito" panose="00000500000000000000" pitchFamily="2" charset="0"/>
                <a:cs typeface="Segoe UI" panose="020B0502040204020203" pitchFamily="34" charset="0"/>
              </a:rPr>
              <a:t>fumante|mulher</a:t>
            </a:r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) = 1</a:t>
            </a:r>
            <a:endParaRPr lang="pt-BR" sz="2000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7F6A9EE2-663E-706E-C434-2688BF407466}"/>
              </a:ext>
            </a:extLst>
          </p:cNvPr>
          <p:cNvSpPr txBox="1"/>
          <p:nvPr/>
        </p:nvSpPr>
        <p:spPr>
          <a:xfrm>
            <a:off x="14948816" y="6660977"/>
            <a:ext cx="62132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>
                <a:solidFill>
                  <a:srgbClr val="E28C27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p</a:t>
            </a:r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 + </a:t>
            </a:r>
            <a:r>
              <a:rPr lang="pt-BR" sz="2000" dirty="0" err="1">
                <a:latin typeface="Nunito" panose="00000500000000000000" pitchFamily="2" charset="0"/>
                <a:cs typeface="Segoe UI" panose="020B0502040204020203" pitchFamily="34" charset="0"/>
              </a:rPr>
              <a:t>P</a:t>
            </a:r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(</a:t>
            </a:r>
            <a:r>
              <a:rPr lang="pt-BR" sz="2000" dirty="0" err="1">
                <a:latin typeface="Nunito" panose="00000500000000000000" pitchFamily="2" charset="0"/>
                <a:cs typeface="Segoe UI" panose="020B0502040204020203" pitchFamily="34" charset="0"/>
              </a:rPr>
              <a:t>fumante|mulher</a:t>
            </a:r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) = 1</a:t>
            </a:r>
            <a:endParaRPr lang="pt-BR" sz="2000" dirty="0"/>
          </a:p>
        </p:txBody>
      </p:sp>
      <p:sp>
        <p:nvSpPr>
          <p:cNvPr id="50" name="Chave Direita 49">
            <a:extLst>
              <a:ext uri="{FF2B5EF4-FFF2-40B4-BE49-F238E27FC236}">
                <a16:creationId xmlns:a16="http://schemas.microsoft.com/office/drawing/2014/main" id="{34B95E4E-BFC4-7E4B-7930-8E88C8EE5EAB}"/>
              </a:ext>
            </a:extLst>
          </p:cNvPr>
          <p:cNvSpPr/>
          <p:nvPr/>
        </p:nvSpPr>
        <p:spPr>
          <a:xfrm rot="5400000">
            <a:off x="16519340" y="5321890"/>
            <a:ext cx="209730" cy="2556000"/>
          </a:xfrm>
          <a:prstGeom prst="rightBrace">
            <a:avLst>
              <a:gd name="adj1" fmla="val 73454"/>
              <a:gd name="adj2" fmla="val 50000"/>
            </a:avLst>
          </a:prstGeom>
          <a:ln w="28575">
            <a:solidFill>
              <a:srgbClr val="E28C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0A8D97AD-E9EC-A2E1-B367-1622CEB1C1C7}"/>
              </a:ext>
            </a:extLst>
          </p:cNvPr>
          <p:cNvSpPr txBox="1"/>
          <p:nvPr/>
        </p:nvSpPr>
        <p:spPr>
          <a:xfrm>
            <a:off x="14955844" y="7129058"/>
            <a:ext cx="62132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 err="1">
                <a:latin typeface="Nunito" panose="00000500000000000000" pitchFamily="2" charset="0"/>
                <a:cs typeface="Segoe UI" panose="020B0502040204020203" pitchFamily="34" charset="0"/>
              </a:rPr>
              <a:t>P</a:t>
            </a:r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(</a:t>
            </a:r>
            <a:r>
              <a:rPr lang="pt-BR" sz="2000" dirty="0" err="1">
                <a:latin typeface="Nunito" panose="00000500000000000000" pitchFamily="2" charset="0"/>
                <a:cs typeface="Segoe UI" panose="020B0502040204020203" pitchFamily="34" charset="0"/>
              </a:rPr>
              <a:t>fumante|mulher</a:t>
            </a:r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) = 1 – </a:t>
            </a:r>
            <a:r>
              <a:rPr lang="pt-BR" sz="2000" dirty="0" err="1">
                <a:latin typeface="Nunito" panose="00000500000000000000" pitchFamily="2" charset="0"/>
                <a:cs typeface="Segoe UI" panose="020B0502040204020203" pitchFamily="34" charset="0"/>
              </a:rPr>
              <a:t>p</a:t>
            </a:r>
            <a:endParaRPr lang="pt-BR" sz="2000" dirty="0"/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01011DB3-00B5-1CB8-A821-D718BBF1E801}"/>
              </a:ext>
            </a:extLst>
          </p:cNvPr>
          <p:cNvCxnSpPr/>
          <p:nvPr/>
        </p:nvCxnSpPr>
        <p:spPr>
          <a:xfrm>
            <a:off x="4319081" y="6827411"/>
            <a:ext cx="0" cy="605479"/>
          </a:xfrm>
          <a:prstGeom prst="straightConnector1">
            <a:avLst/>
          </a:prstGeom>
          <a:ln w="28575">
            <a:solidFill>
              <a:srgbClr val="B52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54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ângulo 49">
            <a:extLst>
              <a:ext uri="{FF2B5EF4-FFF2-40B4-BE49-F238E27FC236}">
                <a16:creationId xmlns:a16="http://schemas.microsoft.com/office/drawing/2014/main" id="{C5537449-FA10-6553-5F2C-043DA1FA673C}"/>
              </a:ext>
            </a:extLst>
          </p:cNvPr>
          <p:cNvSpPr/>
          <p:nvPr/>
        </p:nvSpPr>
        <p:spPr>
          <a:xfrm>
            <a:off x="8572885" y="6897807"/>
            <a:ext cx="6089515" cy="1322641"/>
          </a:xfrm>
          <a:prstGeom prst="rect">
            <a:avLst/>
          </a:prstGeom>
          <a:solidFill>
            <a:srgbClr val="B528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4E31B25-B59F-0995-268A-15EB94CE42B7}"/>
              </a:ext>
            </a:extLst>
          </p:cNvPr>
          <p:cNvSpPr txBox="1"/>
          <p:nvPr/>
        </p:nvSpPr>
        <p:spPr>
          <a:xfrm>
            <a:off x="8703349" y="7051295"/>
            <a:ext cx="53671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2000" dirty="0">
                <a:solidFill>
                  <a:schemeClr val="bg1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Perceba que, ao contrário da probabilidade, a chance não se limita ao intervalo entre 0 e 1. A chance varia de </a:t>
            </a:r>
            <a:r>
              <a:rPr lang="pt-BR" sz="2000" b="1" dirty="0">
                <a:solidFill>
                  <a:schemeClr val="bg1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0 ao infinito positivo</a:t>
            </a:r>
            <a:r>
              <a:rPr lang="pt-BR" sz="2000" dirty="0">
                <a:solidFill>
                  <a:schemeClr val="bg1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.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2FB74CA-318E-7C18-132A-D26EFC21A577}"/>
              </a:ext>
            </a:extLst>
          </p:cNvPr>
          <p:cNvSpPr txBox="1"/>
          <p:nvPr/>
        </p:nvSpPr>
        <p:spPr>
          <a:xfrm>
            <a:off x="2366065" y="8448286"/>
            <a:ext cx="259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@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estatisticaaplicada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Nunito" panose="000005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69C126A-1317-A440-C029-B0AA664B64D8}"/>
              </a:ext>
            </a:extLst>
          </p:cNvPr>
          <p:cNvSpPr txBox="1"/>
          <p:nvPr/>
        </p:nvSpPr>
        <p:spPr>
          <a:xfrm>
            <a:off x="9547915" y="8448286"/>
            <a:ext cx="259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@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estatisticaaplicada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Nunito" panose="000005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391BF5-11A5-CAF5-14B0-FE57DCCCBC3D}"/>
              </a:ext>
            </a:extLst>
          </p:cNvPr>
          <p:cNvSpPr txBox="1"/>
          <p:nvPr/>
        </p:nvSpPr>
        <p:spPr>
          <a:xfrm>
            <a:off x="16757259" y="8448286"/>
            <a:ext cx="259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@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estatisticaaplicada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Nunito" panose="00000500000000000000" pitchFamily="2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0B2E73A8-58DE-6A5B-69A5-E0BB91B986A0}"/>
                  </a:ext>
                </a:extLst>
              </p:cNvPr>
              <p:cNvSpPr txBox="1"/>
              <p:nvPr/>
            </p:nvSpPr>
            <p:spPr>
              <a:xfrm>
                <a:off x="3377159" y="4667352"/>
                <a:ext cx="3068148" cy="553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2000" dirty="0">
                    <a:latin typeface="Nunito" pitchFamily="2" charset="7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ã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fumante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|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mulher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fumante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|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mulher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)</m:t>
                        </m:r>
                      </m:den>
                    </m:f>
                  </m:oMath>
                </a14:m>
                <a:endParaRPr lang="pt-BR" sz="2000" dirty="0"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0B2E73A8-58DE-6A5B-69A5-E0BB91B98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159" y="4667352"/>
                <a:ext cx="3068148" cy="553806"/>
              </a:xfrm>
              <a:prstGeom prst="rect">
                <a:avLst/>
              </a:prstGeom>
              <a:blipFill>
                <a:blip r:embed="rId3"/>
                <a:stretch>
                  <a:fillRect l="-4938" t="-18182" r="-2881" b="-318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aixaDeTexto 32">
            <a:extLst>
              <a:ext uri="{FF2B5EF4-FFF2-40B4-BE49-F238E27FC236}">
                <a16:creationId xmlns:a16="http://schemas.microsoft.com/office/drawing/2014/main" id="{8A02ABFC-67AC-3789-AA63-034EF8514892}"/>
              </a:ext>
            </a:extLst>
          </p:cNvPr>
          <p:cNvSpPr txBox="1"/>
          <p:nvPr/>
        </p:nvSpPr>
        <p:spPr>
          <a:xfrm>
            <a:off x="583659" y="4631878"/>
            <a:ext cx="2789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>
                <a:latin typeface="Nunito" pitchFamily="2" charset="77"/>
              </a:rPr>
              <a:t>Chance de uma mulher não ser fumante</a:t>
            </a:r>
            <a:endParaRPr lang="pt-BR" sz="2000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655E0AB-6DF9-C00F-C742-D807A6BCD36B}"/>
              </a:ext>
            </a:extLst>
          </p:cNvPr>
          <p:cNvSpPr txBox="1"/>
          <p:nvPr/>
        </p:nvSpPr>
        <p:spPr>
          <a:xfrm>
            <a:off x="1251001" y="1478562"/>
            <a:ext cx="55446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Ok, entendemos o que é uma probabilidade. Mas </a:t>
            </a:r>
            <a:r>
              <a:rPr lang="pt-BR" sz="2200" b="1" dirty="0">
                <a:solidFill>
                  <a:srgbClr val="68357A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o que é chance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, afinal?</a:t>
            </a:r>
            <a:endParaRPr lang="pt-BR" sz="2200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FE0EAF29-415A-145F-4E32-1DB16B382177}"/>
              </a:ext>
            </a:extLst>
          </p:cNvPr>
          <p:cNvSpPr/>
          <p:nvPr/>
        </p:nvSpPr>
        <p:spPr>
          <a:xfrm>
            <a:off x="-311285" y="272374"/>
            <a:ext cx="505839" cy="2228056"/>
          </a:xfrm>
          <a:prstGeom prst="rect">
            <a:avLst/>
          </a:prstGeom>
          <a:solidFill>
            <a:srgbClr val="E28C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4386063-2125-73E7-7576-76279E949653}"/>
              </a:ext>
            </a:extLst>
          </p:cNvPr>
          <p:cNvSpPr txBox="1"/>
          <p:nvPr/>
        </p:nvSpPr>
        <p:spPr>
          <a:xfrm>
            <a:off x="350266" y="2577524"/>
            <a:ext cx="5817811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A chance é uma </a:t>
            </a:r>
            <a:r>
              <a:rPr lang="pt-BR" sz="2200" b="1" dirty="0">
                <a:solidFill>
                  <a:srgbClr val="68357A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razão entre probabilidades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. Se queremos saber a chance uma mulher não ser fumante, devemos </a:t>
            </a:r>
            <a:r>
              <a:rPr lang="pt-BR" sz="2200" b="1" dirty="0">
                <a:solidFill>
                  <a:srgbClr val="68357A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dividir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 a probabilidade de ela </a:t>
            </a:r>
            <a:r>
              <a:rPr lang="pt-BR" sz="2200" b="1" dirty="0">
                <a:solidFill>
                  <a:srgbClr val="68357A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não ser fumante 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pela probabilidade de ela </a:t>
            </a:r>
            <a:r>
              <a:rPr lang="pt-BR" sz="2200" b="1" dirty="0">
                <a:solidFill>
                  <a:srgbClr val="68357A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ser fumante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:</a:t>
            </a:r>
            <a:endParaRPr lang="pt-BR" sz="2200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6072AA54-CF43-7590-9584-E761287111C3}"/>
              </a:ext>
            </a:extLst>
          </p:cNvPr>
          <p:cNvSpPr txBox="1"/>
          <p:nvPr/>
        </p:nvSpPr>
        <p:spPr>
          <a:xfrm>
            <a:off x="1143410" y="5644488"/>
            <a:ext cx="568655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Para os dados do nosso </a:t>
            </a:r>
            <a:r>
              <a:rPr lang="pt-BR" sz="2200" b="1" dirty="0">
                <a:solidFill>
                  <a:srgbClr val="68357A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exemplo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, temos:</a:t>
            </a:r>
            <a:endParaRPr lang="pt-BR" sz="2200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C9F0821-5FC9-5ACC-9958-E162092DDB43}"/>
              </a:ext>
            </a:extLst>
          </p:cNvPr>
          <p:cNvSpPr txBox="1"/>
          <p:nvPr/>
        </p:nvSpPr>
        <p:spPr>
          <a:xfrm>
            <a:off x="4950496" y="6490075"/>
            <a:ext cx="558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= 4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4166C0E-179D-3A95-C2FB-24F20CD6B792}"/>
              </a:ext>
            </a:extLst>
          </p:cNvPr>
          <p:cNvSpPr txBox="1"/>
          <p:nvPr/>
        </p:nvSpPr>
        <p:spPr>
          <a:xfrm>
            <a:off x="350266" y="369649"/>
            <a:ext cx="581781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Note também que a </a:t>
            </a:r>
            <a:r>
              <a:rPr lang="pt-BR" sz="2200" b="1" dirty="0">
                <a:solidFill>
                  <a:srgbClr val="68357A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probabilidade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 sempre varia entre </a:t>
            </a:r>
            <a:r>
              <a:rPr lang="pt-BR" sz="2200" b="1" dirty="0">
                <a:solidFill>
                  <a:srgbClr val="68357A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0 e 1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, ou seja, entre 0% e 100%.</a:t>
            </a:r>
            <a:endParaRPr lang="pt-BR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3C0501E0-B470-8713-8C75-646C81A2987F}"/>
                  </a:ext>
                </a:extLst>
              </p:cNvPr>
              <p:cNvSpPr txBox="1"/>
              <p:nvPr/>
            </p:nvSpPr>
            <p:spPr>
              <a:xfrm>
                <a:off x="4349996" y="6415573"/>
                <a:ext cx="727843" cy="553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2000" dirty="0">
                    <a:latin typeface="Nunito" pitchFamily="2" charset="7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0,8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0,2</m:t>
                        </m:r>
                      </m:den>
                    </m:f>
                  </m:oMath>
                </a14:m>
                <a:endParaRPr lang="pt-BR" sz="2000" dirty="0"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3C0501E0-B470-8713-8C75-646C81A29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996" y="6415573"/>
                <a:ext cx="727843" cy="553806"/>
              </a:xfrm>
              <a:prstGeom prst="rect">
                <a:avLst/>
              </a:prstGeom>
              <a:blipFill>
                <a:blip r:embed="rId4"/>
                <a:stretch>
                  <a:fillRect l="-20690" t="-2222"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aixaDeTexto 42">
            <a:extLst>
              <a:ext uri="{FF2B5EF4-FFF2-40B4-BE49-F238E27FC236}">
                <a16:creationId xmlns:a16="http://schemas.microsoft.com/office/drawing/2014/main" id="{10C9BE91-B9C0-4FEF-186A-59C9209BC254}"/>
              </a:ext>
            </a:extLst>
          </p:cNvPr>
          <p:cNvSpPr txBox="1"/>
          <p:nvPr/>
        </p:nvSpPr>
        <p:spPr>
          <a:xfrm>
            <a:off x="1556496" y="6380099"/>
            <a:ext cx="2789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>
                <a:latin typeface="Nunito" pitchFamily="2" charset="77"/>
              </a:rPr>
              <a:t>Chance de uma mulher não ser fumante</a:t>
            </a:r>
            <a:endParaRPr lang="pt-BR" sz="2000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5036AB3-EFF3-34BD-E7C0-778CDF33AD3F}"/>
              </a:ext>
            </a:extLst>
          </p:cNvPr>
          <p:cNvSpPr txBox="1"/>
          <p:nvPr/>
        </p:nvSpPr>
        <p:spPr>
          <a:xfrm>
            <a:off x="350266" y="7552692"/>
            <a:ext cx="58689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>
                <a:latin typeface="Nunito" pitchFamily="2" charset="77"/>
              </a:rPr>
              <a:t>Ou seja, a chance é 4. Como </a:t>
            </a:r>
            <a:r>
              <a:rPr lang="pt-BR" sz="2200" b="1" dirty="0">
                <a:solidFill>
                  <a:srgbClr val="68357A"/>
                </a:solidFill>
                <a:latin typeface="Nunito" pitchFamily="2" charset="77"/>
              </a:rPr>
              <a:t>interpretar</a:t>
            </a:r>
            <a:r>
              <a:rPr lang="pt-BR" sz="2200" dirty="0">
                <a:latin typeface="Nunito" pitchFamily="2" charset="77"/>
              </a:rPr>
              <a:t> isso?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B2846605-D0C9-6236-49A9-CD6B92E0A3F5}"/>
              </a:ext>
            </a:extLst>
          </p:cNvPr>
          <p:cNvSpPr txBox="1"/>
          <p:nvPr/>
        </p:nvSpPr>
        <p:spPr>
          <a:xfrm>
            <a:off x="7584403" y="369649"/>
            <a:ext cx="536711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Se a </a:t>
            </a:r>
            <a:r>
              <a:rPr lang="pt-BR" sz="2200" b="1" dirty="0">
                <a:solidFill>
                  <a:srgbClr val="B5284B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chance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 de uma mulher não ser fumante é igual a 4, isso significa que a </a:t>
            </a:r>
            <a:r>
              <a:rPr lang="pt-BR" sz="2200" b="1" dirty="0">
                <a:solidFill>
                  <a:srgbClr val="B5284B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probabilidade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 de ela não ser fumante é </a:t>
            </a:r>
            <a:r>
              <a:rPr lang="pt-BR" sz="2200" b="1" dirty="0">
                <a:solidFill>
                  <a:srgbClr val="B5284B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4 vezes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 a probabilidade de ela ser fumante,</a:t>
            </a:r>
            <a:endParaRPr lang="pt-BR" sz="2200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0A52B8B-313A-8BA4-325C-FAB9F683AD11}"/>
              </a:ext>
            </a:extLst>
          </p:cNvPr>
          <p:cNvSpPr txBox="1"/>
          <p:nvPr/>
        </p:nvSpPr>
        <p:spPr>
          <a:xfrm>
            <a:off x="7986153" y="2301709"/>
            <a:ext cx="608431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Ah, e </a:t>
            </a:r>
            <a:r>
              <a:rPr lang="pt-BR" sz="2200" b="1" dirty="0">
                <a:solidFill>
                  <a:srgbClr val="B5284B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cuidado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 para não dizer “4 vezes </a:t>
            </a:r>
            <a:r>
              <a:rPr lang="pt-BR" sz="2200" b="1" dirty="0">
                <a:solidFill>
                  <a:srgbClr val="B5284B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maior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”. Isso está </a:t>
            </a:r>
            <a:r>
              <a:rPr lang="pt-BR" sz="2200" b="1" dirty="0">
                <a:solidFill>
                  <a:srgbClr val="B5284B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errado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! Se quisermos montar a frase dessa forma, precisamos </a:t>
            </a:r>
            <a:r>
              <a:rPr lang="pt-BR" sz="2200" b="1" dirty="0">
                <a:solidFill>
                  <a:srgbClr val="B5284B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subtrair 1 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da chance:</a:t>
            </a:r>
            <a:endParaRPr lang="pt-BR" sz="2200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F2172EE7-39B3-1920-C0B6-D86CAD24E5F2}"/>
              </a:ext>
            </a:extLst>
          </p:cNvPr>
          <p:cNvSpPr txBox="1"/>
          <p:nvPr/>
        </p:nvSpPr>
        <p:spPr>
          <a:xfrm>
            <a:off x="7584403" y="4453757"/>
            <a:ext cx="608431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Agora, sim, podemos usar o “maior”. Diríamos: “a probabilidade de uma mulher dessa amostra não ser fumante é </a:t>
            </a:r>
            <a:r>
              <a:rPr lang="pt-BR" sz="2200" b="1" dirty="0">
                <a:solidFill>
                  <a:srgbClr val="B5284B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3 vezes maior 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que a probabilidade de ela ser fumante”.</a:t>
            </a:r>
          </a:p>
          <a:p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Como 3, em porcentagem, corresponde a 300%, podemos também dizer “</a:t>
            </a:r>
            <a:r>
              <a:rPr lang="pt-BR" sz="2200" b="1" dirty="0">
                <a:solidFill>
                  <a:srgbClr val="B5284B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300% maior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”.</a:t>
            </a:r>
            <a:endParaRPr lang="pt-BR" sz="2200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6FD216AE-DB70-0E2F-EDEA-B1CAF067CBDE}"/>
              </a:ext>
            </a:extLst>
          </p:cNvPr>
          <p:cNvSpPr txBox="1"/>
          <p:nvPr/>
        </p:nvSpPr>
        <p:spPr>
          <a:xfrm>
            <a:off x="7801296" y="3637543"/>
            <a:ext cx="60843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4 – 1 = 3</a:t>
            </a:r>
            <a:endParaRPr lang="pt-BR" sz="2200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9497C61-94E4-C9EA-44E5-DBA9A2B56847}"/>
              </a:ext>
            </a:extLst>
          </p:cNvPr>
          <p:cNvSpPr txBox="1"/>
          <p:nvPr/>
        </p:nvSpPr>
        <p:spPr>
          <a:xfrm>
            <a:off x="14842328" y="369649"/>
            <a:ext cx="57671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Nunito" pitchFamily="2" charset="77"/>
              </a:rPr>
              <a:t>Ok, Fernanda, mas como eu interpreto uma chance </a:t>
            </a:r>
            <a:r>
              <a:rPr lang="pt-BR" sz="2200" b="1" dirty="0">
                <a:solidFill>
                  <a:srgbClr val="2794A0"/>
                </a:solidFill>
                <a:latin typeface="Nunito" pitchFamily="2" charset="77"/>
              </a:rPr>
              <a:t>menor que 1</a:t>
            </a:r>
            <a:r>
              <a:rPr lang="pt-BR" sz="2200" dirty="0">
                <a:latin typeface="Nunito" pitchFamily="2" charset="77"/>
              </a:rPr>
              <a:t>? Para treinar essa interpretação, vamos agora calcular a chance de uma mulher dessa amostra </a:t>
            </a:r>
            <a:r>
              <a:rPr lang="pt-BR" sz="2200" b="1" dirty="0">
                <a:solidFill>
                  <a:srgbClr val="2794A0"/>
                </a:solidFill>
                <a:latin typeface="Nunito" pitchFamily="2" charset="77"/>
              </a:rPr>
              <a:t>ser fumante</a:t>
            </a:r>
            <a:r>
              <a:rPr lang="pt-BR" sz="2200" dirty="0">
                <a:latin typeface="Nunito" pitchFamily="2" charset="77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BBD9461D-B180-0D98-9E97-0F48C1042836}"/>
                  </a:ext>
                </a:extLst>
              </p:cNvPr>
              <p:cNvSpPr txBox="1"/>
              <p:nvPr/>
            </p:nvSpPr>
            <p:spPr>
              <a:xfrm>
                <a:off x="17541372" y="2111323"/>
                <a:ext cx="3068148" cy="553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2000" dirty="0">
                    <a:latin typeface="Nunito" pitchFamily="2" charset="7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fumante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|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mulher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ã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fumante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|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mulher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)</m:t>
                        </m:r>
                      </m:den>
                    </m:f>
                  </m:oMath>
                </a14:m>
                <a:endParaRPr lang="pt-BR" sz="2000" dirty="0"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BBD9461D-B180-0D98-9E97-0F48C1042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1372" y="2111323"/>
                <a:ext cx="3068148" cy="553806"/>
              </a:xfrm>
              <a:prstGeom prst="rect">
                <a:avLst/>
              </a:prstGeom>
              <a:blipFill>
                <a:blip r:embed="rId5"/>
                <a:stretch>
                  <a:fillRect l="-5372" t="-20455" r="-2893" b="-318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CaixaDeTexto 53">
            <a:extLst>
              <a:ext uri="{FF2B5EF4-FFF2-40B4-BE49-F238E27FC236}">
                <a16:creationId xmlns:a16="http://schemas.microsoft.com/office/drawing/2014/main" id="{C38FC7BB-3395-DDC6-BC93-A3C127CB8375}"/>
              </a:ext>
            </a:extLst>
          </p:cNvPr>
          <p:cNvSpPr txBox="1"/>
          <p:nvPr/>
        </p:nvSpPr>
        <p:spPr>
          <a:xfrm>
            <a:off x="15077872" y="2075849"/>
            <a:ext cx="2459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>
                <a:latin typeface="Nunito" pitchFamily="2" charset="77"/>
              </a:rPr>
              <a:t>Chance de uma mulher ser fumante</a:t>
            </a:r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B4E4CF9D-5F17-00FA-FF4F-CCB7A506FF06}"/>
                  </a:ext>
                </a:extLst>
              </p:cNvPr>
              <p:cNvSpPr txBox="1"/>
              <p:nvPr/>
            </p:nvSpPr>
            <p:spPr>
              <a:xfrm>
                <a:off x="17537741" y="2984725"/>
                <a:ext cx="1105321" cy="553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2000" dirty="0">
                    <a:latin typeface="Nunito" pitchFamily="2" charset="77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0,2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000" i="1" smtClean="0">
                            <a:latin typeface="Nunito" pitchFamily="2" charset="77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pt-BR" sz="2000" b="0" i="1" smtClean="0">
                            <a:latin typeface="Nunito" pitchFamily="2" charset="77"/>
                          </a:rPr>
                          <m:t>,8</m:t>
                        </m:r>
                      </m:den>
                    </m:f>
                  </m:oMath>
                </a14:m>
                <a:endParaRPr lang="pt-BR" sz="2000" dirty="0"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B4E4CF9D-5F17-00FA-FF4F-CCB7A506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7741" y="2984725"/>
                <a:ext cx="1105321" cy="553806"/>
              </a:xfrm>
              <a:prstGeom prst="rect">
                <a:avLst/>
              </a:prstGeom>
              <a:blipFill>
                <a:blip r:embed="rId6"/>
                <a:stretch>
                  <a:fillRect l="-13636" t="-6818" b="-15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aixaDeTexto 60">
            <a:extLst>
              <a:ext uri="{FF2B5EF4-FFF2-40B4-BE49-F238E27FC236}">
                <a16:creationId xmlns:a16="http://schemas.microsoft.com/office/drawing/2014/main" id="{59642412-55E7-39FF-09DD-384C81DC54A4}"/>
              </a:ext>
            </a:extLst>
          </p:cNvPr>
          <p:cNvSpPr txBox="1"/>
          <p:nvPr/>
        </p:nvSpPr>
        <p:spPr>
          <a:xfrm>
            <a:off x="15074241" y="2949251"/>
            <a:ext cx="2459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>
                <a:latin typeface="Nunito" pitchFamily="2" charset="77"/>
              </a:rPr>
              <a:t>Chance de uma mulher ser fumante</a:t>
            </a:r>
            <a:endParaRPr lang="pt-BR" sz="2000" dirty="0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7CF4D9E-9781-29F7-448A-20E5315AFDFC}"/>
              </a:ext>
            </a:extLst>
          </p:cNvPr>
          <p:cNvSpPr txBox="1"/>
          <p:nvPr/>
        </p:nvSpPr>
        <p:spPr>
          <a:xfrm>
            <a:off x="18239100" y="3061564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= 0,25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10271D87-C759-8328-8B6A-D52D3964011E}"/>
              </a:ext>
            </a:extLst>
          </p:cNvPr>
          <p:cNvSpPr txBox="1"/>
          <p:nvPr/>
        </p:nvSpPr>
        <p:spPr>
          <a:xfrm>
            <a:off x="14842329" y="4119059"/>
            <a:ext cx="60843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Nunito" pitchFamily="2" charset="77"/>
              </a:rPr>
              <a:t>A interpretação será: “A probabilidade de uma mulher dessa amostra ser fumante é </a:t>
            </a:r>
            <a:r>
              <a:rPr lang="pt-BR" sz="2200" b="1" dirty="0">
                <a:solidFill>
                  <a:srgbClr val="2794A0"/>
                </a:solidFill>
                <a:latin typeface="Nunito" pitchFamily="2" charset="77"/>
              </a:rPr>
              <a:t>0,25 vezes</a:t>
            </a:r>
            <a:r>
              <a:rPr lang="pt-BR" sz="2200" dirty="0">
                <a:latin typeface="Nunito" pitchFamily="2" charset="77"/>
              </a:rPr>
              <a:t> a probabilidade de ela não ser fumante”.</a:t>
            </a:r>
          </a:p>
          <a:p>
            <a:r>
              <a:rPr lang="pt-BR" sz="2200" dirty="0">
                <a:latin typeface="Nunito" pitchFamily="2" charset="77"/>
              </a:rPr>
              <a:t>Mas aqui o mais comum é subtrairmos o 1 para pensar em “vezes menor”: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511B037F-03FF-23F2-FC25-C2883CAD7D85}"/>
              </a:ext>
            </a:extLst>
          </p:cNvPr>
          <p:cNvSpPr txBox="1"/>
          <p:nvPr/>
        </p:nvSpPr>
        <p:spPr>
          <a:xfrm>
            <a:off x="15010640" y="6106742"/>
            <a:ext cx="60843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0,25 – 1 = -0,75</a:t>
            </a:r>
            <a:endParaRPr lang="pt-BR" sz="2200" dirty="0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F39FC9D5-97C7-960C-7971-61E88CC07113}"/>
              </a:ext>
            </a:extLst>
          </p:cNvPr>
          <p:cNvSpPr txBox="1"/>
          <p:nvPr/>
        </p:nvSpPr>
        <p:spPr>
          <a:xfrm>
            <a:off x="15385774" y="6888215"/>
            <a:ext cx="57369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200" dirty="0">
                <a:latin typeface="Nunito" pitchFamily="2" charset="77"/>
              </a:rPr>
              <a:t>Ou seja, podemos dizer que “a probabilidade de uma mulher dessa amostra ser fumante é </a:t>
            </a:r>
            <a:r>
              <a:rPr lang="pt-BR" sz="2200" b="1" dirty="0">
                <a:solidFill>
                  <a:srgbClr val="2794A0"/>
                </a:solidFill>
                <a:latin typeface="Nunito" pitchFamily="2" charset="77"/>
              </a:rPr>
              <a:t>0,75 vezes menor</a:t>
            </a:r>
            <a:r>
              <a:rPr lang="pt-BR" sz="2200" dirty="0">
                <a:latin typeface="Nunito" pitchFamily="2" charset="77"/>
              </a:rPr>
              <a:t> que a probabilidade de ela não ser fumante”.</a:t>
            </a:r>
          </a:p>
        </p:txBody>
      </p:sp>
    </p:spTree>
    <p:extLst>
      <p:ext uri="{BB962C8B-B14F-4D97-AF65-F5344CB8AC3E}">
        <p14:creationId xmlns:p14="http://schemas.microsoft.com/office/powerpoint/2010/main" val="3030205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8DEC5C51-1945-ADAD-AFD9-698B19EE3785}"/>
              </a:ext>
            </a:extLst>
          </p:cNvPr>
          <p:cNvGrpSpPr/>
          <p:nvPr/>
        </p:nvGrpSpPr>
        <p:grpSpPr>
          <a:xfrm rot="16200000">
            <a:off x="16185474" y="2965483"/>
            <a:ext cx="2250425" cy="2332334"/>
            <a:chOff x="8549337" y="2573213"/>
            <a:chExt cx="781927" cy="810387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B3CE0DB9-11B8-0F31-23D4-AAA3AA04F180}"/>
                </a:ext>
              </a:extLst>
            </p:cNvPr>
            <p:cNvGrpSpPr/>
            <p:nvPr/>
          </p:nvGrpSpPr>
          <p:grpSpPr>
            <a:xfrm>
              <a:off x="8592148" y="2573213"/>
              <a:ext cx="525182" cy="810387"/>
              <a:chOff x="2412214" y="3955181"/>
              <a:chExt cx="865716" cy="1335851"/>
            </a:xfrm>
          </p:grpSpPr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A22A371E-1FFB-64A5-3967-5FE14611C466}"/>
                  </a:ext>
                </a:extLst>
              </p:cNvPr>
              <p:cNvSpPr/>
              <p:nvPr/>
            </p:nvSpPr>
            <p:spPr>
              <a:xfrm flipH="1">
                <a:off x="2412214" y="4439546"/>
                <a:ext cx="100294" cy="100294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92EB6EFA-7298-F188-F7FD-0C68ABC79A49}"/>
                  </a:ext>
                </a:extLst>
              </p:cNvPr>
              <p:cNvSpPr/>
              <p:nvPr/>
            </p:nvSpPr>
            <p:spPr>
              <a:xfrm flipH="1">
                <a:off x="2803672" y="3955181"/>
                <a:ext cx="100294" cy="100294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7616BC4D-8061-4E84-EECA-BEAE0D90B764}"/>
                  </a:ext>
                </a:extLst>
              </p:cNvPr>
              <p:cNvSpPr/>
              <p:nvPr/>
            </p:nvSpPr>
            <p:spPr>
              <a:xfrm flipH="1">
                <a:off x="3195130" y="4501645"/>
                <a:ext cx="82800" cy="82800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5346B4A1-EB7E-F6D3-99D9-46ADC9CE5796}"/>
                  </a:ext>
                </a:extLst>
              </p:cNvPr>
              <p:cNvSpPr/>
              <p:nvPr/>
            </p:nvSpPr>
            <p:spPr>
              <a:xfrm flipH="1">
                <a:off x="2628757" y="4657230"/>
                <a:ext cx="82800" cy="82800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BC6C3008-4619-AA2E-A085-B0F4C825474C}"/>
                  </a:ext>
                </a:extLst>
              </p:cNvPr>
              <p:cNvSpPr/>
              <p:nvPr/>
            </p:nvSpPr>
            <p:spPr>
              <a:xfrm flipH="1">
                <a:off x="2711555" y="5016123"/>
                <a:ext cx="274909" cy="274909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AAC1115B-127A-E500-9AE3-A49F7D38F1A3}"/>
                </a:ext>
              </a:extLst>
            </p:cNvPr>
            <p:cNvGrpSpPr/>
            <p:nvPr/>
          </p:nvGrpSpPr>
          <p:grpSpPr>
            <a:xfrm>
              <a:off x="8589766" y="2703216"/>
              <a:ext cx="611790" cy="663374"/>
              <a:chOff x="8132565" y="2703216"/>
              <a:chExt cx="611790" cy="663374"/>
            </a:xfrm>
          </p:grpSpPr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42C7A736-5E46-76CE-667D-30F2DE1C25D2}"/>
                  </a:ext>
                </a:extLst>
              </p:cNvPr>
              <p:cNvSpPr/>
              <p:nvPr/>
            </p:nvSpPr>
            <p:spPr>
              <a:xfrm flipH="1">
                <a:off x="8337012" y="3120562"/>
                <a:ext cx="43678" cy="43678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9246140-D9F0-B44C-877F-7D774E3600D2}"/>
                  </a:ext>
                </a:extLst>
              </p:cNvPr>
              <p:cNvSpPr/>
              <p:nvPr/>
            </p:nvSpPr>
            <p:spPr>
              <a:xfrm flipH="1">
                <a:off x="8132565" y="3307193"/>
                <a:ext cx="59397" cy="59397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84132D42-3370-489F-80E0-DFE4CC911010}"/>
                  </a:ext>
                </a:extLst>
              </p:cNvPr>
              <p:cNvSpPr/>
              <p:nvPr/>
            </p:nvSpPr>
            <p:spPr>
              <a:xfrm flipH="1">
                <a:off x="8623935" y="3061165"/>
                <a:ext cx="120420" cy="120420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4E219901-7DC7-8789-2F65-DBE7C270B9E4}"/>
                  </a:ext>
                </a:extLst>
              </p:cNvPr>
              <p:cNvSpPr/>
              <p:nvPr/>
            </p:nvSpPr>
            <p:spPr>
              <a:xfrm flipH="1">
                <a:off x="8562277" y="2715895"/>
                <a:ext cx="97852" cy="97852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31E19EC6-2469-A14F-5EE1-3BEEE6A2EFDD}"/>
                  </a:ext>
                </a:extLst>
              </p:cNvPr>
              <p:cNvSpPr/>
              <p:nvPr/>
            </p:nvSpPr>
            <p:spPr>
              <a:xfrm flipH="1">
                <a:off x="8239160" y="2703216"/>
                <a:ext cx="70131" cy="70131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4781F816-26FB-ACE2-1477-0ED4FF389CF4}"/>
                </a:ext>
              </a:extLst>
            </p:cNvPr>
            <p:cNvGrpSpPr/>
            <p:nvPr/>
          </p:nvGrpSpPr>
          <p:grpSpPr>
            <a:xfrm>
              <a:off x="8635519" y="2966937"/>
              <a:ext cx="671803" cy="259858"/>
              <a:chOff x="2483707" y="4604200"/>
              <a:chExt cx="1107408" cy="428353"/>
            </a:xfrm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ED3DF3B4-E5AA-B15B-CC56-D471FA40CE71}"/>
                  </a:ext>
                </a:extLst>
              </p:cNvPr>
              <p:cNvSpPr/>
              <p:nvPr/>
            </p:nvSpPr>
            <p:spPr>
              <a:xfrm flipH="1">
                <a:off x="3499460" y="4604200"/>
                <a:ext cx="91655" cy="91655"/>
              </a:xfrm>
              <a:prstGeom prst="rect">
                <a:avLst/>
              </a:prstGeom>
              <a:solidFill>
                <a:srgbClr val="2794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C8601CEE-A457-7658-A4EC-5D678703FFD8}"/>
                  </a:ext>
                </a:extLst>
              </p:cNvPr>
              <p:cNvSpPr/>
              <p:nvPr/>
            </p:nvSpPr>
            <p:spPr>
              <a:xfrm flipH="1">
                <a:off x="2483707" y="4922080"/>
                <a:ext cx="110473" cy="110473"/>
              </a:xfrm>
              <a:prstGeom prst="rect">
                <a:avLst/>
              </a:prstGeom>
              <a:solidFill>
                <a:srgbClr val="2794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60A42006-29B7-937B-A71C-583A51AB9ED4}"/>
                  </a:ext>
                </a:extLst>
              </p:cNvPr>
              <p:cNvSpPr/>
              <p:nvPr/>
            </p:nvSpPr>
            <p:spPr>
              <a:xfrm flipH="1">
                <a:off x="2982687" y="4884130"/>
                <a:ext cx="73900" cy="73900"/>
              </a:xfrm>
              <a:prstGeom prst="rect">
                <a:avLst/>
              </a:prstGeom>
              <a:solidFill>
                <a:srgbClr val="2794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489FFFDF-8372-AABD-A426-7E443E51FD4D}"/>
                </a:ext>
              </a:extLst>
            </p:cNvPr>
            <p:cNvGrpSpPr/>
            <p:nvPr/>
          </p:nvGrpSpPr>
          <p:grpSpPr>
            <a:xfrm>
              <a:off x="8549337" y="2715895"/>
              <a:ext cx="781927" cy="610036"/>
              <a:chOff x="2341644" y="4190380"/>
              <a:chExt cx="1288938" cy="1005591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5E8B1764-35D2-2B1C-ED57-B00C976CC3F1}"/>
                  </a:ext>
                </a:extLst>
              </p:cNvPr>
              <p:cNvSpPr/>
              <p:nvPr/>
            </p:nvSpPr>
            <p:spPr>
              <a:xfrm flipH="1">
                <a:off x="2644281" y="4381744"/>
                <a:ext cx="158096" cy="158096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5F5BBB46-E93C-DFB1-6B43-1D9DC92567C6}"/>
                  </a:ext>
                </a:extLst>
              </p:cNvPr>
              <p:cNvSpPr/>
              <p:nvPr/>
            </p:nvSpPr>
            <p:spPr>
              <a:xfrm flipH="1">
                <a:off x="3535878" y="4190380"/>
                <a:ext cx="94704" cy="94704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B38D9AC4-4DA4-0112-63DB-870CDA812E6D}"/>
                  </a:ext>
                </a:extLst>
              </p:cNvPr>
              <p:cNvSpPr/>
              <p:nvPr/>
            </p:nvSpPr>
            <p:spPr>
              <a:xfrm flipH="1">
                <a:off x="3392804" y="5064849"/>
                <a:ext cx="131122" cy="131122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A3CA79FE-64DB-49B7-9F55-6A5AEDD6159D}"/>
                  </a:ext>
                </a:extLst>
              </p:cNvPr>
              <p:cNvSpPr/>
              <p:nvPr/>
            </p:nvSpPr>
            <p:spPr>
              <a:xfrm flipH="1">
                <a:off x="2942124" y="4339116"/>
                <a:ext cx="100430" cy="100430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F25D3B36-5A34-8D73-B529-849CE60B4608}"/>
                  </a:ext>
                </a:extLst>
              </p:cNvPr>
              <p:cNvSpPr/>
              <p:nvPr/>
            </p:nvSpPr>
            <p:spPr>
              <a:xfrm flipH="1">
                <a:off x="2861300" y="4567525"/>
                <a:ext cx="258511" cy="258511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832C4A30-1F48-1D66-B208-3A48F93E2FDC}"/>
                  </a:ext>
                </a:extLst>
              </p:cNvPr>
              <p:cNvSpPr/>
              <p:nvPr/>
            </p:nvSpPr>
            <p:spPr>
              <a:xfrm flipH="1">
                <a:off x="2341644" y="4613656"/>
                <a:ext cx="187847" cy="187847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3BDCED4-AA9B-20F3-0ED1-5215CC2CFDAC}"/>
              </a:ext>
            </a:extLst>
          </p:cNvPr>
          <p:cNvSpPr txBox="1"/>
          <p:nvPr/>
        </p:nvSpPr>
        <p:spPr>
          <a:xfrm>
            <a:off x="409755" y="378194"/>
            <a:ext cx="5135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Nunito" pitchFamily="2" charset="77"/>
              </a:rPr>
              <a:t>E, sim, aqui também podemos montar a interpretação com </a:t>
            </a:r>
            <a:r>
              <a:rPr lang="pt-BR" sz="2200" b="1" dirty="0">
                <a:solidFill>
                  <a:srgbClr val="E28C27"/>
                </a:solidFill>
                <a:latin typeface="Nunito" pitchFamily="2" charset="77"/>
              </a:rPr>
              <a:t>porcentagem</a:t>
            </a:r>
            <a:r>
              <a:rPr lang="pt-BR" sz="2200" dirty="0">
                <a:latin typeface="Nunito" pitchFamily="2" charset="77"/>
              </a:rPr>
              <a:t>:</a:t>
            </a:r>
          </a:p>
          <a:p>
            <a:r>
              <a:rPr lang="pt-BR" sz="2200" dirty="0">
                <a:latin typeface="Nunito" pitchFamily="2" charset="77"/>
              </a:rPr>
              <a:t>0,75 </a:t>
            </a:r>
            <a:r>
              <a:rPr lang="pt-BR" sz="2200" dirty="0" err="1">
                <a:latin typeface="Nunito" pitchFamily="2" charset="77"/>
              </a:rPr>
              <a:t>x</a:t>
            </a:r>
            <a:r>
              <a:rPr lang="pt-BR" sz="2200" dirty="0">
                <a:latin typeface="Nunito" pitchFamily="2" charset="77"/>
              </a:rPr>
              <a:t> 100 = </a:t>
            </a:r>
            <a:r>
              <a:rPr lang="pt-BR" sz="2200" b="1" dirty="0">
                <a:solidFill>
                  <a:srgbClr val="E28C27"/>
                </a:solidFill>
                <a:latin typeface="Nunito" pitchFamily="2" charset="77"/>
              </a:rPr>
              <a:t>75%</a:t>
            </a:r>
            <a:r>
              <a:rPr lang="pt-BR" sz="2200" dirty="0">
                <a:latin typeface="Nunito" pitchFamily="2" charset="77"/>
              </a:rPr>
              <a:t>. Logo: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86F164E-EADD-699A-B992-628DCA6042E7}"/>
              </a:ext>
            </a:extLst>
          </p:cNvPr>
          <p:cNvSpPr txBox="1"/>
          <p:nvPr/>
        </p:nvSpPr>
        <p:spPr>
          <a:xfrm>
            <a:off x="643287" y="1898442"/>
            <a:ext cx="57671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>
                <a:latin typeface="Nunito" pitchFamily="2" charset="77"/>
              </a:rPr>
              <a:t>“A probabilidade de uma mulher dessa amostra ser fumante é </a:t>
            </a:r>
            <a:r>
              <a:rPr lang="pt-BR" sz="2200" b="1" dirty="0">
                <a:solidFill>
                  <a:srgbClr val="E28C27"/>
                </a:solidFill>
                <a:latin typeface="Nunito" pitchFamily="2" charset="77"/>
              </a:rPr>
              <a:t>75% menor</a:t>
            </a:r>
            <a:r>
              <a:rPr lang="pt-BR" sz="2200" dirty="0">
                <a:solidFill>
                  <a:srgbClr val="E28C27"/>
                </a:solidFill>
                <a:latin typeface="Nunito" pitchFamily="2" charset="77"/>
              </a:rPr>
              <a:t> </a:t>
            </a:r>
            <a:r>
              <a:rPr lang="pt-BR" sz="2200" dirty="0">
                <a:latin typeface="Nunito" pitchFamily="2" charset="77"/>
              </a:rPr>
              <a:t>que a probabilidade de ela não ser fumante”.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32C7B61-A2B5-FB94-7618-307C02B764F5}"/>
              </a:ext>
            </a:extLst>
          </p:cNvPr>
          <p:cNvSpPr txBox="1"/>
          <p:nvPr/>
        </p:nvSpPr>
        <p:spPr>
          <a:xfrm>
            <a:off x="409755" y="3444100"/>
            <a:ext cx="57671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Nunito" pitchFamily="2" charset="77"/>
              </a:rPr>
              <a:t>Ah, e perceba que usando a </a:t>
            </a:r>
            <a:r>
              <a:rPr lang="pt-BR" sz="2200" b="1" dirty="0">
                <a:solidFill>
                  <a:srgbClr val="E28C27"/>
                </a:solidFill>
                <a:latin typeface="Nunito" pitchFamily="2" charset="77"/>
              </a:rPr>
              <a:t>notação</a:t>
            </a:r>
            <a:r>
              <a:rPr lang="pt-BR" sz="2200" dirty="0">
                <a:latin typeface="Nunito" pitchFamily="2" charset="77"/>
              </a:rPr>
              <a:t> que discutimos para o evento complementar, podemos representar chance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25FEC9E7-413D-6D9A-F500-10DFA98A125A}"/>
                  </a:ext>
                </a:extLst>
              </p:cNvPr>
              <p:cNvSpPr txBox="1"/>
              <p:nvPr/>
            </p:nvSpPr>
            <p:spPr>
              <a:xfrm>
                <a:off x="2539175" y="4813478"/>
                <a:ext cx="1975413" cy="636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200" b="0" i="0" smtClean="0">
                          <a:latin typeface="Nunito" pitchFamily="2" charset="77"/>
                        </a:rPr>
                        <m:t>Chance</m:t>
                      </m:r>
                      <m:r>
                        <m:rPr>
                          <m:nor/>
                        </m:rPr>
                        <a:rPr lang="pt-BR" sz="2200" b="0" i="0" smtClean="0">
                          <a:latin typeface="Nunito" pitchFamily="2" charset="77"/>
                        </a:rPr>
                        <m:t> = </m:t>
                      </m:r>
                      <m:f>
                        <m:fPr>
                          <m:ctrlPr>
                            <a:rPr lang="pt-BR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200" b="0" i="0" smtClean="0">
                              <a:latin typeface="Nunito" pitchFamily="2" charset="77"/>
                            </a:rPr>
                            <m:t>p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2200" b="0" i="0" smtClean="0">
                              <a:latin typeface="Nunito" pitchFamily="2" charset="77"/>
                            </a:rPr>
                            <m:t>1 − </m:t>
                          </m:r>
                          <m:r>
                            <m:rPr>
                              <m:nor/>
                            </m:rPr>
                            <a:rPr lang="pt-BR" sz="2200" b="0" i="0" smtClean="0">
                              <a:latin typeface="Nunito" pitchFamily="2" charset="77"/>
                            </a:rPr>
                            <m:t>p</m:t>
                          </m:r>
                        </m:den>
                      </m:f>
                    </m:oMath>
                  </m:oMathPara>
                </a14:m>
                <a:endParaRPr lang="pt-BR" sz="2200" dirty="0"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25FEC9E7-413D-6D9A-F500-10DFA98A1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175" y="4813478"/>
                <a:ext cx="1975413" cy="636585"/>
              </a:xfrm>
              <a:prstGeom prst="rect">
                <a:avLst/>
              </a:prstGeom>
              <a:blipFill>
                <a:blip r:embed="rId3"/>
                <a:stretch>
                  <a:fillRect l="-3205" t="-1961" r="-2564" b="-27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aixaDeTexto 33">
            <a:extLst>
              <a:ext uri="{FF2B5EF4-FFF2-40B4-BE49-F238E27FC236}">
                <a16:creationId xmlns:a16="http://schemas.microsoft.com/office/drawing/2014/main" id="{BA1585C0-C57A-3BFE-DB6F-1375CD16BCE7}"/>
              </a:ext>
            </a:extLst>
          </p:cNvPr>
          <p:cNvSpPr txBox="1"/>
          <p:nvPr/>
        </p:nvSpPr>
        <p:spPr>
          <a:xfrm>
            <a:off x="2977260" y="6147249"/>
            <a:ext cx="3784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Nunito" pitchFamily="2" charset="77"/>
              </a:rPr>
              <a:t>Geralmente é assim que encontramos a chance representada em </a:t>
            </a:r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" pitchFamily="2" charset="77"/>
              </a:rPr>
              <a:t>livros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Nunito" pitchFamily="2" charset="77"/>
              </a:rPr>
              <a:t> didáticos.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A1019EE-FD3D-70DC-9118-96B6A4127256}"/>
              </a:ext>
            </a:extLst>
          </p:cNvPr>
          <p:cNvSpPr txBox="1"/>
          <p:nvPr/>
        </p:nvSpPr>
        <p:spPr>
          <a:xfrm>
            <a:off x="2366065" y="8448286"/>
            <a:ext cx="259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@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estatisticaaplicada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Nunito" panose="000005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00B8A83-0638-8751-46A7-76AD542CF65F}"/>
              </a:ext>
            </a:extLst>
          </p:cNvPr>
          <p:cNvSpPr txBox="1"/>
          <p:nvPr/>
        </p:nvSpPr>
        <p:spPr>
          <a:xfrm>
            <a:off x="9547915" y="8448286"/>
            <a:ext cx="259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@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estatisticaaplicada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Nunito" panose="000005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B843710-A7B4-6568-301D-7341A065E697}"/>
              </a:ext>
            </a:extLst>
          </p:cNvPr>
          <p:cNvSpPr txBox="1"/>
          <p:nvPr/>
        </p:nvSpPr>
        <p:spPr>
          <a:xfrm>
            <a:off x="16757259" y="8448286"/>
            <a:ext cx="259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@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estatisticaaplicada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Nunito" panose="000005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8E39E8C-0637-428D-5D61-CE62E3985F01}"/>
              </a:ext>
            </a:extLst>
          </p:cNvPr>
          <p:cNvSpPr/>
          <p:nvPr/>
        </p:nvSpPr>
        <p:spPr>
          <a:xfrm>
            <a:off x="5888763" y="4670997"/>
            <a:ext cx="1039142" cy="1039142"/>
          </a:xfrm>
          <a:prstGeom prst="rect">
            <a:avLst/>
          </a:prstGeom>
          <a:solidFill>
            <a:srgbClr val="B528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4ADE239D-4799-D0B8-6684-6CD0EF726419}"/>
              </a:ext>
            </a:extLst>
          </p:cNvPr>
          <p:cNvSpPr/>
          <p:nvPr/>
        </p:nvSpPr>
        <p:spPr>
          <a:xfrm>
            <a:off x="6408334" y="4256674"/>
            <a:ext cx="1039142" cy="1039142"/>
          </a:xfrm>
          <a:prstGeom prst="rect">
            <a:avLst/>
          </a:prstGeom>
          <a:solidFill>
            <a:srgbClr val="E28C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25812DD8-8AC9-BFA5-7CE5-EAC06228FBBD}"/>
              </a:ext>
            </a:extLst>
          </p:cNvPr>
          <p:cNvCxnSpPr/>
          <p:nvPr/>
        </p:nvCxnSpPr>
        <p:spPr>
          <a:xfrm>
            <a:off x="4182894" y="5509429"/>
            <a:ext cx="0" cy="59891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BEDA0C0-BAA2-7C86-D6E2-F718EC6BF89C}"/>
              </a:ext>
            </a:extLst>
          </p:cNvPr>
          <p:cNvSpPr txBox="1"/>
          <p:nvPr/>
        </p:nvSpPr>
        <p:spPr>
          <a:xfrm>
            <a:off x="409755" y="7398345"/>
            <a:ext cx="61832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Nunito" pitchFamily="2" charset="77"/>
              </a:rPr>
              <a:t>Repare que chance e probabilidade muitas vezes correspondem a valores </a:t>
            </a:r>
            <a:r>
              <a:rPr lang="pt-BR" sz="2200" b="1" dirty="0">
                <a:solidFill>
                  <a:srgbClr val="E28C27"/>
                </a:solidFill>
                <a:latin typeface="Nunito" pitchFamily="2" charset="77"/>
              </a:rPr>
              <a:t>bem diferentes</a:t>
            </a:r>
            <a:r>
              <a:rPr lang="pt-BR" sz="2200" dirty="0">
                <a:latin typeface="Nunito" pitchFamily="2" charset="77"/>
              </a:rPr>
              <a:t>.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671BF307-E56F-1040-80A8-280E16ACE34A}"/>
              </a:ext>
            </a:extLst>
          </p:cNvPr>
          <p:cNvSpPr txBox="1"/>
          <p:nvPr/>
        </p:nvSpPr>
        <p:spPr>
          <a:xfrm>
            <a:off x="7708144" y="378194"/>
            <a:ext cx="4815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Nunito" pitchFamily="2" charset="77"/>
              </a:rPr>
              <a:t>No nosso exemplo, a </a:t>
            </a:r>
            <a:r>
              <a:rPr lang="pt-BR" sz="2200" b="1" dirty="0">
                <a:solidFill>
                  <a:srgbClr val="68357A"/>
                </a:solidFill>
                <a:latin typeface="Nunito" pitchFamily="2" charset="77"/>
              </a:rPr>
              <a:t>probabilidade</a:t>
            </a:r>
            <a:r>
              <a:rPr lang="pt-BR" sz="2200" dirty="0">
                <a:latin typeface="Nunito" pitchFamily="2" charset="77"/>
              </a:rPr>
              <a:t> de uma mulher não ser fumante é de </a:t>
            </a:r>
            <a:r>
              <a:rPr lang="pt-BR" sz="2200" b="1" dirty="0">
                <a:solidFill>
                  <a:srgbClr val="68357A"/>
                </a:solidFill>
                <a:latin typeface="Nunito" pitchFamily="2" charset="77"/>
              </a:rPr>
              <a:t>0,8</a:t>
            </a:r>
            <a:r>
              <a:rPr lang="pt-BR" sz="2200" dirty="0">
                <a:latin typeface="Nunito" pitchFamily="2" charset="77"/>
              </a:rPr>
              <a:t>, mas a </a:t>
            </a:r>
            <a:r>
              <a:rPr lang="pt-BR" sz="2200" b="1" dirty="0">
                <a:solidFill>
                  <a:srgbClr val="68357A"/>
                </a:solidFill>
                <a:latin typeface="Nunito" pitchFamily="2" charset="77"/>
              </a:rPr>
              <a:t>chance</a:t>
            </a:r>
            <a:r>
              <a:rPr lang="pt-BR" sz="2200" dirty="0">
                <a:latin typeface="Nunito" pitchFamily="2" charset="77"/>
              </a:rPr>
              <a:t> é igual a </a:t>
            </a:r>
            <a:r>
              <a:rPr lang="pt-BR" sz="2200" b="1" dirty="0">
                <a:solidFill>
                  <a:srgbClr val="68357A"/>
                </a:solidFill>
                <a:latin typeface="Nunito" pitchFamily="2" charset="77"/>
              </a:rPr>
              <a:t>4</a:t>
            </a:r>
            <a:r>
              <a:rPr lang="pt-BR" sz="2200" dirty="0">
                <a:latin typeface="Nunito" pitchFamily="2" charset="77"/>
              </a:rPr>
              <a:t>!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A68BB9B3-C16A-B3F7-DC9B-D3D37E145353}"/>
              </a:ext>
            </a:extLst>
          </p:cNvPr>
          <p:cNvSpPr txBox="1"/>
          <p:nvPr/>
        </p:nvSpPr>
        <p:spPr>
          <a:xfrm>
            <a:off x="8865704" y="1708806"/>
            <a:ext cx="52279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200" dirty="0">
                <a:latin typeface="Nunito" pitchFamily="2" charset="77"/>
              </a:rPr>
              <a:t>Coloquialmente, chance e probabilidade podem ser tratadas como </a:t>
            </a:r>
            <a:r>
              <a:rPr lang="pt-BR" sz="2200" b="1" dirty="0">
                <a:solidFill>
                  <a:srgbClr val="68357A"/>
                </a:solidFill>
                <a:latin typeface="Nunito" pitchFamily="2" charset="77"/>
              </a:rPr>
              <a:t>sinônimos</a:t>
            </a:r>
            <a:r>
              <a:rPr lang="pt-BR" sz="2200" dirty="0">
                <a:latin typeface="Nunito" pitchFamily="2" charset="77"/>
              </a:rPr>
              <a:t>. Mas na estatística elas </a:t>
            </a:r>
            <a:r>
              <a:rPr lang="pt-BR" sz="2200" b="1" dirty="0">
                <a:solidFill>
                  <a:srgbClr val="68357A"/>
                </a:solidFill>
                <a:latin typeface="Nunito" pitchFamily="2" charset="77"/>
              </a:rPr>
              <a:t>não são</a:t>
            </a:r>
            <a:r>
              <a:rPr lang="pt-BR" sz="2200" dirty="0">
                <a:latin typeface="Nunito" pitchFamily="2" charset="77"/>
              </a:rPr>
              <a:t>.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68BD9E10-B0E2-3F38-C0F1-6785EE38B130}"/>
              </a:ext>
            </a:extLst>
          </p:cNvPr>
          <p:cNvSpPr txBox="1"/>
          <p:nvPr/>
        </p:nvSpPr>
        <p:spPr>
          <a:xfrm>
            <a:off x="7708143" y="3155356"/>
            <a:ext cx="4822161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>
                <a:latin typeface="Nunito" pitchFamily="2" charset="77"/>
              </a:rPr>
              <a:t>Entender </a:t>
            </a:r>
            <a:r>
              <a:rPr lang="pt-BR" sz="2200" b="1" dirty="0">
                <a:solidFill>
                  <a:srgbClr val="68357A"/>
                </a:solidFill>
                <a:latin typeface="Nunito" pitchFamily="2" charset="77"/>
              </a:rPr>
              <a:t>chance</a:t>
            </a:r>
            <a:r>
              <a:rPr lang="pt-BR" sz="2200" dirty="0">
                <a:latin typeface="Nunito" pitchFamily="2" charset="77"/>
              </a:rPr>
              <a:t> é fundamental para interpretarmos corretamente o modelo de </a:t>
            </a:r>
            <a:r>
              <a:rPr lang="pt-BR" sz="2200" b="1" dirty="0">
                <a:solidFill>
                  <a:srgbClr val="68357A"/>
                </a:solidFill>
                <a:latin typeface="Nunito" pitchFamily="2" charset="77"/>
              </a:rPr>
              <a:t>regressão logística</a:t>
            </a:r>
            <a:r>
              <a:rPr lang="pt-BR" sz="2200" dirty="0">
                <a:latin typeface="Nunito" pitchFamily="2" charset="77"/>
              </a:rPr>
              <a:t>.</a:t>
            </a:r>
          </a:p>
          <a:p>
            <a:r>
              <a:rPr lang="pt-BR" sz="2200" dirty="0">
                <a:latin typeface="Nunito" pitchFamily="2" charset="77"/>
              </a:rPr>
              <a:t>Em um próximo post, vamos discutir como interpretar a </a:t>
            </a:r>
            <a:r>
              <a:rPr lang="pt-BR" sz="2200" b="1" dirty="0">
                <a:solidFill>
                  <a:srgbClr val="68357A"/>
                </a:solidFill>
                <a:latin typeface="Nunito" pitchFamily="2" charset="77"/>
              </a:rPr>
              <a:t>razão de chances</a:t>
            </a:r>
            <a:r>
              <a:rPr lang="pt-BR" sz="2200" dirty="0">
                <a:latin typeface="Nunito" pitchFamily="2" charset="77"/>
              </a:rPr>
              <a:t>.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DBD73FF-F142-66A8-7F0F-859FAA5CAF91}"/>
              </a:ext>
            </a:extLst>
          </p:cNvPr>
          <p:cNvSpPr txBox="1"/>
          <p:nvPr/>
        </p:nvSpPr>
        <p:spPr>
          <a:xfrm>
            <a:off x="8540388" y="5808884"/>
            <a:ext cx="451874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>
                <a:latin typeface="Nunito" pitchFamily="2" charset="77"/>
              </a:rPr>
              <a:t>Curtiu esse tipo de explicação?</a:t>
            </a:r>
            <a:br>
              <a:rPr lang="pt-BR" sz="2200" dirty="0">
                <a:latin typeface="Nunito" pitchFamily="2" charset="77"/>
              </a:rPr>
            </a:br>
            <a:r>
              <a:rPr lang="pt-BR" sz="2200" dirty="0">
                <a:latin typeface="Nunito" pitchFamily="2" charset="77"/>
              </a:rPr>
              <a:t>Me segue por aqui para mais conteúdos que descomplicam a sua análise de dados!</a:t>
            </a:r>
          </a:p>
        </p:txBody>
      </p:sp>
    </p:spTree>
    <p:extLst>
      <p:ext uri="{BB962C8B-B14F-4D97-AF65-F5344CB8AC3E}">
        <p14:creationId xmlns:p14="http://schemas.microsoft.com/office/powerpoint/2010/main" val="1226173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7245</TotalTime>
  <Words>1184</Words>
  <Application>Microsoft Macintosh PowerPoint</Application>
  <PresentationFormat>Personalizar</PresentationFormat>
  <Paragraphs>150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Nunito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Fiel Peres</dc:creator>
  <cp:lastModifiedBy>Fernanda Peres</cp:lastModifiedBy>
  <cp:revision>134</cp:revision>
  <dcterms:created xsi:type="dcterms:W3CDTF">2019-12-27T01:38:31Z</dcterms:created>
  <dcterms:modified xsi:type="dcterms:W3CDTF">2025-06-16T22:18:54Z</dcterms:modified>
</cp:coreProperties>
</file>