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34" r:id="rId3"/>
    <p:sldId id="335" r:id="rId4"/>
    <p:sldId id="336" r:id="rId5"/>
    <p:sldId id="337" r:id="rId6"/>
    <p:sldId id="338" r:id="rId7"/>
    <p:sldId id="339" r:id="rId8"/>
    <p:sldId id="341" r:id="rId9"/>
    <p:sldId id="325" r:id="rId10"/>
    <p:sldId id="343" r:id="rId11"/>
    <p:sldId id="34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94A0"/>
    <a:srgbClr val="B5284B"/>
    <a:srgbClr val="68357A"/>
    <a:srgbClr val="FFFFFF"/>
    <a:srgbClr val="E28C27"/>
    <a:srgbClr val="FFFFCD"/>
    <a:srgbClr val="FFFFDD"/>
    <a:srgbClr val="996633"/>
    <a:srgbClr val="60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66535-B43F-40E1-A107-B868F059E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DA7254-2DAC-4104-8566-DA701A6A9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58A56D-9952-4BD3-9C29-38B5CF43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E8B4C-87B0-4499-9808-76A5B5C6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D54B40-5FE3-4114-A473-2A7425BD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4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7F81D-3893-4F81-9508-2DB5AB83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B391C4-FA43-4B05-841C-F4AFF27DC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CE60C3-C978-4AFF-A8A4-1CE1C271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FB8D9-6F01-4DD9-B5EA-EDCFD6D4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64D671-9029-45AC-BFE0-B2E8BE78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36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255F85-E48B-494B-B144-02719351E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37F7A2-6A85-4C06-A214-72918E97F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1416D4-E9BB-490E-ACAD-4894DB63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102946-29FB-437D-B42C-D148F7E4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D8B9E1-F310-44F1-8C3A-FED33B7A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36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F2C9C-69C9-4919-A31C-32B5D01A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unito" pitchFamily="2" charset="77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DF0F75-EA05-4D96-8FF9-2A729ED5F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377158-2A2D-4CCC-9515-D25F1C96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DB8B7-24F0-4230-88C2-EE2EDC5B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FFB2A0-5B81-480B-A8A6-E47F0C96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41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5BA76-9451-46D2-AB30-4D4942EA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963309-71A2-4673-99D6-70CF81135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EE7AC4-0785-4976-BE55-18515C3A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8779C0-84DC-4D10-BAF5-A54FE5AD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53B25C-FA23-493F-879A-BC8D8BE5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25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92141-9FF8-4DCA-9B68-892837DF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E92854-460F-4B15-ACE0-8C9D74DE3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5E9A00-A91C-4222-9231-EC00250DE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C3DEB9-A597-4DEC-8ABF-5D9377AA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95FBD4-5558-43DE-8345-19EFC97C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644B1E-986F-465C-B3B1-E7945AB6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89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2EB62-F66A-4BF1-9028-13296D95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517C9-DDD7-4AD3-96F9-039761CF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AD42DA-810E-44C5-B645-7CB34D88E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22B020-E1EE-47BB-8B91-E4243E632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5E181A-9898-4C5C-A4F5-FE0873EFC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866D10-3E6B-4FE4-876D-CC5C2A5B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09B658-AC4C-452C-AF6C-AE79E8D8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B85436-4C6B-4FA3-9455-737B5588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23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0D5DD-E6AE-45A8-AED5-833C0E7B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7B575A-D6BF-42EB-B48A-4169E667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E24297-F2B3-4F02-B466-0D271915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8830A0-E5F9-40C1-93F4-B9947B0E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50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141FC7-C9BF-4D86-97BA-D0AF380D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9C3D05-0FE7-4B3C-88E0-77E4632C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728D22-2552-49DF-9DC3-1C45FFA8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80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F03F1-BCAA-4DC2-A845-23161995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7E9AA-40A5-4A91-9ACB-9C848A2B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0426A2-F167-4267-A29A-B607C2A91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FF44BE-E7E5-4178-A08E-F979FF87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06B0A7-2A32-439D-979D-0A78CCD7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E1D9FC-4854-464E-A2BF-B237DC37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14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9C309-40E7-47A3-95C0-7B46D15D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F31638-768A-4E59-8144-C004D6331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E9F196-FBCA-4718-954E-D7AC3E9D4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E9B01C-4C4E-4A9B-AE25-3853FC66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2D476A-41B1-4A47-BE67-F24BC5DF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F030EB-4A7E-4E90-AB79-F2CD15F2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7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AD4E3E-F03A-426A-84C6-1C74B6EC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CF391B-A290-4BEA-AEFE-D2257A6A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702F97-A5C6-4857-9423-F08333905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D351-15EE-4CA9-886D-52D945E01E6C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579FF-60D4-4EBC-A45F-D64FCE8C0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3A42F2-6388-4A11-B092-CACE23058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28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1C31688-5FDA-96B7-05A0-C6E01EB27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067336"/>
              </p:ext>
            </p:extLst>
          </p:nvPr>
        </p:nvGraphicFramePr>
        <p:xfrm>
          <a:off x="779780" y="1684814"/>
          <a:ext cx="1917700" cy="2601438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P.A. (mmHg)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014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0D3DC9C9-2E45-3546-7EB2-1C4A4A4323F2}"/>
              </a:ext>
            </a:extLst>
          </p:cNvPr>
          <p:cNvSpPr txBox="1"/>
          <p:nvPr/>
        </p:nvSpPr>
        <p:spPr>
          <a:xfrm>
            <a:off x="924945" y="4469130"/>
            <a:ext cx="162736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Média = 130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52F325-44F7-C37B-0F5A-76AAB1591CDE}"/>
              </a:ext>
            </a:extLst>
          </p:cNvPr>
          <p:cNvSpPr txBox="1"/>
          <p:nvPr/>
        </p:nvSpPr>
        <p:spPr>
          <a:xfrm>
            <a:off x="2057400" y="2128283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</a:rPr>
              <a:t>- 130 = -19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B3C2B1-3025-C836-3755-C43162190AF0}"/>
              </a:ext>
            </a:extLst>
          </p:cNvPr>
          <p:cNvSpPr txBox="1"/>
          <p:nvPr/>
        </p:nvSpPr>
        <p:spPr>
          <a:xfrm>
            <a:off x="2057400" y="2560619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</a:rPr>
              <a:t>- 130 = -10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4A9917-5AEB-D41B-2C90-24336C497850}"/>
              </a:ext>
            </a:extLst>
          </p:cNvPr>
          <p:cNvSpPr txBox="1"/>
          <p:nvPr/>
        </p:nvSpPr>
        <p:spPr>
          <a:xfrm>
            <a:off x="2057400" y="2992955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</a:rPr>
              <a:t>- 130 = -7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1226C4B-F1C8-3D9E-07CC-03BFE83DFAD6}"/>
              </a:ext>
            </a:extLst>
          </p:cNvPr>
          <p:cNvSpPr txBox="1"/>
          <p:nvPr/>
        </p:nvSpPr>
        <p:spPr>
          <a:xfrm>
            <a:off x="2057400" y="3425291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</a:rPr>
              <a:t>- 130 = 14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660E4DE-C283-1C8F-0B4D-D8F0C048DB4E}"/>
              </a:ext>
            </a:extLst>
          </p:cNvPr>
          <p:cNvSpPr txBox="1"/>
          <p:nvPr/>
        </p:nvSpPr>
        <p:spPr>
          <a:xfrm>
            <a:off x="2057400" y="3857626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</a:rPr>
              <a:t>- 130 = 22</a:t>
            </a:r>
          </a:p>
        </p:txBody>
      </p:sp>
    </p:spTree>
    <p:extLst>
      <p:ext uri="{BB962C8B-B14F-4D97-AF65-F5344CB8AC3E}">
        <p14:creationId xmlns:p14="http://schemas.microsoft.com/office/powerpoint/2010/main" val="744089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8DA16-CADB-E3E2-573F-354597674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FB6EA772-E580-2309-AE65-34BFC7437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017" y="774700"/>
            <a:ext cx="7454900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0822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695CA-D59C-9E4E-254F-E81BC2013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995E03FD-12F2-ACCA-659C-1C7D32DC0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766187"/>
              </p:ext>
            </p:extLst>
          </p:nvPr>
        </p:nvGraphicFramePr>
        <p:xfrm>
          <a:off x="2002790" y="688101"/>
          <a:ext cx="7149310" cy="2167865"/>
        </p:xfrm>
        <a:graphic>
          <a:graphicData uri="http://schemas.openxmlformats.org/drawingml/2006/table">
            <a:tbl>
              <a:tblPr/>
              <a:tblGrid>
                <a:gridCol w="336931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56432927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620524634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Medida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Excel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R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7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Variância amostral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= VAR.A()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var()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Variância populacional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= VAR.P()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baseline="0" dirty="0">
                        <a:solidFill>
                          <a:srgbClr val="000000"/>
                        </a:solidFill>
                        <a:effectLst/>
                        <a:latin typeface="Nunito" pitchFamily="2" charset="7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Desvio-padrão amostral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= DESVPAD.A()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sd</a:t>
                      </a: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()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Desvio-padrão populacional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= DESVPAD.P()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7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94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DDA71-C31D-EB88-D4C7-2EFA39566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25A1892-2D5C-F350-6648-5A8AEDE9F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628982"/>
              </p:ext>
            </p:extLst>
          </p:nvPr>
        </p:nvGraphicFramePr>
        <p:xfrm>
          <a:off x="779780" y="1684814"/>
          <a:ext cx="1917700" cy="2601438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P.A. (mmHg)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014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D770AB28-E668-4763-7662-B717C827BC98}"/>
              </a:ext>
            </a:extLst>
          </p:cNvPr>
          <p:cNvSpPr txBox="1"/>
          <p:nvPr/>
        </p:nvSpPr>
        <p:spPr>
          <a:xfrm>
            <a:off x="924945" y="4469130"/>
            <a:ext cx="162736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Média = 130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C902EB-A3E7-8119-CFFC-FB572F012430}"/>
              </a:ext>
            </a:extLst>
          </p:cNvPr>
          <p:cNvSpPr txBox="1"/>
          <p:nvPr/>
        </p:nvSpPr>
        <p:spPr>
          <a:xfrm>
            <a:off x="2057400" y="2128283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-19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E0B5199-4D41-7B08-0C77-F075901AC4FF}"/>
              </a:ext>
            </a:extLst>
          </p:cNvPr>
          <p:cNvSpPr txBox="1"/>
          <p:nvPr/>
        </p:nvSpPr>
        <p:spPr>
          <a:xfrm>
            <a:off x="2057400" y="2560619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-10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CC4C1F7-07D0-3822-B858-2206BE2E24DF}"/>
              </a:ext>
            </a:extLst>
          </p:cNvPr>
          <p:cNvSpPr txBox="1"/>
          <p:nvPr/>
        </p:nvSpPr>
        <p:spPr>
          <a:xfrm>
            <a:off x="2057400" y="2992955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EDD4768-7FED-CECE-9CEB-4A8424724D57}"/>
              </a:ext>
            </a:extLst>
          </p:cNvPr>
          <p:cNvSpPr txBox="1"/>
          <p:nvPr/>
        </p:nvSpPr>
        <p:spPr>
          <a:xfrm>
            <a:off x="2057400" y="3425291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14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BC07ACE-221B-EE83-8557-77B19B583AC7}"/>
              </a:ext>
            </a:extLst>
          </p:cNvPr>
          <p:cNvSpPr txBox="1"/>
          <p:nvPr/>
        </p:nvSpPr>
        <p:spPr>
          <a:xfrm>
            <a:off x="2057400" y="3857626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22</a:t>
            </a:r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C9E132DA-B18B-13C7-F11E-836348E7797F}"/>
              </a:ext>
            </a:extLst>
          </p:cNvPr>
          <p:cNvCxnSpPr>
            <a:cxnSpLocks/>
          </p:cNvCxnSpPr>
          <p:nvPr/>
        </p:nvCxnSpPr>
        <p:spPr>
          <a:xfrm>
            <a:off x="3580574" y="2291921"/>
            <a:ext cx="926267" cy="0"/>
          </a:xfrm>
          <a:prstGeom prst="straightConnector1">
            <a:avLst/>
          </a:prstGeom>
          <a:ln w="19050">
            <a:solidFill>
              <a:srgbClr val="2794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429FD68D-AEAB-B2A1-80C6-4665409613F0}"/>
              </a:ext>
            </a:extLst>
          </p:cNvPr>
          <p:cNvCxnSpPr>
            <a:cxnSpLocks/>
          </p:cNvCxnSpPr>
          <p:nvPr/>
        </p:nvCxnSpPr>
        <p:spPr>
          <a:xfrm>
            <a:off x="3580574" y="2728869"/>
            <a:ext cx="926267" cy="0"/>
          </a:xfrm>
          <a:prstGeom prst="straightConnector1">
            <a:avLst/>
          </a:prstGeom>
          <a:ln w="19050">
            <a:solidFill>
              <a:srgbClr val="2794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D09824A2-4DD2-C0CE-6F9F-4E5CA55B5365}"/>
              </a:ext>
            </a:extLst>
          </p:cNvPr>
          <p:cNvCxnSpPr>
            <a:cxnSpLocks/>
          </p:cNvCxnSpPr>
          <p:nvPr/>
        </p:nvCxnSpPr>
        <p:spPr>
          <a:xfrm>
            <a:off x="3580574" y="3165817"/>
            <a:ext cx="926267" cy="0"/>
          </a:xfrm>
          <a:prstGeom prst="straightConnector1">
            <a:avLst/>
          </a:prstGeom>
          <a:ln w="19050">
            <a:solidFill>
              <a:srgbClr val="2794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464C848-5AFA-2705-8C7A-F8064BC5CD3C}"/>
              </a:ext>
            </a:extLst>
          </p:cNvPr>
          <p:cNvCxnSpPr>
            <a:cxnSpLocks/>
          </p:cNvCxnSpPr>
          <p:nvPr/>
        </p:nvCxnSpPr>
        <p:spPr>
          <a:xfrm>
            <a:off x="3580574" y="3602765"/>
            <a:ext cx="926267" cy="0"/>
          </a:xfrm>
          <a:prstGeom prst="straightConnector1">
            <a:avLst/>
          </a:prstGeom>
          <a:ln w="19050">
            <a:solidFill>
              <a:srgbClr val="2794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9DB3B9B-6A22-6A86-0EF4-42D6A5468AE7}"/>
              </a:ext>
            </a:extLst>
          </p:cNvPr>
          <p:cNvCxnSpPr>
            <a:cxnSpLocks/>
          </p:cNvCxnSpPr>
          <p:nvPr/>
        </p:nvCxnSpPr>
        <p:spPr>
          <a:xfrm>
            <a:off x="3580574" y="4039712"/>
            <a:ext cx="926267" cy="0"/>
          </a:xfrm>
          <a:prstGeom prst="straightConnector1">
            <a:avLst/>
          </a:prstGeom>
          <a:ln w="19050">
            <a:solidFill>
              <a:srgbClr val="2794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6DB873F-92A0-5FFC-BB29-CCC5CCAE78C5}"/>
              </a:ext>
            </a:extLst>
          </p:cNvPr>
          <p:cNvSpPr txBox="1"/>
          <p:nvPr/>
        </p:nvSpPr>
        <p:spPr>
          <a:xfrm>
            <a:off x="3805362" y="1928228"/>
            <a:ext cx="503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x</a:t>
            </a:r>
            <a:r>
              <a:rPr lang="pt-BR" sz="2000" baseline="30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46BA6EE-7894-7B7B-9A87-C98BB3979ADE}"/>
              </a:ext>
            </a:extLst>
          </p:cNvPr>
          <p:cNvSpPr txBox="1"/>
          <p:nvPr/>
        </p:nvSpPr>
        <p:spPr>
          <a:xfrm>
            <a:off x="4483341" y="209630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(-19)</a:t>
            </a:r>
            <a:r>
              <a:rPr lang="pt-BR" sz="2000" baseline="30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EAE7BC2-8905-F5A7-3185-05235ABB5422}"/>
              </a:ext>
            </a:extLst>
          </p:cNvPr>
          <p:cNvSpPr txBox="1"/>
          <p:nvPr/>
        </p:nvSpPr>
        <p:spPr>
          <a:xfrm>
            <a:off x="4483341" y="2532144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(-10)</a:t>
            </a:r>
            <a:r>
              <a:rPr lang="pt-BR" sz="2000" baseline="30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275D38F-3454-122B-2C9A-E32DB4EEFBE2}"/>
              </a:ext>
            </a:extLst>
          </p:cNvPr>
          <p:cNvSpPr txBox="1"/>
          <p:nvPr/>
        </p:nvSpPr>
        <p:spPr>
          <a:xfrm>
            <a:off x="4483341" y="2967982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(-7)</a:t>
            </a:r>
            <a:r>
              <a:rPr lang="pt-BR" sz="2000" baseline="30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ECC8402-279C-2483-B5AA-FFC48C81D5AB}"/>
              </a:ext>
            </a:extLst>
          </p:cNvPr>
          <p:cNvSpPr txBox="1"/>
          <p:nvPr/>
        </p:nvSpPr>
        <p:spPr>
          <a:xfrm>
            <a:off x="4483341" y="3403820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(14)</a:t>
            </a:r>
            <a:r>
              <a:rPr lang="pt-BR" sz="2000" baseline="30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AABFBF1-2FA1-1A44-E847-EB2AB9340D61}"/>
              </a:ext>
            </a:extLst>
          </p:cNvPr>
          <p:cNvSpPr txBox="1"/>
          <p:nvPr/>
        </p:nvSpPr>
        <p:spPr>
          <a:xfrm>
            <a:off x="4483341" y="3839657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(22)</a:t>
            </a:r>
            <a:r>
              <a:rPr lang="pt-BR" sz="2000" baseline="30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53042C1-04FE-C8C1-FB55-EA9A2408001F}"/>
              </a:ext>
            </a:extLst>
          </p:cNvPr>
          <p:cNvSpPr txBox="1"/>
          <p:nvPr/>
        </p:nvSpPr>
        <p:spPr>
          <a:xfrm>
            <a:off x="5217731" y="209186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= 361</a:t>
            </a:r>
            <a:endParaRPr lang="pt-BR" sz="2000" baseline="30000" dirty="0">
              <a:solidFill>
                <a:srgbClr val="2794A0"/>
              </a:solidFill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B0FC56F-9651-D051-9D47-B133EC3FB0A2}"/>
              </a:ext>
            </a:extLst>
          </p:cNvPr>
          <p:cNvSpPr txBox="1"/>
          <p:nvPr/>
        </p:nvSpPr>
        <p:spPr>
          <a:xfrm>
            <a:off x="5217731" y="253330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= 100</a:t>
            </a:r>
            <a:endParaRPr lang="pt-BR" sz="2000" baseline="30000" dirty="0">
              <a:solidFill>
                <a:srgbClr val="2794A0"/>
              </a:solidFill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4E12B4B-EA3F-973A-175D-448D7A9E78BE}"/>
              </a:ext>
            </a:extLst>
          </p:cNvPr>
          <p:cNvSpPr txBox="1"/>
          <p:nvPr/>
        </p:nvSpPr>
        <p:spPr>
          <a:xfrm>
            <a:off x="5217731" y="297474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= 49</a:t>
            </a:r>
            <a:endParaRPr lang="pt-BR" sz="2000" baseline="30000" dirty="0">
              <a:solidFill>
                <a:srgbClr val="2794A0"/>
              </a:solidFill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F1A2BE5-3334-FBC4-5578-32D990338F9B}"/>
              </a:ext>
            </a:extLst>
          </p:cNvPr>
          <p:cNvSpPr txBox="1"/>
          <p:nvPr/>
        </p:nvSpPr>
        <p:spPr>
          <a:xfrm>
            <a:off x="5217731" y="341618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= 196</a:t>
            </a:r>
            <a:endParaRPr lang="pt-BR" sz="2000" baseline="30000" dirty="0">
              <a:solidFill>
                <a:srgbClr val="2794A0"/>
              </a:solidFill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DB99A72-3788-A16E-50FC-2C74F308F517}"/>
              </a:ext>
            </a:extLst>
          </p:cNvPr>
          <p:cNvSpPr txBox="1"/>
          <p:nvPr/>
        </p:nvSpPr>
        <p:spPr>
          <a:xfrm>
            <a:off x="5217731" y="385762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= 484</a:t>
            </a:r>
            <a:endParaRPr lang="pt-BR" sz="2000" baseline="30000" dirty="0">
              <a:solidFill>
                <a:srgbClr val="2794A0"/>
              </a:solidFill>
              <a:latin typeface="Nunito" pitchFamily="2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66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68D28-ACC9-EAB3-91E9-9F9D15D10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F8E00DB-7336-5EB6-A274-8E897575F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55663"/>
              </p:ext>
            </p:extLst>
          </p:nvPr>
        </p:nvGraphicFramePr>
        <p:xfrm>
          <a:off x="779780" y="1684814"/>
          <a:ext cx="1917700" cy="2601438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P.A. (mmHg)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014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BED6D3B1-2A00-C8DF-1094-B08CE140B812}"/>
              </a:ext>
            </a:extLst>
          </p:cNvPr>
          <p:cNvSpPr txBox="1"/>
          <p:nvPr/>
        </p:nvSpPr>
        <p:spPr>
          <a:xfrm>
            <a:off x="924945" y="4469130"/>
            <a:ext cx="162736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Média = 130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89CA9D5-7A73-2990-3A79-D4CE400273B8}"/>
              </a:ext>
            </a:extLst>
          </p:cNvPr>
          <p:cNvSpPr txBox="1"/>
          <p:nvPr/>
        </p:nvSpPr>
        <p:spPr>
          <a:xfrm>
            <a:off x="2057400" y="2128283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-19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42BC685-85EF-9A0D-19BC-0BD1CC41642D}"/>
              </a:ext>
            </a:extLst>
          </p:cNvPr>
          <p:cNvSpPr txBox="1"/>
          <p:nvPr/>
        </p:nvSpPr>
        <p:spPr>
          <a:xfrm>
            <a:off x="2057400" y="2560619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-10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F8467F3-164A-80DF-386D-10773802FFB0}"/>
              </a:ext>
            </a:extLst>
          </p:cNvPr>
          <p:cNvSpPr txBox="1"/>
          <p:nvPr/>
        </p:nvSpPr>
        <p:spPr>
          <a:xfrm>
            <a:off x="2057400" y="2992955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432A13F-5898-A74A-A002-EA492FEF35A4}"/>
              </a:ext>
            </a:extLst>
          </p:cNvPr>
          <p:cNvSpPr txBox="1"/>
          <p:nvPr/>
        </p:nvSpPr>
        <p:spPr>
          <a:xfrm>
            <a:off x="2057400" y="3425291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14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6F33F23-C262-93B0-070B-5C41AA8C63BB}"/>
              </a:ext>
            </a:extLst>
          </p:cNvPr>
          <p:cNvSpPr txBox="1"/>
          <p:nvPr/>
        </p:nvSpPr>
        <p:spPr>
          <a:xfrm>
            <a:off x="2057400" y="3857626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22</a:t>
            </a:r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F0AE7934-B7C1-C415-0D95-0AFB36F3A198}"/>
              </a:ext>
            </a:extLst>
          </p:cNvPr>
          <p:cNvCxnSpPr>
            <a:cxnSpLocks/>
          </p:cNvCxnSpPr>
          <p:nvPr/>
        </p:nvCxnSpPr>
        <p:spPr>
          <a:xfrm>
            <a:off x="3580574" y="2291921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63CBF436-794C-ECC5-F41B-45F9AECABAF3}"/>
              </a:ext>
            </a:extLst>
          </p:cNvPr>
          <p:cNvCxnSpPr>
            <a:cxnSpLocks/>
          </p:cNvCxnSpPr>
          <p:nvPr/>
        </p:nvCxnSpPr>
        <p:spPr>
          <a:xfrm>
            <a:off x="3580574" y="2728869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8D91074-33AF-65B9-D4C1-D367BA756D5B}"/>
              </a:ext>
            </a:extLst>
          </p:cNvPr>
          <p:cNvCxnSpPr>
            <a:cxnSpLocks/>
          </p:cNvCxnSpPr>
          <p:nvPr/>
        </p:nvCxnSpPr>
        <p:spPr>
          <a:xfrm>
            <a:off x="3580574" y="3165817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DA471C6-F8FC-9CB5-E8FE-EA51D7E1C641}"/>
              </a:ext>
            </a:extLst>
          </p:cNvPr>
          <p:cNvCxnSpPr>
            <a:cxnSpLocks/>
          </p:cNvCxnSpPr>
          <p:nvPr/>
        </p:nvCxnSpPr>
        <p:spPr>
          <a:xfrm>
            <a:off x="3580574" y="3602765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3ADA8D3-52E2-54AB-4B60-69F65879DDE6}"/>
              </a:ext>
            </a:extLst>
          </p:cNvPr>
          <p:cNvCxnSpPr>
            <a:cxnSpLocks/>
          </p:cNvCxnSpPr>
          <p:nvPr/>
        </p:nvCxnSpPr>
        <p:spPr>
          <a:xfrm>
            <a:off x="3580574" y="4039712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97ABB7A-49BD-7055-C524-1F1611F7C6B5}"/>
              </a:ext>
            </a:extLst>
          </p:cNvPr>
          <p:cNvSpPr txBox="1"/>
          <p:nvPr/>
        </p:nvSpPr>
        <p:spPr>
          <a:xfrm>
            <a:off x="3805362" y="1928228"/>
            <a:ext cx="503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x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0AD70B5-7001-6AC3-D346-025E651DCF38}"/>
              </a:ext>
            </a:extLst>
          </p:cNvPr>
          <p:cNvSpPr txBox="1"/>
          <p:nvPr/>
        </p:nvSpPr>
        <p:spPr>
          <a:xfrm>
            <a:off x="4483341" y="209630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(-19)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9515421-BC3C-65C5-7D9D-F77AED6ECD21}"/>
              </a:ext>
            </a:extLst>
          </p:cNvPr>
          <p:cNvSpPr txBox="1"/>
          <p:nvPr/>
        </p:nvSpPr>
        <p:spPr>
          <a:xfrm>
            <a:off x="4483341" y="2532144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(-10)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EDDF58B-5BCA-FF26-4ED7-4B3B2372BDD3}"/>
              </a:ext>
            </a:extLst>
          </p:cNvPr>
          <p:cNvSpPr txBox="1"/>
          <p:nvPr/>
        </p:nvSpPr>
        <p:spPr>
          <a:xfrm>
            <a:off x="4483341" y="2967982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(-7)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520F5C8-40E5-8D29-21C3-6EDE90346F78}"/>
              </a:ext>
            </a:extLst>
          </p:cNvPr>
          <p:cNvSpPr txBox="1"/>
          <p:nvPr/>
        </p:nvSpPr>
        <p:spPr>
          <a:xfrm>
            <a:off x="4483341" y="3403820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(14)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BE99E3E-4D58-B92B-B31C-DBBD2AB9645E}"/>
              </a:ext>
            </a:extLst>
          </p:cNvPr>
          <p:cNvSpPr txBox="1"/>
          <p:nvPr/>
        </p:nvSpPr>
        <p:spPr>
          <a:xfrm>
            <a:off x="4483341" y="3839657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(22)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0779383-E871-3430-B0A4-2C1062DDAFD7}"/>
              </a:ext>
            </a:extLst>
          </p:cNvPr>
          <p:cNvSpPr txBox="1"/>
          <p:nvPr/>
        </p:nvSpPr>
        <p:spPr>
          <a:xfrm>
            <a:off x="5217731" y="209186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361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FFB45AF-5B1B-5774-F3D9-6711E95246AC}"/>
              </a:ext>
            </a:extLst>
          </p:cNvPr>
          <p:cNvSpPr txBox="1"/>
          <p:nvPr/>
        </p:nvSpPr>
        <p:spPr>
          <a:xfrm>
            <a:off x="5217731" y="253330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100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719E526-8EDA-5AD3-3B3B-F95DF587F113}"/>
              </a:ext>
            </a:extLst>
          </p:cNvPr>
          <p:cNvSpPr txBox="1"/>
          <p:nvPr/>
        </p:nvSpPr>
        <p:spPr>
          <a:xfrm>
            <a:off x="5217731" y="297474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49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904EA94-0D13-CD8C-7595-6704ED79ECDB}"/>
              </a:ext>
            </a:extLst>
          </p:cNvPr>
          <p:cNvSpPr txBox="1"/>
          <p:nvPr/>
        </p:nvSpPr>
        <p:spPr>
          <a:xfrm>
            <a:off x="5217731" y="341618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196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0EE62FF-6B8B-EE9E-4CEC-0654A84B79C7}"/>
              </a:ext>
            </a:extLst>
          </p:cNvPr>
          <p:cNvSpPr txBox="1"/>
          <p:nvPr/>
        </p:nvSpPr>
        <p:spPr>
          <a:xfrm>
            <a:off x="5217731" y="385762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484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cxnSp>
        <p:nvCxnSpPr>
          <p:cNvPr id="14" name="Conector reto 11">
            <a:extLst>
              <a:ext uri="{FF2B5EF4-FFF2-40B4-BE49-F238E27FC236}">
                <a16:creationId xmlns:a16="http://schemas.microsoft.com/office/drawing/2014/main" id="{9D3996E3-4383-83D2-1A70-C0183F1DF00A}"/>
              </a:ext>
            </a:extLst>
          </p:cNvPr>
          <p:cNvCxnSpPr>
            <a:cxnSpLocks/>
          </p:cNvCxnSpPr>
          <p:nvPr/>
        </p:nvCxnSpPr>
        <p:spPr>
          <a:xfrm>
            <a:off x="5420688" y="4268321"/>
            <a:ext cx="1025236" cy="0"/>
          </a:xfrm>
          <a:prstGeom prst="line">
            <a:avLst/>
          </a:prstGeom>
          <a:ln w="28575">
            <a:solidFill>
              <a:srgbClr val="279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D8734D7-2901-E3CE-7183-EA50D0347AB8}"/>
              </a:ext>
            </a:extLst>
          </p:cNvPr>
          <p:cNvSpPr txBox="1"/>
          <p:nvPr/>
        </p:nvSpPr>
        <p:spPr>
          <a:xfrm>
            <a:off x="6096000" y="3803930"/>
            <a:ext cx="52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2794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76308E5-F7DA-C50B-1CCD-C1F13BDA3381}"/>
              </a:ext>
            </a:extLst>
          </p:cNvPr>
          <p:cNvSpPr txBox="1"/>
          <p:nvPr/>
        </p:nvSpPr>
        <p:spPr>
          <a:xfrm>
            <a:off x="5315890" y="4342912"/>
            <a:ext cx="1084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2794A0"/>
                </a:solidFill>
                <a:latin typeface="Nunito" pitchFamily="2" charset="77"/>
                <a:cs typeface="Arial" panose="020B0604020202020204" pitchFamily="34" charset="0"/>
              </a:rPr>
              <a:t>1.190</a:t>
            </a:r>
            <a:endParaRPr lang="pt-BR" sz="2000" baseline="30000" dirty="0">
              <a:solidFill>
                <a:srgbClr val="2794A0"/>
              </a:solidFill>
              <a:latin typeface="Nunito" pitchFamily="2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1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D2F22-B212-73D3-E6E4-3C581E81F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E0DD7AA-5FBC-5CF5-3356-C61B4196F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92483"/>
              </p:ext>
            </p:extLst>
          </p:nvPr>
        </p:nvGraphicFramePr>
        <p:xfrm>
          <a:off x="574040" y="302286"/>
          <a:ext cx="1917700" cy="2601438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P.A. (mmHg)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014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70219B3E-F3D2-8D16-1135-94F4ED73633F}"/>
              </a:ext>
            </a:extLst>
          </p:cNvPr>
          <p:cNvSpPr txBox="1"/>
          <p:nvPr/>
        </p:nvSpPr>
        <p:spPr>
          <a:xfrm>
            <a:off x="719205" y="3086602"/>
            <a:ext cx="162736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Média = 130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0D6AF72-D789-4405-E6B4-69BBE0265A80}"/>
              </a:ext>
            </a:extLst>
          </p:cNvPr>
          <p:cNvSpPr txBox="1"/>
          <p:nvPr/>
        </p:nvSpPr>
        <p:spPr>
          <a:xfrm>
            <a:off x="1851660" y="745755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-19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6DC6D5A-328C-99C7-7B43-8FAA68E9EBEE}"/>
              </a:ext>
            </a:extLst>
          </p:cNvPr>
          <p:cNvSpPr txBox="1"/>
          <p:nvPr/>
        </p:nvSpPr>
        <p:spPr>
          <a:xfrm>
            <a:off x="1851660" y="1178091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-10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27A5A11-2F57-5865-8B84-14ECEFADC1BC}"/>
              </a:ext>
            </a:extLst>
          </p:cNvPr>
          <p:cNvSpPr txBox="1"/>
          <p:nvPr/>
        </p:nvSpPr>
        <p:spPr>
          <a:xfrm>
            <a:off x="1851660" y="1610427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55E0B-3EAE-1DB6-99B8-A96E3EEC8B5F}"/>
              </a:ext>
            </a:extLst>
          </p:cNvPr>
          <p:cNvSpPr txBox="1"/>
          <p:nvPr/>
        </p:nvSpPr>
        <p:spPr>
          <a:xfrm>
            <a:off x="1851660" y="2042763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14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7A345A7-54CD-6B67-C44D-A5E4B38519A2}"/>
              </a:ext>
            </a:extLst>
          </p:cNvPr>
          <p:cNvSpPr txBox="1"/>
          <p:nvPr/>
        </p:nvSpPr>
        <p:spPr>
          <a:xfrm>
            <a:off x="1851660" y="2475098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22</a:t>
            </a:r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78186235-1DBD-D847-FB85-48E2383AC4BE}"/>
              </a:ext>
            </a:extLst>
          </p:cNvPr>
          <p:cNvCxnSpPr>
            <a:cxnSpLocks/>
          </p:cNvCxnSpPr>
          <p:nvPr/>
        </p:nvCxnSpPr>
        <p:spPr>
          <a:xfrm>
            <a:off x="3374834" y="909393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CE7D3D22-55E9-51E3-335C-A3D73A32B801}"/>
              </a:ext>
            </a:extLst>
          </p:cNvPr>
          <p:cNvCxnSpPr>
            <a:cxnSpLocks/>
          </p:cNvCxnSpPr>
          <p:nvPr/>
        </p:nvCxnSpPr>
        <p:spPr>
          <a:xfrm>
            <a:off x="3374834" y="1346341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8DA1C7D6-0B31-EDE2-2A0D-B586273080A9}"/>
              </a:ext>
            </a:extLst>
          </p:cNvPr>
          <p:cNvCxnSpPr>
            <a:cxnSpLocks/>
          </p:cNvCxnSpPr>
          <p:nvPr/>
        </p:nvCxnSpPr>
        <p:spPr>
          <a:xfrm>
            <a:off x="3374834" y="1783289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D2533C1-AE32-6557-01D5-7AD45568BFDD}"/>
              </a:ext>
            </a:extLst>
          </p:cNvPr>
          <p:cNvCxnSpPr>
            <a:cxnSpLocks/>
          </p:cNvCxnSpPr>
          <p:nvPr/>
        </p:nvCxnSpPr>
        <p:spPr>
          <a:xfrm>
            <a:off x="3374834" y="2220237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18FAD714-1194-7D2A-5815-7071D1B18422}"/>
              </a:ext>
            </a:extLst>
          </p:cNvPr>
          <p:cNvCxnSpPr>
            <a:cxnSpLocks/>
          </p:cNvCxnSpPr>
          <p:nvPr/>
        </p:nvCxnSpPr>
        <p:spPr>
          <a:xfrm>
            <a:off x="3374834" y="2657184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85370F4-1C85-E381-6589-8EE9CFB13AA1}"/>
              </a:ext>
            </a:extLst>
          </p:cNvPr>
          <p:cNvSpPr txBox="1"/>
          <p:nvPr/>
        </p:nvSpPr>
        <p:spPr>
          <a:xfrm>
            <a:off x="3599622" y="545700"/>
            <a:ext cx="503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x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BCFBC28-18F0-649D-4C8D-65C13E6AA4FA}"/>
              </a:ext>
            </a:extLst>
          </p:cNvPr>
          <p:cNvSpPr txBox="1"/>
          <p:nvPr/>
        </p:nvSpPr>
        <p:spPr>
          <a:xfrm>
            <a:off x="4277601" y="71377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(-19)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D46E5A9-8451-3D1A-5F85-C82B83B9B424}"/>
              </a:ext>
            </a:extLst>
          </p:cNvPr>
          <p:cNvSpPr txBox="1"/>
          <p:nvPr/>
        </p:nvSpPr>
        <p:spPr>
          <a:xfrm>
            <a:off x="4277601" y="114961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(-10)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01C8429-799F-36CD-8E39-BAFA6445BA4D}"/>
              </a:ext>
            </a:extLst>
          </p:cNvPr>
          <p:cNvSpPr txBox="1"/>
          <p:nvPr/>
        </p:nvSpPr>
        <p:spPr>
          <a:xfrm>
            <a:off x="4277601" y="1585454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(-7)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F0F2BB4-9D80-D1E9-4DF7-5B009131B3D8}"/>
              </a:ext>
            </a:extLst>
          </p:cNvPr>
          <p:cNvSpPr txBox="1"/>
          <p:nvPr/>
        </p:nvSpPr>
        <p:spPr>
          <a:xfrm>
            <a:off x="4277601" y="2021292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(14)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B1189EF-0438-49F5-5047-E227D6E6B4C5}"/>
              </a:ext>
            </a:extLst>
          </p:cNvPr>
          <p:cNvSpPr txBox="1"/>
          <p:nvPr/>
        </p:nvSpPr>
        <p:spPr>
          <a:xfrm>
            <a:off x="4277601" y="2457129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(22)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1AC555F-939B-A3B1-798C-5C61E7ACC885}"/>
              </a:ext>
            </a:extLst>
          </p:cNvPr>
          <p:cNvSpPr txBox="1"/>
          <p:nvPr/>
        </p:nvSpPr>
        <p:spPr>
          <a:xfrm>
            <a:off x="5011991" y="70933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361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235DA94-A22E-C001-3F6B-D2EAD2050FFC}"/>
              </a:ext>
            </a:extLst>
          </p:cNvPr>
          <p:cNvSpPr txBox="1"/>
          <p:nvPr/>
        </p:nvSpPr>
        <p:spPr>
          <a:xfrm>
            <a:off x="5011991" y="115077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100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94109A4-8235-5082-6B5A-B6D2FFD425DC}"/>
              </a:ext>
            </a:extLst>
          </p:cNvPr>
          <p:cNvSpPr txBox="1"/>
          <p:nvPr/>
        </p:nvSpPr>
        <p:spPr>
          <a:xfrm>
            <a:off x="5011991" y="159221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49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3FD4274-91D6-CF7E-1AE9-11DA665D4DC9}"/>
              </a:ext>
            </a:extLst>
          </p:cNvPr>
          <p:cNvSpPr txBox="1"/>
          <p:nvPr/>
        </p:nvSpPr>
        <p:spPr>
          <a:xfrm>
            <a:off x="5011991" y="203365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196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24C1021-560D-A5DE-A51E-EAAD8F6323E4}"/>
              </a:ext>
            </a:extLst>
          </p:cNvPr>
          <p:cNvSpPr txBox="1"/>
          <p:nvPr/>
        </p:nvSpPr>
        <p:spPr>
          <a:xfrm>
            <a:off x="5011991" y="247509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484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cxnSp>
        <p:nvCxnSpPr>
          <p:cNvPr id="14" name="Conector reto 11">
            <a:extLst>
              <a:ext uri="{FF2B5EF4-FFF2-40B4-BE49-F238E27FC236}">
                <a16:creationId xmlns:a16="http://schemas.microsoft.com/office/drawing/2014/main" id="{738E0A03-4B42-E661-BF6C-9474CDB80A21}"/>
              </a:ext>
            </a:extLst>
          </p:cNvPr>
          <p:cNvCxnSpPr>
            <a:cxnSpLocks/>
          </p:cNvCxnSpPr>
          <p:nvPr/>
        </p:nvCxnSpPr>
        <p:spPr>
          <a:xfrm>
            <a:off x="5214948" y="2885793"/>
            <a:ext cx="10252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76C671B-C5A6-5728-C998-8E6D8B0EA887}"/>
              </a:ext>
            </a:extLst>
          </p:cNvPr>
          <p:cNvSpPr txBox="1"/>
          <p:nvPr/>
        </p:nvSpPr>
        <p:spPr>
          <a:xfrm>
            <a:off x="5890260" y="2421402"/>
            <a:ext cx="52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9FE4D17-A81C-EDB5-D652-D7A1C0791522}"/>
              </a:ext>
            </a:extLst>
          </p:cNvPr>
          <p:cNvSpPr txBox="1"/>
          <p:nvPr/>
        </p:nvSpPr>
        <p:spPr>
          <a:xfrm>
            <a:off x="5110150" y="2960384"/>
            <a:ext cx="1084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1.190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1759E61-B86B-5EA4-6B9B-2D3D7351CC17}"/>
                  </a:ext>
                </a:extLst>
              </p:cNvPr>
              <p:cNvSpPr txBox="1"/>
              <p:nvPr/>
            </p:nvSpPr>
            <p:spPr>
              <a:xfrm>
                <a:off x="1659727" y="3954277"/>
                <a:ext cx="2826158" cy="587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 smtClean="0">
                              <a:solidFill>
                                <a:srgbClr val="2794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000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Soma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000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 - 1</m:t>
                          </m:r>
                        </m:den>
                      </m:f>
                      <m:r>
                        <m:rPr>
                          <m:nor/>
                        </m:rPr>
                        <a:rPr lang="pt-BR" sz="2000" b="0" i="0" smtClean="0">
                          <a:solidFill>
                            <a:srgbClr val="2794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b="0" i="0" smtClean="0">
                          <a:solidFill>
                            <a:srgbClr val="2794A0"/>
                          </a:solidFill>
                          <a:latin typeface="Nunito" pitchFamily="2" charset="77"/>
                        </a:rPr>
                        <m:t>= </m:t>
                      </m:r>
                      <m:f>
                        <m:fPr>
                          <m:ctrlPr>
                            <a:rPr lang="pt-BR" sz="2000" i="1" smtClean="0">
                              <a:solidFill>
                                <a:srgbClr val="2794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000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1.190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000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4</m:t>
                          </m:r>
                        </m:den>
                      </m:f>
                      <m:r>
                        <m:rPr>
                          <m:nor/>
                        </m:rPr>
                        <a:rPr lang="pt-BR" sz="2000" b="0" i="0" smtClean="0">
                          <a:solidFill>
                            <a:srgbClr val="2794A0"/>
                          </a:solidFill>
                          <a:latin typeface="Nunito" pitchFamily="2" charset="77"/>
                        </a:rPr>
                        <m:t> =  297,5</m:t>
                      </m:r>
                    </m:oMath>
                  </m:oMathPara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41759E61-B86B-5EA4-6B9B-2D3D7351C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727" y="3954277"/>
                <a:ext cx="2826158" cy="587405"/>
              </a:xfrm>
              <a:prstGeom prst="rect">
                <a:avLst/>
              </a:prstGeom>
              <a:blipFill>
                <a:blip r:embed="rId2"/>
                <a:stretch>
                  <a:fillRect l="-1339" t="-2128" r="-1786" b="-34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01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1F8AD-70F3-2D3F-A1B2-882131512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612AFB34-ED9F-9EA1-B790-2989B6AB30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327131"/>
              </p:ext>
            </p:extLst>
          </p:nvPr>
        </p:nvGraphicFramePr>
        <p:xfrm>
          <a:off x="574040" y="302286"/>
          <a:ext cx="1917700" cy="2601438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P.A. (mmHg)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0144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95C48D63-1E1B-E4F1-FF42-3A25B50D0C8F}"/>
              </a:ext>
            </a:extLst>
          </p:cNvPr>
          <p:cNvSpPr txBox="1"/>
          <p:nvPr/>
        </p:nvSpPr>
        <p:spPr>
          <a:xfrm>
            <a:off x="719205" y="3086602"/>
            <a:ext cx="162736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  <a:latin typeface="Nunito" pitchFamily="2" charset="77"/>
              </a:rPr>
              <a:t>Média = 130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6A61DA1-102C-905A-2D2B-E8D8FDBDFA45}"/>
              </a:ext>
            </a:extLst>
          </p:cNvPr>
          <p:cNvSpPr txBox="1"/>
          <p:nvPr/>
        </p:nvSpPr>
        <p:spPr>
          <a:xfrm>
            <a:off x="1851660" y="745755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-19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B5146FE-4C94-3B72-29FC-305CFB25EB0C}"/>
              </a:ext>
            </a:extLst>
          </p:cNvPr>
          <p:cNvSpPr txBox="1"/>
          <p:nvPr/>
        </p:nvSpPr>
        <p:spPr>
          <a:xfrm>
            <a:off x="1851660" y="1178091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-10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3A88B41-3610-14B4-94B0-0821A4AE3AE0}"/>
              </a:ext>
            </a:extLst>
          </p:cNvPr>
          <p:cNvSpPr txBox="1"/>
          <p:nvPr/>
        </p:nvSpPr>
        <p:spPr>
          <a:xfrm>
            <a:off x="1851660" y="1610427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-7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51FD249-691E-DECF-EB76-FF5EC26C8C72}"/>
              </a:ext>
            </a:extLst>
          </p:cNvPr>
          <p:cNvSpPr txBox="1"/>
          <p:nvPr/>
        </p:nvSpPr>
        <p:spPr>
          <a:xfrm>
            <a:off x="1851660" y="2042763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14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3B9977D-1DB7-0176-0E0A-6C3B2B2016D0}"/>
              </a:ext>
            </a:extLst>
          </p:cNvPr>
          <p:cNvSpPr txBox="1"/>
          <p:nvPr/>
        </p:nvSpPr>
        <p:spPr>
          <a:xfrm>
            <a:off x="1851660" y="2475098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- 130 = 22</a:t>
            </a:r>
          </a:p>
        </p:txBody>
      </p:sp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7F2576A3-B1B1-C8C5-1AE9-956AC8006E5B}"/>
              </a:ext>
            </a:extLst>
          </p:cNvPr>
          <p:cNvCxnSpPr>
            <a:cxnSpLocks/>
          </p:cNvCxnSpPr>
          <p:nvPr/>
        </p:nvCxnSpPr>
        <p:spPr>
          <a:xfrm>
            <a:off x="3374834" y="909393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56D24FC6-2920-19C5-C173-7F4B0E8910DA}"/>
              </a:ext>
            </a:extLst>
          </p:cNvPr>
          <p:cNvCxnSpPr>
            <a:cxnSpLocks/>
          </p:cNvCxnSpPr>
          <p:nvPr/>
        </p:nvCxnSpPr>
        <p:spPr>
          <a:xfrm>
            <a:off x="3374834" y="1346341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BCFDC4C6-FE43-8DD3-110B-63B1136E80D1}"/>
              </a:ext>
            </a:extLst>
          </p:cNvPr>
          <p:cNvCxnSpPr>
            <a:cxnSpLocks/>
          </p:cNvCxnSpPr>
          <p:nvPr/>
        </p:nvCxnSpPr>
        <p:spPr>
          <a:xfrm>
            <a:off x="3374834" y="1783289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706BD63-B58C-B6B7-511A-265CABDD9CD0}"/>
              </a:ext>
            </a:extLst>
          </p:cNvPr>
          <p:cNvCxnSpPr>
            <a:cxnSpLocks/>
          </p:cNvCxnSpPr>
          <p:nvPr/>
        </p:nvCxnSpPr>
        <p:spPr>
          <a:xfrm>
            <a:off x="3374834" y="2220237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17DD95F-8900-6719-F6C5-E8D44DD05F13}"/>
              </a:ext>
            </a:extLst>
          </p:cNvPr>
          <p:cNvCxnSpPr>
            <a:cxnSpLocks/>
          </p:cNvCxnSpPr>
          <p:nvPr/>
        </p:nvCxnSpPr>
        <p:spPr>
          <a:xfrm>
            <a:off x="3374834" y="2657184"/>
            <a:ext cx="9262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75C15B1-9884-54A1-B0AC-2C40A709C4F7}"/>
              </a:ext>
            </a:extLst>
          </p:cNvPr>
          <p:cNvSpPr txBox="1"/>
          <p:nvPr/>
        </p:nvSpPr>
        <p:spPr>
          <a:xfrm>
            <a:off x="3599622" y="545700"/>
            <a:ext cx="503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x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8E07B94-4A73-019C-2B4F-D28C8ED0E55C}"/>
              </a:ext>
            </a:extLst>
          </p:cNvPr>
          <p:cNvSpPr txBox="1"/>
          <p:nvPr/>
        </p:nvSpPr>
        <p:spPr>
          <a:xfrm>
            <a:off x="4277601" y="71377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(-19)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26A0C21-D340-BE62-70A9-B1B9DDB7CCC5}"/>
              </a:ext>
            </a:extLst>
          </p:cNvPr>
          <p:cNvSpPr txBox="1"/>
          <p:nvPr/>
        </p:nvSpPr>
        <p:spPr>
          <a:xfrm>
            <a:off x="4277601" y="1149616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(-10)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DC1BD63-DFA1-D403-3213-19ED08D12E3B}"/>
              </a:ext>
            </a:extLst>
          </p:cNvPr>
          <p:cNvSpPr txBox="1"/>
          <p:nvPr/>
        </p:nvSpPr>
        <p:spPr>
          <a:xfrm>
            <a:off x="4277601" y="1585454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(-7)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3F30B7B-AF02-B123-19D3-71811B7DFE86}"/>
              </a:ext>
            </a:extLst>
          </p:cNvPr>
          <p:cNvSpPr txBox="1"/>
          <p:nvPr/>
        </p:nvSpPr>
        <p:spPr>
          <a:xfrm>
            <a:off x="4277601" y="2021292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(14)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3D0DBA4-4BED-03AE-F485-E2D37C385456}"/>
              </a:ext>
            </a:extLst>
          </p:cNvPr>
          <p:cNvSpPr txBox="1"/>
          <p:nvPr/>
        </p:nvSpPr>
        <p:spPr>
          <a:xfrm>
            <a:off x="4277601" y="2457129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(22)</a:t>
            </a:r>
            <a:r>
              <a:rPr lang="pt-BR" sz="2000" baseline="30000" dirty="0">
                <a:latin typeface="Nunito" pitchFamily="2" charset="77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DF594E7-0E37-43D4-3838-AA2935518D64}"/>
              </a:ext>
            </a:extLst>
          </p:cNvPr>
          <p:cNvSpPr txBox="1"/>
          <p:nvPr/>
        </p:nvSpPr>
        <p:spPr>
          <a:xfrm>
            <a:off x="5011991" y="70933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361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32DF9E3-1BD8-13DE-4130-326C16DEDA36}"/>
              </a:ext>
            </a:extLst>
          </p:cNvPr>
          <p:cNvSpPr txBox="1"/>
          <p:nvPr/>
        </p:nvSpPr>
        <p:spPr>
          <a:xfrm>
            <a:off x="5011991" y="115077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100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B5173BE-A155-A1DB-7721-37C4629B93C6}"/>
              </a:ext>
            </a:extLst>
          </p:cNvPr>
          <p:cNvSpPr txBox="1"/>
          <p:nvPr/>
        </p:nvSpPr>
        <p:spPr>
          <a:xfrm>
            <a:off x="5011991" y="159221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49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52E01C0-3177-A13F-D487-30BB9476CA6E}"/>
              </a:ext>
            </a:extLst>
          </p:cNvPr>
          <p:cNvSpPr txBox="1"/>
          <p:nvPr/>
        </p:nvSpPr>
        <p:spPr>
          <a:xfrm>
            <a:off x="5011991" y="203365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196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83B6981-AA63-B0F5-EBCA-45BD662A6525}"/>
              </a:ext>
            </a:extLst>
          </p:cNvPr>
          <p:cNvSpPr txBox="1"/>
          <p:nvPr/>
        </p:nvSpPr>
        <p:spPr>
          <a:xfrm>
            <a:off x="5011991" y="2475098"/>
            <a:ext cx="87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= 484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p:cxnSp>
        <p:nvCxnSpPr>
          <p:cNvPr id="14" name="Conector reto 11">
            <a:extLst>
              <a:ext uri="{FF2B5EF4-FFF2-40B4-BE49-F238E27FC236}">
                <a16:creationId xmlns:a16="http://schemas.microsoft.com/office/drawing/2014/main" id="{C4C3C608-01F4-AFC6-DAD8-8351DEB58C9B}"/>
              </a:ext>
            </a:extLst>
          </p:cNvPr>
          <p:cNvCxnSpPr>
            <a:cxnSpLocks/>
          </p:cNvCxnSpPr>
          <p:nvPr/>
        </p:nvCxnSpPr>
        <p:spPr>
          <a:xfrm>
            <a:off x="5214948" y="2885793"/>
            <a:ext cx="10252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2E2B2BD-35F9-26F9-6C43-2FE41F570416}"/>
              </a:ext>
            </a:extLst>
          </p:cNvPr>
          <p:cNvSpPr txBox="1"/>
          <p:nvPr/>
        </p:nvSpPr>
        <p:spPr>
          <a:xfrm>
            <a:off x="5890260" y="2421402"/>
            <a:ext cx="525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835BEB1-7E32-9557-3615-D456EA392808}"/>
              </a:ext>
            </a:extLst>
          </p:cNvPr>
          <p:cNvSpPr txBox="1"/>
          <p:nvPr/>
        </p:nvSpPr>
        <p:spPr>
          <a:xfrm>
            <a:off x="5110150" y="2960384"/>
            <a:ext cx="1084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Nunito" pitchFamily="2" charset="77"/>
                <a:cs typeface="Arial" panose="020B0604020202020204" pitchFamily="34" charset="0"/>
              </a:rPr>
              <a:t>1.190</a:t>
            </a:r>
            <a:endParaRPr lang="pt-BR" sz="2000" baseline="30000" dirty="0">
              <a:latin typeface="Nunito" pitchFamily="2" charset="77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8894A872-E863-81E0-7B70-94F0F2D92FFD}"/>
                  </a:ext>
                </a:extLst>
              </p:cNvPr>
              <p:cNvSpPr txBox="1"/>
              <p:nvPr/>
            </p:nvSpPr>
            <p:spPr>
              <a:xfrm>
                <a:off x="1659727" y="3954277"/>
                <a:ext cx="2826158" cy="5874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000" b="0" i="0" smtClean="0">
                              <a:solidFill>
                                <a:schemeClr val="tx1"/>
                              </a:solidFill>
                              <a:latin typeface="Nunito" pitchFamily="2" charset="77"/>
                            </a:rPr>
                            <m:t>Soma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000" b="0" i="0" smtClean="0">
                              <a:solidFill>
                                <a:schemeClr val="tx1"/>
                              </a:solidFill>
                              <a:latin typeface="Nunito" pitchFamily="2" charset="77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pt-BR" sz="2000" b="0" i="0" smtClean="0">
                              <a:solidFill>
                                <a:schemeClr val="tx1"/>
                              </a:solidFill>
                              <a:latin typeface="Nunito" pitchFamily="2" charset="77"/>
                            </a:rPr>
                            <m:t> - 1</m:t>
                          </m:r>
                        </m:den>
                      </m:f>
                      <m:r>
                        <m:rPr>
                          <m:nor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m:t>= </m:t>
                      </m:r>
                      <m:f>
                        <m:fPr>
                          <m:ctrlPr>
                            <a:rPr lang="pt-B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000" b="0" i="0" smtClean="0">
                              <a:solidFill>
                                <a:schemeClr val="tx1"/>
                              </a:solidFill>
                              <a:latin typeface="Nunito" pitchFamily="2" charset="77"/>
                            </a:rPr>
                            <m:t>1.190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000" b="0" i="0" smtClean="0">
                              <a:solidFill>
                                <a:schemeClr val="tx1"/>
                              </a:solidFill>
                              <a:latin typeface="Nunito" pitchFamily="2" charset="77"/>
                            </a:rPr>
                            <m:t>4</m:t>
                          </m:r>
                        </m:den>
                      </m:f>
                      <m:r>
                        <m:rPr>
                          <m:nor/>
                        </m:rPr>
                        <a:rPr lang="pt-BR" sz="2000" b="0" i="0" smtClean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m:t> =  </m:t>
                      </m:r>
                      <m:r>
                        <m:rPr>
                          <m:nor/>
                        </m:rPr>
                        <a:rPr lang="pt-BR" sz="2000" b="0" i="0" smtClean="0">
                          <a:solidFill>
                            <a:srgbClr val="2794A0"/>
                          </a:solidFill>
                          <a:latin typeface="Nunito" pitchFamily="2" charset="77"/>
                        </a:rPr>
                        <m:t>297,5</m:t>
                      </m:r>
                    </m:oMath>
                  </m:oMathPara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8894A872-E863-81E0-7B70-94F0F2D92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727" y="3954277"/>
                <a:ext cx="2826158" cy="587405"/>
              </a:xfrm>
              <a:prstGeom prst="rect">
                <a:avLst/>
              </a:prstGeom>
              <a:blipFill>
                <a:blip r:embed="rId2"/>
                <a:stretch>
                  <a:fillRect l="-1339" t="-2128" r="-1786" b="-34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>
            <a:extLst>
              <a:ext uri="{FF2B5EF4-FFF2-40B4-BE49-F238E27FC236}">
                <a16:creationId xmlns:a16="http://schemas.microsoft.com/office/drawing/2014/main" id="{A9FB2A19-0594-96C3-BBA9-62214E5E954C}"/>
              </a:ext>
            </a:extLst>
          </p:cNvPr>
          <p:cNvSpPr txBox="1"/>
          <p:nvPr/>
        </p:nvSpPr>
        <p:spPr>
          <a:xfrm>
            <a:off x="4451784" y="4091712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2794A0"/>
                </a:solidFill>
                <a:latin typeface="Nunito" pitchFamily="2" charset="77"/>
              </a:rPr>
              <a:t>mmHg</a:t>
            </a:r>
            <a:r>
              <a:rPr lang="pt-BR" sz="2000" baseline="30000" dirty="0">
                <a:solidFill>
                  <a:srgbClr val="2794A0"/>
                </a:solidFill>
                <a:latin typeface="Nunito" pitchFamily="2" charset="7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22988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8D132-C780-BCB3-F31D-4E59A1C63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E83501E-4FFA-B686-AE60-067B51C2E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445817"/>
              </p:ext>
            </p:extLst>
          </p:nvPr>
        </p:nvGraphicFramePr>
        <p:xfrm>
          <a:off x="2585720" y="2128281"/>
          <a:ext cx="1917700" cy="2601438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P.A. (mmHg)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0144"/>
                  </a:ext>
                </a:extLst>
              </a:tr>
            </a:tbl>
          </a:graphicData>
        </a:graphic>
      </p:graphicFrame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2CF9F4C9-9968-0F9E-53A2-F3709F52E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895290"/>
              </p:ext>
            </p:extLst>
          </p:nvPr>
        </p:nvGraphicFramePr>
        <p:xfrm>
          <a:off x="6029960" y="2128281"/>
          <a:ext cx="1917700" cy="2601438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P.A. (mmHg)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0144"/>
                  </a:ext>
                </a:extLst>
              </a:tr>
            </a:tbl>
          </a:graphicData>
        </a:graphic>
      </p:graphicFrame>
      <p:sp>
        <p:nvSpPr>
          <p:cNvPr id="31" name="CaixaDeTexto 30">
            <a:extLst>
              <a:ext uri="{FF2B5EF4-FFF2-40B4-BE49-F238E27FC236}">
                <a16:creationId xmlns:a16="http://schemas.microsoft.com/office/drawing/2014/main" id="{FF4EC0AF-3153-0B5E-6B2B-EF540EB6856E}"/>
              </a:ext>
            </a:extLst>
          </p:cNvPr>
          <p:cNvSpPr txBox="1"/>
          <p:nvPr/>
        </p:nvSpPr>
        <p:spPr>
          <a:xfrm>
            <a:off x="2954504" y="1728171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Nunito" pitchFamily="2" charset="77"/>
              </a:rPr>
              <a:t>Grupo A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E003288-4FAE-22DE-F170-2F1E95A9E60F}"/>
              </a:ext>
            </a:extLst>
          </p:cNvPr>
          <p:cNvSpPr txBox="1"/>
          <p:nvPr/>
        </p:nvSpPr>
        <p:spPr>
          <a:xfrm>
            <a:off x="6398744" y="1728171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Nunito" pitchFamily="2" charset="77"/>
              </a:rPr>
              <a:t>Grupo </a:t>
            </a:r>
            <a:r>
              <a:rPr lang="pt-BR" sz="2000" b="1" dirty="0" err="1">
                <a:latin typeface="Nunito" pitchFamily="2" charset="77"/>
              </a:rPr>
              <a:t>B</a:t>
            </a:r>
            <a:endParaRPr lang="pt-BR" sz="2000" b="1" dirty="0">
              <a:latin typeface="Nunito" pitchFamily="2" charset="77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262290F-1C7C-A405-A0C0-466FF2145336}"/>
              </a:ext>
            </a:extLst>
          </p:cNvPr>
          <p:cNvSpPr txBox="1"/>
          <p:nvPr/>
        </p:nvSpPr>
        <p:spPr>
          <a:xfrm>
            <a:off x="2080867" y="4760497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794A0"/>
                </a:solidFill>
                <a:latin typeface="Nunito" pitchFamily="2" charset="77"/>
              </a:rPr>
              <a:t>Variância = 297,5 mmHg</a:t>
            </a:r>
            <a:r>
              <a:rPr lang="pt-BR" b="1" baseline="30000" dirty="0">
                <a:solidFill>
                  <a:srgbClr val="2794A0"/>
                </a:solidFill>
                <a:latin typeface="Nunito" pitchFamily="2" charset="77"/>
              </a:rPr>
              <a:t>2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5256B72-CF16-6593-7E7E-249AAD627D0A}"/>
              </a:ext>
            </a:extLst>
          </p:cNvPr>
          <p:cNvSpPr txBox="1"/>
          <p:nvPr/>
        </p:nvSpPr>
        <p:spPr>
          <a:xfrm>
            <a:off x="5594838" y="476049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794A0"/>
                </a:solidFill>
                <a:latin typeface="Nunito" pitchFamily="2" charset="77"/>
              </a:rPr>
              <a:t>Variância = 34,0 mmHg</a:t>
            </a:r>
            <a:r>
              <a:rPr lang="pt-BR" b="1" baseline="30000" dirty="0">
                <a:solidFill>
                  <a:srgbClr val="2794A0"/>
                </a:solidFill>
                <a:latin typeface="Nunito" pitchFamily="2" charset="7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07258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A4B7E-CF96-7E83-57AE-688DF2C0F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D18F04F-1F7B-B52C-3225-29D18A9BF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738408"/>
              </p:ext>
            </p:extLst>
          </p:nvPr>
        </p:nvGraphicFramePr>
        <p:xfrm>
          <a:off x="2585720" y="779541"/>
          <a:ext cx="1917700" cy="2601438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P.A. (mmHg)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152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0144"/>
                  </a:ext>
                </a:extLst>
              </a:tr>
            </a:tbl>
          </a:graphicData>
        </a:graphic>
      </p:graphicFrame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191048BC-6DB5-CDE9-38B0-C3C842918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330067"/>
              </p:ext>
            </p:extLst>
          </p:nvPr>
        </p:nvGraphicFramePr>
        <p:xfrm>
          <a:off x="6555740" y="779541"/>
          <a:ext cx="1917700" cy="2601438"/>
        </p:xfrm>
        <a:graphic>
          <a:graphicData uri="http://schemas.openxmlformats.org/drawingml/2006/table">
            <a:tbl>
              <a:tblPr/>
              <a:tblGrid>
                <a:gridCol w="191770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P.A. (mmHg)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134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138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90144"/>
                  </a:ext>
                </a:extLst>
              </a:tr>
            </a:tbl>
          </a:graphicData>
        </a:graphic>
      </p:graphicFrame>
      <p:sp>
        <p:nvSpPr>
          <p:cNvPr id="31" name="CaixaDeTexto 30">
            <a:extLst>
              <a:ext uri="{FF2B5EF4-FFF2-40B4-BE49-F238E27FC236}">
                <a16:creationId xmlns:a16="http://schemas.microsoft.com/office/drawing/2014/main" id="{3FA4F983-838C-02C9-59F9-47161EF0103E}"/>
              </a:ext>
            </a:extLst>
          </p:cNvPr>
          <p:cNvSpPr txBox="1"/>
          <p:nvPr/>
        </p:nvSpPr>
        <p:spPr>
          <a:xfrm>
            <a:off x="2954504" y="379431"/>
            <a:ext cx="11801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Nunito" pitchFamily="2" charset="77"/>
              </a:rPr>
              <a:t>Grupo A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4514238-2B2D-06F7-13A0-45FD119E8667}"/>
              </a:ext>
            </a:extLst>
          </p:cNvPr>
          <p:cNvSpPr txBox="1"/>
          <p:nvPr/>
        </p:nvSpPr>
        <p:spPr>
          <a:xfrm>
            <a:off x="6924524" y="379431"/>
            <a:ext cx="1164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latin typeface="Nunito" pitchFamily="2" charset="77"/>
              </a:rPr>
              <a:t>Grupo </a:t>
            </a:r>
            <a:r>
              <a:rPr lang="pt-BR" sz="2000" b="1" dirty="0" err="1">
                <a:latin typeface="Nunito" pitchFamily="2" charset="77"/>
              </a:rPr>
              <a:t>B</a:t>
            </a:r>
            <a:endParaRPr lang="pt-BR" sz="2000" b="1" dirty="0">
              <a:latin typeface="Nunito" pitchFamily="2" charset="77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C826562-5340-4290-9F55-CEF773134AF5}"/>
              </a:ext>
            </a:extLst>
          </p:cNvPr>
          <p:cNvSpPr txBox="1"/>
          <p:nvPr/>
        </p:nvSpPr>
        <p:spPr>
          <a:xfrm>
            <a:off x="2080867" y="3441565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Nunito" pitchFamily="2" charset="77"/>
              </a:rPr>
              <a:t>Variância = 297,5 mmHg</a:t>
            </a:r>
            <a:r>
              <a:rPr lang="pt-BR" baseline="30000" dirty="0">
                <a:latin typeface="Nunito" pitchFamily="2" charset="77"/>
              </a:rPr>
              <a:t>2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2DA76A0-846C-5E18-79A2-0378DF7DFFE9}"/>
              </a:ext>
            </a:extLst>
          </p:cNvPr>
          <p:cNvSpPr txBox="1"/>
          <p:nvPr/>
        </p:nvSpPr>
        <p:spPr>
          <a:xfrm>
            <a:off x="6120618" y="3441565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Nunito" pitchFamily="2" charset="77"/>
              </a:rPr>
              <a:t>Variância = 34,0 mmHg</a:t>
            </a:r>
            <a:r>
              <a:rPr lang="pt-BR" baseline="30000" dirty="0">
                <a:latin typeface="Nunito" pitchFamily="2" charset="77"/>
              </a:rPr>
              <a:t>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19332B4-9F49-F735-FE5B-5B2751D299E9}"/>
              </a:ext>
            </a:extLst>
          </p:cNvPr>
          <p:cNvSpPr txBox="1"/>
          <p:nvPr/>
        </p:nvSpPr>
        <p:spPr>
          <a:xfrm>
            <a:off x="2080867" y="398258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2794A0"/>
                </a:solidFill>
                <a:latin typeface="Nunito" pitchFamily="2" charset="77"/>
              </a:rPr>
              <a:t>Desvio-padrão =</a:t>
            </a:r>
            <a:endParaRPr lang="pt-BR" baseline="30000" dirty="0">
              <a:solidFill>
                <a:srgbClr val="2794A0"/>
              </a:solidFill>
              <a:latin typeface="Nunito" pitchFamily="2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58284D9-3304-3921-650D-4E6C690318A4}"/>
                  </a:ext>
                </a:extLst>
              </p:cNvPr>
              <p:cNvSpPr txBox="1"/>
              <p:nvPr/>
            </p:nvSpPr>
            <p:spPr>
              <a:xfrm>
                <a:off x="3916976" y="3968242"/>
                <a:ext cx="1171731" cy="344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i="1" smtClean="0">
                              <a:solidFill>
                                <a:srgbClr val="2794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pt-BR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Vari</m:t>
                          </m:r>
                          <m:r>
                            <m:rPr>
                              <m:nor/>
                            </m:rPr>
                            <a:rPr lang="pt-BR" i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â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ncia</m:t>
                          </m:r>
                        </m:e>
                      </m:rad>
                    </m:oMath>
                  </m:oMathPara>
                </a14:m>
                <a:endParaRPr lang="pt-BR" dirty="0">
                  <a:solidFill>
                    <a:srgbClr val="2794A0"/>
                  </a:solidFill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A58284D9-3304-3921-650D-4E6C69031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976" y="3968242"/>
                <a:ext cx="1171731" cy="344903"/>
              </a:xfrm>
              <a:prstGeom prst="rect">
                <a:avLst/>
              </a:prstGeom>
              <a:blipFill>
                <a:blip r:embed="rId2"/>
                <a:stretch>
                  <a:fillRect r="-4301" b="-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7F3FD56E-7032-0130-6870-7C57721A6073}"/>
              </a:ext>
            </a:extLst>
          </p:cNvPr>
          <p:cNvSpPr txBox="1"/>
          <p:nvPr/>
        </p:nvSpPr>
        <p:spPr>
          <a:xfrm>
            <a:off x="2080867" y="4384876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2794A0"/>
                </a:solidFill>
                <a:latin typeface="Nunito" pitchFamily="2" charset="77"/>
              </a:rPr>
              <a:t>Desvio-padrão =</a:t>
            </a:r>
            <a:endParaRPr lang="pt-BR" baseline="30000" dirty="0">
              <a:solidFill>
                <a:srgbClr val="2794A0"/>
              </a:solidFill>
              <a:latin typeface="Nunito" pitchFamily="2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DCD93E4-DD53-8CBC-AAB8-07DFF2AE066E}"/>
                  </a:ext>
                </a:extLst>
              </p:cNvPr>
              <p:cNvSpPr txBox="1"/>
              <p:nvPr/>
            </p:nvSpPr>
            <p:spPr>
              <a:xfrm>
                <a:off x="3916976" y="4370533"/>
                <a:ext cx="835100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i="1" smtClean="0">
                              <a:solidFill>
                                <a:srgbClr val="2794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pt-BR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297,5</m:t>
                          </m:r>
                        </m:e>
                      </m:rad>
                    </m:oMath>
                  </m:oMathPara>
                </a14:m>
                <a:endParaRPr lang="pt-BR" dirty="0">
                  <a:solidFill>
                    <a:srgbClr val="2794A0"/>
                  </a:solidFill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DCD93E4-DD53-8CBC-AAB8-07DFF2AE0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976" y="4370533"/>
                <a:ext cx="835100" cy="335413"/>
              </a:xfrm>
              <a:prstGeom prst="rect">
                <a:avLst/>
              </a:prstGeom>
              <a:blipFill>
                <a:blip r:embed="rId3"/>
                <a:stretch>
                  <a:fillRect r="-7463" b="-148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A782B907-4C64-3446-A652-9DBE5BC71948}"/>
              </a:ext>
            </a:extLst>
          </p:cNvPr>
          <p:cNvSpPr txBox="1"/>
          <p:nvPr/>
        </p:nvSpPr>
        <p:spPr>
          <a:xfrm>
            <a:off x="2080867" y="4787167"/>
            <a:ext cx="3331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2794A0"/>
                </a:solidFill>
                <a:latin typeface="Nunito" pitchFamily="2" charset="77"/>
              </a:rPr>
              <a:t>Desvio-padrão = 14,25 mmHg</a:t>
            </a:r>
            <a:endParaRPr lang="pt-BR" baseline="30000" dirty="0">
              <a:solidFill>
                <a:srgbClr val="2794A0"/>
              </a:solidFill>
              <a:latin typeface="Nunito" pitchFamily="2" charset="77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11F147D-81E2-A68E-A252-8CD39A9B91CC}"/>
              </a:ext>
            </a:extLst>
          </p:cNvPr>
          <p:cNvSpPr txBox="1"/>
          <p:nvPr/>
        </p:nvSpPr>
        <p:spPr>
          <a:xfrm>
            <a:off x="6068059" y="3982585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2794A0"/>
                </a:solidFill>
                <a:latin typeface="Nunito" pitchFamily="2" charset="77"/>
              </a:rPr>
              <a:t>Desvio-padrão =</a:t>
            </a:r>
            <a:endParaRPr lang="pt-BR" baseline="30000" dirty="0">
              <a:solidFill>
                <a:srgbClr val="2794A0"/>
              </a:solidFill>
              <a:latin typeface="Nunito" pitchFamily="2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4566073E-DB07-2948-D431-4E83415CB746}"/>
                  </a:ext>
                </a:extLst>
              </p:cNvPr>
              <p:cNvSpPr txBox="1"/>
              <p:nvPr/>
            </p:nvSpPr>
            <p:spPr>
              <a:xfrm>
                <a:off x="7904168" y="3968242"/>
                <a:ext cx="1171731" cy="344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i="1" smtClean="0">
                              <a:solidFill>
                                <a:srgbClr val="2794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pt-BR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Vari</m:t>
                          </m:r>
                          <m:r>
                            <m:rPr>
                              <m:nor/>
                            </m:rPr>
                            <a:rPr lang="pt-BR" i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â</m:t>
                          </m:r>
                          <m:r>
                            <m:rPr>
                              <m:nor/>
                            </m:rPr>
                            <a:rPr lang="pt-BR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ncia</m:t>
                          </m:r>
                        </m:e>
                      </m:rad>
                    </m:oMath>
                  </m:oMathPara>
                </a14:m>
                <a:endParaRPr lang="pt-BR" dirty="0">
                  <a:solidFill>
                    <a:srgbClr val="2794A0"/>
                  </a:solidFill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4566073E-DB07-2948-D431-4E83415CB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168" y="3968242"/>
                <a:ext cx="1171731" cy="344903"/>
              </a:xfrm>
              <a:prstGeom prst="rect">
                <a:avLst/>
              </a:prstGeom>
              <a:blipFill>
                <a:blip r:embed="rId4"/>
                <a:stretch>
                  <a:fillRect r="-4301" b="-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630A6685-99C6-89DF-B29E-2E9E0846B4D4}"/>
              </a:ext>
            </a:extLst>
          </p:cNvPr>
          <p:cNvSpPr txBox="1"/>
          <p:nvPr/>
        </p:nvSpPr>
        <p:spPr>
          <a:xfrm>
            <a:off x="6068059" y="4384876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2794A0"/>
                </a:solidFill>
                <a:latin typeface="Nunito" pitchFamily="2" charset="77"/>
              </a:rPr>
              <a:t>Desvio-padrão =</a:t>
            </a:r>
            <a:endParaRPr lang="pt-BR" baseline="30000" dirty="0">
              <a:solidFill>
                <a:srgbClr val="2794A0"/>
              </a:solidFill>
              <a:latin typeface="Nunito" pitchFamily="2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D5BA5BA-9364-7759-E35E-7658D1950F8D}"/>
                  </a:ext>
                </a:extLst>
              </p:cNvPr>
              <p:cNvSpPr txBox="1"/>
              <p:nvPr/>
            </p:nvSpPr>
            <p:spPr>
              <a:xfrm>
                <a:off x="7904168" y="4370533"/>
                <a:ext cx="697242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i="1" smtClean="0">
                              <a:solidFill>
                                <a:srgbClr val="2794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nor/>
                            </m:rPr>
                            <a:rPr lang="pt-BR" b="0" i="0" smtClean="0">
                              <a:solidFill>
                                <a:srgbClr val="2794A0"/>
                              </a:solidFill>
                              <a:latin typeface="Nunito" pitchFamily="2" charset="77"/>
                            </a:rPr>
                            <m:t>34,0</m:t>
                          </m:r>
                        </m:e>
                      </m:rad>
                    </m:oMath>
                  </m:oMathPara>
                </a14:m>
                <a:endParaRPr lang="pt-BR" dirty="0">
                  <a:solidFill>
                    <a:srgbClr val="2794A0"/>
                  </a:solidFill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BD5BA5BA-9364-7759-E35E-7658D1950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168" y="4370533"/>
                <a:ext cx="697242" cy="335413"/>
              </a:xfrm>
              <a:prstGeom prst="rect">
                <a:avLst/>
              </a:prstGeom>
              <a:blipFill>
                <a:blip r:embed="rId5"/>
                <a:stretch>
                  <a:fillRect r="-8929" b="-148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E98F12D9-F287-CE74-51AB-60CA0372AA03}"/>
              </a:ext>
            </a:extLst>
          </p:cNvPr>
          <p:cNvSpPr txBox="1"/>
          <p:nvPr/>
        </p:nvSpPr>
        <p:spPr>
          <a:xfrm>
            <a:off x="6068059" y="4787167"/>
            <a:ext cx="319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2794A0"/>
                </a:solidFill>
                <a:latin typeface="Nunito" pitchFamily="2" charset="77"/>
              </a:rPr>
              <a:t>Desvio-padrão = 5,83 mmHg</a:t>
            </a:r>
            <a:endParaRPr lang="pt-BR" baseline="30000" dirty="0">
              <a:solidFill>
                <a:srgbClr val="2794A0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1685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D6F3F-69D9-9869-C9C2-65140FCE5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E587728-0687-5258-6FEC-7EFDFD9FE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11552"/>
              </p:ext>
            </p:extLst>
          </p:nvPr>
        </p:nvGraphicFramePr>
        <p:xfrm>
          <a:off x="2585720" y="779541"/>
          <a:ext cx="5598160" cy="2167865"/>
        </p:xfrm>
        <a:graphic>
          <a:graphicData uri="http://schemas.openxmlformats.org/drawingml/2006/table">
            <a:tbl>
              <a:tblPr/>
              <a:tblGrid>
                <a:gridCol w="3929380">
                  <a:extLst>
                    <a:ext uri="{9D8B030D-6E8A-4147-A177-3AD203B41FA5}">
                      <a16:colId xmlns:a16="http://schemas.microsoft.com/office/drawing/2014/main" val="1484477092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1564329272"/>
                    </a:ext>
                  </a:extLst>
                </a:gridCol>
              </a:tblGrid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Medida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Símbolo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96251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Variância amostral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s</a:t>
                      </a:r>
                      <a:r>
                        <a:rPr lang="pt-BR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64448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Variância populacional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σ</a:t>
                      </a:r>
                      <a:r>
                        <a:rPr lang="pt-BR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710486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Desvio-padrão amostral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s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7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5378014"/>
                  </a:ext>
                </a:extLst>
              </a:tr>
              <a:tr h="4335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Desvio-padrão populacional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σ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7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11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82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D78E4B2C-B0A0-4B5B-8708-0858515CF627}"/>
                  </a:ext>
                </a:extLst>
              </p:cNvPr>
              <p:cNvSpPr/>
              <p:nvPr/>
            </p:nvSpPr>
            <p:spPr>
              <a:xfrm>
                <a:off x="1977398" y="1492654"/>
                <a:ext cx="3144002" cy="956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pt-BR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D78E4B2C-B0A0-4B5B-8708-0858515CF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398" y="1492654"/>
                <a:ext cx="3144002" cy="956865"/>
              </a:xfrm>
              <a:prstGeom prst="rect">
                <a:avLst/>
              </a:prstGeom>
              <a:blipFill>
                <a:blip r:embed="rId2"/>
                <a:stretch>
                  <a:fillRect t="-69737" b="-631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69632A4B-32E9-C972-0D07-923B5888A033}"/>
                  </a:ext>
                </a:extLst>
              </p:cNvPr>
              <p:cNvSpPr/>
              <p:nvPr/>
            </p:nvSpPr>
            <p:spPr>
              <a:xfrm>
                <a:off x="1977398" y="3782464"/>
                <a:ext cx="3150030" cy="9687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pt-BR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69632A4B-32E9-C972-0D07-923B5888A0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398" y="3782464"/>
                <a:ext cx="3150030" cy="968727"/>
              </a:xfrm>
              <a:prstGeom prst="rect">
                <a:avLst/>
              </a:prstGeom>
              <a:blipFill>
                <a:blip r:embed="rId3"/>
                <a:stretch>
                  <a:fillRect t="-66234" b="-6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CFC02714-349B-52F2-31EF-A87B0D06DE9B}"/>
              </a:ext>
            </a:extLst>
          </p:cNvPr>
          <p:cNvSpPr txBox="1"/>
          <p:nvPr/>
        </p:nvSpPr>
        <p:spPr>
          <a:xfrm>
            <a:off x="2094513" y="969113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rgbClr val="2794A0"/>
                </a:solidFill>
                <a:latin typeface="Nunito" pitchFamily="2" charset="77"/>
              </a:rPr>
              <a:t>Variância amostral: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EC134B-FE43-8F73-80EF-540A0AFEE916}"/>
              </a:ext>
            </a:extLst>
          </p:cNvPr>
          <p:cNvSpPr txBox="1"/>
          <p:nvPr/>
        </p:nvSpPr>
        <p:spPr>
          <a:xfrm>
            <a:off x="1814788" y="3230225"/>
            <a:ext cx="3469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rgbClr val="2794A0"/>
                </a:solidFill>
                <a:latin typeface="Nunito" pitchFamily="2" charset="77"/>
              </a:rPr>
              <a:t>Variância populacional: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ECDA6DF6-126F-CFD9-81C8-D463CF87E1A2}"/>
                  </a:ext>
                </a:extLst>
              </p:cNvPr>
              <p:cNvSpPr/>
              <p:nvPr/>
            </p:nvSpPr>
            <p:spPr>
              <a:xfrm>
                <a:off x="7833952" y="3028950"/>
                <a:ext cx="1617302" cy="62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ECDA6DF6-126F-CFD9-81C8-D463CF87E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952" y="3028950"/>
                <a:ext cx="1617302" cy="62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F93089A1-5B65-0BCA-7DA6-30F7B5F55895}"/>
              </a:ext>
            </a:extLst>
          </p:cNvPr>
          <p:cNvSpPr txBox="1"/>
          <p:nvPr/>
        </p:nvSpPr>
        <p:spPr>
          <a:xfrm>
            <a:off x="6804604" y="937055"/>
            <a:ext cx="3676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rgbClr val="2794A0"/>
                </a:solidFill>
                <a:latin typeface="Nunito" pitchFamily="2" charset="77"/>
              </a:rPr>
              <a:t>Desvio-padrão amostral: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176C98-58AC-A515-FF46-BDEB9545C199}"/>
              </a:ext>
            </a:extLst>
          </p:cNvPr>
          <p:cNvSpPr txBox="1"/>
          <p:nvPr/>
        </p:nvSpPr>
        <p:spPr>
          <a:xfrm>
            <a:off x="6524876" y="2535227"/>
            <a:ext cx="4235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b="1" dirty="0">
                <a:solidFill>
                  <a:srgbClr val="2794A0"/>
                </a:solidFill>
                <a:latin typeface="Nunito" pitchFamily="2" charset="77"/>
              </a:rPr>
              <a:t>Desvio-padrão populacional: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2DAC694E-2D08-CD8E-6FD3-4F8245C979A4}"/>
                  </a:ext>
                </a:extLst>
              </p:cNvPr>
              <p:cNvSpPr/>
              <p:nvPr/>
            </p:nvSpPr>
            <p:spPr>
              <a:xfrm>
                <a:off x="7833952" y="1430778"/>
                <a:ext cx="1571007" cy="62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2DAC694E-2D08-CD8E-6FD3-4F8245C97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952" y="1430778"/>
                <a:ext cx="1571007" cy="62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98448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456</Words>
  <Application>Microsoft Macintosh PowerPoint</Application>
  <PresentationFormat>Widescreen</PresentationFormat>
  <Paragraphs>186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Nunito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Fiel Peres</dc:creator>
  <cp:lastModifiedBy>Fernanda Peres</cp:lastModifiedBy>
  <cp:revision>119</cp:revision>
  <dcterms:created xsi:type="dcterms:W3CDTF">2020-01-09T01:50:48Z</dcterms:created>
  <dcterms:modified xsi:type="dcterms:W3CDTF">2025-01-03T17:49:27Z</dcterms:modified>
</cp:coreProperties>
</file>