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6"/>
  </p:notesMasterIdLst>
  <p:sldIdLst>
    <p:sldId id="256" r:id="rId2"/>
    <p:sldId id="260" r:id="rId3"/>
    <p:sldId id="261" r:id="rId4"/>
    <p:sldId id="259" r:id="rId5"/>
  </p:sldIdLst>
  <p:sldSz cx="21599525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35" userDrawn="1">
          <p15:clr>
            <a:srgbClr val="A4A3A4"/>
          </p15:clr>
        </p15:guide>
        <p15:guide id="2" pos="680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5284B"/>
    <a:srgbClr val="68357A"/>
    <a:srgbClr val="E28C27"/>
    <a:srgbClr val="2794A0"/>
    <a:srgbClr val="5959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09" autoAdjust="0"/>
    <p:restoredTop sz="94255" autoAdjust="0"/>
  </p:normalViewPr>
  <p:slideViewPr>
    <p:cSldViewPr snapToGrid="0" showGuides="1">
      <p:cViewPr varScale="1">
        <p:scale>
          <a:sx n="62" d="100"/>
          <a:sy n="62" d="100"/>
        </p:scale>
        <p:origin x="152" y="696"/>
      </p:cViewPr>
      <p:guideLst>
        <p:guide orient="horz" pos="2835"/>
        <p:guide pos="680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A59348-3894-4A11-9D98-4DBC5CC7DD3C}" type="datetimeFigureOut">
              <a:rPr lang="pt-BR" smtClean="0"/>
              <a:t>12/06/2025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274638" y="1143000"/>
            <a:ext cx="74072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AC6C04-AF45-443A-9603-31BAEA0DF42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69339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-274638" y="1143000"/>
            <a:ext cx="7407276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C6C04-AF45-443A-9603-31BAEA0DF429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39595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-274638" y="1143000"/>
            <a:ext cx="7407276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C6C04-AF45-443A-9603-31BAEA0DF429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77747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-274638" y="1143000"/>
            <a:ext cx="7407276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C6C04-AF45-443A-9603-31BAEA0DF429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5767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-274638" y="1143000"/>
            <a:ext cx="7407276" cy="30861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6AC6C04-AF45-443A-9603-31BAEA0DF429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87711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9941" y="1472842"/>
            <a:ext cx="16199644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4726842"/>
            <a:ext cx="16199644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C6E60-F727-41EB-B207-8C63B608B99F}" type="datetimeFigureOut">
              <a:rPr lang="pt-BR" smtClean="0"/>
              <a:t>12/06/2025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6FF-08AF-452D-A742-E3F5003007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93242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C6E60-F727-41EB-B207-8C63B608B99F}" type="datetimeFigureOut">
              <a:rPr lang="pt-BR" smtClean="0"/>
              <a:t>12/06/2025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6FF-08AF-452D-A742-E3F5003007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0632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0" y="479142"/>
            <a:ext cx="4657398" cy="7626692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7" y="479142"/>
            <a:ext cx="13702199" cy="7626692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C6E60-F727-41EB-B207-8C63B608B99F}" type="datetimeFigureOut">
              <a:rPr lang="pt-BR" smtClean="0"/>
              <a:t>12/06/2025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6FF-08AF-452D-A742-E3F5003007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72071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7A360538-D174-4042-A6C4-9F3BD4A6247F}"/>
              </a:ext>
            </a:extLst>
          </p:cNvPr>
          <p:cNvSpPr/>
          <p:nvPr userDrawn="1"/>
        </p:nvSpPr>
        <p:spPr>
          <a:xfrm>
            <a:off x="-16328" y="7000"/>
            <a:ext cx="7200000" cy="9000397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0B66D8B8-FCA4-0549-BCEF-410E4BED8871}"/>
              </a:ext>
            </a:extLst>
          </p:cNvPr>
          <p:cNvSpPr/>
          <p:nvPr userDrawn="1"/>
        </p:nvSpPr>
        <p:spPr>
          <a:xfrm>
            <a:off x="7199763" y="7000"/>
            <a:ext cx="7200000" cy="9000397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81DE1ECE-26D4-6040-A1DB-EF560232552E}"/>
              </a:ext>
            </a:extLst>
          </p:cNvPr>
          <p:cNvSpPr/>
          <p:nvPr userDrawn="1"/>
        </p:nvSpPr>
        <p:spPr>
          <a:xfrm>
            <a:off x="14415854" y="7000"/>
            <a:ext cx="7200000" cy="9000397"/>
          </a:xfrm>
          <a:prstGeom prst="rect">
            <a:avLst/>
          </a:prstGeom>
          <a:noFill/>
          <a:ln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800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1BD8045A-3B96-0917-3F40-67F3D027EC74}"/>
              </a:ext>
            </a:extLst>
          </p:cNvPr>
          <p:cNvSpPr/>
          <p:nvPr userDrawn="1"/>
        </p:nvSpPr>
        <p:spPr>
          <a:xfrm>
            <a:off x="-16328" y="899769"/>
            <a:ext cx="21599525" cy="7200000"/>
          </a:xfrm>
          <a:prstGeom prst="rect">
            <a:avLst/>
          </a:prstGeom>
          <a:noFill/>
          <a:ln w="2857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894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5498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C6E60-F727-41EB-B207-8C63B608B99F}" type="datetimeFigureOut">
              <a:rPr lang="pt-BR" smtClean="0"/>
              <a:t>12/06/2025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6FF-08AF-452D-A742-E3F5003007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7720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8" y="2243636"/>
            <a:ext cx="18629590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8" y="6022609"/>
            <a:ext cx="18629590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75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C6E60-F727-41EB-B207-8C63B608B99F}" type="datetimeFigureOut">
              <a:rPr lang="pt-BR" smtClean="0"/>
              <a:t>12/06/2025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6FF-08AF-452D-A742-E3F5003007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02505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2395710"/>
            <a:ext cx="9179798" cy="571012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2395710"/>
            <a:ext cx="9179798" cy="5710124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C6E60-F727-41EB-B207-8C63B608B99F}" type="datetimeFigureOut">
              <a:rPr lang="pt-BR" smtClean="0"/>
              <a:t>12/06/2025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6FF-08AF-452D-A742-E3F5003007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9868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479143"/>
            <a:ext cx="18629590" cy="173949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1" y="2206137"/>
            <a:ext cx="9137611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1" y="3287331"/>
            <a:ext cx="9137611" cy="483516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0" y="2206137"/>
            <a:ext cx="9182611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0" y="3287331"/>
            <a:ext cx="9182611" cy="483516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C6E60-F727-41EB-B207-8C63B608B99F}" type="datetimeFigureOut">
              <a:rPr lang="pt-BR" smtClean="0"/>
              <a:t>12/06/2025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6FF-08AF-452D-A742-E3F5003007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84845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C6E60-F727-41EB-B207-8C63B608B99F}" type="datetimeFigureOut">
              <a:rPr lang="pt-BR" smtClean="0"/>
              <a:t>12/06/2025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6FF-08AF-452D-A742-E3F5003007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0519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6/12/25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305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599969"/>
            <a:ext cx="6966408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1295767"/>
            <a:ext cx="10934760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2699862"/>
            <a:ext cx="6966408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C6E60-F727-41EB-B207-8C63B608B99F}" type="datetimeFigureOut">
              <a:rPr lang="pt-BR" smtClean="0"/>
              <a:t>12/06/2025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6FF-08AF-452D-A742-E3F5003007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44355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2" y="599969"/>
            <a:ext cx="6966408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1295767"/>
            <a:ext cx="10934760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2" y="2699862"/>
            <a:ext cx="6966408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C6E60-F727-41EB-B207-8C63B608B99F}" type="datetimeFigureOut">
              <a:rPr lang="pt-BR" smtClean="0"/>
              <a:t>12/06/2025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6756FF-08AF-452D-A742-E3F5003007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4223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479143"/>
            <a:ext cx="18629590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2395710"/>
            <a:ext cx="18629590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8341239"/>
            <a:ext cx="4859893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7C6E60-F727-41EB-B207-8C63B608B99F}" type="datetimeFigureOut">
              <a:rPr lang="pt-BR" smtClean="0"/>
              <a:t>12/06/2025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8341239"/>
            <a:ext cx="7289840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8341239"/>
            <a:ext cx="4859893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6756FF-08AF-452D-A742-E3F50030072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3851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61" r:id="rId13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tângulo 9">
            <a:extLst>
              <a:ext uri="{FF2B5EF4-FFF2-40B4-BE49-F238E27FC236}">
                <a16:creationId xmlns:a16="http://schemas.microsoft.com/office/drawing/2014/main" id="{2D967A7F-6EB4-7B1C-89C9-7BB6CAF25713}"/>
              </a:ext>
            </a:extLst>
          </p:cNvPr>
          <p:cNvSpPr/>
          <p:nvPr/>
        </p:nvSpPr>
        <p:spPr>
          <a:xfrm>
            <a:off x="1430095" y="360132"/>
            <a:ext cx="8707582" cy="1600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388B16AE-9DE6-4348-BAEB-340A991809A3}"/>
              </a:ext>
            </a:extLst>
          </p:cNvPr>
          <p:cNvSpPr txBox="1"/>
          <p:nvPr/>
        </p:nvSpPr>
        <p:spPr>
          <a:xfrm>
            <a:off x="2366065" y="8448286"/>
            <a:ext cx="2591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@</a:t>
            </a:r>
            <a:r>
              <a:rPr lang="pt-BR" sz="2000" dirty="0" err="1">
                <a:solidFill>
                  <a:schemeClr val="bg1">
                    <a:lumMod val="75000"/>
                  </a:schemeClr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estatisticaaplicada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Nunito" panose="000005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1" name="CaixaDeTexto 70">
            <a:extLst>
              <a:ext uri="{FF2B5EF4-FFF2-40B4-BE49-F238E27FC236}">
                <a16:creationId xmlns:a16="http://schemas.microsoft.com/office/drawing/2014/main" id="{D292049D-170F-4EEA-8FED-0A7FEAB33B1B}"/>
              </a:ext>
            </a:extLst>
          </p:cNvPr>
          <p:cNvSpPr txBox="1"/>
          <p:nvPr/>
        </p:nvSpPr>
        <p:spPr>
          <a:xfrm>
            <a:off x="9547915" y="8448286"/>
            <a:ext cx="2591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@</a:t>
            </a:r>
            <a:r>
              <a:rPr lang="pt-BR" sz="2000" dirty="0" err="1">
                <a:solidFill>
                  <a:schemeClr val="bg1">
                    <a:lumMod val="75000"/>
                  </a:schemeClr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estatisticaaplicada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Nunito" panose="000005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2" name="CaixaDeTexto 71">
            <a:extLst>
              <a:ext uri="{FF2B5EF4-FFF2-40B4-BE49-F238E27FC236}">
                <a16:creationId xmlns:a16="http://schemas.microsoft.com/office/drawing/2014/main" id="{E9DD49C5-96FD-4FE4-B3CA-C44158EF6402}"/>
              </a:ext>
            </a:extLst>
          </p:cNvPr>
          <p:cNvSpPr txBox="1"/>
          <p:nvPr/>
        </p:nvSpPr>
        <p:spPr>
          <a:xfrm>
            <a:off x="16757259" y="8448286"/>
            <a:ext cx="2591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@</a:t>
            </a:r>
            <a:r>
              <a:rPr lang="pt-BR" sz="2000" dirty="0" err="1">
                <a:solidFill>
                  <a:schemeClr val="bg1">
                    <a:lumMod val="75000"/>
                  </a:schemeClr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estatisticaaplicada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Nunito" panose="000005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0B2DE0A8-79A7-5E06-9B42-D10E71AC1501}"/>
              </a:ext>
            </a:extLst>
          </p:cNvPr>
          <p:cNvSpPr txBox="1"/>
          <p:nvPr/>
        </p:nvSpPr>
        <p:spPr>
          <a:xfrm>
            <a:off x="14917365" y="594150"/>
            <a:ext cx="608833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latin typeface="Nunito" panose="00000500000000000000" pitchFamily="2" charset="0"/>
                <a:cs typeface="Segoe UI" panose="020B0502040204020203" pitchFamily="34" charset="0"/>
              </a:rPr>
              <a:t>... uma boa estimativa dessa probabilidade é a </a:t>
            </a:r>
            <a:r>
              <a:rPr lang="pt-BR" sz="2400" b="1" dirty="0">
                <a:solidFill>
                  <a:srgbClr val="68357A"/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frequência</a:t>
            </a:r>
            <a:r>
              <a:rPr lang="pt-BR" sz="2400" dirty="0">
                <a:latin typeface="Nunito" panose="00000500000000000000" pitchFamily="2" charset="0"/>
                <a:cs typeface="Segoe UI" panose="020B0502040204020203" pitchFamily="34" charset="0"/>
              </a:rPr>
              <a:t> com que esses acidentes acontecem, que é dada por:</a:t>
            </a:r>
            <a:endParaRPr lang="pt-BR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592DD118-9D77-88C5-CF6A-45F2CAD04D90}"/>
                  </a:ext>
                </a:extLst>
              </p:cNvPr>
              <p:cNvSpPr txBox="1"/>
              <p:nvPr/>
            </p:nvSpPr>
            <p:spPr>
              <a:xfrm>
                <a:off x="15098460" y="2208677"/>
                <a:ext cx="5908669" cy="6969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pt-BR" sz="2200" b="0" i="0" smtClean="0">
                              <a:latin typeface="Nunito" pitchFamily="2" charset="77"/>
                            </a:rPr>
                            <m:t>Quantidade</m:t>
                          </m:r>
                          <m:r>
                            <m:rPr>
                              <m:nor/>
                            </m:rPr>
                            <a:rPr lang="pt-BR" sz="2200" b="0" i="0" smtClean="0">
                              <a:latin typeface="Nunito" pitchFamily="2" charset="77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pt-BR" sz="2200" b="0" i="0" smtClean="0">
                              <a:latin typeface="Nunito" pitchFamily="2" charset="77"/>
                            </a:rPr>
                            <m:t>de</m:t>
                          </m:r>
                          <m:r>
                            <m:rPr>
                              <m:nor/>
                            </m:rPr>
                            <a:rPr lang="pt-BR" sz="2200" b="0" i="0" smtClean="0">
                              <a:latin typeface="Nunito" pitchFamily="2" charset="77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pt-BR" sz="2200" b="0" i="0" smtClean="0">
                              <a:latin typeface="Nunito" pitchFamily="2" charset="77"/>
                            </a:rPr>
                            <m:t>voos</m:t>
                          </m:r>
                          <m:r>
                            <m:rPr>
                              <m:nor/>
                            </m:rPr>
                            <a:rPr lang="pt-BR" sz="2200" b="0" i="0" smtClean="0">
                              <a:latin typeface="Nunito" pitchFamily="2" charset="77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pt-BR" sz="2200" b="0" i="0" smtClean="0">
                              <a:latin typeface="Nunito" pitchFamily="2" charset="77"/>
                            </a:rPr>
                            <m:t>comerciais</m:t>
                          </m:r>
                          <m:r>
                            <m:rPr>
                              <m:nor/>
                            </m:rPr>
                            <a:rPr lang="pt-BR" sz="2200" b="0" i="0" smtClean="0">
                              <a:latin typeface="Nunito" pitchFamily="2" charset="77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pt-BR" sz="2200" b="0" i="0" smtClean="0">
                              <a:latin typeface="Nunito" pitchFamily="2" charset="77"/>
                            </a:rPr>
                            <m:t>com</m:t>
                          </m:r>
                          <m:r>
                            <m:rPr>
                              <m:nor/>
                            </m:rPr>
                            <a:rPr lang="pt-BR" sz="2200" b="0" i="0" smtClean="0">
                              <a:latin typeface="Nunito" pitchFamily="2" charset="77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pt-BR" sz="2200" b="0" i="0" smtClean="0">
                              <a:latin typeface="Nunito" pitchFamily="2" charset="77"/>
                            </a:rPr>
                            <m:t>fatalidade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pt-BR" sz="2200" b="0" i="0" smtClean="0">
                              <a:latin typeface="Nunito" pitchFamily="2" charset="77"/>
                            </a:rPr>
                            <m:t>Total</m:t>
                          </m:r>
                          <m:r>
                            <m:rPr>
                              <m:nor/>
                            </m:rPr>
                            <a:rPr lang="pt-BR" sz="2200" b="0" i="0" smtClean="0">
                              <a:latin typeface="Nunito" pitchFamily="2" charset="77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pt-BR" sz="2200" b="0" i="0" smtClean="0">
                              <a:latin typeface="Nunito" pitchFamily="2" charset="77"/>
                            </a:rPr>
                            <m:t>de</m:t>
                          </m:r>
                          <m:r>
                            <m:rPr>
                              <m:nor/>
                            </m:rPr>
                            <a:rPr lang="pt-BR" sz="2200" b="0" i="0" smtClean="0">
                              <a:latin typeface="Nunito" pitchFamily="2" charset="77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pt-BR" sz="2200" b="0" i="0" smtClean="0">
                              <a:latin typeface="Nunito" pitchFamily="2" charset="77"/>
                            </a:rPr>
                            <m:t>voos</m:t>
                          </m:r>
                          <m:r>
                            <m:rPr>
                              <m:nor/>
                            </m:rPr>
                            <a:rPr lang="pt-BR" sz="2200" b="0" i="0" smtClean="0">
                              <a:latin typeface="Nunito" pitchFamily="2" charset="77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pt-BR" sz="2200" b="0" i="0" smtClean="0">
                              <a:latin typeface="Nunito" pitchFamily="2" charset="77"/>
                            </a:rPr>
                            <m:t>comerciais</m:t>
                          </m:r>
                          <m:r>
                            <m:rPr>
                              <m:nor/>
                            </m:rPr>
                            <a:rPr lang="pt-BR" sz="2200" b="0" i="0" smtClean="0">
                              <a:latin typeface="Nunito" pitchFamily="2" charset="77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pt-BR" sz="2200" b="0" i="0" smtClean="0">
                              <a:latin typeface="Nunito" pitchFamily="2" charset="77"/>
                            </a:rPr>
                            <m:t>no</m:t>
                          </m:r>
                          <m:r>
                            <m:rPr>
                              <m:nor/>
                            </m:rPr>
                            <a:rPr lang="pt-BR" sz="2200" b="0" i="0" smtClean="0">
                              <a:latin typeface="Nunito" pitchFamily="2" charset="77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pt-BR" sz="2200" b="0" i="0" smtClean="0">
                              <a:latin typeface="Nunito" pitchFamily="2" charset="77"/>
                            </a:rPr>
                            <m:t>mesmo</m:t>
                          </m:r>
                          <m:r>
                            <m:rPr>
                              <m:nor/>
                            </m:rPr>
                            <a:rPr lang="pt-BR" sz="2200" b="0" i="0" smtClean="0">
                              <a:latin typeface="Nunito" pitchFamily="2" charset="77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pt-BR" sz="2200" b="0" i="0" smtClean="0">
                              <a:latin typeface="Nunito" pitchFamily="2" charset="77"/>
                            </a:rPr>
                            <m:t>per</m:t>
                          </m:r>
                          <m:r>
                            <m:rPr>
                              <m:nor/>
                            </m:rPr>
                            <a:rPr lang="pt-BR" sz="2200" i="0">
                              <a:latin typeface="Nunito" pitchFamily="2" charset="77"/>
                            </a:rPr>
                            <m:t>í</m:t>
                          </m:r>
                          <m:r>
                            <m:rPr>
                              <m:nor/>
                            </m:rPr>
                            <a:rPr lang="pt-BR" sz="2200" b="0" i="0" smtClean="0">
                              <a:latin typeface="Nunito" pitchFamily="2" charset="77"/>
                            </a:rPr>
                            <m:t>odo</m:t>
                          </m:r>
                        </m:den>
                      </m:f>
                    </m:oMath>
                  </m:oMathPara>
                </a14:m>
                <a:endParaRPr lang="pt-BR" sz="2200" dirty="0">
                  <a:latin typeface="Nunito" pitchFamily="2" charset="77"/>
                </a:endParaRPr>
              </a:p>
            </p:txBody>
          </p:sp>
        </mc:Choice>
        <mc:Fallback xmlns="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592DD118-9D77-88C5-CF6A-45F2CAD04D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98460" y="2208677"/>
                <a:ext cx="5908669" cy="696922"/>
              </a:xfrm>
              <a:prstGeom prst="rect">
                <a:avLst/>
              </a:prstGeom>
              <a:blipFill>
                <a:blip r:embed="rId3"/>
                <a:stretch>
                  <a:fillRect l="-1071" t="-14286" r="-642" b="-2678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CaixaDeTexto 40">
            <a:extLst>
              <a:ext uri="{FF2B5EF4-FFF2-40B4-BE49-F238E27FC236}">
                <a16:creationId xmlns:a16="http://schemas.microsoft.com/office/drawing/2014/main" id="{36DB1A99-7288-600C-8E53-7C13DB2A3CC6}"/>
              </a:ext>
            </a:extLst>
          </p:cNvPr>
          <p:cNvSpPr txBox="1"/>
          <p:nvPr/>
        </p:nvSpPr>
        <p:spPr>
          <a:xfrm>
            <a:off x="15457752" y="3956734"/>
            <a:ext cx="556931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2400" dirty="0">
                <a:latin typeface="Nunito" panose="00000500000000000000" pitchFamily="2" charset="0"/>
                <a:cs typeface="Segoe UI" panose="020B0502040204020203" pitchFamily="34" charset="0"/>
              </a:rPr>
              <a:t>Para isso fazer mais sentido, vejamos mais um exemplo. Qual a probabilidade de uma </a:t>
            </a:r>
            <a:r>
              <a:rPr lang="pt-BR" sz="2400" b="1" dirty="0">
                <a:solidFill>
                  <a:srgbClr val="68357A"/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mulher</a:t>
            </a:r>
            <a:r>
              <a:rPr lang="pt-BR" sz="2400" dirty="0">
                <a:latin typeface="Nunito" panose="00000500000000000000" pitchFamily="2" charset="0"/>
                <a:cs typeface="Segoe UI" panose="020B0502040204020203" pitchFamily="34" charset="0"/>
              </a:rPr>
              <a:t> da amostra que coletamos abaixo </a:t>
            </a:r>
            <a:r>
              <a:rPr lang="pt-BR" sz="2400" b="1" dirty="0">
                <a:solidFill>
                  <a:srgbClr val="68357A"/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não ser fumante</a:t>
            </a:r>
            <a:r>
              <a:rPr lang="pt-BR" sz="2400" dirty="0">
                <a:latin typeface="Nunito" panose="00000500000000000000" pitchFamily="2" charset="0"/>
                <a:cs typeface="Segoe UI" panose="020B0502040204020203" pitchFamily="34" charset="0"/>
              </a:rPr>
              <a:t>?</a:t>
            </a:r>
            <a:endParaRPr lang="pt-BR" sz="2400" dirty="0"/>
          </a:p>
        </p:txBody>
      </p:sp>
      <p:graphicFrame>
        <p:nvGraphicFramePr>
          <p:cNvPr id="43" name="Tabela 42">
            <a:extLst>
              <a:ext uri="{FF2B5EF4-FFF2-40B4-BE49-F238E27FC236}">
                <a16:creationId xmlns:a16="http://schemas.microsoft.com/office/drawing/2014/main" id="{58DA5783-17A1-A004-5EA3-F1271739BD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244701"/>
              </p:ext>
            </p:extLst>
          </p:nvPr>
        </p:nvGraphicFramePr>
        <p:xfrm>
          <a:off x="15098460" y="6143230"/>
          <a:ext cx="5907240" cy="1571625"/>
        </p:xfrm>
        <a:graphic>
          <a:graphicData uri="http://schemas.openxmlformats.org/drawingml/2006/table">
            <a:tbl>
              <a:tblPr/>
              <a:tblGrid>
                <a:gridCol w="2052000">
                  <a:extLst>
                    <a:ext uri="{9D8B030D-6E8A-4147-A177-3AD203B41FA5}">
                      <a16:colId xmlns:a16="http://schemas.microsoft.com/office/drawing/2014/main" val="3234201436"/>
                    </a:ext>
                  </a:extLst>
                </a:gridCol>
                <a:gridCol w="1387620">
                  <a:extLst>
                    <a:ext uri="{9D8B030D-6E8A-4147-A177-3AD203B41FA5}">
                      <a16:colId xmlns:a16="http://schemas.microsoft.com/office/drawing/2014/main" val="3266086485"/>
                    </a:ext>
                  </a:extLst>
                </a:gridCol>
                <a:gridCol w="1387620">
                  <a:extLst>
                    <a:ext uri="{9D8B030D-6E8A-4147-A177-3AD203B41FA5}">
                      <a16:colId xmlns:a16="http://schemas.microsoft.com/office/drawing/2014/main" val="64590315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84121154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l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Nunito" pitchFamily="2" charset="77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Gênero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Nunito" pitchFamily="2" charset="77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863258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Hábito de fumar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Homens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Mulheres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412487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Fumante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788305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Não-fumante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250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42631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200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325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9429672"/>
                  </a:ext>
                </a:extLst>
              </a:tr>
            </a:tbl>
          </a:graphicData>
        </a:graphic>
      </p:graphicFrame>
      <p:sp>
        <p:nvSpPr>
          <p:cNvPr id="44" name="Retângulo 43">
            <a:extLst>
              <a:ext uri="{FF2B5EF4-FFF2-40B4-BE49-F238E27FC236}">
                <a16:creationId xmlns:a16="http://schemas.microsoft.com/office/drawing/2014/main" id="{DE2C0EE6-DA75-E97F-5187-5ECB6639D19E}"/>
              </a:ext>
            </a:extLst>
          </p:cNvPr>
          <p:cNvSpPr/>
          <p:nvPr/>
        </p:nvSpPr>
        <p:spPr>
          <a:xfrm>
            <a:off x="20622639" y="8679533"/>
            <a:ext cx="1478604" cy="337725"/>
          </a:xfrm>
          <a:prstGeom prst="rect">
            <a:avLst/>
          </a:prstGeom>
          <a:solidFill>
            <a:srgbClr val="6835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F5E8AAAE-1240-E563-5C5F-160062C43FBD}"/>
                  </a:ext>
                </a:extLst>
              </p:cNvPr>
              <p:cNvSpPr txBox="1"/>
              <p:nvPr/>
            </p:nvSpPr>
            <p:spPr>
              <a:xfrm>
                <a:off x="1635154" y="618107"/>
                <a:ext cx="8297464" cy="9595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sz="3200" b="0" i="0" smtClean="0">
                          <a:latin typeface="Nunito" pitchFamily="2" charset="77"/>
                        </a:rPr>
                        <m:t>P</m:t>
                      </m:r>
                      <m:d>
                        <m:d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nor/>
                            </m:rPr>
                            <a:rPr lang="pt-BR" sz="3200" b="0" i="0" smtClean="0">
                              <a:latin typeface="Nunito" pitchFamily="2" charset="77"/>
                            </a:rPr>
                            <m:t>x</m:t>
                          </m:r>
                          <m:r>
                            <m:rPr>
                              <m:nor/>
                            </m:rPr>
                            <a:rPr lang="pt-BR" sz="3200" b="0" i="0" smtClean="0">
                              <a:latin typeface="Nunito" pitchFamily="2" charset="77"/>
                            </a:rPr>
                            <m:t> ≥ 5</m:t>
                          </m:r>
                        </m:e>
                      </m:d>
                      <m:r>
                        <m:rPr>
                          <m:nor/>
                        </m:rPr>
                        <a:rPr lang="pt-BR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3200" b="0" i="0" smtClean="0">
                          <a:latin typeface="Nunito" pitchFamily="2" charset="77"/>
                        </a:rPr>
                        <m:t>= </m:t>
                      </m:r>
                      <m:f>
                        <m:f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pt-BR" sz="3200" b="0" i="0" smtClean="0">
                              <a:latin typeface="Nunito" pitchFamily="2" charset="77"/>
                            </a:rPr>
                            <m:t>Casos</m:t>
                          </m:r>
                          <m:r>
                            <m:rPr>
                              <m:nor/>
                            </m:rPr>
                            <a:rPr lang="pt-BR" sz="3200" b="0" i="0" smtClean="0">
                              <a:latin typeface="Nunito" pitchFamily="2" charset="77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pt-BR" sz="3200" b="0" i="0" smtClean="0">
                              <a:latin typeface="Nunito" pitchFamily="2" charset="77"/>
                            </a:rPr>
                            <m:t>favor</m:t>
                          </m:r>
                          <m:r>
                            <m:rPr>
                              <m:nor/>
                            </m:rPr>
                            <a:rPr lang="pt-BR" sz="3200" i="0">
                              <a:latin typeface="Nunito" pitchFamily="2" charset="77"/>
                            </a:rPr>
                            <m:t>á</m:t>
                          </m:r>
                          <m:r>
                            <m:rPr>
                              <m:nor/>
                            </m:rPr>
                            <a:rPr lang="pt-BR" sz="3200" b="0" i="0" smtClean="0">
                              <a:latin typeface="Nunito" pitchFamily="2" charset="77"/>
                            </a:rPr>
                            <m:t>veis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pt-BR" sz="3200" b="0" i="0" smtClean="0">
                              <a:latin typeface="Nunito" pitchFamily="2" charset="77"/>
                            </a:rPr>
                            <m:t>Casos</m:t>
                          </m:r>
                          <m:r>
                            <m:rPr>
                              <m:nor/>
                            </m:rPr>
                            <a:rPr lang="pt-BR" sz="3200" b="0" i="0" smtClean="0">
                              <a:latin typeface="Nunito" pitchFamily="2" charset="77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pt-BR" sz="3200" b="0" i="0" smtClean="0">
                              <a:latin typeface="Nunito" pitchFamily="2" charset="77"/>
                            </a:rPr>
                            <m:t>desfavor</m:t>
                          </m:r>
                          <m:r>
                            <m:rPr>
                              <m:nor/>
                            </m:rPr>
                            <a:rPr lang="pt-BR" sz="3200" i="0">
                              <a:latin typeface="Nunito" pitchFamily="2" charset="77"/>
                            </a:rPr>
                            <m:t>á</m:t>
                          </m:r>
                          <m:r>
                            <m:rPr>
                              <m:nor/>
                            </m:rPr>
                            <a:rPr lang="pt-BR" sz="3200" b="0" i="0" smtClean="0">
                              <a:latin typeface="Nunito" pitchFamily="2" charset="77"/>
                            </a:rPr>
                            <m:t>veis</m:t>
                          </m:r>
                        </m:den>
                      </m:f>
                      <m:r>
                        <m:rPr>
                          <m:nor/>
                        </m:rPr>
                        <a:rPr lang="pt-BR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3200" b="0" i="0" smtClean="0">
                          <a:latin typeface="Nunito" pitchFamily="2" charset="77"/>
                        </a:rPr>
                        <m:t>= </m:t>
                      </m:r>
                      <m:f>
                        <m:fPr>
                          <m:ctrlPr>
                            <a:rPr lang="pt-BR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pt-BR" sz="3200" b="0" i="0" smtClean="0">
                              <a:latin typeface="Nunito" pitchFamily="2" charset="77"/>
                            </a:rPr>
                            <m:t>2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pt-BR" sz="3200" b="0" i="0" smtClean="0">
                              <a:latin typeface="Nunito" pitchFamily="2" charset="77"/>
                            </a:rPr>
                            <m:t>6</m:t>
                          </m:r>
                        </m:den>
                      </m:f>
                      <m:r>
                        <m:rPr>
                          <m:nor/>
                        </m:rPr>
                        <a:rPr lang="pt-BR" sz="32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pt-BR" sz="3200" b="0" i="0" smtClean="0">
                          <a:latin typeface="Nunito" pitchFamily="2" charset="77"/>
                        </a:rPr>
                        <m:t>= 0,333</m:t>
                      </m:r>
                    </m:oMath>
                  </m:oMathPara>
                </a14:m>
                <a:endParaRPr lang="pt-BR" sz="3200" dirty="0">
                  <a:latin typeface="Nunito" pitchFamily="2" charset="77"/>
                </a:endParaRPr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F5E8AAAE-1240-E563-5C5F-160062C43F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5154" y="618107"/>
                <a:ext cx="8297464" cy="959558"/>
              </a:xfrm>
              <a:prstGeom prst="rect">
                <a:avLst/>
              </a:prstGeom>
              <a:blipFill>
                <a:blip r:embed="rId4"/>
                <a:stretch>
                  <a:fillRect l="-612" t="-15584" r="-1070" b="-3376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2589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tângulo 42">
            <a:extLst>
              <a:ext uri="{FF2B5EF4-FFF2-40B4-BE49-F238E27FC236}">
                <a16:creationId xmlns:a16="http://schemas.microsoft.com/office/drawing/2014/main" id="{65463095-7415-F6A9-7E3F-EF45588A615F}"/>
              </a:ext>
            </a:extLst>
          </p:cNvPr>
          <p:cNvSpPr/>
          <p:nvPr/>
        </p:nvSpPr>
        <p:spPr>
          <a:xfrm>
            <a:off x="13936631" y="272374"/>
            <a:ext cx="7931148" cy="2228056"/>
          </a:xfrm>
          <a:prstGeom prst="rect">
            <a:avLst/>
          </a:prstGeom>
          <a:solidFill>
            <a:srgbClr val="E28C2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C7AABAD-082B-7FC3-5161-6EA7765C36BC}"/>
              </a:ext>
            </a:extLst>
          </p:cNvPr>
          <p:cNvSpPr txBox="1"/>
          <p:nvPr/>
        </p:nvSpPr>
        <p:spPr>
          <a:xfrm>
            <a:off x="2366065" y="8448286"/>
            <a:ext cx="2591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@</a:t>
            </a:r>
            <a:r>
              <a:rPr lang="pt-BR" sz="2000" dirty="0" err="1">
                <a:solidFill>
                  <a:schemeClr val="bg1">
                    <a:lumMod val="75000"/>
                  </a:schemeClr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estatisticaaplicada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Nunito" panose="000005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CE4AC56-C719-2090-8DE6-02FE690ACBDF}"/>
              </a:ext>
            </a:extLst>
          </p:cNvPr>
          <p:cNvSpPr txBox="1"/>
          <p:nvPr/>
        </p:nvSpPr>
        <p:spPr>
          <a:xfrm>
            <a:off x="9547915" y="8448286"/>
            <a:ext cx="2591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@</a:t>
            </a:r>
            <a:r>
              <a:rPr lang="pt-BR" sz="2000" dirty="0" err="1">
                <a:solidFill>
                  <a:schemeClr val="bg1">
                    <a:lumMod val="75000"/>
                  </a:schemeClr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estatisticaaplicada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Nunito" panose="000005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781056D8-C643-44B1-AB32-88992C15F0F5}"/>
              </a:ext>
            </a:extLst>
          </p:cNvPr>
          <p:cNvSpPr txBox="1"/>
          <p:nvPr/>
        </p:nvSpPr>
        <p:spPr>
          <a:xfrm>
            <a:off x="16757259" y="8448286"/>
            <a:ext cx="2591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@</a:t>
            </a:r>
            <a:r>
              <a:rPr lang="pt-BR" sz="2000" dirty="0" err="1">
                <a:solidFill>
                  <a:schemeClr val="bg1">
                    <a:lumMod val="75000"/>
                  </a:schemeClr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estatisticaaplicada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Nunito" panose="000005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AD44BDD7-0573-885F-7B95-B8479D1467EB}"/>
              </a:ext>
            </a:extLst>
          </p:cNvPr>
          <p:cNvSpPr/>
          <p:nvPr/>
        </p:nvSpPr>
        <p:spPr>
          <a:xfrm>
            <a:off x="-486382" y="8679533"/>
            <a:ext cx="1478604" cy="337725"/>
          </a:xfrm>
          <a:prstGeom prst="rect">
            <a:avLst/>
          </a:prstGeom>
          <a:solidFill>
            <a:srgbClr val="6835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8" name="Tabela 7">
            <a:extLst>
              <a:ext uri="{FF2B5EF4-FFF2-40B4-BE49-F238E27FC236}">
                <a16:creationId xmlns:a16="http://schemas.microsoft.com/office/drawing/2014/main" id="{FCBADBCC-9831-4904-98AD-A58592BFF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9323844"/>
              </p:ext>
            </p:extLst>
          </p:nvPr>
        </p:nvGraphicFramePr>
        <p:xfrm>
          <a:off x="623701" y="501187"/>
          <a:ext cx="5907240" cy="1571625"/>
        </p:xfrm>
        <a:graphic>
          <a:graphicData uri="http://schemas.openxmlformats.org/drawingml/2006/table">
            <a:tbl>
              <a:tblPr/>
              <a:tblGrid>
                <a:gridCol w="2052000">
                  <a:extLst>
                    <a:ext uri="{9D8B030D-6E8A-4147-A177-3AD203B41FA5}">
                      <a16:colId xmlns:a16="http://schemas.microsoft.com/office/drawing/2014/main" val="3234201436"/>
                    </a:ext>
                  </a:extLst>
                </a:gridCol>
                <a:gridCol w="1387620">
                  <a:extLst>
                    <a:ext uri="{9D8B030D-6E8A-4147-A177-3AD203B41FA5}">
                      <a16:colId xmlns:a16="http://schemas.microsoft.com/office/drawing/2014/main" val="3266086485"/>
                    </a:ext>
                  </a:extLst>
                </a:gridCol>
                <a:gridCol w="1387620">
                  <a:extLst>
                    <a:ext uri="{9D8B030D-6E8A-4147-A177-3AD203B41FA5}">
                      <a16:colId xmlns:a16="http://schemas.microsoft.com/office/drawing/2014/main" val="64590315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84121154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l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Nunito" pitchFamily="2" charset="77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Gênero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Nunito" pitchFamily="2" charset="77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863258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Hábito de fumar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Homens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Mulheres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412487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Fumante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Nunito" pitchFamily="2" charset="77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788305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Não-fumante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B5284B"/>
                          </a:solidFill>
                          <a:effectLst/>
                          <a:latin typeface="Nunito" pitchFamily="2" charset="77"/>
                        </a:rPr>
                        <a:t>160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250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42631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B5284B"/>
                          </a:solidFill>
                          <a:effectLst/>
                          <a:latin typeface="Nunito" pitchFamily="2" charset="77"/>
                        </a:rPr>
                        <a:t>200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325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9429672"/>
                  </a:ext>
                </a:extLst>
              </a:tr>
            </a:tbl>
          </a:graphicData>
        </a:graphic>
      </p:graphicFrame>
      <p:sp>
        <p:nvSpPr>
          <p:cNvPr id="9" name="CaixaDeTexto 8">
            <a:extLst>
              <a:ext uri="{FF2B5EF4-FFF2-40B4-BE49-F238E27FC236}">
                <a16:creationId xmlns:a16="http://schemas.microsoft.com/office/drawing/2014/main" id="{7C687EB2-44A6-9E86-5B85-891A1A2F8E53}"/>
              </a:ext>
            </a:extLst>
          </p:cNvPr>
          <p:cNvSpPr txBox="1"/>
          <p:nvPr/>
        </p:nvSpPr>
        <p:spPr>
          <a:xfrm>
            <a:off x="369650" y="2482956"/>
            <a:ext cx="6542066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200" dirty="0">
                <a:latin typeface="Nunito" panose="00000500000000000000" pitchFamily="2" charset="0"/>
                <a:cs typeface="Segoe UI" panose="020B0502040204020203" pitchFamily="34" charset="0"/>
              </a:rPr>
              <a:t>Perceba que a amostra inclui </a:t>
            </a:r>
            <a:r>
              <a:rPr lang="pt-BR" sz="2200" b="1" dirty="0">
                <a:solidFill>
                  <a:srgbClr val="B5284B"/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200</a:t>
            </a:r>
            <a:r>
              <a:rPr lang="pt-BR" sz="2200" dirty="0">
                <a:latin typeface="Nunito" panose="00000500000000000000" pitchFamily="2" charset="0"/>
                <a:cs typeface="Segoe UI" panose="020B0502040204020203" pitchFamily="34" charset="0"/>
              </a:rPr>
              <a:t> mulheres, sendo </a:t>
            </a:r>
            <a:r>
              <a:rPr lang="pt-BR" sz="2200" b="1" dirty="0">
                <a:solidFill>
                  <a:srgbClr val="B5284B"/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160</a:t>
            </a:r>
            <a:r>
              <a:rPr lang="pt-BR" sz="2200" dirty="0">
                <a:latin typeface="Nunito" panose="00000500000000000000" pitchFamily="2" charset="0"/>
                <a:cs typeface="Segoe UI" panose="020B0502040204020203" pitchFamily="34" charset="0"/>
              </a:rPr>
              <a:t> delas não-fumantes. A </a:t>
            </a:r>
            <a:r>
              <a:rPr lang="pt-BR" sz="2200" b="1" dirty="0">
                <a:solidFill>
                  <a:srgbClr val="B5284B"/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probabilidade</a:t>
            </a:r>
            <a:r>
              <a:rPr lang="pt-BR" sz="2200" dirty="0">
                <a:latin typeface="Nunito" panose="00000500000000000000" pitchFamily="2" charset="0"/>
                <a:cs typeface="Segoe UI" panose="020B0502040204020203" pitchFamily="34" charset="0"/>
              </a:rPr>
              <a:t> de uma mulher dessa amostra </a:t>
            </a:r>
            <a:r>
              <a:rPr lang="pt-BR" sz="2200" b="1" dirty="0">
                <a:solidFill>
                  <a:srgbClr val="B5284B"/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não</a:t>
            </a:r>
            <a:r>
              <a:rPr lang="pt-BR" sz="2200" dirty="0">
                <a:latin typeface="Nunito" panose="00000500000000000000" pitchFamily="2" charset="0"/>
                <a:cs typeface="Segoe UI" panose="020B0502040204020203" pitchFamily="34" charset="0"/>
              </a:rPr>
              <a:t> ser fumante é dada pela </a:t>
            </a:r>
            <a:r>
              <a:rPr lang="pt-BR" sz="2200" b="1" dirty="0">
                <a:solidFill>
                  <a:srgbClr val="B5284B"/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frequência</a:t>
            </a:r>
            <a:r>
              <a:rPr lang="pt-BR" sz="2200" dirty="0">
                <a:latin typeface="Nunito" panose="00000500000000000000" pitchFamily="2" charset="0"/>
                <a:cs typeface="Segoe UI" panose="020B0502040204020203" pitchFamily="34" charset="0"/>
              </a:rPr>
              <a:t> de mulheres não-fumantes, ou seja:</a:t>
            </a:r>
            <a:endParaRPr lang="pt-BR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895F3840-43C6-3C56-87F9-0866A0A519F6}"/>
                  </a:ext>
                </a:extLst>
              </p:cNvPr>
              <p:cNvSpPr txBox="1"/>
              <p:nvPr/>
            </p:nvSpPr>
            <p:spPr>
              <a:xfrm>
                <a:off x="398566" y="4223379"/>
                <a:ext cx="6188489" cy="5055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2000" dirty="0">
                    <a:latin typeface="Nunito" pitchFamily="2" charset="77"/>
                  </a:rPr>
                  <a:t>P(</a:t>
                </a:r>
                <a:r>
                  <a:rPr lang="pt-BR" sz="2000" dirty="0" err="1">
                    <a:latin typeface="Nunito" pitchFamily="2" charset="77"/>
                  </a:rPr>
                  <a:t>não-fumante|mulher</a:t>
                </a:r>
                <a:r>
                  <a:rPr lang="pt-BR" sz="2000" dirty="0">
                    <a:latin typeface="Nunito" pitchFamily="2" charset="77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de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mulheres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pt-BR" sz="2000" i="0">
                            <a:latin typeface="Nunito" pitchFamily="2" charset="77"/>
                          </a:rPr>
                          <m:t>ã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o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fumantes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de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mulheres</m:t>
                        </m:r>
                      </m:den>
                    </m:f>
                  </m:oMath>
                </a14:m>
                <a:endParaRPr lang="pt-BR" sz="2000" dirty="0">
                  <a:latin typeface="Nunito" pitchFamily="2" charset="77"/>
                </a:endParaRPr>
              </a:p>
            </p:txBody>
          </p:sp>
        </mc:Choice>
        <mc:Fallback xmlns="">
          <p:sp>
            <p:nvSpPr>
              <p:cNvPr id="10" name="CaixaDeTexto 9">
                <a:extLst>
                  <a:ext uri="{FF2B5EF4-FFF2-40B4-BE49-F238E27FC236}">
                    <a16:creationId xmlns:a16="http://schemas.microsoft.com/office/drawing/2014/main" id="{895F3840-43C6-3C56-87F9-0866A0A519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66" y="4223379"/>
                <a:ext cx="6188489" cy="505588"/>
              </a:xfrm>
              <a:prstGeom prst="rect">
                <a:avLst/>
              </a:prstGeom>
              <a:blipFill>
                <a:blip r:embed="rId3"/>
                <a:stretch>
                  <a:fillRect l="-2459" t="-19512" r="-1230" b="-414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aixaDeTexto 10">
            <a:extLst>
              <a:ext uri="{FF2B5EF4-FFF2-40B4-BE49-F238E27FC236}">
                <a16:creationId xmlns:a16="http://schemas.microsoft.com/office/drawing/2014/main" id="{F5F74EF6-0038-A6E1-18DD-FEF58CD3A5AA}"/>
              </a:ext>
            </a:extLst>
          </p:cNvPr>
          <p:cNvSpPr txBox="1"/>
          <p:nvPr/>
        </p:nvSpPr>
        <p:spPr>
          <a:xfrm>
            <a:off x="2226026" y="5058024"/>
            <a:ext cx="4413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unito" pitchFamily="2" charset="77"/>
              </a:rPr>
              <a:t>Essa notação significa: probabilidade de não ser fumante, </a:t>
            </a:r>
            <a:r>
              <a:rPr lang="pt-BR" sz="16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Nunito" pitchFamily="2" charset="77"/>
              </a:rPr>
              <a:t>dado que </a:t>
            </a:r>
            <a:r>
              <a:rPr lang="pt-BR" sz="1600" dirty="0">
                <a:solidFill>
                  <a:schemeClr val="tx1">
                    <a:lumMod val="50000"/>
                    <a:lumOff val="50000"/>
                  </a:schemeClr>
                </a:solidFill>
                <a:latin typeface="Nunito" pitchFamily="2" charset="77"/>
              </a:rPr>
              <a:t>( | ) é uma mulher. Mas não vamos focar na notação nesse post, ok?</a:t>
            </a:r>
          </a:p>
        </p:txBody>
      </p:sp>
      <p:sp>
        <p:nvSpPr>
          <p:cNvPr id="12" name="Forma Livre 11">
            <a:extLst>
              <a:ext uri="{FF2B5EF4-FFF2-40B4-BE49-F238E27FC236}">
                <a16:creationId xmlns:a16="http://schemas.microsoft.com/office/drawing/2014/main" id="{2A0C19FA-A479-2436-8B8F-CBF6064FCA66}"/>
              </a:ext>
            </a:extLst>
          </p:cNvPr>
          <p:cNvSpPr/>
          <p:nvPr/>
        </p:nvSpPr>
        <p:spPr>
          <a:xfrm>
            <a:off x="1303506" y="4824919"/>
            <a:ext cx="836579" cy="634829"/>
          </a:xfrm>
          <a:custGeom>
            <a:avLst/>
            <a:gdLst>
              <a:gd name="connsiteX0" fmla="*/ 0 w 836579"/>
              <a:gd name="connsiteY0" fmla="*/ 0 h 634829"/>
              <a:gd name="connsiteX1" fmla="*/ 505839 w 836579"/>
              <a:gd name="connsiteY1" fmla="*/ 214009 h 634829"/>
              <a:gd name="connsiteX2" fmla="*/ 330741 w 836579"/>
              <a:gd name="connsiteY2" fmla="*/ 583660 h 634829"/>
              <a:gd name="connsiteX3" fmla="*/ 836579 w 836579"/>
              <a:gd name="connsiteY3" fmla="*/ 622570 h 63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36579" h="634829">
                <a:moveTo>
                  <a:pt x="0" y="0"/>
                </a:moveTo>
                <a:cubicBezTo>
                  <a:pt x="225357" y="58366"/>
                  <a:pt x="450715" y="116732"/>
                  <a:pt x="505839" y="214009"/>
                </a:cubicBezTo>
                <a:cubicBezTo>
                  <a:pt x="560963" y="311286"/>
                  <a:pt x="275618" y="515567"/>
                  <a:pt x="330741" y="583660"/>
                </a:cubicBezTo>
                <a:cubicBezTo>
                  <a:pt x="385864" y="651753"/>
                  <a:pt x="611221" y="637161"/>
                  <a:pt x="836579" y="622570"/>
                </a:cubicBezTo>
              </a:path>
            </a:pathLst>
          </a:custGeom>
          <a:noFill/>
          <a:ln w="19050">
            <a:solidFill>
              <a:schemeClr val="tx1">
                <a:lumMod val="50000"/>
                <a:lumOff val="50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1B8471A9-4067-88D4-D316-C8610D45FA81}"/>
                  </a:ext>
                </a:extLst>
              </p:cNvPr>
              <p:cNvSpPr txBox="1"/>
              <p:nvPr/>
            </p:nvSpPr>
            <p:spPr>
              <a:xfrm>
                <a:off x="398566" y="6339483"/>
                <a:ext cx="3414396" cy="507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2000" dirty="0" err="1">
                    <a:latin typeface="Nunito" pitchFamily="2" charset="77"/>
                  </a:rPr>
                  <a:t>P</a:t>
                </a:r>
                <a:r>
                  <a:rPr lang="pt-BR" sz="2000" dirty="0">
                    <a:latin typeface="Nunito" pitchFamily="2" charset="77"/>
                  </a:rPr>
                  <a:t>(</a:t>
                </a:r>
                <a:r>
                  <a:rPr lang="pt-BR" sz="2000" dirty="0" err="1">
                    <a:latin typeface="Nunito" pitchFamily="2" charset="77"/>
                  </a:rPr>
                  <a:t>não-fumante|mulher</a:t>
                </a:r>
                <a:r>
                  <a:rPr lang="pt-BR" sz="2000" dirty="0">
                    <a:latin typeface="Nunito" pitchFamily="2" charset="77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160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200</m:t>
                        </m:r>
                      </m:den>
                    </m:f>
                  </m:oMath>
                </a14:m>
                <a:endParaRPr lang="pt-BR" sz="2000" dirty="0">
                  <a:latin typeface="Nunito" pitchFamily="2" charset="77"/>
                </a:endParaRPr>
              </a:p>
            </p:txBody>
          </p:sp>
        </mc:Choice>
        <mc:Fallback xmlns="">
          <p:sp>
            <p:nvSpPr>
              <p:cNvPr id="13" name="CaixaDeTexto 12">
                <a:extLst>
                  <a:ext uri="{FF2B5EF4-FFF2-40B4-BE49-F238E27FC236}">
                    <a16:creationId xmlns:a16="http://schemas.microsoft.com/office/drawing/2014/main" id="{1B8471A9-4067-88D4-D316-C8610D45F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66" y="6339483"/>
                <a:ext cx="3414396" cy="507383"/>
              </a:xfrm>
              <a:prstGeom prst="rect">
                <a:avLst/>
              </a:prstGeom>
              <a:blipFill>
                <a:blip r:embed="rId4"/>
                <a:stretch>
                  <a:fillRect l="-4461" t="-4878" r="-2230" b="-170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CaixaDeTexto 15">
            <a:extLst>
              <a:ext uri="{FF2B5EF4-FFF2-40B4-BE49-F238E27FC236}">
                <a16:creationId xmlns:a16="http://schemas.microsoft.com/office/drawing/2014/main" id="{8FAEFE4F-D7C8-472C-45B9-0EE52A2BD87C}"/>
              </a:ext>
            </a:extLst>
          </p:cNvPr>
          <p:cNvSpPr txBox="1"/>
          <p:nvPr/>
        </p:nvSpPr>
        <p:spPr>
          <a:xfrm>
            <a:off x="3823912" y="6446756"/>
            <a:ext cx="7713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Nunito" pitchFamily="2" charset="77"/>
              </a:rPr>
              <a:t>= 0,8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40D055FF-9521-B3F3-FA0F-F1676CB3B362}"/>
              </a:ext>
            </a:extLst>
          </p:cNvPr>
          <p:cNvSpPr txBox="1"/>
          <p:nvPr/>
        </p:nvSpPr>
        <p:spPr>
          <a:xfrm>
            <a:off x="1439695" y="7452345"/>
            <a:ext cx="55134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200" dirty="0">
                <a:latin typeface="Nunito" pitchFamily="2" charset="77"/>
              </a:rPr>
              <a:t>Ou seja, a </a:t>
            </a:r>
            <a:r>
              <a:rPr lang="pt-BR" sz="2200" b="1" dirty="0">
                <a:solidFill>
                  <a:srgbClr val="B5284B"/>
                </a:solidFill>
                <a:latin typeface="Nunito" pitchFamily="2" charset="77"/>
              </a:rPr>
              <a:t>probabilidade</a:t>
            </a:r>
            <a:r>
              <a:rPr lang="pt-BR" sz="2200" dirty="0">
                <a:latin typeface="Nunito" pitchFamily="2" charset="77"/>
              </a:rPr>
              <a:t> de uma mulher dessa amostra não ser fumante é de </a:t>
            </a:r>
            <a:r>
              <a:rPr lang="pt-BR" sz="2200" b="1" dirty="0">
                <a:solidFill>
                  <a:srgbClr val="B5284B"/>
                </a:solidFill>
                <a:latin typeface="Nunito" pitchFamily="2" charset="77"/>
              </a:rPr>
              <a:t>0,8</a:t>
            </a:r>
            <a:r>
              <a:rPr lang="pt-BR" sz="2200" dirty="0">
                <a:latin typeface="Nunito" pitchFamily="2" charset="77"/>
              </a:rPr>
              <a:t>.</a:t>
            </a:r>
          </a:p>
        </p:txBody>
      </p: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CF7F9D08-A7D8-1D0B-B50E-5638D242199D}"/>
              </a:ext>
            </a:extLst>
          </p:cNvPr>
          <p:cNvSpPr txBox="1"/>
          <p:nvPr/>
        </p:nvSpPr>
        <p:spPr>
          <a:xfrm>
            <a:off x="7624487" y="501187"/>
            <a:ext cx="61560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200" dirty="0">
                <a:latin typeface="Nunito" panose="00000500000000000000" pitchFamily="2" charset="0"/>
                <a:cs typeface="Segoe UI" panose="020B0502040204020203" pitchFamily="34" charset="0"/>
              </a:rPr>
              <a:t>É comum que a gente represente probabilidades como </a:t>
            </a:r>
            <a:r>
              <a:rPr lang="pt-BR" sz="2200" b="1" dirty="0">
                <a:solidFill>
                  <a:srgbClr val="2794A0"/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porcentagens</a:t>
            </a:r>
            <a:r>
              <a:rPr lang="pt-BR" sz="2200" dirty="0">
                <a:latin typeface="Nunito" panose="00000500000000000000" pitchFamily="2" charset="0"/>
                <a:cs typeface="Segoe UI" panose="020B0502040204020203" pitchFamily="34" charset="0"/>
              </a:rPr>
              <a:t>. Para isso, basta </a:t>
            </a:r>
            <a:r>
              <a:rPr lang="pt-BR" sz="2200" b="1" dirty="0">
                <a:solidFill>
                  <a:srgbClr val="2794A0"/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multiplicar</a:t>
            </a:r>
            <a:r>
              <a:rPr lang="pt-BR" sz="2200" dirty="0">
                <a:latin typeface="Nunito" panose="00000500000000000000" pitchFamily="2" charset="0"/>
                <a:cs typeface="Segoe UI" panose="020B0502040204020203" pitchFamily="34" charset="0"/>
              </a:rPr>
              <a:t> o valor calculado por </a:t>
            </a:r>
            <a:r>
              <a:rPr lang="pt-BR" sz="2200" b="1" dirty="0">
                <a:solidFill>
                  <a:srgbClr val="2794A0"/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100</a:t>
            </a:r>
            <a:r>
              <a:rPr lang="pt-BR" sz="2200" dirty="0">
                <a:latin typeface="Nunito" panose="00000500000000000000" pitchFamily="2" charset="0"/>
                <a:cs typeface="Segoe UI" panose="020B0502040204020203" pitchFamily="34" charset="0"/>
              </a:rPr>
              <a:t>:</a:t>
            </a:r>
            <a:endParaRPr lang="pt-BR" sz="2200" dirty="0"/>
          </a:p>
        </p:txBody>
      </p: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845F89AC-DA20-97A6-BB42-E89ECEE1F213}"/>
              </a:ext>
            </a:extLst>
          </p:cNvPr>
          <p:cNvSpPr txBox="1"/>
          <p:nvPr/>
        </p:nvSpPr>
        <p:spPr>
          <a:xfrm>
            <a:off x="7921117" y="1978925"/>
            <a:ext cx="556274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200" dirty="0" err="1">
                <a:latin typeface="Nunito" pitchFamily="2" charset="77"/>
              </a:rPr>
              <a:t>P</a:t>
            </a:r>
            <a:r>
              <a:rPr lang="pt-BR" sz="2200" dirty="0">
                <a:latin typeface="Nunito" pitchFamily="2" charset="77"/>
              </a:rPr>
              <a:t>(</a:t>
            </a:r>
            <a:r>
              <a:rPr lang="pt-BR" sz="2200" dirty="0" err="1">
                <a:latin typeface="Nunito" pitchFamily="2" charset="77"/>
              </a:rPr>
              <a:t>não-fumante|mulher</a:t>
            </a:r>
            <a:r>
              <a:rPr lang="pt-BR" sz="2200" dirty="0">
                <a:latin typeface="Nunito" pitchFamily="2" charset="77"/>
              </a:rPr>
              <a:t>) = 0,8 </a:t>
            </a:r>
            <a:r>
              <a:rPr lang="pt-BR" sz="2200" dirty="0" err="1">
                <a:latin typeface="Nunito" pitchFamily="2" charset="77"/>
              </a:rPr>
              <a:t>x</a:t>
            </a:r>
            <a:r>
              <a:rPr lang="pt-BR" sz="2200" dirty="0">
                <a:latin typeface="Nunito" pitchFamily="2" charset="77"/>
              </a:rPr>
              <a:t> 100 = </a:t>
            </a:r>
            <a:r>
              <a:rPr lang="pt-BR" sz="2200" b="1" dirty="0">
                <a:solidFill>
                  <a:srgbClr val="2794A0"/>
                </a:solidFill>
                <a:latin typeface="Nunito" pitchFamily="2" charset="77"/>
              </a:rPr>
              <a:t>80%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62DE6EA2-D1A3-D7F2-3199-227FBE75D490}"/>
              </a:ext>
            </a:extLst>
          </p:cNvPr>
          <p:cNvSpPr txBox="1"/>
          <p:nvPr/>
        </p:nvSpPr>
        <p:spPr>
          <a:xfrm>
            <a:off x="14761935" y="496536"/>
            <a:ext cx="6213890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200" dirty="0">
                <a:solidFill>
                  <a:schemeClr val="bg1"/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Os eventos “não ser fumante” e “ser fumante” são </a:t>
            </a:r>
            <a:r>
              <a:rPr lang="pt-BR" sz="2200" b="1" dirty="0">
                <a:solidFill>
                  <a:schemeClr val="bg1"/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complementares</a:t>
            </a:r>
            <a:r>
              <a:rPr lang="pt-BR" sz="2200" dirty="0">
                <a:solidFill>
                  <a:schemeClr val="bg1"/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, isso é, em conjunto incluem </a:t>
            </a:r>
            <a:r>
              <a:rPr lang="pt-BR" sz="2200" b="1" dirty="0">
                <a:solidFill>
                  <a:schemeClr val="bg1"/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todas</a:t>
            </a:r>
            <a:r>
              <a:rPr lang="pt-BR" sz="2200" dirty="0">
                <a:solidFill>
                  <a:schemeClr val="bg1"/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 as possibilidades. Por isso, a soma das suas probabilidades dá </a:t>
            </a:r>
            <a:r>
              <a:rPr lang="pt-BR" sz="2200" b="1" dirty="0">
                <a:solidFill>
                  <a:schemeClr val="bg1"/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100%</a:t>
            </a:r>
            <a:r>
              <a:rPr lang="pt-BR" sz="2200" dirty="0">
                <a:solidFill>
                  <a:schemeClr val="bg1"/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 (1, se representarmos a porcentagem em decimal).</a:t>
            </a:r>
            <a:endParaRPr lang="pt-BR" sz="2200" dirty="0">
              <a:solidFill>
                <a:schemeClr val="bg1"/>
              </a:solidFill>
            </a:endParaRP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072B2E6A-7816-F90E-7078-B8A58E244463}"/>
              </a:ext>
            </a:extLst>
          </p:cNvPr>
          <p:cNvSpPr txBox="1"/>
          <p:nvPr/>
        </p:nvSpPr>
        <p:spPr>
          <a:xfrm>
            <a:off x="14946178" y="2722087"/>
            <a:ext cx="62132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latin typeface="Nunito" panose="00000500000000000000" pitchFamily="2" charset="0"/>
                <a:cs typeface="Segoe UI" panose="020B0502040204020203" pitchFamily="34" charset="0"/>
              </a:rPr>
              <a:t>Perceba como isso é verdade para os nossos dados:</a:t>
            </a:r>
            <a:endParaRPr lang="pt-BR" sz="2000" dirty="0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BB72B15D-33BD-50D6-C22E-390972A3CD9E}"/>
              </a:ext>
            </a:extLst>
          </p:cNvPr>
          <p:cNvSpPr txBox="1"/>
          <p:nvPr/>
        </p:nvSpPr>
        <p:spPr>
          <a:xfrm>
            <a:off x="9066179" y="3265828"/>
            <a:ext cx="4870452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2200" dirty="0">
                <a:latin typeface="Nunito" panose="00000500000000000000" pitchFamily="2" charset="0"/>
                <a:cs typeface="Segoe UI" panose="020B0502040204020203" pitchFamily="34" charset="0"/>
              </a:rPr>
              <a:t>Já se quisermos calcular a probabilidade de uma mulher dessa amostra </a:t>
            </a:r>
            <a:r>
              <a:rPr lang="pt-BR" sz="2200" b="1" dirty="0">
                <a:solidFill>
                  <a:srgbClr val="2794A0"/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ser fumante</a:t>
            </a:r>
            <a:r>
              <a:rPr lang="pt-BR" sz="2200" dirty="0">
                <a:latin typeface="Nunito" panose="00000500000000000000" pitchFamily="2" charset="0"/>
                <a:cs typeface="Segoe UI" panose="020B0502040204020203" pitchFamily="34" charset="0"/>
              </a:rPr>
              <a:t>, o cálculo seria:</a:t>
            </a:r>
            <a:endParaRPr lang="pt-BR" sz="2200" dirty="0"/>
          </a:p>
        </p:txBody>
      </p:sp>
      <p:graphicFrame>
        <p:nvGraphicFramePr>
          <p:cNvPr id="36" name="Tabela 35">
            <a:extLst>
              <a:ext uri="{FF2B5EF4-FFF2-40B4-BE49-F238E27FC236}">
                <a16:creationId xmlns:a16="http://schemas.microsoft.com/office/drawing/2014/main" id="{26846DE9-6914-3C8D-5AED-000E2A75799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5082630"/>
              </p:ext>
            </p:extLst>
          </p:nvPr>
        </p:nvGraphicFramePr>
        <p:xfrm>
          <a:off x="7846141" y="4702724"/>
          <a:ext cx="5907240" cy="1571625"/>
        </p:xfrm>
        <a:graphic>
          <a:graphicData uri="http://schemas.openxmlformats.org/drawingml/2006/table">
            <a:tbl>
              <a:tblPr/>
              <a:tblGrid>
                <a:gridCol w="2052000">
                  <a:extLst>
                    <a:ext uri="{9D8B030D-6E8A-4147-A177-3AD203B41FA5}">
                      <a16:colId xmlns:a16="http://schemas.microsoft.com/office/drawing/2014/main" val="3234201436"/>
                    </a:ext>
                  </a:extLst>
                </a:gridCol>
                <a:gridCol w="1387620">
                  <a:extLst>
                    <a:ext uri="{9D8B030D-6E8A-4147-A177-3AD203B41FA5}">
                      <a16:colId xmlns:a16="http://schemas.microsoft.com/office/drawing/2014/main" val="3266086485"/>
                    </a:ext>
                  </a:extLst>
                </a:gridCol>
                <a:gridCol w="1387620">
                  <a:extLst>
                    <a:ext uri="{9D8B030D-6E8A-4147-A177-3AD203B41FA5}">
                      <a16:colId xmlns:a16="http://schemas.microsoft.com/office/drawing/2014/main" val="645903157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1684121154"/>
                    </a:ext>
                  </a:extLst>
                </a:gridCol>
              </a:tblGrid>
              <a:tr h="177800">
                <a:tc>
                  <a:txBody>
                    <a:bodyPr/>
                    <a:lstStyle/>
                    <a:p>
                      <a:pPr algn="l" fontAlgn="b"/>
                      <a:endParaRPr lang="pt-BR" sz="2000" b="1" i="0" u="none" strike="noStrike">
                        <a:solidFill>
                          <a:srgbClr val="000000"/>
                        </a:solidFill>
                        <a:effectLst/>
                        <a:latin typeface="Nunito" pitchFamily="2" charset="77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Gênero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endParaRPr lang="pt-BR" sz="2000" b="1" i="0" u="none" strike="noStrike" dirty="0">
                        <a:solidFill>
                          <a:srgbClr val="000000"/>
                        </a:solidFill>
                        <a:effectLst/>
                        <a:latin typeface="Nunito" pitchFamily="2" charset="77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68632581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Hábito de fumar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Homens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Mulheres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4124873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Fumante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35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2794A0"/>
                          </a:solidFill>
                          <a:effectLst/>
                          <a:latin typeface="Nunito" pitchFamily="2" charset="77"/>
                        </a:rPr>
                        <a:t>40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75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7883050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Não-fumante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90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chemeClr val="tx1"/>
                          </a:solidFill>
                          <a:effectLst/>
                          <a:latin typeface="Nunito" pitchFamily="2" charset="77"/>
                        </a:rPr>
                        <a:t>160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250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426317"/>
                  </a:ext>
                </a:extLst>
              </a:tr>
              <a:tr h="177800">
                <a:tc>
                  <a:txBody>
                    <a:bodyPr/>
                    <a:lstStyle/>
                    <a:p>
                      <a:pPr algn="l" fontAlgn="b"/>
                      <a:r>
                        <a:rPr lang="pt-BR" sz="2000" b="1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Total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125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1" i="0" u="none" strike="noStrike" dirty="0">
                          <a:solidFill>
                            <a:srgbClr val="2794A0"/>
                          </a:solidFill>
                          <a:effectLst/>
                          <a:latin typeface="Nunito" pitchFamily="2" charset="77"/>
                        </a:rPr>
                        <a:t>200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Nunito" pitchFamily="2" charset="77"/>
                        </a:rPr>
                        <a:t>325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942967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5C580B03-6EAD-2018-DAD6-AC2659C56EB5}"/>
                  </a:ext>
                </a:extLst>
              </p:cNvPr>
              <p:cNvSpPr txBox="1"/>
              <p:nvPr/>
            </p:nvSpPr>
            <p:spPr>
              <a:xfrm>
                <a:off x="7705517" y="6804070"/>
                <a:ext cx="5312352" cy="5055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2000" dirty="0" err="1">
                    <a:latin typeface="Nunito" pitchFamily="2" charset="77"/>
                  </a:rPr>
                  <a:t>P</a:t>
                </a:r>
                <a:r>
                  <a:rPr lang="pt-BR" sz="2000" dirty="0">
                    <a:latin typeface="Nunito" pitchFamily="2" charset="77"/>
                  </a:rPr>
                  <a:t>(</a:t>
                </a:r>
                <a:r>
                  <a:rPr lang="pt-BR" sz="2000" dirty="0" err="1">
                    <a:latin typeface="Nunito" pitchFamily="2" charset="77"/>
                  </a:rPr>
                  <a:t>fumante|mulher</a:t>
                </a:r>
                <a:r>
                  <a:rPr lang="pt-BR" sz="2000" dirty="0">
                    <a:latin typeface="Nunito" pitchFamily="2" charset="77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de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mulheres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fumantes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de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mulheres</m:t>
                        </m:r>
                      </m:den>
                    </m:f>
                  </m:oMath>
                </a14:m>
                <a:endParaRPr lang="pt-BR" sz="2000" dirty="0">
                  <a:latin typeface="Nunito" pitchFamily="2" charset="77"/>
                </a:endParaRPr>
              </a:p>
            </p:txBody>
          </p:sp>
        </mc:Choice>
        <mc:Fallback xmlns="">
          <p:sp>
            <p:nvSpPr>
              <p:cNvPr id="37" name="CaixaDeTexto 36">
                <a:extLst>
                  <a:ext uri="{FF2B5EF4-FFF2-40B4-BE49-F238E27FC236}">
                    <a16:creationId xmlns:a16="http://schemas.microsoft.com/office/drawing/2014/main" id="{5C580B03-6EAD-2018-DAD6-AC2659C56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517" y="6804070"/>
                <a:ext cx="5312352" cy="505588"/>
              </a:xfrm>
              <a:prstGeom prst="rect">
                <a:avLst/>
              </a:prstGeom>
              <a:blipFill>
                <a:blip r:embed="rId5"/>
                <a:stretch>
                  <a:fillRect l="-2864" t="-19512" b="-414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1F35032C-2890-B6B9-B2F6-8B30C99972E7}"/>
                  </a:ext>
                </a:extLst>
              </p:cNvPr>
              <p:cNvSpPr txBox="1"/>
              <p:nvPr/>
            </p:nvSpPr>
            <p:spPr>
              <a:xfrm>
                <a:off x="7705516" y="7638558"/>
                <a:ext cx="2880597" cy="50738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sz="2000" dirty="0" err="1">
                    <a:latin typeface="Nunito" pitchFamily="2" charset="77"/>
                  </a:rPr>
                  <a:t>P</a:t>
                </a:r>
                <a:r>
                  <a:rPr lang="pt-BR" sz="2000" dirty="0">
                    <a:latin typeface="Nunito" pitchFamily="2" charset="77"/>
                  </a:rPr>
                  <a:t>(</a:t>
                </a:r>
                <a:r>
                  <a:rPr lang="pt-BR" sz="2000" dirty="0" err="1">
                    <a:latin typeface="Nunito" pitchFamily="2" charset="77"/>
                  </a:rPr>
                  <a:t>fumante|mulher</a:t>
                </a:r>
                <a:r>
                  <a:rPr lang="pt-BR" sz="2000" dirty="0">
                    <a:latin typeface="Nunito" pitchFamily="2" charset="77"/>
                  </a:rPr>
                  <a:t>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40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200</m:t>
                        </m:r>
                      </m:den>
                    </m:f>
                  </m:oMath>
                </a14:m>
                <a:endParaRPr lang="pt-BR" sz="2000" dirty="0">
                  <a:latin typeface="Nunito" pitchFamily="2" charset="77"/>
                </a:endParaRPr>
              </a:p>
            </p:txBody>
          </p:sp>
        </mc:Choice>
        <mc:Fallback xmlns="">
          <p:sp>
            <p:nvSpPr>
              <p:cNvPr id="39" name="CaixaDeTexto 38">
                <a:extLst>
                  <a:ext uri="{FF2B5EF4-FFF2-40B4-BE49-F238E27FC236}">
                    <a16:creationId xmlns:a16="http://schemas.microsoft.com/office/drawing/2014/main" id="{1F35032C-2890-B6B9-B2F6-8B30C9997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516" y="7638558"/>
                <a:ext cx="2880597" cy="507383"/>
              </a:xfrm>
              <a:prstGeom prst="rect">
                <a:avLst/>
              </a:prstGeom>
              <a:blipFill>
                <a:blip r:embed="rId6"/>
                <a:stretch>
                  <a:fillRect l="-5263" t="-4878" r="-2632" b="-170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CaixaDeTexto 39">
            <a:extLst>
              <a:ext uri="{FF2B5EF4-FFF2-40B4-BE49-F238E27FC236}">
                <a16:creationId xmlns:a16="http://schemas.microsoft.com/office/drawing/2014/main" id="{EF7C7E65-DA87-0059-59A7-D428936D219E}"/>
              </a:ext>
            </a:extLst>
          </p:cNvPr>
          <p:cNvSpPr txBox="1"/>
          <p:nvPr/>
        </p:nvSpPr>
        <p:spPr>
          <a:xfrm>
            <a:off x="10578986" y="7724324"/>
            <a:ext cx="16033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Nunito" pitchFamily="2" charset="77"/>
              </a:rPr>
              <a:t>= 0,2 = 20%</a:t>
            </a:r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82299CBA-6104-1D88-667D-F7CECEEB5186}"/>
              </a:ext>
            </a:extLst>
          </p:cNvPr>
          <p:cNvSpPr txBox="1"/>
          <p:nvPr/>
        </p:nvSpPr>
        <p:spPr>
          <a:xfrm>
            <a:off x="14933604" y="3275978"/>
            <a:ext cx="62132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 err="1">
                <a:latin typeface="Nunito" panose="00000500000000000000" pitchFamily="2" charset="0"/>
                <a:cs typeface="Segoe UI" panose="020B0502040204020203" pitchFamily="34" charset="0"/>
              </a:rPr>
              <a:t>P</a:t>
            </a:r>
            <a:r>
              <a:rPr lang="pt-BR" sz="2000" dirty="0">
                <a:latin typeface="Nunito" panose="00000500000000000000" pitchFamily="2" charset="0"/>
                <a:cs typeface="Segoe UI" panose="020B0502040204020203" pitchFamily="34" charset="0"/>
              </a:rPr>
              <a:t>(</a:t>
            </a:r>
            <a:r>
              <a:rPr lang="pt-BR" sz="2000" dirty="0" err="1">
                <a:latin typeface="Nunito" panose="00000500000000000000" pitchFamily="2" charset="0"/>
                <a:cs typeface="Segoe UI" panose="020B0502040204020203" pitchFamily="34" charset="0"/>
              </a:rPr>
              <a:t>não-fumante|mulher</a:t>
            </a:r>
            <a:r>
              <a:rPr lang="pt-BR" sz="2000" dirty="0">
                <a:latin typeface="Nunito" panose="00000500000000000000" pitchFamily="2" charset="0"/>
                <a:cs typeface="Segoe UI" panose="020B0502040204020203" pitchFamily="34" charset="0"/>
              </a:rPr>
              <a:t>) + </a:t>
            </a:r>
            <a:r>
              <a:rPr lang="pt-BR" sz="2000" dirty="0" err="1">
                <a:latin typeface="Nunito" panose="00000500000000000000" pitchFamily="2" charset="0"/>
                <a:cs typeface="Segoe UI" panose="020B0502040204020203" pitchFamily="34" charset="0"/>
              </a:rPr>
              <a:t>P</a:t>
            </a:r>
            <a:r>
              <a:rPr lang="pt-BR" sz="2000" dirty="0">
                <a:latin typeface="Nunito" panose="00000500000000000000" pitchFamily="2" charset="0"/>
                <a:cs typeface="Segoe UI" panose="020B0502040204020203" pitchFamily="34" charset="0"/>
              </a:rPr>
              <a:t>(</a:t>
            </a:r>
            <a:r>
              <a:rPr lang="pt-BR" sz="2000" dirty="0" err="1">
                <a:latin typeface="Nunito" panose="00000500000000000000" pitchFamily="2" charset="0"/>
                <a:cs typeface="Segoe UI" panose="020B0502040204020203" pitchFamily="34" charset="0"/>
              </a:rPr>
              <a:t>fumante|mulher</a:t>
            </a:r>
            <a:r>
              <a:rPr lang="pt-BR" sz="2000" dirty="0">
                <a:latin typeface="Nunito" panose="00000500000000000000" pitchFamily="2" charset="0"/>
                <a:cs typeface="Segoe UI" panose="020B0502040204020203" pitchFamily="34" charset="0"/>
              </a:rPr>
              <a:t>)</a:t>
            </a:r>
            <a:endParaRPr lang="pt-BR" sz="2000" dirty="0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7F9A440B-1B26-2C88-0A34-EC6C5537960F}"/>
              </a:ext>
            </a:extLst>
          </p:cNvPr>
          <p:cNvSpPr txBox="1"/>
          <p:nvPr/>
        </p:nvSpPr>
        <p:spPr>
          <a:xfrm>
            <a:off x="15640865" y="3680014"/>
            <a:ext cx="42647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latin typeface="Nunito" panose="00000500000000000000" pitchFamily="2" charset="0"/>
                <a:cs typeface="Segoe UI" panose="020B0502040204020203" pitchFamily="34" charset="0"/>
              </a:rPr>
              <a:t>0,8 + 0,2</a:t>
            </a:r>
            <a:endParaRPr lang="pt-BR" sz="2000" dirty="0"/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9655AA2A-62FB-6368-AC87-4933FD3A357C}"/>
              </a:ext>
            </a:extLst>
          </p:cNvPr>
          <p:cNvSpPr txBox="1"/>
          <p:nvPr/>
        </p:nvSpPr>
        <p:spPr>
          <a:xfrm>
            <a:off x="15640864" y="4066465"/>
            <a:ext cx="426471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>
                <a:latin typeface="Nunito" panose="00000500000000000000" pitchFamily="2" charset="0"/>
                <a:cs typeface="Segoe UI" panose="020B0502040204020203" pitchFamily="34" charset="0"/>
              </a:rPr>
              <a:t>1</a:t>
            </a:r>
            <a:endParaRPr lang="pt-BR" sz="2000" dirty="0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0568FB18-B82A-431A-2FE2-76E604FDB2FD}"/>
              </a:ext>
            </a:extLst>
          </p:cNvPr>
          <p:cNvSpPr txBox="1"/>
          <p:nvPr/>
        </p:nvSpPr>
        <p:spPr>
          <a:xfrm>
            <a:off x="14994754" y="4717043"/>
            <a:ext cx="621323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2200" dirty="0">
                <a:latin typeface="Nunito" panose="00000500000000000000" pitchFamily="2" charset="0"/>
                <a:cs typeface="Segoe UI" panose="020B0502040204020203" pitchFamily="34" charset="0"/>
              </a:rPr>
              <a:t>Por isso, se representarmos a probabilidade de </a:t>
            </a:r>
            <a:r>
              <a:rPr lang="pt-BR" sz="2200" b="1" dirty="0">
                <a:solidFill>
                  <a:srgbClr val="E28C27"/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não ser</a:t>
            </a:r>
            <a:r>
              <a:rPr lang="pt-BR" sz="2200" dirty="0">
                <a:latin typeface="Nunito" panose="00000500000000000000" pitchFamily="2" charset="0"/>
                <a:cs typeface="Segoe UI" panose="020B0502040204020203" pitchFamily="34" charset="0"/>
              </a:rPr>
              <a:t> fumante como </a:t>
            </a:r>
            <a:r>
              <a:rPr lang="pt-BR" sz="2200" b="1" dirty="0" err="1">
                <a:solidFill>
                  <a:srgbClr val="E28C27"/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p</a:t>
            </a:r>
            <a:r>
              <a:rPr lang="pt-BR" sz="2200" dirty="0">
                <a:latin typeface="Nunito" panose="00000500000000000000" pitchFamily="2" charset="0"/>
                <a:cs typeface="Segoe UI" panose="020B0502040204020203" pitchFamily="34" charset="0"/>
              </a:rPr>
              <a:t>, a probabilidade de </a:t>
            </a:r>
            <a:r>
              <a:rPr lang="pt-BR" sz="2200" b="1" dirty="0">
                <a:solidFill>
                  <a:srgbClr val="E28C27"/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ser </a:t>
            </a:r>
            <a:r>
              <a:rPr lang="pt-BR" sz="2200" dirty="0">
                <a:latin typeface="Nunito" panose="00000500000000000000" pitchFamily="2" charset="0"/>
                <a:cs typeface="Segoe UI" panose="020B0502040204020203" pitchFamily="34" charset="0"/>
              </a:rPr>
              <a:t>fumante pode ser representada como </a:t>
            </a:r>
            <a:r>
              <a:rPr lang="pt-BR" sz="2200" b="1" dirty="0">
                <a:solidFill>
                  <a:srgbClr val="E28C27"/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1 – </a:t>
            </a:r>
            <a:r>
              <a:rPr lang="pt-BR" sz="2200" b="1" dirty="0" err="1">
                <a:solidFill>
                  <a:srgbClr val="E28C27"/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p</a:t>
            </a:r>
            <a:r>
              <a:rPr lang="pt-BR" sz="2200" dirty="0">
                <a:latin typeface="Nunito" panose="00000500000000000000" pitchFamily="2" charset="0"/>
                <a:cs typeface="Segoe UI" panose="020B0502040204020203" pitchFamily="34" charset="0"/>
              </a:rPr>
              <a:t>:</a:t>
            </a:r>
            <a:endParaRPr lang="pt-BR" sz="2200" dirty="0"/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E21586CE-4B8B-F084-874A-6021655202E6}"/>
              </a:ext>
            </a:extLst>
          </p:cNvPr>
          <p:cNvSpPr txBox="1"/>
          <p:nvPr/>
        </p:nvSpPr>
        <p:spPr>
          <a:xfrm>
            <a:off x="14959924" y="6094915"/>
            <a:ext cx="62132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 err="1">
                <a:latin typeface="Nunito" panose="00000500000000000000" pitchFamily="2" charset="0"/>
                <a:cs typeface="Segoe UI" panose="020B0502040204020203" pitchFamily="34" charset="0"/>
              </a:rPr>
              <a:t>P</a:t>
            </a:r>
            <a:r>
              <a:rPr lang="pt-BR" sz="2000" dirty="0">
                <a:latin typeface="Nunito" panose="00000500000000000000" pitchFamily="2" charset="0"/>
                <a:cs typeface="Segoe UI" panose="020B0502040204020203" pitchFamily="34" charset="0"/>
              </a:rPr>
              <a:t>(</a:t>
            </a:r>
            <a:r>
              <a:rPr lang="pt-BR" sz="2000" dirty="0" err="1">
                <a:latin typeface="Nunito" panose="00000500000000000000" pitchFamily="2" charset="0"/>
                <a:cs typeface="Segoe UI" panose="020B0502040204020203" pitchFamily="34" charset="0"/>
              </a:rPr>
              <a:t>não-fumante|mulher</a:t>
            </a:r>
            <a:r>
              <a:rPr lang="pt-BR" sz="2000" dirty="0">
                <a:latin typeface="Nunito" panose="00000500000000000000" pitchFamily="2" charset="0"/>
                <a:cs typeface="Segoe UI" panose="020B0502040204020203" pitchFamily="34" charset="0"/>
              </a:rPr>
              <a:t>) + </a:t>
            </a:r>
            <a:r>
              <a:rPr lang="pt-BR" sz="2000" dirty="0" err="1">
                <a:latin typeface="Nunito" panose="00000500000000000000" pitchFamily="2" charset="0"/>
                <a:cs typeface="Segoe UI" panose="020B0502040204020203" pitchFamily="34" charset="0"/>
              </a:rPr>
              <a:t>P</a:t>
            </a:r>
            <a:r>
              <a:rPr lang="pt-BR" sz="2000" dirty="0">
                <a:latin typeface="Nunito" panose="00000500000000000000" pitchFamily="2" charset="0"/>
                <a:cs typeface="Segoe UI" panose="020B0502040204020203" pitchFamily="34" charset="0"/>
              </a:rPr>
              <a:t>(</a:t>
            </a:r>
            <a:r>
              <a:rPr lang="pt-BR" sz="2000" dirty="0" err="1">
                <a:latin typeface="Nunito" panose="00000500000000000000" pitchFamily="2" charset="0"/>
                <a:cs typeface="Segoe UI" panose="020B0502040204020203" pitchFamily="34" charset="0"/>
              </a:rPr>
              <a:t>fumante|mulher</a:t>
            </a:r>
            <a:r>
              <a:rPr lang="pt-BR" sz="2000" dirty="0">
                <a:latin typeface="Nunito" panose="00000500000000000000" pitchFamily="2" charset="0"/>
                <a:cs typeface="Segoe UI" panose="020B0502040204020203" pitchFamily="34" charset="0"/>
              </a:rPr>
              <a:t>) = 1</a:t>
            </a:r>
            <a:endParaRPr lang="pt-BR" sz="2000" dirty="0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7F6A9EE2-663E-706E-C434-2688BF407466}"/>
              </a:ext>
            </a:extLst>
          </p:cNvPr>
          <p:cNvSpPr txBox="1"/>
          <p:nvPr/>
        </p:nvSpPr>
        <p:spPr>
          <a:xfrm>
            <a:off x="14948816" y="6660977"/>
            <a:ext cx="62132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b="1" dirty="0" err="1">
                <a:solidFill>
                  <a:srgbClr val="E28C27"/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p</a:t>
            </a:r>
            <a:r>
              <a:rPr lang="pt-BR" sz="2000" dirty="0">
                <a:latin typeface="Nunito" panose="00000500000000000000" pitchFamily="2" charset="0"/>
                <a:cs typeface="Segoe UI" panose="020B0502040204020203" pitchFamily="34" charset="0"/>
              </a:rPr>
              <a:t> + </a:t>
            </a:r>
            <a:r>
              <a:rPr lang="pt-BR" sz="2000" dirty="0" err="1">
                <a:latin typeface="Nunito" panose="00000500000000000000" pitchFamily="2" charset="0"/>
                <a:cs typeface="Segoe UI" panose="020B0502040204020203" pitchFamily="34" charset="0"/>
              </a:rPr>
              <a:t>P</a:t>
            </a:r>
            <a:r>
              <a:rPr lang="pt-BR" sz="2000" dirty="0">
                <a:latin typeface="Nunito" panose="00000500000000000000" pitchFamily="2" charset="0"/>
                <a:cs typeface="Segoe UI" panose="020B0502040204020203" pitchFamily="34" charset="0"/>
              </a:rPr>
              <a:t>(</a:t>
            </a:r>
            <a:r>
              <a:rPr lang="pt-BR" sz="2000" dirty="0" err="1">
                <a:latin typeface="Nunito" panose="00000500000000000000" pitchFamily="2" charset="0"/>
                <a:cs typeface="Segoe UI" panose="020B0502040204020203" pitchFamily="34" charset="0"/>
              </a:rPr>
              <a:t>fumante|mulher</a:t>
            </a:r>
            <a:r>
              <a:rPr lang="pt-BR" sz="2000" dirty="0">
                <a:latin typeface="Nunito" panose="00000500000000000000" pitchFamily="2" charset="0"/>
                <a:cs typeface="Segoe UI" panose="020B0502040204020203" pitchFamily="34" charset="0"/>
              </a:rPr>
              <a:t>) = 1</a:t>
            </a:r>
            <a:endParaRPr lang="pt-BR" sz="2000" dirty="0"/>
          </a:p>
        </p:txBody>
      </p:sp>
      <p:sp>
        <p:nvSpPr>
          <p:cNvPr id="50" name="Chave Direita 49">
            <a:extLst>
              <a:ext uri="{FF2B5EF4-FFF2-40B4-BE49-F238E27FC236}">
                <a16:creationId xmlns:a16="http://schemas.microsoft.com/office/drawing/2014/main" id="{34B95E4E-BFC4-7E4B-7930-8E88C8EE5EAB}"/>
              </a:ext>
            </a:extLst>
          </p:cNvPr>
          <p:cNvSpPr/>
          <p:nvPr/>
        </p:nvSpPr>
        <p:spPr>
          <a:xfrm rot="5400000">
            <a:off x="16519340" y="5321890"/>
            <a:ext cx="209730" cy="2556000"/>
          </a:xfrm>
          <a:prstGeom prst="rightBrace">
            <a:avLst>
              <a:gd name="adj1" fmla="val 73454"/>
              <a:gd name="adj2" fmla="val 50000"/>
            </a:avLst>
          </a:prstGeom>
          <a:ln w="28575">
            <a:solidFill>
              <a:srgbClr val="E28C2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0A8D97AD-E9EC-A2E1-B367-1622CEB1C1C7}"/>
              </a:ext>
            </a:extLst>
          </p:cNvPr>
          <p:cNvSpPr txBox="1"/>
          <p:nvPr/>
        </p:nvSpPr>
        <p:spPr>
          <a:xfrm>
            <a:off x="14955844" y="7129058"/>
            <a:ext cx="621323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000" dirty="0" err="1">
                <a:latin typeface="Nunito" panose="00000500000000000000" pitchFamily="2" charset="0"/>
                <a:cs typeface="Segoe UI" panose="020B0502040204020203" pitchFamily="34" charset="0"/>
              </a:rPr>
              <a:t>P</a:t>
            </a:r>
            <a:r>
              <a:rPr lang="pt-BR" sz="2000" dirty="0">
                <a:latin typeface="Nunito" panose="00000500000000000000" pitchFamily="2" charset="0"/>
                <a:cs typeface="Segoe UI" panose="020B0502040204020203" pitchFamily="34" charset="0"/>
              </a:rPr>
              <a:t>(</a:t>
            </a:r>
            <a:r>
              <a:rPr lang="pt-BR" sz="2000" dirty="0" err="1">
                <a:latin typeface="Nunito" panose="00000500000000000000" pitchFamily="2" charset="0"/>
                <a:cs typeface="Segoe UI" panose="020B0502040204020203" pitchFamily="34" charset="0"/>
              </a:rPr>
              <a:t>fumante|mulher</a:t>
            </a:r>
            <a:r>
              <a:rPr lang="pt-BR" sz="2000" dirty="0">
                <a:latin typeface="Nunito" panose="00000500000000000000" pitchFamily="2" charset="0"/>
                <a:cs typeface="Segoe UI" panose="020B0502040204020203" pitchFamily="34" charset="0"/>
              </a:rPr>
              <a:t>) = 1 – </a:t>
            </a:r>
            <a:r>
              <a:rPr lang="pt-BR" sz="2000" dirty="0" err="1">
                <a:latin typeface="Nunito" panose="00000500000000000000" pitchFamily="2" charset="0"/>
                <a:cs typeface="Segoe UI" panose="020B0502040204020203" pitchFamily="34" charset="0"/>
              </a:rPr>
              <a:t>p</a:t>
            </a:r>
            <a:endParaRPr lang="pt-BR" sz="2000" dirty="0"/>
          </a:p>
        </p:txBody>
      </p:sp>
      <p:cxnSp>
        <p:nvCxnSpPr>
          <p:cNvPr id="53" name="Conector de Seta Reta 52">
            <a:extLst>
              <a:ext uri="{FF2B5EF4-FFF2-40B4-BE49-F238E27FC236}">
                <a16:creationId xmlns:a16="http://schemas.microsoft.com/office/drawing/2014/main" id="{01011DB3-00B5-1CB8-A821-D718BBF1E801}"/>
              </a:ext>
            </a:extLst>
          </p:cNvPr>
          <p:cNvCxnSpPr/>
          <p:nvPr/>
        </p:nvCxnSpPr>
        <p:spPr>
          <a:xfrm>
            <a:off x="4319081" y="6827411"/>
            <a:ext cx="0" cy="605479"/>
          </a:xfrm>
          <a:prstGeom prst="straightConnector1">
            <a:avLst/>
          </a:prstGeom>
          <a:ln w="28575">
            <a:solidFill>
              <a:srgbClr val="B5284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546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tângulo 49">
            <a:extLst>
              <a:ext uri="{FF2B5EF4-FFF2-40B4-BE49-F238E27FC236}">
                <a16:creationId xmlns:a16="http://schemas.microsoft.com/office/drawing/2014/main" id="{C5537449-FA10-6553-5F2C-043DA1FA673C}"/>
              </a:ext>
            </a:extLst>
          </p:cNvPr>
          <p:cNvSpPr/>
          <p:nvPr/>
        </p:nvSpPr>
        <p:spPr>
          <a:xfrm>
            <a:off x="8572885" y="6897807"/>
            <a:ext cx="6089515" cy="1322641"/>
          </a:xfrm>
          <a:prstGeom prst="rect">
            <a:avLst/>
          </a:prstGeom>
          <a:solidFill>
            <a:srgbClr val="B528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24E31B25-B59F-0995-268A-15EB94CE42B7}"/>
              </a:ext>
            </a:extLst>
          </p:cNvPr>
          <p:cNvSpPr txBox="1"/>
          <p:nvPr/>
        </p:nvSpPr>
        <p:spPr>
          <a:xfrm>
            <a:off x="8703349" y="7051295"/>
            <a:ext cx="5367114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2000" dirty="0">
                <a:solidFill>
                  <a:schemeClr val="bg1"/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Perceba que, ao contrário da probabilidade, a chance não se limita ao intervalo entre 0 e 1. A chance varia de </a:t>
            </a:r>
            <a:r>
              <a:rPr lang="pt-BR" sz="2000" b="1" dirty="0">
                <a:solidFill>
                  <a:schemeClr val="bg1"/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0 ao infinito positivo</a:t>
            </a:r>
            <a:r>
              <a:rPr lang="pt-BR" sz="2000" dirty="0">
                <a:solidFill>
                  <a:schemeClr val="bg1"/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.</a:t>
            </a:r>
            <a:endParaRPr lang="pt-BR" sz="2000" dirty="0">
              <a:solidFill>
                <a:schemeClr val="bg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42FB74CA-318E-7C18-132A-D26EFC21A577}"/>
              </a:ext>
            </a:extLst>
          </p:cNvPr>
          <p:cNvSpPr txBox="1"/>
          <p:nvPr/>
        </p:nvSpPr>
        <p:spPr>
          <a:xfrm>
            <a:off x="2366065" y="8448286"/>
            <a:ext cx="2591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@</a:t>
            </a:r>
            <a:r>
              <a:rPr lang="pt-BR" sz="2000" dirty="0" err="1">
                <a:solidFill>
                  <a:schemeClr val="bg1">
                    <a:lumMod val="75000"/>
                  </a:schemeClr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estatisticaaplicada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Nunito" panose="000005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969C126A-1317-A440-C029-B0AA664B64D8}"/>
              </a:ext>
            </a:extLst>
          </p:cNvPr>
          <p:cNvSpPr txBox="1"/>
          <p:nvPr/>
        </p:nvSpPr>
        <p:spPr>
          <a:xfrm>
            <a:off x="9547915" y="8448286"/>
            <a:ext cx="2591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@</a:t>
            </a:r>
            <a:r>
              <a:rPr lang="pt-BR" sz="2000" dirty="0" err="1">
                <a:solidFill>
                  <a:schemeClr val="bg1">
                    <a:lumMod val="75000"/>
                  </a:schemeClr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estatisticaaplicada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Nunito" panose="000005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74391BF5-11A5-CAF5-14B0-FE57DCCCBC3D}"/>
              </a:ext>
            </a:extLst>
          </p:cNvPr>
          <p:cNvSpPr txBox="1"/>
          <p:nvPr/>
        </p:nvSpPr>
        <p:spPr>
          <a:xfrm>
            <a:off x="16757259" y="8448286"/>
            <a:ext cx="2591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@</a:t>
            </a:r>
            <a:r>
              <a:rPr lang="pt-BR" sz="2000" dirty="0" err="1">
                <a:solidFill>
                  <a:schemeClr val="bg1">
                    <a:lumMod val="75000"/>
                  </a:schemeClr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estatisticaaplicada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Nunito" panose="00000500000000000000" pitchFamily="2" charset="0"/>
              <a:cs typeface="Segoe UI" panose="020B0502040204020203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0B2E73A8-58DE-6A5B-69A5-E0BB91B986A0}"/>
                  </a:ext>
                </a:extLst>
              </p:cNvPr>
              <p:cNvSpPr txBox="1"/>
              <p:nvPr/>
            </p:nvSpPr>
            <p:spPr>
              <a:xfrm>
                <a:off x="3377159" y="4667352"/>
                <a:ext cx="3068148" cy="5538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pt-BR" sz="2000" dirty="0">
                    <a:latin typeface="Nunito" pitchFamily="2" charset="77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pt-BR" sz="2000">
                            <a:latin typeface="Nunito" pitchFamily="2" charset="77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pt-BR" sz="2000">
                            <a:latin typeface="Nunito" pitchFamily="2" charset="77"/>
                          </a:rPr>
                          <m:t>ã</m:t>
                        </m:r>
                        <m:r>
                          <m:rPr>
                            <m:nor/>
                          </m:rPr>
                          <a:rPr lang="pt-BR" sz="2000">
                            <a:latin typeface="Nunito" pitchFamily="2" charset="77"/>
                          </a:rPr>
                          <m:t>o</m:t>
                        </m:r>
                        <m:r>
                          <m:rPr>
                            <m:nor/>
                          </m:rPr>
                          <a:rPr lang="pt-BR" sz="2000">
                            <a:latin typeface="Nunito" pitchFamily="2" charset="77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fumante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 | 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mulher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fumante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 | 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mulher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)</m:t>
                        </m:r>
                      </m:den>
                    </m:f>
                  </m:oMath>
                </a14:m>
                <a:endParaRPr lang="pt-BR" sz="2000" dirty="0">
                  <a:latin typeface="Nunito" pitchFamily="2" charset="77"/>
                </a:endParaRPr>
              </a:p>
            </p:txBody>
          </p:sp>
        </mc:Choice>
        <mc:Fallback xmlns="">
          <p:sp>
            <p:nvSpPr>
              <p:cNvPr id="32" name="CaixaDeTexto 31">
                <a:extLst>
                  <a:ext uri="{FF2B5EF4-FFF2-40B4-BE49-F238E27FC236}">
                    <a16:creationId xmlns:a16="http://schemas.microsoft.com/office/drawing/2014/main" id="{0B2E73A8-58DE-6A5B-69A5-E0BB91B986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7159" y="4667352"/>
                <a:ext cx="3068148" cy="553806"/>
              </a:xfrm>
              <a:prstGeom prst="rect">
                <a:avLst/>
              </a:prstGeom>
              <a:blipFill>
                <a:blip r:embed="rId3"/>
                <a:stretch>
                  <a:fillRect l="-4938" t="-18182" r="-2881" b="-318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CaixaDeTexto 32">
            <a:extLst>
              <a:ext uri="{FF2B5EF4-FFF2-40B4-BE49-F238E27FC236}">
                <a16:creationId xmlns:a16="http://schemas.microsoft.com/office/drawing/2014/main" id="{8A02ABFC-67AC-3789-AA63-034EF8514892}"/>
              </a:ext>
            </a:extLst>
          </p:cNvPr>
          <p:cNvSpPr txBox="1"/>
          <p:nvPr/>
        </p:nvSpPr>
        <p:spPr>
          <a:xfrm>
            <a:off x="583659" y="4631878"/>
            <a:ext cx="27898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dirty="0">
                <a:latin typeface="Nunito" pitchFamily="2" charset="77"/>
              </a:rPr>
              <a:t>Chance de uma mulher não ser fumante</a:t>
            </a:r>
            <a:endParaRPr lang="pt-BR" sz="2000" dirty="0"/>
          </a:p>
        </p:txBody>
      </p:sp>
      <p:sp>
        <p:nvSpPr>
          <p:cNvPr id="34" name="CaixaDeTexto 33">
            <a:extLst>
              <a:ext uri="{FF2B5EF4-FFF2-40B4-BE49-F238E27FC236}">
                <a16:creationId xmlns:a16="http://schemas.microsoft.com/office/drawing/2014/main" id="{8655E0AB-6DF9-C00F-C742-D807A6BCD36B}"/>
              </a:ext>
            </a:extLst>
          </p:cNvPr>
          <p:cNvSpPr txBox="1"/>
          <p:nvPr/>
        </p:nvSpPr>
        <p:spPr>
          <a:xfrm>
            <a:off x="1251001" y="1478562"/>
            <a:ext cx="554469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2200" dirty="0">
                <a:latin typeface="Nunito" panose="00000500000000000000" pitchFamily="2" charset="0"/>
                <a:cs typeface="Segoe UI" panose="020B0502040204020203" pitchFamily="34" charset="0"/>
              </a:rPr>
              <a:t>Ok, entendemos o que é uma probabilidade. Mas </a:t>
            </a:r>
            <a:r>
              <a:rPr lang="pt-BR" sz="2200" b="1" dirty="0">
                <a:solidFill>
                  <a:srgbClr val="68357A"/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o que é chance</a:t>
            </a:r>
            <a:r>
              <a:rPr lang="pt-BR" sz="2200" dirty="0">
                <a:latin typeface="Nunito" panose="00000500000000000000" pitchFamily="2" charset="0"/>
                <a:cs typeface="Segoe UI" panose="020B0502040204020203" pitchFamily="34" charset="0"/>
              </a:rPr>
              <a:t>, afinal?</a:t>
            </a:r>
            <a:endParaRPr lang="pt-BR" sz="2200" dirty="0"/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FE0EAF29-415A-145F-4E32-1DB16B382177}"/>
              </a:ext>
            </a:extLst>
          </p:cNvPr>
          <p:cNvSpPr/>
          <p:nvPr/>
        </p:nvSpPr>
        <p:spPr>
          <a:xfrm>
            <a:off x="-311285" y="272374"/>
            <a:ext cx="505839" cy="2228056"/>
          </a:xfrm>
          <a:prstGeom prst="rect">
            <a:avLst/>
          </a:prstGeom>
          <a:solidFill>
            <a:srgbClr val="E28C2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b="1" dirty="0"/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D4386063-2125-73E7-7576-76279E949653}"/>
              </a:ext>
            </a:extLst>
          </p:cNvPr>
          <p:cNvSpPr txBox="1"/>
          <p:nvPr/>
        </p:nvSpPr>
        <p:spPr>
          <a:xfrm>
            <a:off x="350266" y="2577524"/>
            <a:ext cx="5817811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200" dirty="0">
                <a:latin typeface="Nunito" panose="00000500000000000000" pitchFamily="2" charset="0"/>
                <a:cs typeface="Segoe UI" panose="020B0502040204020203" pitchFamily="34" charset="0"/>
              </a:rPr>
              <a:t>A chance é uma </a:t>
            </a:r>
            <a:r>
              <a:rPr lang="pt-BR" sz="2200" b="1" dirty="0">
                <a:solidFill>
                  <a:srgbClr val="68357A"/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razão entre probabilidades</a:t>
            </a:r>
            <a:r>
              <a:rPr lang="pt-BR" sz="2200" dirty="0">
                <a:latin typeface="Nunito" panose="00000500000000000000" pitchFamily="2" charset="0"/>
                <a:cs typeface="Segoe UI" panose="020B0502040204020203" pitchFamily="34" charset="0"/>
              </a:rPr>
              <a:t>. Se queremos saber a chance uma mulher não ser fumante, devemos </a:t>
            </a:r>
            <a:r>
              <a:rPr lang="pt-BR" sz="2200" b="1" dirty="0">
                <a:solidFill>
                  <a:srgbClr val="68357A"/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dividir</a:t>
            </a:r>
            <a:r>
              <a:rPr lang="pt-BR" sz="2200" dirty="0">
                <a:latin typeface="Nunito" panose="00000500000000000000" pitchFamily="2" charset="0"/>
                <a:cs typeface="Segoe UI" panose="020B0502040204020203" pitchFamily="34" charset="0"/>
              </a:rPr>
              <a:t> a probabilidade de ela </a:t>
            </a:r>
            <a:r>
              <a:rPr lang="pt-BR" sz="2200" b="1" dirty="0">
                <a:solidFill>
                  <a:srgbClr val="68357A"/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não ser fumante </a:t>
            </a:r>
            <a:r>
              <a:rPr lang="pt-BR" sz="2200" dirty="0">
                <a:latin typeface="Nunito" panose="00000500000000000000" pitchFamily="2" charset="0"/>
                <a:cs typeface="Segoe UI" panose="020B0502040204020203" pitchFamily="34" charset="0"/>
              </a:rPr>
              <a:t>pela probabilidade de ela </a:t>
            </a:r>
            <a:r>
              <a:rPr lang="pt-BR" sz="2200" b="1" dirty="0">
                <a:solidFill>
                  <a:srgbClr val="68357A"/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ser fumante</a:t>
            </a:r>
            <a:r>
              <a:rPr lang="pt-BR" sz="2200" dirty="0">
                <a:latin typeface="Nunito" panose="00000500000000000000" pitchFamily="2" charset="0"/>
                <a:cs typeface="Segoe UI" panose="020B0502040204020203" pitchFamily="34" charset="0"/>
              </a:rPr>
              <a:t>:</a:t>
            </a:r>
            <a:endParaRPr lang="pt-BR" sz="2200" dirty="0"/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6072AA54-CF43-7590-9584-E761287111C3}"/>
              </a:ext>
            </a:extLst>
          </p:cNvPr>
          <p:cNvSpPr txBox="1"/>
          <p:nvPr/>
        </p:nvSpPr>
        <p:spPr>
          <a:xfrm>
            <a:off x="1143410" y="5644488"/>
            <a:ext cx="568655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2200" dirty="0">
                <a:latin typeface="Nunito" panose="00000500000000000000" pitchFamily="2" charset="0"/>
                <a:cs typeface="Segoe UI" panose="020B0502040204020203" pitchFamily="34" charset="0"/>
              </a:rPr>
              <a:t>Para os dados do nosso </a:t>
            </a:r>
            <a:r>
              <a:rPr lang="pt-BR" sz="2200" b="1" dirty="0">
                <a:solidFill>
                  <a:srgbClr val="68357A"/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exemplo</a:t>
            </a:r>
            <a:r>
              <a:rPr lang="pt-BR" sz="2200" dirty="0">
                <a:latin typeface="Nunito" panose="00000500000000000000" pitchFamily="2" charset="0"/>
                <a:cs typeface="Segoe UI" panose="020B0502040204020203" pitchFamily="34" charset="0"/>
              </a:rPr>
              <a:t>, temos:</a:t>
            </a:r>
            <a:endParaRPr lang="pt-BR" sz="2200" dirty="0"/>
          </a:p>
        </p:txBody>
      </p:sp>
      <p:sp>
        <p:nvSpPr>
          <p:cNvPr id="40" name="CaixaDeTexto 39">
            <a:extLst>
              <a:ext uri="{FF2B5EF4-FFF2-40B4-BE49-F238E27FC236}">
                <a16:creationId xmlns:a16="http://schemas.microsoft.com/office/drawing/2014/main" id="{CC9F0821-5FC9-5ACC-9958-E162092DDB43}"/>
              </a:ext>
            </a:extLst>
          </p:cNvPr>
          <p:cNvSpPr txBox="1"/>
          <p:nvPr/>
        </p:nvSpPr>
        <p:spPr>
          <a:xfrm>
            <a:off x="4950496" y="6490075"/>
            <a:ext cx="5581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Nunito" pitchFamily="2" charset="77"/>
              </a:rPr>
              <a:t>= 4</a:t>
            </a:r>
          </a:p>
        </p:txBody>
      </p: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F4166C0E-179D-3A95-C2FB-24F20CD6B792}"/>
              </a:ext>
            </a:extLst>
          </p:cNvPr>
          <p:cNvSpPr txBox="1"/>
          <p:nvPr/>
        </p:nvSpPr>
        <p:spPr>
          <a:xfrm>
            <a:off x="350266" y="369649"/>
            <a:ext cx="581781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200" dirty="0">
                <a:latin typeface="Nunito" panose="00000500000000000000" pitchFamily="2" charset="0"/>
                <a:cs typeface="Segoe UI" panose="020B0502040204020203" pitchFamily="34" charset="0"/>
              </a:rPr>
              <a:t>Note também que a </a:t>
            </a:r>
            <a:r>
              <a:rPr lang="pt-BR" sz="2200" b="1" dirty="0">
                <a:solidFill>
                  <a:srgbClr val="68357A"/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probabilidade</a:t>
            </a:r>
            <a:r>
              <a:rPr lang="pt-BR" sz="2200" dirty="0">
                <a:latin typeface="Nunito" panose="00000500000000000000" pitchFamily="2" charset="0"/>
                <a:cs typeface="Segoe UI" panose="020B0502040204020203" pitchFamily="34" charset="0"/>
              </a:rPr>
              <a:t> sempre varia entre </a:t>
            </a:r>
            <a:r>
              <a:rPr lang="pt-BR" sz="2200" b="1" dirty="0">
                <a:solidFill>
                  <a:srgbClr val="68357A"/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0 e 1</a:t>
            </a:r>
            <a:r>
              <a:rPr lang="pt-BR" sz="2200" dirty="0">
                <a:latin typeface="Nunito" panose="00000500000000000000" pitchFamily="2" charset="0"/>
                <a:cs typeface="Segoe UI" panose="020B0502040204020203" pitchFamily="34" charset="0"/>
              </a:rPr>
              <a:t>, ou seja, entre 0% e 100%.</a:t>
            </a:r>
            <a:endParaRPr lang="pt-BR" sz="2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3C0501E0-B470-8713-8C75-646C81A2987F}"/>
                  </a:ext>
                </a:extLst>
              </p:cNvPr>
              <p:cNvSpPr txBox="1"/>
              <p:nvPr/>
            </p:nvSpPr>
            <p:spPr>
              <a:xfrm>
                <a:off x="4349996" y="6415573"/>
                <a:ext cx="727843" cy="5538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pt-BR" sz="2000" dirty="0">
                    <a:latin typeface="Nunito" pitchFamily="2" charset="77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0,8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0,2</m:t>
                        </m:r>
                      </m:den>
                    </m:f>
                  </m:oMath>
                </a14:m>
                <a:endParaRPr lang="pt-BR" sz="2000" dirty="0">
                  <a:latin typeface="Nunito" pitchFamily="2" charset="77"/>
                </a:endParaRPr>
              </a:p>
            </p:txBody>
          </p:sp>
        </mc:Choice>
        <mc:Fallback xmlns="">
          <p:sp>
            <p:nvSpPr>
              <p:cNvPr id="42" name="CaixaDeTexto 41">
                <a:extLst>
                  <a:ext uri="{FF2B5EF4-FFF2-40B4-BE49-F238E27FC236}">
                    <a16:creationId xmlns:a16="http://schemas.microsoft.com/office/drawing/2014/main" id="{3C0501E0-B470-8713-8C75-646C81A298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49996" y="6415573"/>
                <a:ext cx="727843" cy="553806"/>
              </a:xfrm>
              <a:prstGeom prst="rect">
                <a:avLst/>
              </a:prstGeom>
              <a:blipFill>
                <a:blip r:embed="rId4"/>
                <a:stretch>
                  <a:fillRect l="-20690" t="-2222" b="-155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CaixaDeTexto 42">
            <a:extLst>
              <a:ext uri="{FF2B5EF4-FFF2-40B4-BE49-F238E27FC236}">
                <a16:creationId xmlns:a16="http://schemas.microsoft.com/office/drawing/2014/main" id="{10C9BE91-B9C0-4FEF-186A-59C9209BC254}"/>
              </a:ext>
            </a:extLst>
          </p:cNvPr>
          <p:cNvSpPr txBox="1"/>
          <p:nvPr/>
        </p:nvSpPr>
        <p:spPr>
          <a:xfrm>
            <a:off x="1556496" y="6380099"/>
            <a:ext cx="27898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dirty="0">
                <a:latin typeface="Nunito" pitchFamily="2" charset="77"/>
              </a:rPr>
              <a:t>Chance de uma mulher não ser fumante</a:t>
            </a:r>
            <a:endParaRPr lang="pt-BR" sz="2000" dirty="0"/>
          </a:p>
        </p:txBody>
      </p: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85036AB3-EFF3-34BD-E7C0-778CDF33AD3F}"/>
              </a:ext>
            </a:extLst>
          </p:cNvPr>
          <p:cNvSpPr txBox="1"/>
          <p:nvPr/>
        </p:nvSpPr>
        <p:spPr>
          <a:xfrm>
            <a:off x="350266" y="7552692"/>
            <a:ext cx="586891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200" dirty="0">
                <a:latin typeface="Nunito" pitchFamily="2" charset="77"/>
              </a:rPr>
              <a:t>Ou seja, a chance é 4. Como </a:t>
            </a:r>
            <a:r>
              <a:rPr lang="pt-BR" sz="2200" b="1" dirty="0">
                <a:solidFill>
                  <a:srgbClr val="68357A"/>
                </a:solidFill>
                <a:latin typeface="Nunito" pitchFamily="2" charset="77"/>
              </a:rPr>
              <a:t>interpretar</a:t>
            </a:r>
            <a:r>
              <a:rPr lang="pt-BR" sz="2200" dirty="0">
                <a:latin typeface="Nunito" pitchFamily="2" charset="77"/>
              </a:rPr>
              <a:t> isso?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B2846605-D0C9-6236-49A9-CD6B92E0A3F5}"/>
              </a:ext>
            </a:extLst>
          </p:cNvPr>
          <p:cNvSpPr txBox="1"/>
          <p:nvPr/>
        </p:nvSpPr>
        <p:spPr>
          <a:xfrm>
            <a:off x="7584403" y="369649"/>
            <a:ext cx="5367115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200" dirty="0">
                <a:latin typeface="Nunito" panose="00000500000000000000" pitchFamily="2" charset="0"/>
                <a:cs typeface="Segoe UI" panose="020B0502040204020203" pitchFamily="34" charset="0"/>
              </a:rPr>
              <a:t>Se a </a:t>
            </a:r>
            <a:r>
              <a:rPr lang="pt-BR" sz="2200" b="1" dirty="0">
                <a:solidFill>
                  <a:srgbClr val="B5284B"/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chance</a:t>
            </a:r>
            <a:r>
              <a:rPr lang="pt-BR" sz="2200" dirty="0">
                <a:latin typeface="Nunito" panose="00000500000000000000" pitchFamily="2" charset="0"/>
                <a:cs typeface="Segoe UI" panose="020B0502040204020203" pitchFamily="34" charset="0"/>
              </a:rPr>
              <a:t> de uma mulher não ser fumante é igual a 4, isso significa que a </a:t>
            </a:r>
            <a:r>
              <a:rPr lang="pt-BR" sz="2200" b="1" dirty="0">
                <a:solidFill>
                  <a:srgbClr val="B5284B"/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probabilidade</a:t>
            </a:r>
            <a:r>
              <a:rPr lang="pt-BR" sz="2200" dirty="0">
                <a:latin typeface="Nunito" panose="00000500000000000000" pitchFamily="2" charset="0"/>
                <a:cs typeface="Segoe UI" panose="020B0502040204020203" pitchFamily="34" charset="0"/>
              </a:rPr>
              <a:t> de ela não ser fumante é </a:t>
            </a:r>
            <a:r>
              <a:rPr lang="pt-BR" sz="2200" b="1" dirty="0">
                <a:solidFill>
                  <a:srgbClr val="B5284B"/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4 vezes</a:t>
            </a:r>
            <a:r>
              <a:rPr lang="pt-BR" sz="2200" dirty="0">
                <a:latin typeface="Nunito" panose="00000500000000000000" pitchFamily="2" charset="0"/>
                <a:cs typeface="Segoe UI" panose="020B0502040204020203" pitchFamily="34" charset="0"/>
              </a:rPr>
              <a:t> a probabilidade de ela ser fumante,</a:t>
            </a:r>
            <a:endParaRPr lang="pt-BR" sz="2200" dirty="0"/>
          </a:p>
        </p:txBody>
      </p:sp>
      <p:sp>
        <p:nvSpPr>
          <p:cNvPr id="47" name="CaixaDeTexto 46">
            <a:extLst>
              <a:ext uri="{FF2B5EF4-FFF2-40B4-BE49-F238E27FC236}">
                <a16:creationId xmlns:a16="http://schemas.microsoft.com/office/drawing/2014/main" id="{80A52B8B-313A-8BA4-325C-FAB9F683AD11}"/>
              </a:ext>
            </a:extLst>
          </p:cNvPr>
          <p:cNvSpPr txBox="1"/>
          <p:nvPr/>
        </p:nvSpPr>
        <p:spPr>
          <a:xfrm>
            <a:off x="7986153" y="2301709"/>
            <a:ext cx="608431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pt-BR" sz="2200" dirty="0">
                <a:latin typeface="Nunito" panose="00000500000000000000" pitchFamily="2" charset="0"/>
                <a:cs typeface="Segoe UI" panose="020B0502040204020203" pitchFamily="34" charset="0"/>
              </a:rPr>
              <a:t>Ah, e </a:t>
            </a:r>
            <a:r>
              <a:rPr lang="pt-BR" sz="2200" b="1" dirty="0">
                <a:solidFill>
                  <a:srgbClr val="B5284B"/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cuidado</a:t>
            </a:r>
            <a:r>
              <a:rPr lang="pt-BR" sz="2200" dirty="0">
                <a:latin typeface="Nunito" panose="00000500000000000000" pitchFamily="2" charset="0"/>
                <a:cs typeface="Segoe UI" panose="020B0502040204020203" pitchFamily="34" charset="0"/>
              </a:rPr>
              <a:t> para não dizer “4 vezes </a:t>
            </a:r>
            <a:r>
              <a:rPr lang="pt-BR" sz="2200" b="1" dirty="0">
                <a:solidFill>
                  <a:srgbClr val="B5284B"/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maior</a:t>
            </a:r>
            <a:r>
              <a:rPr lang="pt-BR" sz="2200" dirty="0">
                <a:latin typeface="Nunito" panose="00000500000000000000" pitchFamily="2" charset="0"/>
                <a:cs typeface="Segoe UI" panose="020B0502040204020203" pitchFamily="34" charset="0"/>
              </a:rPr>
              <a:t>”. Isso está </a:t>
            </a:r>
            <a:r>
              <a:rPr lang="pt-BR" sz="2200" b="1" dirty="0">
                <a:solidFill>
                  <a:srgbClr val="B5284B"/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errado</a:t>
            </a:r>
            <a:r>
              <a:rPr lang="pt-BR" sz="2200" dirty="0">
                <a:latin typeface="Nunito" panose="00000500000000000000" pitchFamily="2" charset="0"/>
                <a:cs typeface="Segoe UI" panose="020B0502040204020203" pitchFamily="34" charset="0"/>
              </a:rPr>
              <a:t>! Se quisermos montar a frase dessa forma, precisamos </a:t>
            </a:r>
            <a:r>
              <a:rPr lang="pt-BR" sz="2200" b="1" dirty="0">
                <a:solidFill>
                  <a:srgbClr val="B5284B"/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subtrair 1 </a:t>
            </a:r>
            <a:r>
              <a:rPr lang="pt-BR" sz="2200" dirty="0">
                <a:latin typeface="Nunito" panose="00000500000000000000" pitchFamily="2" charset="0"/>
                <a:cs typeface="Segoe UI" panose="020B0502040204020203" pitchFamily="34" charset="0"/>
              </a:rPr>
              <a:t>da chance:</a:t>
            </a:r>
            <a:endParaRPr lang="pt-BR" sz="2200" dirty="0"/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F2172EE7-39B3-1920-C0B6-D86CAD24E5F2}"/>
              </a:ext>
            </a:extLst>
          </p:cNvPr>
          <p:cNvSpPr txBox="1"/>
          <p:nvPr/>
        </p:nvSpPr>
        <p:spPr>
          <a:xfrm>
            <a:off x="7584403" y="4453757"/>
            <a:ext cx="608431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200" dirty="0">
                <a:latin typeface="Nunito" panose="00000500000000000000" pitchFamily="2" charset="0"/>
                <a:cs typeface="Segoe UI" panose="020B0502040204020203" pitchFamily="34" charset="0"/>
              </a:rPr>
              <a:t>Agora, sim, podemos usar o “maior”. Diríamos: “a probabilidade de uma mulher dessa amostra não ser fumante é </a:t>
            </a:r>
            <a:r>
              <a:rPr lang="pt-BR" sz="2200" b="1" dirty="0">
                <a:solidFill>
                  <a:srgbClr val="B5284B"/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3 vezes maior </a:t>
            </a:r>
            <a:r>
              <a:rPr lang="pt-BR" sz="2200" dirty="0">
                <a:latin typeface="Nunito" panose="00000500000000000000" pitchFamily="2" charset="0"/>
                <a:cs typeface="Segoe UI" panose="020B0502040204020203" pitchFamily="34" charset="0"/>
              </a:rPr>
              <a:t>que a probabilidade de ela ser fumante”.</a:t>
            </a:r>
          </a:p>
          <a:p>
            <a:r>
              <a:rPr lang="pt-BR" sz="2200" dirty="0">
                <a:latin typeface="Nunito" panose="00000500000000000000" pitchFamily="2" charset="0"/>
                <a:cs typeface="Segoe UI" panose="020B0502040204020203" pitchFamily="34" charset="0"/>
              </a:rPr>
              <a:t>Como 3, em porcentagem, corresponde a 300%, podemos também dizer “</a:t>
            </a:r>
            <a:r>
              <a:rPr lang="pt-BR" sz="2200" b="1" dirty="0">
                <a:solidFill>
                  <a:srgbClr val="B5284B"/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300% maior</a:t>
            </a:r>
            <a:r>
              <a:rPr lang="pt-BR" sz="2200" dirty="0">
                <a:latin typeface="Nunito" panose="00000500000000000000" pitchFamily="2" charset="0"/>
                <a:cs typeface="Segoe UI" panose="020B0502040204020203" pitchFamily="34" charset="0"/>
              </a:rPr>
              <a:t>”.</a:t>
            </a:r>
            <a:endParaRPr lang="pt-BR" sz="2200" dirty="0"/>
          </a:p>
        </p:txBody>
      </p:sp>
      <p:sp>
        <p:nvSpPr>
          <p:cNvPr id="49" name="CaixaDeTexto 48">
            <a:extLst>
              <a:ext uri="{FF2B5EF4-FFF2-40B4-BE49-F238E27FC236}">
                <a16:creationId xmlns:a16="http://schemas.microsoft.com/office/drawing/2014/main" id="{6FD216AE-DB70-0E2F-EDEA-B1CAF067CBDE}"/>
              </a:ext>
            </a:extLst>
          </p:cNvPr>
          <p:cNvSpPr txBox="1"/>
          <p:nvPr/>
        </p:nvSpPr>
        <p:spPr>
          <a:xfrm>
            <a:off x="7801296" y="3637543"/>
            <a:ext cx="608431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200" dirty="0">
                <a:latin typeface="Nunito" panose="00000500000000000000" pitchFamily="2" charset="0"/>
                <a:cs typeface="Segoe UI" panose="020B0502040204020203" pitchFamily="34" charset="0"/>
              </a:rPr>
              <a:t>4 – 1 = 3</a:t>
            </a:r>
            <a:endParaRPr lang="pt-BR" sz="2200" dirty="0"/>
          </a:p>
        </p:txBody>
      </p:sp>
      <p:sp>
        <p:nvSpPr>
          <p:cNvPr id="51" name="CaixaDeTexto 50">
            <a:extLst>
              <a:ext uri="{FF2B5EF4-FFF2-40B4-BE49-F238E27FC236}">
                <a16:creationId xmlns:a16="http://schemas.microsoft.com/office/drawing/2014/main" id="{F9497C61-94E4-C9EA-44E5-DBA9A2B56847}"/>
              </a:ext>
            </a:extLst>
          </p:cNvPr>
          <p:cNvSpPr txBox="1"/>
          <p:nvPr/>
        </p:nvSpPr>
        <p:spPr>
          <a:xfrm>
            <a:off x="14842328" y="369649"/>
            <a:ext cx="576719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latin typeface="Nunito" pitchFamily="2" charset="77"/>
              </a:rPr>
              <a:t>Ok, Fernanda, mas como eu interpreto uma chance </a:t>
            </a:r>
            <a:r>
              <a:rPr lang="pt-BR" sz="2200" b="1" dirty="0">
                <a:solidFill>
                  <a:srgbClr val="2794A0"/>
                </a:solidFill>
                <a:latin typeface="Nunito" pitchFamily="2" charset="77"/>
              </a:rPr>
              <a:t>menor que 1</a:t>
            </a:r>
            <a:r>
              <a:rPr lang="pt-BR" sz="2200" dirty="0">
                <a:latin typeface="Nunito" pitchFamily="2" charset="77"/>
              </a:rPr>
              <a:t>? Para treinar essa interpretação, vamos agora calcular a chance de uma mulher dessa amostra </a:t>
            </a:r>
            <a:r>
              <a:rPr lang="pt-BR" sz="2200" b="1" dirty="0">
                <a:solidFill>
                  <a:srgbClr val="2794A0"/>
                </a:solidFill>
                <a:latin typeface="Nunito" pitchFamily="2" charset="77"/>
              </a:rPr>
              <a:t>ser fumante</a:t>
            </a:r>
            <a:r>
              <a:rPr lang="pt-BR" sz="2200" dirty="0">
                <a:latin typeface="Nunito" pitchFamily="2" charset="77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BBD9461D-B180-0D98-9E97-0F48C1042836}"/>
                  </a:ext>
                </a:extLst>
              </p:cNvPr>
              <p:cNvSpPr txBox="1"/>
              <p:nvPr/>
            </p:nvSpPr>
            <p:spPr>
              <a:xfrm>
                <a:off x="17541372" y="2111323"/>
                <a:ext cx="3068148" cy="5538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pt-BR" sz="2000" dirty="0">
                    <a:latin typeface="Nunito" pitchFamily="2" charset="77"/>
                  </a:rPr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fumante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 | 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mulher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)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P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(</m:t>
                        </m:r>
                        <m:r>
                          <m:rPr>
                            <m:nor/>
                          </m:rPr>
                          <a:rPr lang="pt-BR" sz="2000">
                            <a:latin typeface="Nunito" pitchFamily="2" charset="77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pt-BR" sz="2000">
                            <a:latin typeface="Nunito" pitchFamily="2" charset="77"/>
                          </a:rPr>
                          <m:t>ã</m:t>
                        </m:r>
                        <m:r>
                          <m:rPr>
                            <m:nor/>
                          </m:rPr>
                          <a:rPr lang="pt-BR" sz="2000">
                            <a:latin typeface="Nunito" pitchFamily="2" charset="77"/>
                          </a:rPr>
                          <m:t>o</m:t>
                        </m:r>
                        <m:r>
                          <m:rPr>
                            <m:nor/>
                          </m:rPr>
                          <a:rPr lang="pt-BR" sz="2000">
                            <a:latin typeface="Nunito" pitchFamily="2" charset="77"/>
                          </a:rPr>
                          <m:t>−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fumante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 | 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mulher</m:t>
                        </m:r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)</m:t>
                        </m:r>
                      </m:den>
                    </m:f>
                  </m:oMath>
                </a14:m>
                <a:endParaRPr lang="pt-BR" sz="2000" dirty="0">
                  <a:latin typeface="Nunito" pitchFamily="2" charset="77"/>
                </a:endParaRPr>
              </a:p>
            </p:txBody>
          </p:sp>
        </mc:Choice>
        <mc:Fallback xmlns="">
          <p:sp>
            <p:nvSpPr>
              <p:cNvPr id="53" name="CaixaDeTexto 52">
                <a:extLst>
                  <a:ext uri="{FF2B5EF4-FFF2-40B4-BE49-F238E27FC236}">
                    <a16:creationId xmlns:a16="http://schemas.microsoft.com/office/drawing/2014/main" id="{BBD9461D-B180-0D98-9E97-0F48C10428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1372" y="2111323"/>
                <a:ext cx="3068148" cy="553806"/>
              </a:xfrm>
              <a:prstGeom prst="rect">
                <a:avLst/>
              </a:prstGeom>
              <a:blipFill>
                <a:blip r:embed="rId5"/>
                <a:stretch>
                  <a:fillRect l="-5372" t="-20455" r="-2893" b="-3181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CaixaDeTexto 53">
            <a:extLst>
              <a:ext uri="{FF2B5EF4-FFF2-40B4-BE49-F238E27FC236}">
                <a16:creationId xmlns:a16="http://schemas.microsoft.com/office/drawing/2014/main" id="{C38FC7BB-3395-DDC6-BC93-A3C127CB8375}"/>
              </a:ext>
            </a:extLst>
          </p:cNvPr>
          <p:cNvSpPr txBox="1"/>
          <p:nvPr/>
        </p:nvSpPr>
        <p:spPr>
          <a:xfrm>
            <a:off x="15077872" y="2075849"/>
            <a:ext cx="24598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dirty="0">
                <a:latin typeface="Nunito" pitchFamily="2" charset="77"/>
              </a:rPr>
              <a:t>Chance de uma mulher ser fumante</a:t>
            </a:r>
            <a:endParaRPr lang="pt-BR" sz="2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B4E4CF9D-5F17-00FA-FF4F-CCB7A506FF06}"/>
                  </a:ext>
                </a:extLst>
              </p:cNvPr>
              <p:cNvSpPr txBox="1"/>
              <p:nvPr/>
            </p:nvSpPr>
            <p:spPr>
              <a:xfrm>
                <a:off x="17537741" y="2984725"/>
                <a:ext cx="1105321" cy="55380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pt-BR" sz="2000" dirty="0">
                    <a:latin typeface="Nunito" pitchFamily="2" charset="77"/>
                  </a:rPr>
                  <a:t>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sz="200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nor/>
                          </m:rPr>
                          <a:rPr lang="pt-BR" sz="2000" b="0" i="0" smtClean="0">
                            <a:latin typeface="Nunito" pitchFamily="2" charset="77"/>
                          </a:rPr>
                          <m:t>0,2</m:t>
                        </m:r>
                      </m:num>
                      <m:den>
                        <m:r>
                          <m:rPr>
                            <m:nor/>
                          </m:rPr>
                          <a:rPr lang="pt-BR" sz="2000" i="1" smtClean="0">
                            <a:latin typeface="Nunito" pitchFamily="2" charset="77"/>
                          </a:rPr>
                          <m:t>0</m:t>
                        </m:r>
                        <m:r>
                          <m:rPr>
                            <m:nor/>
                          </m:rPr>
                          <a:rPr lang="pt-BR" sz="2000" b="0" i="1" smtClean="0">
                            <a:latin typeface="Nunito" pitchFamily="2" charset="77"/>
                          </a:rPr>
                          <m:t>,8</m:t>
                        </m:r>
                      </m:den>
                    </m:f>
                  </m:oMath>
                </a14:m>
                <a:endParaRPr lang="pt-BR" sz="2000" dirty="0">
                  <a:latin typeface="Nunito" pitchFamily="2" charset="77"/>
                </a:endParaRPr>
              </a:p>
            </p:txBody>
          </p:sp>
        </mc:Choice>
        <mc:Fallback xmlns="">
          <p:sp>
            <p:nvSpPr>
              <p:cNvPr id="59" name="CaixaDeTexto 58">
                <a:extLst>
                  <a:ext uri="{FF2B5EF4-FFF2-40B4-BE49-F238E27FC236}">
                    <a16:creationId xmlns:a16="http://schemas.microsoft.com/office/drawing/2014/main" id="{B4E4CF9D-5F17-00FA-FF4F-CCB7A506FF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37741" y="2984725"/>
                <a:ext cx="1105321" cy="553806"/>
              </a:xfrm>
              <a:prstGeom prst="rect">
                <a:avLst/>
              </a:prstGeom>
              <a:blipFill>
                <a:blip r:embed="rId6"/>
                <a:stretch>
                  <a:fillRect l="-13636" t="-6818" b="-1590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CaixaDeTexto 60">
            <a:extLst>
              <a:ext uri="{FF2B5EF4-FFF2-40B4-BE49-F238E27FC236}">
                <a16:creationId xmlns:a16="http://schemas.microsoft.com/office/drawing/2014/main" id="{59642412-55E7-39FF-09DD-384C81DC54A4}"/>
              </a:ext>
            </a:extLst>
          </p:cNvPr>
          <p:cNvSpPr txBox="1"/>
          <p:nvPr/>
        </p:nvSpPr>
        <p:spPr>
          <a:xfrm>
            <a:off x="15074241" y="2949251"/>
            <a:ext cx="245986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000" dirty="0">
                <a:latin typeface="Nunito" pitchFamily="2" charset="77"/>
              </a:rPr>
              <a:t>Chance de uma mulher ser fumante</a:t>
            </a:r>
            <a:endParaRPr lang="pt-BR" sz="2000" dirty="0"/>
          </a:p>
        </p:txBody>
      </p:sp>
      <p:sp>
        <p:nvSpPr>
          <p:cNvPr id="63" name="CaixaDeTexto 62">
            <a:extLst>
              <a:ext uri="{FF2B5EF4-FFF2-40B4-BE49-F238E27FC236}">
                <a16:creationId xmlns:a16="http://schemas.microsoft.com/office/drawing/2014/main" id="{27CF4D9E-9781-29F7-448A-20E5315AFDFC}"/>
              </a:ext>
            </a:extLst>
          </p:cNvPr>
          <p:cNvSpPr txBox="1"/>
          <p:nvPr/>
        </p:nvSpPr>
        <p:spPr>
          <a:xfrm>
            <a:off x="18239100" y="3061564"/>
            <a:ext cx="9252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000" dirty="0">
                <a:latin typeface="Nunito" pitchFamily="2" charset="77"/>
              </a:rPr>
              <a:t>= 0,25</a:t>
            </a:r>
          </a:p>
        </p:txBody>
      </p:sp>
      <p:sp>
        <p:nvSpPr>
          <p:cNvPr id="64" name="CaixaDeTexto 63">
            <a:extLst>
              <a:ext uri="{FF2B5EF4-FFF2-40B4-BE49-F238E27FC236}">
                <a16:creationId xmlns:a16="http://schemas.microsoft.com/office/drawing/2014/main" id="{10271D87-C759-8328-8B6A-D52D3964011E}"/>
              </a:ext>
            </a:extLst>
          </p:cNvPr>
          <p:cNvSpPr txBox="1"/>
          <p:nvPr/>
        </p:nvSpPr>
        <p:spPr>
          <a:xfrm>
            <a:off x="14842329" y="4119059"/>
            <a:ext cx="608431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latin typeface="Nunito" pitchFamily="2" charset="77"/>
              </a:rPr>
              <a:t>A interpretação será: “A probabilidade de uma mulher dessa amostra ser fumante é </a:t>
            </a:r>
            <a:r>
              <a:rPr lang="pt-BR" sz="2200" b="1" dirty="0">
                <a:solidFill>
                  <a:srgbClr val="2794A0"/>
                </a:solidFill>
                <a:latin typeface="Nunito" pitchFamily="2" charset="77"/>
              </a:rPr>
              <a:t>0,25 vezes</a:t>
            </a:r>
            <a:r>
              <a:rPr lang="pt-BR" sz="2200" dirty="0">
                <a:latin typeface="Nunito" pitchFamily="2" charset="77"/>
              </a:rPr>
              <a:t> a probabilidade de ela não ser fumante”.</a:t>
            </a:r>
          </a:p>
          <a:p>
            <a:r>
              <a:rPr lang="pt-BR" sz="2200" dirty="0">
                <a:latin typeface="Nunito" pitchFamily="2" charset="77"/>
              </a:rPr>
              <a:t>Mas aqui o mais comum é subtrairmos o 1 para pensar em “vezes menor”:</a:t>
            </a:r>
          </a:p>
        </p:txBody>
      </p:sp>
      <p:sp>
        <p:nvSpPr>
          <p:cNvPr id="66" name="CaixaDeTexto 65">
            <a:extLst>
              <a:ext uri="{FF2B5EF4-FFF2-40B4-BE49-F238E27FC236}">
                <a16:creationId xmlns:a16="http://schemas.microsoft.com/office/drawing/2014/main" id="{511B037F-03FF-23F2-FC25-C2883CAD7D85}"/>
              </a:ext>
            </a:extLst>
          </p:cNvPr>
          <p:cNvSpPr txBox="1"/>
          <p:nvPr/>
        </p:nvSpPr>
        <p:spPr>
          <a:xfrm>
            <a:off x="15010640" y="6106742"/>
            <a:ext cx="608431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200" dirty="0">
                <a:latin typeface="Nunito" panose="00000500000000000000" pitchFamily="2" charset="0"/>
                <a:cs typeface="Segoe UI" panose="020B0502040204020203" pitchFamily="34" charset="0"/>
              </a:rPr>
              <a:t>0,25 – 1 = -0,75</a:t>
            </a:r>
            <a:endParaRPr lang="pt-BR" sz="2200" dirty="0"/>
          </a:p>
        </p:txBody>
      </p:sp>
      <p:sp>
        <p:nvSpPr>
          <p:cNvPr id="67" name="CaixaDeTexto 66">
            <a:extLst>
              <a:ext uri="{FF2B5EF4-FFF2-40B4-BE49-F238E27FC236}">
                <a16:creationId xmlns:a16="http://schemas.microsoft.com/office/drawing/2014/main" id="{F39FC9D5-97C7-960C-7971-61E88CC07113}"/>
              </a:ext>
            </a:extLst>
          </p:cNvPr>
          <p:cNvSpPr txBox="1"/>
          <p:nvPr/>
        </p:nvSpPr>
        <p:spPr>
          <a:xfrm>
            <a:off x="15385774" y="6888215"/>
            <a:ext cx="573692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200" dirty="0">
                <a:latin typeface="Nunito" pitchFamily="2" charset="77"/>
              </a:rPr>
              <a:t>Ou seja, podemos dizer que “a probabilidade de uma mulher dessa amostra ser fumante é </a:t>
            </a:r>
            <a:r>
              <a:rPr lang="pt-BR" sz="2200" b="1" dirty="0">
                <a:solidFill>
                  <a:srgbClr val="2794A0"/>
                </a:solidFill>
                <a:latin typeface="Nunito" pitchFamily="2" charset="77"/>
              </a:rPr>
              <a:t>0,75 vezes menor</a:t>
            </a:r>
            <a:r>
              <a:rPr lang="pt-BR" sz="2200" dirty="0">
                <a:latin typeface="Nunito" pitchFamily="2" charset="77"/>
              </a:rPr>
              <a:t> que a probabilidade de ela não ser fumante”.</a:t>
            </a:r>
          </a:p>
        </p:txBody>
      </p:sp>
    </p:spTree>
    <p:extLst>
      <p:ext uri="{BB962C8B-B14F-4D97-AF65-F5344CB8AC3E}">
        <p14:creationId xmlns:p14="http://schemas.microsoft.com/office/powerpoint/2010/main" val="3030205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Agrupar 5">
            <a:extLst>
              <a:ext uri="{FF2B5EF4-FFF2-40B4-BE49-F238E27FC236}">
                <a16:creationId xmlns:a16="http://schemas.microsoft.com/office/drawing/2014/main" id="{8DEC5C51-1945-ADAD-AFD9-698B19EE3785}"/>
              </a:ext>
            </a:extLst>
          </p:cNvPr>
          <p:cNvGrpSpPr/>
          <p:nvPr/>
        </p:nvGrpSpPr>
        <p:grpSpPr>
          <a:xfrm rot="16200000">
            <a:off x="16185474" y="2965483"/>
            <a:ext cx="2250425" cy="2332334"/>
            <a:chOff x="8549337" y="2573213"/>
            <a:chExt cx="781927" cy="810387"/>
          </a:xfrm>
        </p:grpSpPr>
        <p:grpSp>
          <p:nvGrpSpPr>
            <p:cNvPr id="7" name="Agrupar 6">
              <a:extLst>
                <a:ext uri="{FF2B5EF4-FFF2-40B4-BE49-F238E27FC236}">
                  <a16:creationId xmlns:a16="http://schemas.microsoft.com/office/drawing/2014/main" id="{B3CE0DB9-11B8-0F31-23D4-AAA3AA04F180}"/>
                </a:ext>
              </a:extLst>
            </p:cNvPr>
            <p:cNvGrpSpPr/>
            <p:nvPr/>
          </p:nvGrpSpPr>
          <p:grpSpPr>
            <a:xfrm>
              <a:off x="8592148" y="2573213"/>
              <a:ext cx="525182" cy="810387"/>
              <a:chOff x="2412214" y="3955181"/>
              <a:chExt cx="865716" cy="1335851"/>
            </a:xfrm>
          </p:grpSpPr>
          <p:sp>
            <p:nvSpPr>
              <p:cNvPr id="25" name="Retângulo 24">
                <a:extLst>
                  <a:ext uri="{FF2B5EF4-FFF2-40B4-BE49-F238E27FC236}">
                    <a16:creationId xmlns:a16="http://schemas.microsoft.com/office/drawing/2014/main" id="{A22A371E-1FFB-64A5-3967-5FE14611C466}"/>
                  </a:ext>
                </a:extLst>
              </p:cNvPr>
              <p:cNvSpPr/>
              <p:nvPr/>
            </p:nvSpPr>
            <p:spPr>
              <a:xfrm flipH="1">
                <a:off x="2412214" y="4439546"/>
                <a:ext cx="100294" cy="100294"/>
              </a:xfrm>
              <a:prstGeom prst="rect">
                <a:avLst/>
              </a:prstGeom>
              <a:solidFill>
                <a:srgbClr val="B528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6" name="Retângulo 25">
                <a:extLst>
                  <a:ext uri="{FF2B5EF4-FFF2-40B4-BE49-F238E27FC236}">
                    <a16:creationId xmlns:a16="http://schemas.microsoft.com/office/drawing/2014/main" id="{92EB6EFA-7298-F188-F7FD-0C68ABC79A49}"/>
                  </a:ext>
                </a:extLst>
              </p:cNvPr>
              <p:cNvSpPr/>
              <p:nvPr/>
            </p:nvSpPr>
            <p:spPr>
              <a:xfrm flipH="1">
                <a:off x="2803672" y="3955181"/>
                <a:ext cx="100294" cy="100294"/>
              </a:xfrm>
              <a:prstGeom prst="rect">
                <a:avLst/>
              </a:prstGeom>
              <a:solidFill>
                <a:srgbClr val="B528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7" name="Retângulo 26">
                <a:extLst>
                  <a:ext uri="{FF2B5EF4-FFF2-40B4-BE49-F238E27FC236}">
                    <a16:creationId xmlns:a16="http://schemas.microsoft.com/office/drawing/2014/main" id="{7616BC4D-8061-4E84-EECA-BEAE0D90B764}"/>
                  </a:ext>
                </a:extLst>
              </p:cNvPr>
              <p:cNvSpPr/>
              <p:nvPr/>
            </p:nvSpPr>
            <p:spPr>
              <a:xfrm flipH="1">
                <a:off x="3195130" y="4501645"/>
                <a:ext cx="82800" cy="82800"/>
              </a:xfrm>
              <a:prstGeom prst="rect">
                <a:avLst/>
              </a:prstGeom>
              <a:solidFill>
                <a:srgbClr val="B528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Retângulo 27">
                <a:extLst>
                  <a:ext uri="{FF2B5EF4-FFF2-40B4-BE49-F238E27FC236}">
                    <a16:creationId xmlns:a16="http://schemas.microsoft.com/office/drawing/2014/main" id="{5346B4A1-EB7E-F6D3-99D9-46ADC9CE5796}"/>
                  </a:ext>
                </a:extLst>
              </p:cNvPr>
              <p:cNvSpPr/>
              <p:nvPr/>
            </p:nvSpPr>
            <p:spPr>
              <a:xfrm flipH="1">
                <a:off x="2628757" y="4657230"/>
                <a:ext cx="82800" cy="82800"/>
              </a:xfrm>
              <a:prstGeom prst="rect">
                <a:avLst/>
              </a:prstGeom>
              <a:solidFill>
                <a:srgbClr val="B528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9" name="Retângulo 28">
                <a:extLst>
                  <a:ext uri="{FF2B5EF4-FFF2-40B4-BE49-F238E27FC236}">
                    <a16:creationId xmlns:a16="http://schemas.microsoft.com/office/drawing/2014/main" id="{BC6C3008-4619-AA2E-A085-B0F4C825474C}"/>
                  </a:ext>
                </a:extLst>
              </p:cNvPr>
              <p:cNvSpPr/>
              <p:nvPr/>
            </p:nvSpPr>
            <p:spPr>
              <a:xfrm flipH="1">
                <a:off x="2711555" y="5016123"/>
                <a:ext cx="274909" cy="274909"/>
              </a:xfrm>
              <a:prstGeom prst="rect">
                <a:avLst/>
              </a:prstGeom>
              <a:solidFill>
                <a:srgbClr val="B5284B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AAC1115B-127A-E500-9AE3-A49F7D38F1A3}"/>
                </a:ext>
              </a:extLst>
            </p:cNvPr>
            <p:cNvGrpSpPr/>
            <p:nvPr/>
          </p:nvGrpSpPr>
          <p:grpSpPr>
            <a:xfrm>
              <a:off x="8589766" y="2703216"/>
              <a:ext cx="611790" cy="663374"/>
              <a:chOff x="8132565" y="2703216"/>
              <a:chExt cx="611790" cy="663374"/>
            </a:xfrm>
          </p:grpSpPr>
          <p:sp>
            <p:nvSpPr>
              <p:cNvPr id="20" name="Retângulo 19">
                <a:extLst>
                  <a:ext uri="{FF2B5EF4-FFF2-40B4-BE49-F238E27FC236}">
                    <a16:creationId xmlns:a16="http://schemas.microsoft.com/office/drawing/2014/main" id="{42C7A736-5E46-76CE-667D-30F2DE1C25D2}"/>
                  </a:ext>
                </a:extLst>
              </p:cNvPr>
              <p:cNvSpPr/>
              <p:nvPr/>
            </p:nvSpPr>
            <p:spPr>
              <a:xfrm flipH="1">
                <a:off x="8337012" y="3120562"/>
                <a:ext cx="43678" cy="43678"/>
              </a:xfrm>
              <a:prstGeom prst="rect">
                <a:avLst/>
              </a:prstGeom>
              <a:solidFill>
                <a:srgbClr val="683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20">
                <a:extLst>
                  <a:ext uri="{FF2B5EF4-FFF2-40B4-BE49-F238E27FC236}">
                    <a16:creationId xmlns:a16="http://schemas.microsoft.com/office/drawing/2014/main" id="{49246140-D9F0-B44C-877F-7D774E3600D2}"/>
                  </a:ext>
                </a:extLst>
              </p:cNvPr>
              <p:cNvSpPr/>
              <p:nvPr/>
            </p:nvSpPr>
            <p:spPr>
              <a:xfrm flipH="1">
                <a:off x="8132565" y="3307193"/>
                <a:ext cx="59397" cy="59397"/>
              </a:xfrm>
              <a:prstGeom prst="rect">
                <a:avLst/>
              </a:prstGeom>
              <a:solidFill>
                <a:srgbClr val="683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84132D42-3370-489F-80E0-DFE4CC911010}"/>
                  </a:ext>
                </a:extLst>
              </p:cNvPr>
              <p:cNvSpPr/>
              <p:nvPr/>
            </p:nvSpPr>
            <p:spPr>
              <a:xfrm flipH="1">
                <a:off x="8623935" y="3061165"/>
                <a:ext cx="120420" cy="120420"/>
              </a:xfrm>
              <a:prstGeom prst="rect">
                <a:avLst/>
              </a:prstGeom>
              <a:solidFill>
                <a:srgbClr val="683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4E219901-7DC7-8789-2F65-DBE7C270B9E4}"/>
                  </a:ext>
                </a:extLst>
              </p:cNvPr>
              <p:cNvSpPr/>
              <p:nvPr/>
            </p:nvSpPr>
            <p:spPr>
              <a:xfrm flipH="1">
                <a:off x="8562277" y="2715895"/>
                <a:ext cx="97852" cy="97852"/>
              </a:xfrm>
              <a:prstGeom prst="rect">
                <a:avLst/>
              </a:prstGeom>
              <a:solidFill>
                <a:srgbClr val="683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4" name="Retângulo 23">
                <a:extLst>
                  <a:ext uri="{FF2B5EF4-FFF2-40B4-BE49-F238E27FC236}">
                    <a16:creationId xmlns:a16="http://schemas.microsoft.com/office/drawing/2014/main" id="{31E19EC6-2469-A14F-5EE1-3BEEE6A2EFDD}"/>
                  </a:ext>
                </a:extLst>
              </p:cNvPr>
              <p:cNvSpPr/>
              <p:nvPr/>
            </p:nvSpPr>
            <p:spPr>
              <a:xfrm flipH="1">
                <a:off x="8239160" y="2703216"/>
                <a:ext cx="70131" cy="70131"/>
              </a:xfrm>
              <a:prstGeom prst="rect">
                <a:avLst/>
              </a:prstGeom>
              <a:solidFill>
                <a:srgbClr val="6835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9" name="Agrupar 8">
              <a:extLst>
                <a:ext uri="{FF2B5EF4-FFF2-40B4-BE49-F238E27FC236}">
                  <a16:creationId xmlns:a16="http://schemas.microsoft.com/office/drawing/2014/main" id="{4781F816-26FB-ACE2-1477-0ED4FF389CF4}"/>
                </a:ext>
              </a:extLst>
            </p:cNvPr>
            <p:cNvGrpSpPr/>
            <p:nvPr/>
          </p:nvGrpSpPr>
          <p:grpSpPr>
            <a:xfrm>
              <a:off x="8635519" y="2966937"/>
              <a:ext cx="671803" cy="259858"/>
              <a:chOff x="2483707" y="4604200"/>
              <a:chExt cx="1107408" cy="428353"/>
            </a:xfrm>
          </p:grpSpPr>
          <p:sp>
            <p:nvSpPr>
              <p:cNvPr id="17" name="Retângulo 16">
                <a:extLst>
                  <a:ext uri="{FF2B5EF4-FFF2-40B4-BE49-F238E27FC236}">
                    <a16:creationId xmlns:a16="http://schemas.microsoft.com/office/drawing/2014/main" id="{ED3DF3B4-E5AA-B15B-CC56-D471FA40CE71}"/>
                  </a:ext>
                </a:extLst>
              </p:cNvPr>
              <p:cNvSpPr/>
              <p:nvPr/>
            </p:nvSpPr>
            <p:spPr>
              <a:xfrm flipH="1">
                <a:off x="3499460" y="4604200"/>
                <a:ext cx="91655" cy="91655"/>
              </a:xfrm>
              <a:prstGeom prst="rect">
                <a:avLst/>
              </a:prstGeom>
              <a:solidFill>
                <a:srgbClr val="2794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8" name="Retângulo 17">
                <a:extLst>
                  <a:ext uri="{FF2B5EF4-FFF2-40B4-BE49-F238E27FC236}">
                    <a16:creationId xmlns:a16="http://schemas.microsoft.com/office/drawing/2014/main" id="{C8601CEE-A457-7658-A4EC-5D678703FFD8}"/>
                  </a:ext>
                </a:extLst>
              </p:cNvPr>
              <p:cNvSpPr/>
              <p:nvPr/>
            </p:nvSpPr>
            <p:spPr>
              <a:xfrm flipH="1">
                <a:off x="2483707" y="4922080"/>
                <a:ext cx="110473" cy="110473"/>
              </a:xfrm>
              <a:prstGeom prst="rect">
                <a:avLst/>
              </a:prstGeom>
              <a:solidFill>
                <a:srgbClr val="2794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9" name="Retângulo 18">
                <a:extLst>
                  <a:ext uri="{FF2B5EF4-FFF2-40B4-BE49-F238E27FC236}">
                    <a16:creationId xmlns:a16="http://schemas.microsoft.com/office/drawing/2014/main" id="{60A42006-29B7-937B-A71C-583A51AB9ED4}"/>
                  </a:ext>
                </a:extLst>
              </p:cNvPr>
              <p:cNvSpPr/>
              <p:nvPr/>
            </p:nvSpPr>
            <p:spPr>
              <a:xfrm flipH="1">
                <a:off x="2982687" y="4884130"/>
                <a:ext cx="73900" cy="73900"/>
              </a:xfrm>
              <a:prstGeom prst="rect">
                <a:avLst/>
              </a:prstGeom>
              <a:solidFill>
                <a:srgbClr val="2794A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489FFFDF-8372-AABD-A426-7E443E51FD4D}"/>
                </a:ext>
              </a:extLst>
            </p:cNvPr>
            <p:cNvGrpSpPr/>
            <p:nvPr/>
          </p:nvGrpSpPr>
          <p:grpSpPr>
            <a:xfrm>
              <a:off x="8549337" y="2715895"/>
              <a:ext cx="781927" cy="610036"/>
              <a:chOff x="2341644" y="4190380"/>
              <a:chExt cx="1288938" cy="1005591"/>
            </a:xfrm>
          </p:grpSpPr>
          <p:sp>
            <p:nvSpPr>
              <p:cNvPr id="11" name="Retângulo 10">
                <a:extLst>
                  <a:ext uri="{FF2B5EF4-FFF2-40B4-BE49-F238E27FC236}">
                    <a16:creationId xmlns:a16="http://schemas.microsoft.com/office/drawing/2014/main" id="{5E8B1764-35D2-2B1C-ED57-B00C976CC3F1}"/>
                  </a:ext>
                </a:extLst>
              </p:cNvPr>
              <p:cNvSpPr/>
              <p:nvPr/>
            </p:nvSpPr>
            <p:spPr>
              <a:xfrm flipH="1">
                <a:off x="2644281" y="4381744"/>
                <a:ext cx="158096" cy="158096"/>
              </a:xfrm>
              <a:prstGeom prst="rect">
                <a:avLst/>
              </a:prstGeom>
              <a:solidFill>
                <a:srgbClr val="E28C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Retângulo 11">
                <a:extLst>
                  <a:ext uri="{FF2B5EF4-FFF2-40B4-BE49-F238E27FC236}">
                    <a16:creationId xmlns:a16="http://schemas.microsoft.com/office/drawing/2014/main" id="{5F5BBB46-E93C-DFB1-6B43-1D9DC92567C6}"/>
                  </a:ext>
                </a:extLst>
              </p:cNvPr>
              <p:cNvSpPr/>
              <p:nvPr/>
            </p:nvSpPr>
            <p:spPr>
              <a:xfrm flipH="1">
                <a:off x="3535878" y="4190380"/>
                <a:ext cx="94704" cy="94704"/>
              </a:xfrm>
              <a:prstGeom prst="rect">
                <a:avLst/>
              </a:prstGeom>
              <a:solidFill>
                <a:srgbClr val="E28C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3" name="Retângulo 12">
                <a:extLst>
                  <a:ext uri="{FF2B5EF4-FFF2-40B4-BE49-F238E27FC236}">
                    <a16:creationId xmlns:a16="http://schemas.microsoft.com/office/drawing/2014/main" id="{B38D9AC4-4DA4-0112-63DB-870CDA812E6D}"/>
                  </a:ext>
                </a:extLst>
              </p:cNvPr>
              <p:cNvSpPr/>
              <p:nvPr/>
            </p:nvSpPr>
            <p:spPr>
              <a:xfrm flipH="1">
                <a:off x="3392804" y="5064849"/>
                <a:ext cx="131122" cy="131122"/>
              </a:xfrm>
              <a:prstGeom prst="rect">
                <a:avLst/>
              </a:prstGeom>
              <a:solidFill>
                <a:srgbClr val="E28C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Retângulo 13">
                <a:extLst>
                  <a:ext uri="{FF2B5EF4-FFF2-40B4-BE49-F238E27FC236}">
                    <a16:creationId xmlns:a16="http://schemas.microsoft.com/office/drawing/2014/main" id="{A3CA79FE-64DB-49B7-9F55-6A5AEDD6159D}"/>
                  </a:ext>
                </a:extLst>
              </p:cNvPr>
              <p:cNvSpPr/>
              <p:nvPr/>
            </p:nvSpPr>
            <p:spPr>
              <a:xfrm flipH="1">
                <a:off x="2942124" y="4339116"/>
                <a:ext cx="100430" cy="100430"/>
              </a:xfrm>
              <a:prstGeom prst="rect">
                <a:avLst/>
              </a:prstGeom>
              <a:solidFill>
                <a:srgbClr val="E28C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Retângulo 14">
                <a:extLst>
                  <a:ext uri="{FF2B5EF4-FFF2-40B4-BE49-F238E27FC236}">
                    <a16:creationId xmlns:a16="http://schemas.microsoft.com/office/drawing/2014/main" id="{F25D3B36-5A34-8D73-B529-849CE60B4608}"/>
                  </a:ext>
                </a:extLst>
              </p:cNvPr>
              <p:cNvSpPr/>
              <p:nvPr/>
            </p:nvSpPr>
            <p:spPr>
              <a:xfrm flipH="1">
                <a:off x="2861300" y="4567525"/>
                <a:ext cx="258511" cy="258511"/>
              </a:xfrm>
              <a:prstGeom prst="rect">
                <a:avLst/>
              </a:prstGeom>
              <a:solidFill>
                <a:srgbClr val="E28C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>
                <a:extLst>
                  <a:ext uri="{FF2B5EF4-FFF2-40B4-BE49-F238E27FC236}">
                    <a16:creationId xmlns:a16="http://schemas.microsoft.com/office/drawing/2014/main" id="{832C4A30-1F48-1D66-B208-3A48F93E2FDC}"/>
                  </a:ext>
                </a:extLst>
              </p:cNvPr>
              <p:cNvSpPr/>
              <p:nvPr/>
            </p:nvSpPr>
            <p:spPr>
              <a:xfrm flipH="1">
                <a:off x="2341644" y="4613656"/>
                <a:ext cx="187847" cy="187847"/>
              </a:xfrm>
              <a:prstGeom prst="rect">
                <a:avLst/>
              </a:prstGeom>
              <a:solidFill>
                <a:srgbClr val="E28C27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E3BDCED4-AA9B-20F3-0ED1-5215CC2CFDAC}"/>
              </a:ext>
            </a:extLst>
          </p:cNvPr>
          <p:cNvSpPr txBox="1"/>
          <p:nvPr/>
        </p:nvSpPr>
        <p:spPr>
          <a:xfrm>
            <a:off x="409755" y="378194"/>
            <a:ext cx="51350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latin typeface="Nunito" pitchFamily="2" charset="77"/>
              </a:rPr>
              <a:t>E, sim, aqui também podemos montar a interpretação com </a:t>
            </a:r>
            <a:r>
              <a:rPr lang="pt-BR" sz="2200" b="1" dirty="0">
                <a:solidFill>
                  <a:srgbClr val="E28C27"/>
                </a:solidFill>
                <a:latin typeface="Nunito" pitchFamily="2" charset="77"/>
              </a:rPr>
              <a:t>porcentagem</a:t>
            </a:r>
            <a:r>
              <a:rPr lang="pt-BR" sz="2200" dirty="0">
                <a:latin typeface="Nunito" pitchFamily="2" charset="77"/>
              </a:rPr>
              <a:t>:</a:t>
            </a:r>
          </a:p>
          <a:p>
            <a:r>
              <a:rPr lang="pt-BR" sz="2200" dirty="0">
                <a:latin typeface="Nunito" pitchFamily="2" charset="77"/>
              </a:rPr>
              <a:t>0,75 </a:t>
            </a:r>
            <a:r>
              <a:rPr lang="pt-BR" sz="2200" dirty="0" err="1">
                <a:latin typeface="Nunito" pitchFamily="2" charset="77"/>
              </a:rPr>
              <a:t>x</a:t>
            </a:r>
            <a:r>
              <a:rPr lang="pt-BR" sz="2200" dirty="0">
                <a:latin typeface="Nunito" pitchFamily="2" charset="77"/>
              </a:rPr>
              <a:t> 100 = </a:t>
            </a:r>
            <a:r>
              <a:rPr lang="pt-BR" sz="2200" b="1" dirty="0">
                <a:solidFill>
                  <a:srgbClr val="E28C27"/>
                </a:solidFill>
                <a:latin typeface="Nunito" pitchFamily="2" charset="77"/>
              </a:rPr>
              <a:t>75%</a:t>
            </a:r>
            <a:r>
              <a:rPr lang="pt-BR" sz="2200" dirty="0">
                <a:latin typeface="Nunito" pitchFamily="2" charset="77"/>
              </a:rPr>
              <a:t>. Logo:</a:t>
            </a:r>
          </a:p>
        </p:txBody>
      </p:sp>
      <p:sp>
        <p:nvSpPr>
          <p:cNvPr id="31" name="CaixaDeTexto 30">
            <a:extLst>
              <a:ext uri="{FF2B5EF4-FFF2-40B4-BE49-F238E27FC236}">
                <a16:creationId xmlns:a16="http://schemas.microsoft.com/office/drawing/2014/main" id="{E86F164E-EADD-699A-B992-628DCA6042E7}"/>
              </a:ext>
            </a:extLst>
          </p:cNvPr>
          <p:cNvSpPr txBox="1"/>
          <p:nvPr/>
        </p:nvSpPr>
        <p:spPr>
          <a:xfrm>
            <a:off x="643287" y="1898442"/>
            <a:ext cx="57671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200" dirty="0">
                <a:latin typeface="Nunito" pitchFamily="2" charset="77"/>
              </a:rPr>
              <a:t>“A probabilidade de uma mulher dessa amostra ser fumante é </a:t>
            </a:r>
            <a:r>
              <a:rPr lang="pt-BR" sz="2200" b="1" dirty="0">
                <a:solidFill>
                  <a:srgbClr val="E28C27"/>
                </a:solidFill>
                <a:latin typeface="Nunito" pitchFamily="2" charset="77"/>
              </a:rPr>
              <a:t>75% menor</a:t>
            </a:r>
            <a:r>
              <a:rPr lang="pt-BR" sz="2200" dirty="0">
                <a:solidFill>
                  <a:srgbClr val="E28C27"/>
                </a:solidFill>
                <a:latin typeface="Nunito" pitchFamily="2" charset="77"/>
              </a:rPr>
              <a:t> </a:t>
            </a:r>
            <a:r>
              <a:rPr lang="pt-BR" sz="2200" dirty="0">
                <a:latin typeface="Nunito" pitchFamily="2" charset="77"/>
              </a:rPr>
              <a:t>que a probabilidade de ela não ser fumante”.</a:t>
            </a:r>
          </a:p>
        </p:txBody>
      </p:sp>
      <p:sp>
        <p:nvSpPr>
          <p:cNvPr id="32" name="CaixaDeTexto 31">
            <a:extLst>
              <a:ext uri="{FF2B5EF4-FFF2-40B4-BE49-F238E27FC236}">
                <a16:creationId xmlns:a16="http://schemas.microsoft.com/office/drawing/2014/main" id="{832C7B61-A2B5-FB94-7618-307C02B764F5}"/>
              </a:ext>
            </a:extLst>
          </p:cNvPr>
          <p:cNvSpPr txBox="1"/>
          <p:nvPr/>
        </p:nvSpPr>
        <p:spPr>
          <a:xfrm>
            <a:off x="409755" y="3444100"/>
            <a:ext cx="576719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latin typeface="Nunito" pitchFamily="2" charset="77"/>
              </a:rPr>
              <a:t>Ah, e perceba que usando a </a:t>
            </a:r>
            <a:r>
              <a:rPr lang="pt-BR" sz="2200" b="1" dirty="0">
                <a:solidFill>
                  <a:srgbClr val="E28C27"/>
                </a:solidFill>
                <a:latin typeface="Nunito" pitchFamily="2" charset="77"/>
              </a:rPr>
              <a:t>notação</a:t>
            </a:r>
            <a:r>
              <a:rPr lang="pt-BR" sz="2200" dirty="0">
                <a:latin typeface="Nunito" pitchFamily="2" charset="77"/>
              </a:rPr>
              <a:t> que discutimos para o evento complementar, podemos representar chance como: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25FEC9E7-413D-6D9A-F500-10DFA98A125A}"/>
                  </a:ext>
                </a:extLst>
              </p:cNvPr>
              <p:cNvSpPr txBox="1"/>
              <p:nvPr/>
            </p:nvSpPr>
            <p:spPr>
              <a:xfrm>
                <a:off x="2539175" y="4813478"/>
                <a:ext cx="1975413" cy="6365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pt-BR" sz="2200" b="0" i="0" smtClean="0">
                          <a:latin typeface="Nunito" pitchFamily="2" charset="77"/>
                        </a:rPr>
                        <m:t>Chance</m:t>
                      </m:r>
                      <m:r>
                        <m:rPr>
                          <m:nor/>
                        </m:rPr>
                        <a:rPr lang="pt-BR" sz="2200" b="0" i="0" smtClean="0">
                          <a:latin typeface="Nunito" pitchFamily="2" charset="77"/>
                        </a:rPr>
                        <m:t> = </m:t>
                      </m:r>
                      <m:f>
                        <m:fPr>
                          <m:ctrlPr>
                            <a:rPr lang="pt-BR" sz="2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pt-BR" sz="2200" b="0" i="0" smtClean="0">
                              <a:latin typeface="Nunito" pitchFamily="2" charset="77"/>
                            </a:rPr>
                            <m:t>p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pt-BR" sz="2200" b="0" i="0" smtClean="0">
                              <a:latin typeface="Nunito" pitchFamily="2" charset="77"/>
                            </a:rPr>
                            <m:t>1 − </m:t>
                          </m:r>
                          <m:r>
                            <m:rPr>
                              <m:nor/>
                            </m:rPr>
                            <a:rPr lang="pt-BR" sz="2200" b="0" i="0" smtClean="0">
                              <a:latin typeface="Nunito" pitchFamily="2" charset="77"/>
                            </a:rPr>
                            <m:t>p</m:t>
                          </m:r>
                        </m:den>
                      </m:f>
                    </m:oMath>
                  </m:oMathPara>
                </a14:m>
                <a:endParaRPr lang="pt-BR" sz="2200" dirty="0">
                  <a:latin typeface="Nunito" pitchFamily="2" charset="77"/>
                </a:endParaRPr>
              </a:p>
            </p:txBody>
          </p:sp>
        </mc:Choice>
        <mc:Fallback xmlns="">
          <p:sp>
            <p:nvSpPr>
              <p:cNvPr id="33" name="CaixaDeTexto 32">
                <a:extLst>
                  <a:ext uri="{FF2B5EF4-FFF2-40B4-BE49-F238E27FC236}">
                    <a16:creationId xmlns:a16="http://schemas.microsoft.com/office/drawing/2014/main" id="{25FEC9E7-413D-6D9A-F500-10DFA98A12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9175" y="4813478"/>
                <a:ext cx="1975413" cy="636585"/>
              </a:xfrm>
              <a:prstGeom prst="rect">
                <a:avLst/>
              </a:prstGeom>
              <a:blipFill>
                <a:blip r:embed="rId3"/>
                <a:stretch>
                  <a:fillRect l="-3205" t="-1961" r="-2564" b="-274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CaixaDeTexto 33">
            <a:extLst>
              <a:ext uri="{FF2B5EF4-FFF2-40B4-BE49-F238E27FC236}">
                <a16:creationId xmlns:a16="http://schemas.microsoft.com/office/drawing/2014/main" id="{BA1585C0-C57A-3BFE-DB6F-1375CD16BCE7}"/>
              </a:ext>
            </a:extLst>
          </p:cNvPr>
          <p:cNvSpPr txBox="1"/>
          <p:nvPr/>
        </p:nvSpPr>
        <p:spPr>
          <a:xfrm>
            <a:off x="2977260" y="6147249"/>
            <a:ext cx="37840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Nunito" pitchFamily="2" charset="77"/>
              </a:rPr>
              <a:t>Geralmente é assim que encontramos a chance representada em </a:t>
            </a:r>
            <a:r>
              <a:rPr lang="pt-BR" b="1" dirty="0">
                <a:solidFill>
                  <a:schemeClr val="tx1">
                    <a:lumMod val="50000"/>
                    <a:lumOff val="50000"/>
                  </a:schemeClr>
                </a:solidFill>
                <a:latin typeface="Nunito" pitchFamily="2" charset="77"/>
              </a:rPr>
              <a:t>livros</a:t>
            </a:r>
            <a:r>
              <a:rPr lang="pt-BR" dirty="0">
                <a:solidFill>
                  <a:schemeClr val="tx1">
                    <a:lumMod val="50000"/>
                    <a:lumOff val="50000"/>
                  </a:schemeClr>
                </a:solidFill>
                <a:latin typeface="Nunito" pitchFamily="2" charset="77"/>
              </a:rPr>
              <a:t> didáticos.</a:t>
            </a:r>
          </a:p>
        </p:txBody>
      </p:sp>
      <p:sp>
        <p:nvSpPr>
          <p:cNvPr id="35" name="CaixaDeTexto 34">
            <a:extLst>
              <a:ext uri="{FF2B5EF4-FFF2-40B4-BE49-F238E27FC236}">
                <a16:creationId xmlns:a16="http://schemas.microsoft.com/office/drawing/2014/main" id="{FA1019EE-FD3D-70DC-9118-96B6A4127256}"/>
              </a:ext>
            </a:extLst>
          </p:cNvPr>
          <p:cNvSpPr txBox="1"/>
          <p:nvPr/>
        </p:nvSpPr>
        <p:spPr>
          <a:xfrm>
            <a:off x="2366065" y="8448286"/>
            <a:ext cx="2591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@</a:t>
            </a:r>
            <a:r>
              <a:rPr lang="pt-BR" sz="2000" dirty="0" err="1">
                <a:solidFill>
                  <a:schemeClr val="bg1">
                    <a:lumMod val="75000"/>
                  </a:schemeClr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estatisticaaplicada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Nunito" panose="000005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B00B8A83-0638-8751-46A7-76AD542CF65F}"/>
              </a:ext>
            </a:extLst>
          </p:cNvPr>
          <p:cNvSpPr txBox="1"/>
          <p:nvPr/>
        </p:nvSpPr>
        <p:spPr>
          <a:xfrm>
            <a:off x="9547915" y="8448286"/>
            <a:ext cx="2591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@</a:t>
            </a:r>
            <a:r>
              <a:rPr lang="pt-BR" sz="2000" dirty="0" err="1">
                <a:solidFill>
                  <a:schemeClr val="bg1">
                    <a:lumMod val="75000"/>
                  </a:schemeClr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estatisticaaplicada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Nunito" panose="000005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FB843710-A7B4-6568-301D-7341A065E697}"/>
              </a:ext>
            </a:extLst>
          </p:cNvPr>
          <p:cNvSpPr txBox="1"/>
          <p:nvPr/>
        </p:nvSpPr>
        <p:spPr>
          <a:xfrm>
            <a:off x="16757259" y="8448286"/>
            <a:ext cx="25910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000" dirty="0">
                <a:solidFill>
                  <a:schemeClr val="bg1">
                    <a:lumMod val="75000"/>
                  </a:schemeClr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@</a:t>
            </a:r>
            <a:r>
              <a:rPr lang="pt-BR" sz="2000" dirty="0" err="1">
                <a:solidFill>
                  <a:schemeClr val="bg1">
                    <a:lumMod val="75000"/>
                  </a:schemeClr>
                </a:solidFill>
                <a:latin typeface="Nunito" panose="00000500000000000000" pitchFamily="2" charset="0"/>
                <a:cs typeface="Segoe UI" panose="020B0502040204020203" pitchFamily="34" charset="0"/>
              </a:rPr>
              <a:t>estatisticaaplicada</a:t>
            </a:r>
            <a:endParaRPr lang="pt-BR" sz="2000" dirty="0">
              <a:solidFill>
                <a:schemeClr val="bg1">
                  <a:lumMod val="75000"/>
                </a:schemeClr>
              </a:solidFill>
              <a:latin typeface="Nunito" panose="00000500000000000000" pitchFamily="2" charset="0"/>
              <a:cs typeface="Segoe UI" panose="020B0502040204020203" pitchFamily="34" charset="0"/>
            </a:endParaRPr>
          </a:p>
        </p:txBody>
      </p:sp>
      <p:sp>
        <p:nvSpPr>
          <p:cNvPr id="38" name="Retângulo 37">
            <a:extLst>
              <a:ext uri="{FF2B5EF4-FFF2-40B4-BE49-F238E27FC236}">
                <a16:creationId xmlns:a16="http://schemas.microsoft.com/office/drawing/2014/main" id="{F8E39E8C-0637-428D-5D61-CE62E3985F01}"/>
              </a:ext>
            </a:extLst>
          </p:cNvPr>
          <p:cNvSpPr/>
          <p:nvPr/>
        </p:nvSpPr>
        <p:spPr>
          <a:xfrm>
            <a:off x="5888763" y="4670997"/>
            <a:ext cx="1039142" cy="1039142"/>
          </a:xfrm>
          <a:prstGeom prst="rect">
            <a:avLst/>
          </a:prstGeom>
          <a:solidFill>
            <a:srgbClr val="B5284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 38">
            <a:extLst>
              <a:ext uri="{FF2B5EF4-FFF2-40B4-BE49-F238E27FC236}">
                <a16:creationId xmlns:a16="http://schemas.microsoft.com/office/drawing/2014/main" id="{4ADE239D-4799-D0B8-6684-6CD0EF726419}"/>
              </a:ext>
            </a:extLst>
          </p:cNvPr>
          <p:cNvSpPr/>
          <p:nvPr/>
        </p:nvSpPr>
        <p:spPr>
          <a:xfrm>
            <a:off x="6408334" y="4256674"/>
            <a:ext cx="1039142" cy="1039142"/>
          </a:xfrm>
          <a:prstGeom prst="rect">
            <a:avLst/>
          </a:prstGeom>
          <a:solidFill>
            <a:srgbClr val="E28C2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43" name="Conector de Seta Reta 42">
            <a:extLst>
              <a:ext uri="{FF2B5EF4-FFF2-40B4-BE49-F238E27FC236}">
                <a16:creationId xmlns:a16="http://schemas.microsoft.com/office/drawing/2014/main" id="{25812DD8-8AC9-BFA5-7CE5-EAC06228FBBD}"/>
              </a:ext>
            </a:extLst>
          </p:cNvPr>
          <p:cNvCxnSpPr/>
          <p:nvPr/>
        </p:nvCxnSpPr>
        <p:spPr>
          <a:xfrm>
            <a:off x="4182894" y="5509429"/>
            <a:ext cx="0" cy="598910"/>
          </a:xfrm>
          <a:prstGeom prst="straightConnector1">
            <a:avLst/>
          </a:prstGeom>
          <a:ln w="19050">
            <a:solidFill>
              <a:schemeClr val="tx1">
                <a:lumMod val="50000"/>
                <a:lumOff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CaixaDeTexto 43">
            <a:extLst>
              <a:ext uri="{FF2B5EF4-FFF2-40B4-BE49-F238E27FC236}">
                <a16:creationId xmlns:a16="http://schemas.microsoft.com/office/drawing/2014/main" id="{BBEDA0C0-BAA2-7C86-D6E2-F718EC6BF89C}"/>
              </a:ext>
            </a:extLst>
          </p:cNvPr>
          <p:cNvSpPr txBox="1"/>
          <p:nvPr/>
        </p:nvSpPr>
        <p:spPr>
          <a:xfrm>
            <a:off x="409755" y="7398345"/>
            <a:ext cx="618323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latin typeface="Nunito" pitchFamily="2" charset="77"/>
              </a:rPr>
              <a:t>Repare que chance e probabilidade muitas vezes correspondem a valores </a:t>
            </a:r>
            <a:r>
              <a:rPr lang="pt-BR" sz="2200" b="1" dirty="0">
                <a:solidFill>
                  <a:srgbClr val="E28C27"/>
                </a:solidFill>
                <a:latin typeface="Nunito" pitchFamily="2" charset="77"/>
              </a:rPr>
              <a:t>bem diferentes</a:t>
            </a:r>
            <a:r>
              <a:rPr lang="pt-BR" sz="2200" dirty="0">
                <a:latin typeface="Nunito" pitchFamily="2" charset="77"/>
              </a:rPr>
              <a:t>.</a:t>
            </a:r>
          </a:p>
        </p:txBody>
      </p:sp>
      <p:sp>
        <p:nvSpPr>
          <p:cNvPr id="45" name="CaixaDeTexto 44">
            <a:extLst>
              <a:ext uri="{FF2B5EF4-FFF2-40B4-BE49-F238E27FC236}">
                <a16:creationId xmlns:a16="http://schemas.microsoft.com/office/drawing/2014/main" id="{671BF307-E56F-1040-80A8-280E16ACE34A}"/>
              </a:ext>
            </a:extLst>
          </p:cNvPr>
          <p:cNvSpPr txBox="1"/>
          <p:nvPr/>
        </p:nvSpPr>
        <p:spPr>
          <a:xfrm>
            <a:off x="7708144" y="378194"/>
            <a:ext cx="48151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200" dirty="0">
                <a:latin typeface="Nunito" pitchFamily="2" charset="77"/>
              </a:rPr>
              <a:t>No nosso exemplo, a </a:t>
            </a:r>
            <a:r>
              <a:rPr lang="pt-BR" sz="2200" b="1" dirty="0">
                <a:solidFill>
                  <a:srgbClr val="68357A"/>
                </a:solidFill>
                <a:latin typeface="Nunito" pitchFamily="2" charset="77"/>
              </a:rPr>
              <a:t>probabilidade</a:t>
            </a:r>
            <a:r>
              <a:rPr lang="pt-BR" sz="2200" dirty="0">
                <a:latin typeface="Nunito" pitchFamily="2" charset="77"/>
              </a:rPr>
              <a:t> de uma mulher não ser fumante é de </a:t>
            </a:r>
            <a:r>
              <a:rPr lang="pt-BR" sz="2200" b="1" dirty="0">
                <a:solidFill>
                  <a:srgbClr val="68357A"/>
                </a:solidFill>
                <a:latin typeface="Nunito" pitchFamily="2" charset="77"/>
              </a:rPr>
              <a:t>0,8</a:t>
            </a:r>
            <a:r>
              <a:rPr lang="pt-BR" sz="2200" dirty="0">
                <a:latin typeface="Nunito" pitchFamily="2" charset="77"/>
              </a:rPr>
              <a:t>, mas a </a:t>
            </a:r>
            <a:r>
              <a:rPr lang="pt-BR" sz="2200" b="1" dirty="0">
                <a:solidFill>
                  <a:srgbClr val="68357A"/>
                </a:solidFill>
                <a:latin typeface="Nunito" pitchFamily="2" charset="77"/>
              </a:rPr>
              <a:t>chance</a:t>
            </a:r>
            <a:r>
              <a:rPr lang="pt-BR" sz="2200" dirty="0">
                <a:latin typeface="Nunito" pitchFamily="2" charset="77"/>
              </a:rPr>
              <a:t> é igual a </a:t>
            </a:r>
            <a:r>
              <a:rPr lang="pt-BR" sz="2200" b="1" dirty="0">
                <a:solidFill>
                  <a:srgbClr val="68357A"/>
                </a:solidFill>
                <a:latin typeface="Nunito" pitchFamily="2" charset="77"/>
              </a:rPr>
              <a:t>4</a:t>
            </a:r>
            <a:r>
              <a:rPr lang="pt-BR" sz="2200" dirty="0">
                <a:latin typeface="Nunito" pitchFamily="2" charset="77"/>
              </a:rPr>
              <a:t>!</a:t>
            </a:r>
          </a:p>
        </p:txBody>
      </p:sp>
      <p:sp>
        <p:nvSpPr>
          <p:cNvPr id="46" name="CaixaDeTexto 45">
            <a:extLst>
              <a:ext uri="{FF2B5EF4-FFF2-40B4-BE49-F238E27FC236}">
                <a16:creationId xmlns:a16="http://schemas.microsoft.com/office/drawing/2014/main" id="{A68BB9B3-C16A-B3F7-DC9B-D3D37E145353}"/>
              </a:ext>
            </a:extLst>
          </p:cNvPr>
          <p:cNvSpPr txBox="1"/>
          <p:nvPr/>
        </p:nvSpPr>
        <p:spPr>
          <a:xfrm>
            <a:off x="8865704" y="1708806"/>
            <a:ext cx="522798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200" dirty="0">
                <a:latin typeface="Nunito" pitchFamily="2" charset="77"/>
              </a:rPr>
              <a:t>Coloquialmente, chance e probabilidade podem ser tratadas como </a:t>
            </a:r>
            <a:r>
              <a:rPr lang="pt-BR" sz="2200" b="1" dirty="0">
                <a:solidFill>
                  <a:srgbClr val="68357A"/>
                </a:solidFill>
                <a:latin typeface="Nunito" pitchFamily="2" charset="77"/>
              </a:rPr>
              <a:t>sinônimos</a:t>
            </a:r>
            <a:r>
              <a:rPr lang="pt-BR" sz="2200" dirty="0">
                <a:latin typeface="Nunito" pitchFamily="2" charset="77"/>
              </a:rPr>
              <a:t>. Mas na estatística elas </a:t>
            </a:r>
            <a:r>
              <a:rPr lang="pt-BR" sz="2200" b="1" dirty="0">
                <a:solidFill>
                  <a:srgbClr val="68357A"/>
                </a:solidFill>
                <a:latin typeface="Nunito" pitchFamily="2" charset="77"/>
              </a:rPr>
              <a:t>não são</a:t>
            </a:r>
            <a:r>
              <a:rPr lang="pt-BR" sz="2200" dirty="0">
                <a:latin typeface="Nunito" pitchFamily="2" charset="77"/>
              </a:rPr>
              <a:t>.</a:t>
            </a:r>
          </a:p>
        </p:txBody>
      </p:sp>
      <p:sp>
        <p:nvSpPr>
          <p:cNvPr id="48" name="CaixaDeTexto 47">
            <a:extLst>
              <a:ext uri="{FF2B5EF4-FFF2-40B4-BE49-F238E27FC236}">
                <a16:creationId xmlns:a16="http://schemas.microsoft.com/office/drawing/2014/main" id="{68BD9E10-B0E2-3F38-C0F1-6785EE38B130}"/>
              </a:ext>
            </a:extLst>
          </p:cNvPr>
          <p:cNvSpPr txBox="1"/>
          <p:nvPr/>
        </p:nvSpPr>
        <p:spPr>
          <a:xfrm>
            <a:off x="7708143" y="3155356"/>
            <a:ext cx="4822161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200" dirty="0">
                <a:latin typeface="Nunito" pitchFamily="2" charset="77"/>
              </a:rPr>
              <a:t>Entender </a:t>
            </a:r>
            <a:r>
              <a:rPr lang="pt-BR" sz="2200" b="1" dirty="0">
                <a:solidFill>
                  <a:srgbClr val="68357A"/>
                </a:solidFill>
                <a:latin typeface="Nunito" pitchFamily="2" charset="77"/>
              </a:rPr>
              <a:t>chance</a:t>
            </a:r>
            <a:r>
              <a:rPr lang="pt-BR" sz="2200" dirty="0">
                <a:latin typeface="Nunito" pitchFamily="2" charset="77"/>
              </a:rPr>
              <a:t> é fundamental para interpretarmos corretamente o modelo de </a:t>
            </a:r>
            <a:r>
              <a:rPr lang="pt-BR" sz="2200" b="1" dirty="0">
                <a:solidFill>
                  <a:srgbClr val="68357A"/>
                </a:solidFill>
                <a:latin typeface="Nunito" pitchFamily="2" charset="77"/>
              </a:rPr>
              <a:t>regressão logística</a:t>
            </a:r>
            <a:r>
              <a:rPr lang="pt-BR" sz="2200" dirty="0">
                <a:latin typeface="Nunito" pitchFamily="2" charset="77"/>
              </a:rPr>
              <a:t>.</a:t>
            </a:r>
          </a:p>
          <a:p>
            <a:r>
              <a:rPr lang="pt-BR" sz="2200" dirty="0">
                <a:latin typeface="Nunito" pitchFamily="2" charset="77"/>
              </a:rPr>
              <a:t>Em um próximo post, vamos discutir como interpretar a </a:t>
            </a:r>
            <a:r>
              <a:rPr lang="pt-BR" sz="2200" b="1" dirty="0">
                <a:solidFill>
                  <a:srgbClr val="68357A"/>
                </a:solidFill>
                <a:latin typeface="Nunito" pitchFamily="2" charset="77"/>
              </a:rPr>
              <a:t>razão de chances</a:t>
            </a:r>
            <a:r>
              <a:rPr lang="pt-BR" sz="2200" dirty="0">
                <a:latin typeface="Nunito" pitchFamily="2" charset="77"/>
              </a:rPr>
              <a:t>.</a:t>
            </a:r>
          </a:p>
        </p:txBody>
      </p:sp>
      <p:sp>
        <p:nvSpPr>
          <p:cNvPr id="50" name="CaixaDeTexto 49">
            <a:extLst>
              <a:ext uri="{FF2B5EF4-FFF2-40B4-BE49-F238E27FC236}">
                <a16:creationId xmlns:a16="http://schemas.microsoft.com/office/drawing/2014/main" id="{2DBD73FF-F142-66A8-7F0F-859FAA5CAF91}"/>
              </a:ext>
            </a:extLst>
          </p:cNvPr>
          <p:cNvSpPr txBox="1"/>
          <p:nvPr/>
        </p:nvSpPr>
        <p:spPr>
          <a:xfrm>
            <a:off x="8540388" y="5808884"/>
            <a:ext cx="451874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sz="2200" dirty="0">
                <a:latin typeface="Nunito" pitchFamily="2" charset="77"/>
              </a:rPr>
              <a:t>Curtiu esse tipo de explicação?</a:t>
            </a:r>
            <a:br>
              <a:rPr lang="pt-BR" sz="2200" dirty="0">
                <a:latin typeface="Nunito" pitchFamily="2" charset="77"/>
              </a:rPr>
            </a:br>
            <a:r>
              <a:rPr lang="pt-BR" sz="2200" dirty="0">
                <a:latin typeface="Nunito" pitchFamily="2" charset="77"/>
              </a:rPr>
              <a:t>Me segue por aqui para mais conteúdos que descomplicam a sua análise de dados!</a:t>
            </a:r>
          </a:p>
        </p:txBody>
      </p:sp>
    </p:spTree>
    <p:extLst>
      <p:ext uri="{BB962C8B-B14F-4D97-AF65-F5344CB8AC3E}">
        <p14:creationId xmlns:p14="http://schemas.microsoft.com/office/powerpoint/2010/main" val="12261739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o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7092</TotalTime>
  <Words>1021</Words>
  <Application>Microsoft Macintosh PowerPoint</Application>
  <PresentationFormat>Personalizar</PresentationFormat>
  <Paragraphs>130</Paragraphs>
  <Slides>4</Slides>
  <Notes>4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Nunito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Fernanda Fiel Peres</dc:creator>
  <cp:lastModifiedBy>Fernanda Peres</cp:lastModifiedBy>
  <cp:revision>133</cp:revision>
  <dcterms:created xsi:type="dcterms:W3CDTF">2019-12-27T01:38:31Z</dcterms:created>
  <dcterms:modified xsi:type="dcterms:W3CDTF">2025-06-16T12:53:55Z</dcterms:modified>
</cp:coreProperties>
</file>