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3" r:id="rId2"/>
    <p:sldId id="340" r:id="rId3"/>
    <p:sldId id="334" r:id="rId4"/>
    <p:sldId id="335" r:id="rId5"/>
    <p:sldId id="338" r:id="rId6"/>
    <p:sldId id="339" r:id="rId7"/>
    <p:sldId id="337" r:id="rId8"/>
    <p:sldId id="336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94A0"/>
    <a:srgbClr val="B5284B"/>
    <a:srgbClr val="68357A"/>
    <a:srgbClr val="FFFFFF"/>
    <a:srgbClr val="E28C27"/>
    <a:srgbClr val="FFFFCD"/>
    <a:srgbClr val="FFFFDD"/>
    <a:srgbClr val="996633"/>
    <a:srgbClr val="603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Estilo Médio 3 - Ênfase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799B23B-EC83-4686-B30A-512413B5E67A}" styleName="Estilo Claro 3 - Ênfas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1FECB4D8-DB02-4DC6-A0A2-4F2EBAE1DC90}" styleName="Estilo Médio 1 - Ênfase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63" autoAdjust="0"/>
    <p:restoredTop sz="94660"/>
  </p:normalViewPr>
  <p:slideViewPr>
    <p:cSldViewPr snapToGrid="0">
      <p:cViewPr varScale="1">
        <p:scale>
          <a:sx n="97" d="100"/>
          <a:sy n="97" d="100"/>
        </p:scale>
        <p:origin x="776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166535-B43F-40E1-A107-B868F059EC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4DA7254-2DAC-4104-8566-DA701A6A97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158A56D-9952-4BD3-9C29-38B5CF430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3D351-15EE-4CA9-886D-52D945E01E6C}" type="datetimeFigureOut">
              <a:rPr lang="pt-BR" smtClean="0"/>
              <a:t>29/04/2025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5EE8B4C-87B0-4499-9808-76A5B5C60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BD54B40-5FE3-4114-A473-2A7425BDC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F0F9F-D9B7-462A-97EA-7B7EF78B3A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4942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57F81D-3893-4F81-9508-2DB5AB835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AB391C4-FA43-4B05-841C-F4AFF27DCD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ACE60C3-C978-4AFF-A8A4-1CE1C2715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3D351-15EE-4CA9-886D-52D945E01E6C}" type="datetimeFigureOut">
              <a:rPr lang="pt-BR" smtClean="0"/>
              <a:t>29/04/2025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F1FB8D9-6F01-4DD9-B5EA-EDCFD6D4D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964D671-9029-45AC-BFE0-B2E8BE783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F0F9F-D9B7-462A-97EA-7B7EF78B3A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9363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B255F85-E48B-494B-B144-02719351E4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437F7A2-6A85-4C06-A214-72918E97F9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61416D4-E9BB-490E-ACAD-4894DB633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3D351-15EE-4CA9-886D-52D945E01E6C}" type="datetimeFigureOut">
              <a:rPr lang="pt-BR" smtClean="0"/>
              <a:t>29/04/2025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4102946-29FB-437D-B42C-D148F7E41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9D8B9E1-F310-44F1-8C3A-FED33B7A0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F0F9F-D9B7-462A-97EA-7B7EF78B3A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0365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8F2C9C-69C9-4919-A31C-32B5D01A4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Nunito" pitchFamily="2" charset="77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9DF0F75-EA05-4D96-8FF9-2A729ED5FD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A377158-2A2D-4CCC-9515-D25F1C96F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3D351-15EE-4CA9-886D-52D945E01E6C}" type="datetimeFigureOut">
              <a:rPr lang="pt-BR" smtClean="0"/>
              <a:t>29/04/2025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21DB8B7-24F0-4230-88C2-EE2EDC5BF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8FFB2A0-5B81-480B-A8A6-E47F0C964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F0F9F-D9B7-462A-97EA-7B7EF78B3A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1410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E5BA76-9451-46D2-AB30-4D4942EA8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C963309-71A2-4673-99D6-70CF81135E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AEE7AC4-0785-4976-BE55-18515C3A6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3D351-15EE-4CA9-886D-52D945E01E6C}" type="datetimeFigureOut">
              <a:rPr lang="pt-BR" smtClean="0"/>
              <a:t>29/04/2025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78779C0-84DC-4D10-BAF5-A54FE5AD4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553B25C-FA23-493F-879A-BC8D8BE5F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F0F9F-D9B7-462A-97EA-7B7EF78B3A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5257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A92141-9FF8-4DCA-9B68-892837DF1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5E92854-460F-4B15-ACE0-8C9D74DE3D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35E9A00-A91C-4222-9231-EC00250DE9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5C3DEB9-A597-4DEC-8ABF-5D9377AAC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3D351-15EE-4CA9-886D-52D945E01E6C}" type="datetimeFigureOut">
              <a:rPr lang="pt-BR" smtClean="0"/>
              <a:t>29/04/2025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C95FBD4-5558-43DE-8345-19EFC97C8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B644B1E-986F-465C-B3B1-E7945AB6E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F0F9F-D9B7-462A-97EA-7B7EF78B3A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6894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F2EB62-F66A-4BF1-9028-13296D951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6C517C9-DDD7-4AD3-96F9-039761CF27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DAD42DA-810E-44C5-B645-7CB34D88E8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622B020-E1EE-47BB-8B91-E4243E6322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25E181A-9898-4C5C-A4F5-FE0873EFCB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4866D10-3E6B-4FE4-876D-CC5C2A5B7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3D351-15EE-4CA9-886D-52D945E01E6C}" type="datetimeFigureOut">
              <a:rPr lang="pt-BR" smtClean="0"/>
              <a:t>29/04/2025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609B658-AC4C-452C-AF6C-AE79E8D8E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4B85436-4C6B-4FA3-9455-737B55889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F0F9F-D9B7-462A-97EA-7B7EF78B3A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0234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00D5DD-E6AE-45A8-AED5-833C0E7B2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B7B575A-D6BF-42EB-B48A-4169E667B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3D351-15EE-4CA9-886D-52D945E01E6C}" type="datetimeFigureOut">
              <a:rPr lang="pt-BR" smtClean="0"/>
              <a:t>29/04/2025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2E24297-F2B3-4F02-B466-0D2719153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C8830A0-E5F9-40C1-93F4-B9947B0E7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F0F9F-D9B7-462A-97EA-7B7EF78B3A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7508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5141FC7-C9BF-4D86-97BA-D0AF380D5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3D351-15EE-4CA9-886D-52D945E01E6C}" type="datetimeFigureOut">
              <a:rPr lang="pt-BR" smtClean="0"/>
              <a:t>29/04/2025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09C3D05-0FE7-4B3C-88E0-77E4632CF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A728D22-2552-49DF-9DC3-1C45FFA8F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F0F9F-D9B7-462A-97EA-7B7EF78B3A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5804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2F03F1-BCAA-4DC2-A845-231619951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D07E9AA-40A5-4A91-9ACB-9C848A2BA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B0426A2-F167-4267-A29A-B607C2A91E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6FF44BE-E7E5-4178-A08E-F979FF87D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3D351-15EE-4CA9-886D-52D945E01E6C}" type="datetimeFigureOut">
              <a:rPr lang="pt-BR" smtClean="0"/>
              <a:t>29/04/2025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F06B0A7-2A32-439D-979D-0A78CCD7A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FE1D9FC-4854-464E-A2BF-B237DC379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F0F9F-D9B7-462A-97EA-7B7EF78B3A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1143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F9C309-40E7-47A3-95C0-7B46D15DE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9F31638-768A-4E59-8144-C004D63314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1E9F196-FBCA-4718-954E-D7AC3E9D43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EE9B01C-4C4E-4A9B-AE25-3853FC666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3D351-15EE-4CA9-886D-52D945E01E6C}" type="datetimeFigureOut">
              <a:rPr lang="pt-BR" smtClean="0"/>
              <a:t>29/04/2025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D2D476A-41B1-4A47-BE67-F24BC5DFA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BF030EB-4A7E-4E90-AB79-F2CD15F24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CF0F9F-D9B7-462A-97EA-7B7EF78B3A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3273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BAD4E3E-F03A-426A-84C6-1C74B6EC0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5CF391B-A290-4BEA-AEFE-D2257A6A49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9702F97-A5C6-4857-9423-F08333905A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F3D351-15EE-4CA9-886D-52D945E01E6C}" type="datetimeFigureOut">
              <a:rPr lang="pt-BR" smtClean="0"/>
              <a:t>29/04/2025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F6579FF-60D4-4EBC-A45F-D64FCE8C09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93A42F2-6388-4A11-B092-CACE230580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CF0F9F-D9B7-462A-97EA-7B7EF78B3A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3282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2DC3E815-78F7-1344-9FCA-67C78EFAE5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0856984"/>
              </p:ext>
            </p:extLst>
          </p:nvPr>
        </p:nvGraphicFramePr>
        <p:xfrm>
          <a:off x="3556000" y="2296674"/>
          <a:ext cx="8128000" cy="101092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17273482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2574639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86614275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28071475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9548846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chemeClr val="tx1"/>
                          </a:solidFill>
                        </a:rPr>
                        <a:t>Concordo fortemente</a:t>
                      </a:r>
                      <a:endParaRPr lang="pt-BR" b="1" i="0" dirty="0">
                        <a:solidFill>
                          <a:schemeClr val="tx1"/>
                        </a:solidFill>
                        <a:latin typeface="Nunito" pitchFamily="2" charset="77"/>
                      </a:endParaRPr>
                    </a:p>
                  </a:txBody>
                  <a:tcPr anchor="b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chemeClr val="tx1"/>
                          </a:solidFill>
                        </a:rPr>
                        <a:t>Concordo</a:t>
                      </a:r>
                      <a:endParaRPr lang="pt-BR" b="1" i="0" dirty="0">
                        <a:solidFill>
                          <a:schemeClr val="tx1"/>
                        </a:solidFill>
                        <a:latin typeface="Nunito" pitchFamily="2" charset="77"/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chemeClr val="tx1"/>
                          </a:solidFill>
                        </a:rPr>
                        <a:t>Não concordo nem discordo</a:t>
                      </a:r>
                      <a:endParaRPr lang="pt-BR" b="1" i="0" dirty="0">
                        <a:solidFill>
                          <a:schemeClr val="tx1"/>
                        </a:solidFill>
                        <a:latin typeface="Nunito" pitchFamily="2" charset="77"/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chemeClr val="tx1"/>
                          </a:solidFill>
                        </a:rPr>
                        <a:t>Discordo</a:t>
                      </a:r>
                      <a:endParaRPr lang="pt-BR" b="1" i="0" dirty="0">
                        <a:solidFill>
                          <a:schemeClr val="tx1"/>
                        </a:solidFill>
                        <a:latin typeface="Nunito" pitchFamily="2" charset="77"/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chemeClr val="tx1"/>
                          </a:solidFill>
                        </a:rPr>
                        <a:t>Discordo fortemente</a:t>
                      </a:r>
                      <a:endParaRPr lang="pt-BR" b="1" i="0" dirty="0">
                        <a:solidFill>
                          <a:schemeClr val="tx1"/>
                        </a:solidFill>
                        <a:latin typeface="Nunito" pitchFamily="2" charset="77"/>
                      </a:endParaRPr>
                    </a:p>
                  </a:txBody>
                  <a:tcPr anchor="b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4513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b="0" i="0" dirty="0">
                        <a:solidFill>
                          <a:schemeClr val="tx1"/>
                        </a:solidFill>
                        <a:latin typeface="Nunito" pitchFamily="2" charset="77"/>
                      </a:endParaRPr>
                    </a:p>
                  </a:txBody>
                  <a:tcPr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b="0" i="0" dirty="0">
                        <a:solidFill>
                          <a:schemeClr val="tx1"/>
                        </a:solidFill>
                        <a:latin typeface="Nunito" pitchFamily="2" charset="77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b="0" i="0" dirty="0">
                        <a:solidFill>
                          <a:schemeClr val="tx1"/>
                        </a:solidFill>
                        <a:latin typeface="Nunito" pitchFamily="2" charset="77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b="0" i="0" dirty="0">
                        <a:solidFill>
                          <a:schemeClr val="tx1"/>
                        </a:solidFill>
                        <a:latin typeface="Nunito" pitchFamily="2" charset="77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b="0" i="0" dirty="0">
                        <a:solidFill>
                          <a:schemeClr val="tx1"/>
                        </a:solidFill>
                        <a:latin typeface="Nunito" pitchFamily="2" charset="77"/>
                      </a:endParaRPr>
                    </a:p>
                  </a:txBody>
                  <a:tcPr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215647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4089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9463A8BB-DAA7-D82F-2F02-29FA7834C847}"/>
              </a:ext>
            </a:extLst>
          </p:cNvPr>
          <p:cNvSpPr/>
          <p:nvPr/>
        </p:nvSpPr>
        <p:spPr>
          <a:xfrm>
            <a:off x="2895600" y="1736035"/>
            <a:ext cx="6480313" cy="33262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BE1E02C9-3A09-7895-86D8-39E925D913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2057400"/>
            <a:ext cx="64008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120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A482C0-157D-FC0C-A750-78C18B5EA8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3C51A348-0E61-3909-B941-DC2A0EA056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378422"/>
              </p:ext>
            </p:extLst>
          </p:nvPr>
        </p:nvGraphicFramePr>
        <p:xfrm>
          <a:off x="516834" y="2184879"/>
          <a:ext cx="10510361" cy="338328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2949256">
                  <a:extLst>
                    <a:ext uri="{9D8B030D-6E8A-4147-A177-3AD203B41FA5}">
                      <a16:colId xmlns:a16="http://schemas.microsoft.com/office/drawing/2014/main" val="1571294116"/>
                    </a:ext>
                  </a:extLst>
                </a:gridCol>
                <a:gridCol w="1512221">
                  <a:extLst>
                    <a:ext uri="{9D8B030D-6E8A-4147-A177-3AD203B41FA5}">
                      <a16:colId xmlns:a16="http://schemas.microsoft.com/office/drawing/2014/main" val="1172734828"/>
                    </a:ext>
                  </a:extLst>
                </a:gridCol>
                <a:gridCol w="1512221">
                  <a:extLst>
                    <a:ext uri="{9D8B030D-6E8A-4147-A177-3AD203B41FA5}">
                      <a16:colId xmlns:a16="http://schemas.microsoft.com/office/drawing/2014/main" val="2025746392"/>
                    </a:ext>
                  </a:extLst>
                </a:gridCol>
                <a:gridCol w="1512221">
                  <a:extLst>
                    <a:ext uri="{9D8B030D-6E8A-4147-A177-3AD203B41FA5}">
                      <a16:colId xmlns:a16="http://schemas.microsoft.com/office/drawing/2014/main" val="866142757"/>
                    </a:ext>
                  </a:extLst>
                </a:gridCol>
                <a:gridCol w="1512221">
                  <a:extLst>
                    <a:ext uri="{9D8B030D-6E8A-4147-A177-3AD203B41FA5}">
                      <a16:colId xmlns:a16="http://schemas.microsoft.com/office/drawing/2014/main" val="4280714750"/>
                    </a:ext>
                  </a:extLst>
                </a:gridCol>
                <a:gridCol w="1512221">
                  <a:extLst>
                    <a:ext uri="{9D8B030D-6E8A-4147-A177-3AD203B41FA5}">
                      <a16:colId xmlns:a16="http://schemas.microsoft.com/office/drawing/2014/main" val="39548846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pt-BR" b="1" i="0" dirty="0">
                        <a:solidFill>
                          <a:schemeClr val="tx1"/>
                        </a:solidFill>
                        <a:latin typeface="Nunito" pitchFamily="2" charset="77"/>
                      </a:endParaRPr>
                    </a:p>
                  </a:txBody>
                  <a:tcPr anchor="b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chemeClr val="tx1"/>
                          </a:solidFill>
                        </a:rPr>
                        <a:t>Concordo fortemente</a:t>
                      </a:r>
                      <a:endParaRPr lang="pt-BR" b="1" i="0" dirty="0">
                        <a:solidFill>
                          <a:schemeClr val="tx1"/>
                        </a:solidFill>
                        <a:latin typeface="Nunito" pitchFamily="2" charset="77"/>
                      </a:endParaRPr>
                    </a:p>
                  </a:txBody>
                  <a:tcPr anchor="b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chemeClr val="tx1"/>
                          </a:solidFill>
                        </a:rPr>
                        <a:t>Concordo</a:t>
                      </a:r>
                      <a:endParaRPr lang="pt-BR" b="1" i="0" dirty="0">
                        <a:solidFill>
                          <a:schemeClr val="tx1"/>
                        </a:solidFill>
                        <a:latin typeface="Nunito" pitchFamily="2" charset="77"/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chemeClr val="tx1"/>
                          </a:solidFill>
                        </a:rPr>
                        <a:t>Não concordo nem discordo</a:t>
                      </a:r>
                      <a:endParaRPr lang="pt-BR" b="1" i="0" dirty="0">
                        <a:solidFill>
                          <a:schemeClr val="tx1"/>
                        </a:solidFill>
                        <a:latin typeface="Nunito" pitchFamily="2" charset="77"/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chemeClr val="tx1"/>
                          </a:solidFill>
                        </a:rPr>
                        <a:t>Discordo</a:t>
                      </a:r>
                      <a:endParaRPr lang="pt-BR" b="1" i="0" dirty="0">
                        <a:solidFill>
                          <a:schemeClr val="tx1"/>
                        </a:solidFill>
                        <a:latin typeface="Nunito" pitchFamily="2" charset="77"/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chemeClr val="tx1"/>
                          </a:solidFill>
                        </a:rPr>
                        <a:t>Discordo fortemente</a:t>
                      </a:r>
                      <a:endParaRPr lang="pt-BR" b="1" i="0" dirty="0">
                        <a:solidFill>
                          <a:schemeClr val="tx1"/>
                        </a:solidFill>
                        <a:latin typeface="Nunito" pitchFamily="2" charset="77"/>
                      </a:endParaRPr>
                    </a:p>
                  </a:txBody>
                  <a:tcPr anchor="b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4513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>
                          <a:latin typeface="Nunito" pitchFamily="2" charset="77"/>
                        </a:rPr>
                        <a:t>A minha empresa se preocupa com o bem-estar dos funcionários.</a:t>
                      </a:r>
                    </a:p>
                  </a:txBody>
                  <a:tcPr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b="0" i="0" dirty="0">
                        <a:solidFill>
                          <a:schemeClr val="tx1"/>
                        </a:solidFill>
                        <a:latin typeface="Nunito" pitchFamily="2" charset="77"/>
                      </a:endParaRPr>
                    </a:p>
                  </a:txBody>
                  <a:tcPr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b="0" i="0" dirty="0">
                        <a:solidFill>
                          <a:schemeClr val="tx1"/>
                        </a:solidFill>
                        <a:latin typeface="Nunito" pitchFamily="2" charset="77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b="0" i="0" dirty="0">
                        <a:solidFill>
                          <a:schemeClr val="tx1"/>
                        </a:solidFill>
                        <a:latin typeface="Nunito" pitchFamily="2" charset="77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b="0" i="0" dirty="0">
                        <a:solidFill>
                          <a:schemeClr val="tx1"/>
                        </a:solidFill>
                        <a:latin typeface="Nunito" pitchFamily="2" charset="77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b="0" i="0" dirty="0">
                        <a:solidFill>
                          <a:schemeClr val="tx1"/>
                        </a:solidFill>
                        <a:latin typeface="Nunito" pitchFamily="2" charset="77"/>
                      </a:endParaRPr>
                    </a:p>
                  </a:txBody>
                  <a:tcPr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15647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>
                          <a:latin typeface="Nunito" pitchFamily="2" charset="77"/>
                        </a:rPr>
                        <a:t>Eu recomendaria a minha empresa como um ótimo lugar para trabalhar.</a:t>
                      </a:r>
                    </a:p>
                  </a:txBody>
                  <a:tcPr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b="0" i="0" dirty="0">
                        <a:solidFill>
                          <a:schemeClr val="tx1"/>
                        </a:solidFill>
                        <a:latin typeface="Nunito" pitchFamily="2" charset="77"/>
                      </a:endParaRPr>
                    </a:p>
                  </a:txBody>
                  <a:tcPr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b="0" i="0" dirty="0">
                        <a:solidFill>
                          <a:schemeClr val="tx1"/>
                        </a:solidFill>
                        <a:latin typeface="Nunito" pitchFamily="2" charset="77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b="0" i="0" dirty="0">
                        <a:solidFill>
                          <a:schemeClr val="tx1"/>
                        </a:solidFill>
                        <a:latin typeface="Nunito" pitchFamily="2" charset="77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b="0" i="0" dirty="0">
                        <a:solidFill>
                          <a:schemeClr val="tx1"/>
                        </a:solidFill>
                        <a:latin typeface="Nunito" pitchFamily="2" charset="77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b="0" i="0" dirty="0">
                        <a:solidFill>
                          <a:schemeClr val="tx1"/>
                        </a:solidFill>
                        <a:latin typeface="Nunito" pitchFamily="2" charset="77"/>
                      </a:endParaRPr>
                    </a:p>
                  </a:txBody>
                  <a:tcPr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12700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>
                          <a:latin typeface="Nunito" pitchFamily="2" charset="77"/>
                        </a:rPr>
                        <a:t>Os líderes da minha empresa são eficazes no papel de liderança.</a:t>
                      </a:r>
                    </a:p>
                  </a:txBody>
                  <a:tcPr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i="0" dirty="0">
                          <a:solidFill>
                            <a:schemeClr val="tx1"/>
                          </a:solidFill>
                          <a:latin typeface="Nunito" pitchFamily="2" charset="77"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i="0" dirty="0">
                          <a:solidFill>
                            <a:schemeClr val="tx1"/>
                          </a:solidFill>
                          <a:latin typeface="Nunito" pitchFamily="2" charset="77"/>
                        </a:rPr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i="0" dirty="0">
                          <a:solidFill>
                            <a:schemeClr val="tx1"/>
                          </a:solidFill>
                          <a:latin typeface="Nunito" pitchFamily="2" charset="77"/>
                        </a:rPr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i="0" dirty="0">
                          <a:solidFill>
                            <a:schemeClr val="tx1"/>
                          </a:solidFill>
                          <a:latin typeface="Nunito" pitchFamily="2" charset="77"/>
                        </a:rPr>
                        <a:t>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i="0" dirty="0">
                          <a:solidFill>
                            <a:schemeClr val="tx1"/>
                          </a:solidFill>
                          <a:latin typeface="Nunito" pitchFamily="2" charset="77"/>
                        </a:rPr>
                        <a:t>5</a:t>
                      </a:r>
                    </a:p>
                  </a:txBody>
                  <a:tcPr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2951677"/>
                  </a:ext>
                </a:extLst>
              </a:tr>
            </a:tbl>
          </a:graphicData>
        </a:graphic>
      </p:graphicFrame>
      <p:sp>
        <p:nvSpPr>
          <p:cNvPr id="12" name="CaixaDeTexto 11">
            <a:extLst>
              <a:ext uri="{FF2B5EF4-FFF2-40B4-BE49-F238E27FC236}">
                <a16:creationId xmlns:a16="http://schemas.microsoft.com/office/drawing/2014/main" id="{C7E8E6F0-560E-FEC9-D923-E8FDAF353F83}"/>
              </a:ext>
            </a:extLst>
          </p:cNvPr>
          <p:cNvSpPr txBox="1"/>
          <p:nvPr/>
        </p:nvSpPr>
        <p:spPr>
          <a:xfrm>
            <a:off x="450573" y="1789043"/>
            <a:ext cx="816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Nunito" pitchFamily="2" charset="77"/>
              </a:rPr>
              <a:t>Por favor, indique o quanto você concorda ou discorda das afirmações abaixo:</a:t>
            </a:r>
          </a:p>
        </p:txBody>
      </p:sp>
    </p:spTree>
    <p:extLst>
      <p:ext uri="{BB962C8B-B14F-4D97-AF65-F5344CB8AC3E}">
        <p14:creationId xmlns:p14="http://schemas.microsoft.com/office/powerpoint/2010/main" val="38232925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2A2A72-50D5-7FA9-0676-2787C1DBB9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3B8C7F1D-C2D9-2EED-A900-87DEB4B87B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6657910"/>
              </p:ext>
            </p:extLst>
          </p:nvPr>
        </p:nvGraphicFramePr>
        <p:xfrm>
          <a:off x="516834" y="2184879"/>
          <a:ext cx="10510361" cy="155448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2949256">
                  <a:extLst>
                    <a:ext uri="{9D8B030D-6E8A-4147-A177-3AD203B41FA5}">
                      <a16:colId xmlns:a16="http://schemas.microsoft.com/office/drawing/2014/main" val="1571294116"/>
                    </a:ext>
                  </a:extLst>
                </a:gridCol>
                <a:gridCol w="1512221">
                  <a:extLst>
                    <a:ext uri="{9D8B030D-6E8A-4147-A177-3AD203B41FA5}">
                      <a16:colId xmlns:a16="http://schemas.microsoft.com/office/drawing/2014/main" val="1172734828"/>
                    </a:ext>
                  </a:extLst>
                </a:gridCol>
                <a:gridCol w="1512221">
                  <a:extLst>
                    <a:ext uri="{9D8B030D-6E8A-4147-A177-3AD203B41FA5}">
                      <a16:colId xmlns:a16="http://schemas.microsoft.com/office/drawing/2014/main" val="2025746392"/>
                    </a:ext>
                  </a:extLst>
                </a:gridCol>
                <a:gridCol w="1512221">
                  <a:extLst>
                    <a:ext uri="{9D8B030D-6E8A-4147-A177-3AD203B41FA5}">
                      <a16:colId xmlns:a16="http://schemas.microsoft.com/office/drawing/2014/main" val="866142757"/>
                    </a:ext>
                  </a:extLst>
                </a:gridCol>
                <a:gridCol w="1512221">
                  <a:extLst>
                    <a:ext uri="{9D8B030D-6E8A-4147-A177-3AD203B41FA5}">
                      <a16:colId xmlns:a16="http://schemas.microsoft.com/office/drawing/2014/main" val="4280714750"/>
                    </a:ext>
                  </a:extLst>
                </a:gridCol>
                <a:gridCol w="1512221">
                  <a:extLst>
                    <a:ext uri="{9D8B030D-6E8A-4147-A177-3AD203B41FA5}">
                      <a16:colId xmlns:a16="http://schemas.microsoft.com/office/drawing/2014/main" val="39548846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pt-BR" b="1" i="0" dirty="0">
                        <a:solidFill>
                          <a:schemeClr val="tx1"/>
                        </a:solidFill>
                        <a:latin typeface="Nunito" pitchFamily="2" charset="77"/>
                      </a:endParaRPr>
                    </a:p>
                  </a:txBody>
                  <a:tcPr anchor="b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chemeClr val="tx1"/>
                          </a:solidFill>
                        </a:rPr>
                        <a:t>Concordo fortemente</a:t>
                      </a:r>
                      <a:endParaRPr lang="pt-BR" b="1" i="0" dirty="0">
                        <a:solidFill>
                          <a:schemeClr val="tx1"/>
                        </a:solidFill>
                        <a:latin typeface="Nunito" pitchFamily="2" charset="77"/>
                      </a:endParaRPr>
                    </a:p>
                  </a:txBody>
                  <a:tcPr anchor="b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chemeClr val="tx1"/>
                          </a:solidFill>
                        </a:rPr>
                        <a:t>Concordo</a:t>
                      </a:r>
                      <a:endParaRPr lang="pt-BR" b="1" i="0" dirty="0">
                        <a:solidFill>
                          <a:schemeClr val="tx1"/>
                        </a:solidFill>
                        <a:latin typeface="Nunito" pitchFamily="2" charset="77"/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chemeClr val="tx1"/>
                          </a:solidFill>
                        </a:rPr>
                        <a:t>Não concordo nem discordo</a:t>
                      </a:r>
                      <a:endParaRPr lang="pt-BR" b="1" i="0" dirty="0">
                        <a:solidFill>
                          <a:schemeClr val="tx1"/>
                        </a:solidFill>
                        <a:latin typeface="Nunito" pitchFamily="2" charset="77"/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chemeClr val="tx1"/>
                          </a:solidFill>
                        </a:rPr>
                        <a:t>Discordo</a:t>
                      </a:r>
                      <a:endParaRPr lang="pt-BR" b="1" i="0" dirty="0">
                        <a:solidFill>
                          <a:schemeClr val="tx1"/>
                        </a:solidFill>
                        <a:latin typeface="Nunito" pitchFamily="2" charset="77"/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chemeClr val="tx1"/>
                          </a:solidFill>
                        </a:rPr>
                        <a:t>Discordo fortemente</a:t>
                      </a:r>
                      <a:endParaRPr lang="pt-BR" b="1" i="0" dirty="0">
                        <a:solidFill>
                          <a:schemeClr val="tx1"/>
                        </a:solidFill>
                        <a:latin typeface="Nunito" pitchFamily="2" charset="77"/>
                      </a:endParaRPr>
                    </a:p>
                  </a:txBody>
                  <a:tcPr anchor="b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4513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>
                          <a:latin typeface="Nunito" pitchFamily="2" charset="77"/>
                        </a:rPr>
                        <a:t>A minha empresa se preocupa com o bem-estar dos funcionários.</a:t>
                      </a:r>
                    </a:p>
                  </a:txBody>
                  <a:tcPr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b="0" i="0" dirty="0">
                        <a:solidFill>
                          <a:schemeClr val="tx1"/>
                        </a:solidFill>
                        <a:latin typeface="Nunito" pitchFamily="2" charset="77"/>
                      </a:endParaRPr>
                    </a:p>
                  </a:txBody>
                  <a:tcPr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b="0" i="0" dirty="0">
                        <a:solidFill>
                          <a:schemeClr val="tx1"/>
                        </a:solidFill>
                        <a:latin typeface="Nunito" pitchFamily="2" charset="77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b="0" i="0" dirty="0">
                        <a:solidFill>
                          <a:schemeClr val="tx1"/>
                        </a:solidFill>
                        <a:latin typeface="Nunito" pitchFamily="2" charset="77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b="0" i="0" dirty="0">
                        <a:solidFill>
                          <a:schemeClr val="tx1"/>
                        </a:solidFill>
                        <a:latin typeface="Nunito" pitchFamily="2" charset="77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b="0" i="0" dirty="0">
                        <a:solidFill>
                          <a:schemeClr val="tx1"/>
                        </a:solidFill>
                        <a:latin typeface="Nunito" pitchFamily="2" charset="77"/>
                      </a:endParaRPr>
                    </a:p>
                  </a:txBody>
                  <a:tcPr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1564791"/>
                  </a:ext>
                </a:extLst>
              </a:tr>
            </a:tbl>
          </a:graphicData>
        </a:graphic>
      </p:graphicFrame>
      <p:sp>
        <p:nvSpPr>
          <p:cNvPr id="12" name="CaixaDeTexto 11">
            <a:extLst>
              <a:ext uri="{FF2B5EF4-FFF2-40B4-BE49-F238E27FC236}">
                <a16:creationId xmlns:a16="http://schemas.microsoft.com/office/drawing/2014/main" id="{E664F47D-DA7D-0CB7-881F-C14E65C652E2}"/>
              </a:ext>
            </a:extLst>
          </p:cNvPr>
          <p:cNvSpPr txBox="1"/>
          <p:nvPr/>
        </p:nvSpPr>
        <p:spPr>
          <a:xfrm>
            <a:off x="450573" y="1789043"/>
            <a:ext cx="816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Nunito" pitchFamily="2" charset="77"/>
              </a:rPr>
              <a:t>Por favor, indique o quanto você concorda ou discorda das afirmações abaixo:</a:t>
            </a:r>
          </a:p>
        </p:txBody>
      </p:sp>
    </p:spTree>
    <p:extLst>
      <p:ext uri="{BB962C8B-B14F-4D97-AF65-F5344CB8AC3E}">
        <p14:creationId xmlns:p14="http://schemas.microsoft.com/office/powerpoint/2010/main" val="2208603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8A153B-6639-3565-FF94-D4798A409E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aixaDeTexto 11">
            <a:extLst>
              <a:ext uri="{FF2B5EF4-FFF2-40B4-BE49-F238E27FC236}">
                <a16:creationId xmlns:a16="http://schemas.microsoft.com/office/drawing/2014/main" id="{7DCDA9E9-DE52-F496-1F14-F020D91DA96B}"/>
              </a:ext>
            </a:extLst>
          </p:cNvPr>
          <p:cNvSpPr txBox="1"/>
          <p:nvPr/>
        </p:nvSpPr>
        <p:spPr>
          <a:xfrm>
            <a:off x="1179442" y="1802296"/>
            <a:ext cx="4844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Nunito" pitchFamily="2" charset="77"/>
              </a:rPr>
              <a:t>O quanto você considerou esse software útil?</a:t>
            </a:r>
          </a:p>
        </p:txBody>
      </p:sp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2150691C-A4CF-1D9A-CCBD-78AAA4520D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6991477"/>
              </p:ext>
            </p:extLst>
          </p:nvPr>
        </p:nvGraphicFramePr>
        <p:xfrm>
          <a:off x="2031999" y="2323179"/>
          <a:ext cx="8128001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141518352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94983415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49199248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7110421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6335326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45408668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6404961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  <a:latin typeface="Nunito" pitchFamily="2" charset="77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  <a:latin typeface="Nunito" pitchFamily="2" charset="77"/>
                        </a:rPr>
                        <a:t>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  <a:latin typeface="Nunito" pitchFamily="2" charset="77"/>
                        </a:rPr>
                        <a:t>3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  <a:latin typeface="Nunito" pitchFamily="2" charset="77"/>
                        </a:rPr>
                        <a:t>4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  <a:latin typeface="Nunito" pitchFamily="2" charset="77"/>
                        </a:rPr>
                        <a:t>5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  <a:latin typeface="Nunito" pitchFamily="2" charset="77"/>
                        </a:rPr>
                        <a:t>6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  <a:latin typeface="Nunito" pitchFamily="2" charset="77"/>
                        </a:rPr>
                        <a:t>7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3223485"/>
                  </a:ext>
                </a:extLst>
              </a:tr>
            </a:tbl>
          </a:graphicData>
        </a:graphic>
      </p:graphicFrame>
      <p:sp>
        <p:nvSpPr>
          <p:cNvPr id="5" name="CaixaDeTexto 4">
            <a:extLst>
              <a:ext uri="{FF2B5EF4-FFF2-40B4-BE49-F238E27FC236}">
                <a16:creationId xmlns:a16="http://schemas.microsoft.com/office/drawing/2014/main" id="{58D3FC8E-96F4-43CA-429B-42C09B733A93}"/>
              </a:ext>
            </a:extLst>
          </p:cNvPr>
          <p:cNvSpPr txBox="1"/>
          <p:nvPr/>
        </p:nvSpPr>
        <p:spPr>
          <a:xfrm>
            <a:off x="1099930" y="2323179"/>
            <a:ext cx="76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>
                <a:latin typeface="Nunito" pitchFamily="2" charset="77"/>
              </a:rPr>
              <a:t>Inútil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5D8D596-26E4-4E9B-BA89-8436FFB05F6A}"/>
              </a:ext>
            </a:extLst>
          </p:cNvPr>
          <p:cNvSpPr txBox="1"/>
          <p:nvPr/>
        </p:nvSpPr>
        <p:spPr>
          <a:xfrm>
            <a:off x="10330070" y="2323179"/>
            <a:ext cx="602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Nunito" pitchFamily="2" charset="77"/>
              </a:rPr>
              <a:t>Útil</a:t>
            </a:r>
          </a:p>
        </p:txBody>
      </p:sp>
    </p:spTree>
    <p:extLst>
      <p:ext uri="{BB962C8B-B14F-4D97-AF65-F5344CB8AC3E}">
        <p14:creationId xmlns:p14="http://schemas.microsoft.com/office/powerpoint/2010/main" val="1858096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0F8F05-E0EC-86AE-E7AB-26F744E5BE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aixaDeTexto 11">
            <a:extLst>
              <a:ext uri="{FF2B5EF4-FFF2-40B4-BE49-F238E27FC236}">
                <a16:creationId xmlns:a16="http://schemas.microsoft.com/office/drawing/2014/main" id="{80CE81D6-8736-3451-F4C1-FC9180E483C1}"/>
              </a:ext>
            </a:extLst>
          </p:cNvPr>
          <p:cNvSpPr txBox="1"/>
          <p:nvPr/>
        </p:nvSpPr>
        <p:spPr>
          <a:xfrm>
            <a:off x="1179442" y="1802296"/>
            <a:ext cx="4844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Nunito" pitchFamily="2" charset="77"/>
              </a:rPr>
              <a:t>O quanto você considerou esse software útil?</a:t>
            </a:r>
          </a:p>
        </p:txBody>
      </p:sp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180D00D5-BC37-F149-CCE1-AA5FED9325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7406019"/>
              </p:ext>
            </p:extLst>
          </p:nvPr>
        </p:nvGraphicFramePr>
        <p:xfrm>
          <a:off x="2031999" y="2323179"/>
          <a:ext cx="8128001" cy="37084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141518352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94983415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349199248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7110421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26335326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45408668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6404961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  <a:latin typeface="Nunito" pitchFamily="2" charset="77"/>
                        </a:rPr>
                        <a:t>(     )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0" dirty="0">
                          <a:solidFill>
                            <a:schemeClr val="tx1"/>
                          </a:solidFill>
                          <a:latin typeface="Nunito" pitchFamily="2" charset="77"/>
                        </a:rPr>
                        <a:t>(     )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0" dirty="0">
                          <a:solidFill>
                            <a:schemeClr val="tx1"/>
                          </a:solidFill>
                          <a:latin typeface="Nunito" pitchFamily="2" charset="77"/>
                        </a:rPr>
                        <a:t>(     )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0" dirty="0">
                          <a:solidFill>
                            <a:schemeClr val="tx1"/>
                          </a:solidFill>
                          <a:latin typeface="Nunito" pitchFamily="2" charset="77"/>
                        </a:rPr>
                        <a:t>(     )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0" dirty="0">
                          <a:solidFill>
                            <a:schemeClr val="tx1"/>
                          </a:solidFill>
                          <a:latin typeface="Nunito" pitchFamily="2" charset="77"/>
                        </a:rPr>
                        <a:t>(     )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0" dirty="0">
                          <a:solidFill>
                            <a:schemeClr val="tx1"/>
                          </a:solidFill>
                          <a:latin typeface="Nunito" pitchFamily="2" charset="77"/>
                        </a:rPr>
                        <a:t>(     )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0" dirty="0">
                          <a:solidFill>
                            <a:schemeClr val="tx1"/>
                          </a:solidFill>
                          <a:latin typeface="Nunito" pitchFamily="2" charset="77"/>
                        </a:rPr>
                        <a:t>(     )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3223485"/>
                  </a:ext>
                </a:extLst>
              </a:tr>
            </a:tbl>
          </a:graphicData>
        </a:graphic>
      </p:graphicFrame>
      <p:sp>
        <p:nvSpPr>
          <p:cNvPr id="5" name="CaixaDeTexto 4">
            <a:extLst>
              <a:ext uri="{FF2B5EF4-FFF2-40B4-BE49-F238E27FC236}">
                <a16:creationId xmlns:a16="http://schemas.microsoft.com/office/drawing/2014/main" id="{E8815601-C45C-2D42-6878-FD80914FCBE8}"/>
              </a:ext>
            </a:extLst>
          </p:cNvPr>
          <p:cNvSpPr txBox="1"/>
          <p:nvPr/>
        </p:nvSpPr>
        <p:spPr>
          <a:xfrm>
            <a:off x="1099930" y="2323179"/>
            <a:ext cx="761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>
                <a:latin typeface="Nunito" pitchFamily="2" charset="77"/>
              </a:rPr>
              <a:t>Inútil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1F0104D-2FCF-976D-8B2A-1A8F28627DCB}"/>
              </a:ext>
            </a:extLst>
          </p:cNvPr>
          <p:cNvSpPr txBox="1"/>
          <p:nvPr/>
        </p:nvSpPr>
        <p:spPr>
          <a:xfrm>
            <a:off x="10330070" y="2323179"/>
            <a:ext cx="6029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Nunito" pitchFamily="2" charset="77"/>
              </a:rPr>
              <a:t>Útil</a:t>
            </a:r>
          </a:p>
        </p:txBody>
      </p:sp>
    </p:spTree>
    <p:extLst>
      <p:ext uri="{BB962C8B-B14F-4D97-AF65-F5344CB8AC3E}">
        <p14:creationId xmlns:p14="http://schemas.microsoft.com/office/powerpoint/2010/main" val="1962249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2F183F-0ADC-47DA-C1CC-2C87D5D8A7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0A52ECE6-D2A5-FFCF-15EB-31FA658DE6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969094"/>
              </p:ext>
            </p:extLst>
          </p:nvPr>
        </p:nvGraphicFramePr>
        <p:xfrm>
          <a:off x="516834" y="2184879"/>
          <a:ext cx="8998140" cy="155448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2949256">
                  <a:extLst>
                    <a:ext uri="{9D8B030D-6E8A-4147-A177-3AD203B41FA5}">
                      <a16:colId xmlns:a16="http://schemas.microsoft.com/office/drawing/2014/main" val="1571294116"/>
                    </a:ext>
                  </a:extLst>
                </a:gridCol>
                <a:gridCol w="1512221">
                  <a:extLst>
                    <a:ext uri="{9D8B030D-6E8A-4147-A177-3AD203B41FA5}">
                      <a16:colId xmlns:a16="http://schemas.microsoft.com/office/drawing/2014/main" val="1172734828"/>
                    </a:ext>
                  </a:extLst>
                </a:gridCol>
                <a:gridCol w="1512221">
                  <a:extLst>
                    <a:ext uri="{9D8B030D-6E8A-4147-A177-3AD203B41FA5}">
                      <a16:colId xmlns:a16="http://schemas.microsoft.com/office/drawing/2014/main" val="2025746392"/>
                    </a:ext>
                  </a:extLst>
                </a:gridCol>
                <a:gridCol w="1512221">
                  <a:extLst>
                    <a:ext uri="{9D8B030D-6E8A-4147-A177-3AD203B41FA5}">
                      <a16:colId xmlns:a16="http://schemas.microsoft.com/office/drawing/2014/main" val="4280714750"/>
                    </a:ext>
                  </a:extLst>
                </a:gridCol>
                <a:gridCol w="1512221">
                  <a:extLst>
                    <a:ext uri="{9D8B030D-6E8A-4147-A177-3AD203B41FA5}">
                      <a16:colId xmlns:a16="http://schemas.microsoft.com/office/drawing/2014/main" val="39548846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pt-BR" b="1" i="0" dirty="0">
                        <a:solidFill>
                          <a:schemeClr val="tx1"/>
                        </a:solidFill>
                        <a:latin typeface="Nunito" pitchFamily="2" charset="77"/>
                      </a:endParaRPr>
                    </a:p>
                  </a:txBody>
                  <a:tcPr anchor="b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chemeClr val="tx1"/>
                          </a:solidFill>
                        </a:rPr>
                        <a:t>Concordo fortemente</a:t>
                      </a:r>
                      <a:endParaRPr lang="pt-BR" b="1" i="0" dirty="0">
                        <a:solidFill>
                          <a:schemeClr val="tx1"/>
                        </a:solidFill>
                        <a:latin typeface="Nunito" pitchFamily="2" charset="77"/>
                      </a:endParaRPr>
                    </a:p>
                  </a:txBody>
                  <a:tcPr anchor="b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chemeClr val="tx1"/>
                          </a:solidFill>
                        </a:rPr>
                        <a:t>Concordo</a:t>
                      </a:r>
                      <a:endParaRPr lang="pt-BR" b="1" i="0" dirty="0">
                        <a:solidFill>
                          <a:schemeClr val="tx1"/>
                        </a:solidFill>
                        <a:latin typeface="Nunito" pitchFamily="2" charset="77"/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chemeClr val="tx1"/>
                          </a:solidFill>
                        </a:rPr>
                        <a:t>Discordo</a:t>
                      </a:r>
                      <a:endParaRPr lang="pt-BR" b="1" i="0" dirty="0">
                        <a:solidFill>
                          <a:schemeClr val="tx1"/>
                        </a:solidFill>
                        <a:latin typeface="Nunito" pitchFamily="2" charset="77"/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chemeClr val="tx1"/>
                          </a:solidFill>
                        </a:rPr>
                        <a:t>Discordo fortemente</a:t>
                      </a:r>
                      <a:endParaRPr lang="pt-BR" b="1" i="0" dirty="0">
                        <a:solidFill>
                          <a:schemeClr val="tx1"/>
                        </a:solidFill>
                        <a:latin typeface="Nunito" pitchFamily="2" charset="77"/>
                      </a:endParaRPr>
                    </a:p>
                  </a:txBody>
                  <a:tcPr anchor="b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4513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>
                          <a:latin typeface="Nunito" pitchFamily="2" charset="77"/>
                        </a:rPr>
                        <a:t>Os líderes da minha empresa são eficazes no papel de liderança.</a:t>
                      </a:r>
                    </a:p>
                  </a:txBody>
                  <a:tcPr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b="0" i="0" dirty="0">
                        <a:solidFill>
                          <a:schemeClr val="tx1"/>
                        </a:solidFill>
                        <a:latin typeface="Nunito" pitchFamily="2" charset="77"/>
                      </a:endParaRPr>
                    </a:p>
                  </a:txBody>
                  <a:tcPr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b="0" i="0" dirty="0">
                        <a:solidFill>
                          <a:schemeClr val="tx1"/>
                        </a:solidFill>
                        <a:latin typeface="Nunito" pitchFamily="2" charset="77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i="0" dirty="0">
                          <a:solidFill>
                            <a:schemeClr val="tx1"/>
                          </a:solidFill>
                          <a:latin typeface="Nunito" pitchFamily="2" charset="77"/>
                        </a:rPr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i="0" dirty="0">
                          <a:solidFill>
                            <a:schemeClr val="tx1"/>
                          </a:solidFill>
                          <a:latin typeface="Nunito" pitchFamily="2" charset="77"/>
                        </a:rPr>
                        <a:t>4</a:t>
                      </a:r>
                    </a:p>
                  </a:txBody>
                  <a:tcPr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1564791"/>
                  </a:ext>
                </a:extLst>
              </a:tr>
            </a:tbl>
          </a:graphicData>
        </a:graphic>
      </p:graphicFrame>
      <p:sp>
        <p:nvSpPr>
          <p:cNvPr id="12" name="CaixaDeTexto 11">
            <a:extLst>
              <a:ext uri="{FF2B5EF4-FFF2-40B4-BE49-F238E27FC236}">
                <a16:creationId xmlns:a16="http://schemas.microsoft.com/office/drawing/2014/main" id="{46FB4DB0-225E-1EC2-0726-1C87CFCB44F4}"/>
              </a:ext>
            </a:extLst>
          </p:cNvPr>
          <p:cNvSpPr txBox="1"/>
          <p:nvPr/>
        </p:nvSpPr>
        <p:spPr>
          <a:xfrm>
            <a:off x="450573" y="1789043"/>
            <a:ext cx="816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Nunito" pitchFamily="2" charset="77"/>
              </a:rPr>
              <a:t>Por favor, indique o quanto você concorda ou discorda das afirmações abaixo:</a:t>
            </a:r>
          </a:p>
        </p:txBody>
      </p:sp>
    </p:spTree>
    <p:extLst>
      <p:ext uri="{BB962C8B-B14F-4D97-AF65-F5344CB8AC3E}">
        <p14:creationId xmlns:p14="http://schemas.microsoft.com/office/powerpoint/2010/main" val="25826123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F3D93A-CA3A-8167-9D9E-47B33DA20A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AAA0D3BF-F657-F819-CAFA-BD7909C952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6737920"/>
              </p:ext>
            </p:extLst>
          </p:nvPr>
        </p:nvGraphicFramePr>
        <p:xfrm>
          <a:off x="516834" y="2184879"/>
          <a:ext cx="10510362" cy="155448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895062">
                  <a:extLst>
                    <a:ext uri="{9D8B030D-6E8A-4147-A177-3AD203B41FA5}">
                      <a16:colId xmlns:a16="http://schemas.microsoft.com/office/drawing/2014/main" val="1571294116"/>
                    </a:ext>
                  </a:extLst>
                </a:gridCol>
                <a:gridCol w="1179443">
                  <a:extLst>
                    <a:ext uri="{9D8B030D-6E8A-4147-A177-3AD203B41FA5}">
                      <a16:colId xmlns:a16="http://schemas.microsoft.com/office/drawing/2014/main" val="1172734828"/>
                    </a:ext>
                  </a:extLst>
                </a:gridCol>
                <a:gridCol w="1550504">
                  <a:extLst>
                    <a:ext uri="{9D8B030D-6E8A-4147-A177-3AD203B41FA5}">
                      <a16:colId xmlns:a16="http://schemas.microsoft.com/office/drawing/2014/main" val="2025746392"/>
                    </a:ext>
                  </a:extLst>
                </a:gridCol>
                <a:gridCol w="1974574">
                  <a:extLst>
                    <a:ext uri="{9D8B030D-6E8A-4147-A177-3AD203B41FA5}">
                      <a16:colId xmlns:a16="http://schemas.microsoft.com/office/drawing/2014/main" val="866142757"/>
                    </a:ext>
                  </a:extLst>
                </a:gridCol>
                <a:gridCol w="1934818">
                  <a:extLst>
                    <a:ext uri="{9D8B030D-6E8A-4147-A177-3AD203B41FA5}">
                      <a16:colId xmlns:a16="http://schemas.microsoft.com/office/drawing/2014/main" val="4280714750"/>
                    </a:ext>
                  </a:extLst>
                </a:gridCol>
                <a:gridCol w="1975961">
                  <a:extLst>
                    <a:ext uri="{9D8B030D-6E8A-4147-A177-3AD203B41FA5}">
                      <a16:colId xmlns:a16="http://schemas.microsoft.com/office/drawing/2014/main" val="39548846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pt-BR" b="1" i="0" dirty="0">
                        <a:solidFill>
                          <a:schemeClr val="tx1"/>
                        </a:solidFill>
                        <a:latin typeface="Nunito" pitchFamily="2" charset="77"/>
                      </a:endParaRPr>
                    </a:p>
                  </a:txBody>
                  <a:tcPr anchor="b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chemeClr val="tx1"/>
                          </a:solidFill>
                        </a:rPr>
                        <a:t>Nunca</a:t>
                      </a:r>
                      <a:endParaRPr lang="pt-BR" b="1" i="0" dirty="0">
                        <a:solidFill>
                          <a:schemeClr val="tx1"/>
                        </a:solidFill>
                        <a:latin typeface="Nunito" pitchFamily="2" charset="77"/>
                      </a:endParaRPr>
                    </a:p>
                  </a:txBody>
                  <a:tcPr anchor="b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i="0" dirty="0">
                          <a:solidFill>
                            <a:schemeClr val="tx1"/>
                          </a:solidFill>
                          <a:latin typeface="Nunito" pitchFamily="2" charset="77"/>
                        </a:rPr>
                        <a:t>Raramente</a:t>
                      </a: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chemeClr val="tx1"/>
                          </a:solidFill>
                        </a:rPr>
                        <a:t>Ocasionalmente</a:t>
                      </a:r>
                      <a:endParaRPr lang="pt-BR" b="1" i="0" dirty="0">
                        <a:solidFill>
                          <a:schemeClr val="tx1"/>
                        </a:solidFill>
                        <a:latin typeface="Nunito" pitchFamily="2" charset="77"/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chemeClr val="tx1"/>
                          </a:solidFill>
                        </a:rPr>
                        <a:t>Frequentemente</a:t>
                      </a:r>
                      <a:endParaRPr lang="pt-BR" b="1" i="0" dirty="0">
                        <a:solidFill>
                          <a:schemeClr val="tx1"/>
                        </a:solidFill>
                        <a:latin typeface="Nunito" pitchFamily="2" charset="77"/>
                      </a:endParaRPr>
                    </a:p>
                  </a:txBody>
                  <a:tcPr anchor="b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1" dirty="0">
                          <a:solidFill>
                            <a:schemeClr val="tx1"/>
                          </a:solidFill>
                        </a:rPr>
                        <a:t>Muito frequentemente</a:t>
                      </a:r>
                      <a:endParaRPr lang="pt-BR" b="1" i="0" dirty="0">
                        <a:solidFill>
                          <a:schemeClr val="tx1"/>
                        </a:solidFill>
                        <a:latin typeface="Nunito" pitchFamily="2" charset="77"/>
                      </a:endParaRPr>
                    </a:p>
                  </a:txBody>
                  <a:tcPr anchor="b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45132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>
                          <a:latin typeface="Nunito" pitchFamily="2" charset="77"/>
                        </a:rPr>
                        <a:t>Com que frequência você vai ao cinema?</a:t>
                      </a:r>
                    </a:p>
                  </a:txBody>
                  <a:tcPr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pt-BR" b="0" i="0" dirty="0">
                        <a:solidFill>
                          <a:schemeClr val="tx1"/>
                        </a:solidFill>
                        <a:latin typeface="Nunito" pitchFamily="2" charset="77"/>
                      </a:endParaRPr>
                    </a:p>
                  </a:txBody>
                  <a:tcPr anchor="ctr"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pt-BR" b="0" i="0" dirty="0">
                        <a:solidFill>
                          <a:schemeClr val="tx1"/>
                        </a:solidFill>
                        <a:latin typeface="Nunito" pitchFamily="2" charset="77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pt-BR" b="0" i="0" dirty="0">
                        <a:solidFill>
                          <a:schemeClr val="tx1"/>
                        </a:solidFill>
                        <a:latin typeface="Nunito" pitchFamily="2" charset="77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pt-BR" b="0" i="0" dirty="0">
                        <a:solidFill>
                          <a:schemeClr val="tx1"/>
                        </a:solidFill>
                        <a:latin typeface="Nunito" pitchFamily="2" charset="77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pt-BR" b="0" i="0" dirty="0">
                        <a:solidFill>
                          <a:schemeClr val="tx1"/>
                        </a:solidFill>
                        <a:latin typeface="Nunito" pitchFamily="2" charset="77"/>
                      </a:endParaRPr>
                    </a:p>
                  </a:txBody>
                  <a:tcPr anchor="ctr">
                    <a:lnL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15647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632509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1770</TotalTime>
  <Words>225</Words>
  <Application>Microsoft Macintosh PowerPoint</Application>
  <PresentationFormat>Widescreen</PresentationFormat>
  <Paragraphs>87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Nunito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Fernanda Fiel Peres</dc:creator>
  <cp:lastModifiedBy>Fernanda Peres</cp:lastModifiedBy>
  <cp:revision>124</cp:revision>
  <dcterms:created xsi:type="dcterms:W3CDTF">2020-01-09T01:50:48Z</dcterms:created>
  <dcterms:modified xsi:type="dcterms:W3CDTF">2025-04-29T14:04:52Z</dcterms:modified>
</cp:coreProperties>
</file>