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7" r:id="rId3"/>
    <p:sldId id="288" r:id="rId4"/>
    <p:sldId id="289" r:id="rId5"/>
    <p:sldId id="285" r:id="rId6"/>
    <p:sldId id="28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C70B0-168E-4130-B254-94157D4ED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>
                <a:latin typeface="Isidora Sans Bold" panose="00000800000000000000" pitchFamily="2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3EAF47-FE97-429E-ABA5-D3274E3D5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latin typeface="Nunito" panose="000005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A8CECE4-C97E-4A32-8FB5-0ECDC32ED850}"/>
              </a:ext>
            </a:extLst>
          </p:cNvPr>
          <p:cNvSpPr/>
          <p:nvPr userDrawn="1"/>
        </p:nvSpPr>
        <p:spPr>
          <a:xfrm>
            <a:off x="2088107" y="6373504"/>
            <a:ext cx="8270544" cy="382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EE23CF8E-4BCB-4117-8456-5C9440539EB0}"/>
              </a:ext>
            </a:extLst>
          </p:cNvPr>
          <p:cNvSpPr txBox="1"/>
          <p:nvPr userDrawn="1"/>
        </p:nvSpPr>
        <p:spPr>
          <a:xfrm>
            <a:off x="8811835" y="359192"/>
            <a:ext cx="24476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b="1" spc="-150" dirty="0">
                <a:solidFill>
                  <a:srgbClr val="222222"/>
                </a:solidFill>
                <a:latin typeface="Isidora Sans Bold" panose="00000800000000000000" pitchFamily="2" charset="0"/>
              </a:rPr>
              <a:t>FERNANDA PERES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17974507-3497-418F-8E41-1AA43B714AE7}"/>
              </a:ext>
            </a:extLst>
          </p:cNvPr>
          <p:cNvSpPr txBox="1"/>
          <p:nvPr userDrawn="1"/>
        </p:nvSpPr>
        <p:spPr>
          <a:xfrm>
            <a:off x="9146802" y="696223"/>
            <a:ext cx="2112674" cy="320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500" dirty="0">
                <a:solidFill>
                  <a:srgbClr val="222222"/>
                </a:solidFill>
                <a:latin typeface="Gudea" panose="02000000000000000000" pitchFamily="2" charset="0"/>
              </a:rPr>
              <a:t>ESTATÍSTICA APLICADA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2497C44-377D-4B1E-82BB-920E5D17D6AB}"/>
              </a:ext>
            </a:extLst>
          </p:cNvPr>
          <p:cNvGrpSpPr/>
          <p:nvPr userDrawn="1"/>
        </p:nvGrpSpPr>
        <p:grpSpPr>
          <a:xfrm>
            <a:off x="11276031" y="196378"/>
            <a:ext cx="708495" cy="708293"/>
            <a:chOff x="1656414" y="892349"/>
            <a:chExt cx="1592705" cy="1592252"/>
          </a:xfrm>
        </p:grpSpPr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72760D5D-D232-459C-940F-57609C234BC7}"/>
                </a:ext>
              </a:extLst>
            </p:cNvPr>
            <p:cNvSpPr/>
            <p:nvPr/>
          </p:nvSpPr>
          <p:spPr>
            <a:xfrm>
              <a:off x="1656414" y="1963002"/>
              <a:ext cx="223542" cy="52159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F06F8DA6-48B2-4CBA-99A2-1B90D528653C}"/>
                </a:ext>
              </a:extLst>
            </p:cNvPr>
            <p:cNvSpPr/>
            <p:nvPr/>
          </p:nvSpPr>
          <p:spPr>
            <a:xfrm>
              <a:off x="1924544" y="1545931"/>
              <a:ext cx="223542" cy="938670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4D5DA7B0-7C51-451E-A125-7AE30D6FF7B0}"/>
                </a:ext>
              </a:extLst>
            </p:cNvPr>
            <p:cNvSpPr/>
            <p:nvPr/>
          </p:nvSpPr>
          <p:spPr>
            <a:xfrm>
              <a:off x="2192674" y="1325494"/>
              <a:ext cx="223542" cy="1159107"/>
            </a:xfrm>
            <a:prstGeom prst="rect">
              <a:avLst/>
            </a:prstGeom>
            <a:solidFill>
              <a:srgbClr val="E2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8989C0A-3CE9-4FBC-B471-AA4196847B44}"/>
                </a:ext>
              </a:extLst>
            </p:cNvPr>
            <p:cNvSpPr/>
            <p:nvPr/>
          </p:nvSpPr>
          <p:spPr>
            <a:xfrm>
              <a:off x="2460805" y="1764299"/>
              <a:ext cx="223542" cy="720302"/>
            </a:xfrm>
            <a:prstGeom prst="rect">
              <a:avLst/>
            </a:prstGeom>
            <a:solidFill>
              <a:srgbClr val="B52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5" name="Agrupar 44">
              <a:extLst>
                <a:ext uri="{FF2B5EF4-FFF2-40B4-BE49-F238E27FC236}">
                  <a16:creationId xmlns:a16="http://schemas.microsoft.com/office/drawing/2014/main" id="{11D5DEF9-2A73-4292-9564-8EB6519DB34B}"/>
                </a:ext>
              </a:extLst>
            </p:cNvPr>
            <p:cNvGrpSpPr/>
            <p:nvPr/>
          </p:nvGrpSpPr>
          <p:grpSpPr>
            <a:xfrm>
              <a:off x="2510003" y="892349"/>
              <a:ext cx="525182" cy="810387"/>
              <a:chOff x="2412214" y="3955181"/>
              <a:chExt cx="865716" cy="1335851"/>
            </a:xfrm>
          </p:grpSpPr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9CB1E5B6-D3D7-4553-8D7C-F996F1EC3F32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1842BC56-9294-4996-B10E-B586BA63A416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FB947081-7230-4740-8A78-0B88C1260AB3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Retângulo 65">
                <a:extLst>
                  <a:ext uri="{FF2B5EF4-FFF2-40B4-BE49-F238E27FC236}">
                    <a16:creationId xmlns:a16="http://schemas.microsoft.com/office/drawing/2014/main" id="{3C3AB0DD-FD74-4974-9C08-F436A77AC1D1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Retângulo 66">
                <a:extLst>
                  <a:ext uri="{FF2B5EF4-FFF2-40B4-BE49-F238E27FC236}">
                    <a16:creationId xmlns:a16="http://schemas.microsoft.com/office/drawing/2014/main" id="{02B7A05A-D4E0-4BA5-94C1-3AA411ECCACC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8C399BD7-5BF5-4F32-B9A2-A8DB92CD2BF9}"/>
                </a:ext>
              </a:extLst>
            </p:cNvPr>
            <p:cNvGrpSpPr/>
            <p:nvPr/>
          </p:nvGrpSpPr>
          <p:grpSpPr>
            <a:xfrm>
              <a:off x="2507621" y="1022352"/>
              <a:ext cx="611790" cy="663374"/>
              <a:chOff x="8132565" y="2703216"/>
              <a:chExt cx="611790" cy="663374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5BFA569E-D807-4373-9F85-277987BA98BB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0EEC65BA-B1B7-46E2-A2EC-61475004D75A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E512E696-FE43-4218-9811-BFA73DB19CA3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Retângulo 60">
                <a:extLst>
                  <a:ext uri="{FF2B5EF4-FFF2-40B4-BE49-F238E27FC236}">
                    <a16:creationId xmlns:a16="http://schemas.microsoft.com/office/drawing/2014/main" id="{776B67A6-0E4B-489A-8FE5-960A3F3EC989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836031BD-ED49-40ED-854A-EF4BFC602703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7" name="Agrupar 46">
              <a:extLst>
                <a:ext uri="{FF2B5EF4-FFF2-40B4-BE49-F238E27FC236}">
                  <a16:creationId xmlns:a16="http://schemas.microsoft.com/office/drawing/2014/main" id="{6E399E6F-DE73-4241-A3A7-7DF931D99DCD}"/>
                </a:ext>
              </a:extLst>
            </p:cNvPr>
            <p:cNvGrpSpPr/>
            <p:nvPr/>
          </p:nvGrpSpPr>
          <p:grpSpPr>
            <a:xfrm>
              <a:off x="2553374" y="1286073"/>
              <a:ext cx="671803" cy="259858"/>
              <a:chOff x="2483707" y="4604200"/>
              <a:chExt cx="1107408" cy="428353"/>
            </a:xfrm>
          </p:grpSpPr>
          <p:sp>
            <p:nvSpPr>
              <p:cNvPr id="55" name="Retângulo 54">
                <a:extLst>
                  <a:ext uri="{FF2B5EF4-FFF2-40B4-BE49-F238E27FC236}">
                    <a16:creationId xmlns:a16="http://schemas.microsoft.com/office/drawing/2014/main" id="{0D47DB2B-E8BE-4F23-9FD8-F31FAEA2D67D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E9371FB8-9F62-4B2F-A6E7-BB9C66B4F9AD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E558BD5F-F7E8-4825-8D5F-1B020F0A00C5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48" name="Agrupar 47">
              <a:extLst>
                <a:ext uri="{FF2B5EF4-FFF2-40B4-BE49-F238E27FC236}">
                  <a16:creationId xmlns:a16="http://schemas.microsoft.com/office/drawing/2014/main" id="{B6797589-007B-4FB7-82F5-0F51B542C0E5}"/>
                </a:ext>
              </a:extLst>
            </p:cNvPr>
            <p:cNvGrpSpPr/>
            <p:nvPr/>
          </p:nvGrpSpPr>
          <p:grpSpPr>
            <a:xfrm>
              <a:off x="2467192" y="1035031"/>
              <a:ext cx="781927" cy="610036"/>
              <a:chOff x="2341644" y="4190380"/>
              <a:chExt cx="1288938" cy="1005591"/>
            </a:xfrm>
          </p:grpSpPr>
          <p:sp>
            <p:nvSpPr>
              <p:cNvPr id="49" name="Retângulo 48">
                <a:extLst>
                  <a:ext uri="{FF2B5EF4-FFF2-40B4-BE49-F238E27FC236}">
                    <a16:creationId xmlns:a16="http://schemas.microsoft.com/office/drawing/2014/main" id="{C1EA762E-58B7-418B-AF80-83F7E789B08B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Retângulo 49">
                <a:extLst>
                  <a:ext uri="{FF2B5EF4-FFF2-40B4-BE49-F238E27FC236}">
                    <a16:creationId xmlns:a16="http://schemas.microsoft.com/office/drawing/2014/main" id="{B1E5EA79-B523-48C8-A875-3A8D03A5D47E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Retângulo 50">
                <a:extLst>
                  <a:ext uri="{FF2B5EF4-FFF2-40B4-BE49-F238E27FC236}">
                    <a16:creationId xmlns:a16="http://schemas.microsoft.com/office/drawing/2014/main" id="{6635F674-53B5-4B8D-9B52-74BCDB2DF0D7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tângulo 51">
                <a:extLst>
                  <a:ext uri="{FF2B5EF4-FFF2-40B4-BE49-F238E27FC236}">
                    <a16:creationId xmlns:a16="http://schemas.microsoft.com/office/drawing/2014/main" id="{D23638D1-174A-4264-8051-B9E6E92DD0BA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Retângulo 52">
                <a:extLst>
                  <a:ext uri="{FF2B5EF4-FFF2-40B4-BE49-F238E27FC236}">
                    <a16:creationId xmlns:a16="http://schemas.microsoft.com/office/drawing/2014/main" id="{F3EB7E85-39E4-4C66-A456-8446CF199DD3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Retângulo 53">
                <a:extLst>
                  <a:ext uri="{FF2B5EF4-FFF2-40B4-BE49-F238E27FC236}">
                    <a16:creationId xmlns:a16="http://schemas.microsoft.com/office/drawing/2014/main" id="{266B7185-6D94-4895-A31C-5086EA7D4BAD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354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DDA34-D859-4EBF-97B8-CB269F26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8C6D2C-3B37-417D-8438-75DECA104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045BCE-73EB-4376-B697-D6619AB56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3DA27E-42EB-44CF-8182-FF3DBC4D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52A1F1-447A-4875-BA09-7AD6D7D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0366DF-2995-4C48-8A94-31BF2C2C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20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9FFEC-A030-43A9-BECD-5666B1FD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46CBFD-D962-4BFC-86AE-131AEB584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2D1710-7792-473F-B4F7-D5E204CF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AE838EC-B8DD-49A6-962F-B40BF47B4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C0F8F7-C044-4A06-81FD-548F1753F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8BE5DC-0307-4348-AA55-0FAE0EDFC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A6FF4A8-E67A-4315-BF82-4AF9E833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06C212-471B-4FFC-A010-A7488F94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68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C8212-E098-43C0-B9E8-CBC97BB6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3B16BC-6A88-4580-8805-DA8A7F5C7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31C86-56C8-400E-8C99-CB70C1B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99DC462-7915-424A-8CDC-D6F2C3AEC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46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2BAD5A5-DF4D-4E0D-BDC1-196546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4C53F4-F173-462B-B54A-46338F1F8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E29659-BAAF-4212-A04D-59E14C2A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53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446DC-5BDD-479C-83B6-6F1BD6A6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30B350-4D1C-4CFA-897A-1553AF20B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D35FF73-B59D-4756-9D96-2C7C99EBD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B26E8B-AB2F-48E1-B781-C8DEE78E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FE6843A-6073-4356-BFFA-B2A470F0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5E0FA-348C-4884-9B8B-99AFDDC1F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4254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58F65-F6A3-437A-8573-3E2DB794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D097F67-DD47-49DD-BF86-454EB56A3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333E8E-7FA0-4001-BC3D-93099A5F5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B321987-2DA6-4A70-8288-182B8AF3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27C495-8A26-4DFD-B75B-389840AC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1C1857-C1B5-4A9B-BCFF-C1BAF685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9438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9542F-4791-4511-B9F3-AE8D2AF6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062D5E-30B6-4B0F-A0F1-5B40C6B83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AEB326-9E7B-4F0C-8978-7983F44D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148E5C-A3F2-4C51-9536-86C8D0CD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7F8797-106E-40FE-81F4-E97D68D2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318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8A46DF-17BF-41AD-AF0C-182CFBACB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F69297-5C4A-4ED2-903D-30F1A4A60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5EE081-2739-46A2-894B-878D517C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7C69A2-E3EF-46C9-8587-B1505559D420}" type="datetimeFigureOut">
              <a:rPr lang="pt-BR" smtClean="0"/>
              <a:t>28/09/2023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7F0B53-D822-4734-AB83-CB0FE7A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8E4889-0324-47A9-B390-F630B3E7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C026CF-8997-44D4-9A81-B5C9509279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52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8EE638C-41FE-42DA-A46C-C225DBE623F1}"/>
              </a:ext>
            </a:extLst>
          </p:cNvPr>
          <p:cNvGrpSpPr/>
          <p:nvPr userDrawn="1"/>
        </p:nvGrpSpPr>
        <p:grpSpPr>
          <a:xfrm rot="16200000">
            <a:off x="-937146" y="2576320"/>
            <a:ext cx="2415825" cy="2503754"/>
            <a:chOff x="8549337" y="2573213"/>
            <a:chExt cx="781927" cy="810387"/>
          </a:xfrm>
        </p:grpSpPr>
        <p:grpSp>
          <p:nvGrpSpPr>
            <p:cNvPr id="68" name="Agrupar 67">
              <a:extLst>
                <a:ext uri="{FF2B5EF4-FFF2-40B4-BE49-F238E27FC236}">
                  <a16:creationId xmlns:a16="http://schemas.microsoft.com/office/drawing/2014/main" id="{E17C19EB-8490-4F8A-B489-37E5CFBE116C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86" name="Retângulo 85">
                <a:extLst>
                  <a:ext uri="{FF2B5EF4-FFF2-40B4-BE49-F238E27FC236}">
                    <a16:creationId xmlns:a16="http://schemas.microsoft.com/office/drawing/2014/main" id="{DBDB383E-F98B-459D-A7C0-5A1165D17E9C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7" name="Retângulo 86">
                <a:extLst>
                  <a:ext uri="{FF2B5EF4-FFF2-40B4-BE49-F238E27FC236}">
                    <a16:creationId xmlns:a16="http://schemas.microsoft.com/office/drawing/2014/main" id="{8B1AC783-613F-430A-B7B7-780E0ABA05B7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8" name="Retângulo 87">
                <a:extLst>
                  <a:ext uri="{FF2B5EF4-FFF2-40B4-BE49-F238E27FC236}">
                    <a16:creationId xmlns:a16="http://schemas.microsoft.com/office/drawing/2014/main" id="{09C45C1D-7B96-444E-9141-4B8D14168268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9" name="Retângulo 88">
                <a:extLst>
                  <a:ext uri="{FF2B5EF4-FFF2-40B4-BE49-F238E27FC236}">
                    <a16:creationId xmlns:a16="http://schemas.microsoft.com/office/drawing/2014/main" id="{BEF15AB4-9136-49D0-BD9B-CCC7C0F11BC4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0" name="Retângulo 89">
                <a:extLst>
                  <a:ext uri="{FF2B5EF4-FFF2-40B4-BE49-F238E27FC236}">
                    <a16:creationId xmlns:a16="http://schemas.microsoft.com/office/drawing/2014/main" id="{7975F759-3A2C-4E72-9F34-A5B38CF2CF26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25D01681-1A93-45CB-BB78-D0825FA248C7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81" name="Retângulo 80">
                <a:extLst>
                  <a:ext uri="{FF2B5EF4-FFF2-40B4-BE49-F238E27FC236}">
                    <a16:creationId xmlns:a16="http://schemas.microsoft.com/office/drawing/2014/main" id="{B8D5F4FB-81AD-4EA4-8C7F-3BE73E74F96B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2" name="Retângulo 81">
                <a:extLst>
                  <a:ext uri="{FF2B5EF4-FFF2-40B4-BE49-F238E27FC236}">
                    <a16:creationId xmlns:a16="http://schemas.microsoft.com/office/drawing/2014/main" id="{CA1A2238-C138-46A4-B1AA-40750F40CBDD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3" name="Retângulo 82">
                <a:extLst>
                  <a:ext uri="{FF2B5EF4-FFF2-40B4-BE49-F238E27FC236}">
                    <a16:creationId xmlns:a16="http://schemas.microsoft.com/office/drawing/2014/main" id="{75062884-F11E-42AE-A963-BC94610B30C7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1B74FF47-A9A2-4AB7-8F38-992032A3C771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5" name="Retângulo 84">
                <a:extLst>
                  <a:ext uri="{FF2B5EF4-FFF2-40B4-BE49-F238E27FC236}">
                    <a16:creationId xmlns:a16="http://schemas.microsoft.com/office/drawing/2014/main" id="{0BEC5FF3-BDCA-44B7-B3DB-AE61F5B41B9F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068142DB-6E15-4E78-909F-935FC6D8B03E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78" name="Retângulo 77">
                <a:extLst>
                  <a:ext uri="{FF2B5EF4-FFF2-40B4-BE49-F238E27FC236}">
                    <a16:creationId xmlns:a16="http://schemas.microsoft.com/office/drawing/2014/main" id="{35A2F853-20DD-47FE-AD2F-5226FEA7BA84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9" name="Retângulo 78">
                <a:extLst>
                  <a:ext uri="{FF2B5EF4-FFF2-40B4-BE49-F238E27FC236}">
                    <a16:creationId xmlns:a16="http://schemas.microsoft.com/office/drawing/2014/main" id="{B538C598-1CEE-4488-A3E1-6AD31044D23A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FDCE7532-98F8-4F11-B4E0-672DC8E279FB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E8BB51E9-D9AD-47F7-A377-91FBAF776C30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2B3B3139-2F06-43F0-86C7-05564EFA30DA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tângulo 72">
                <a:extLst>
                  <a:ext uri="{FF2B5EF4-FFF2-40B4-BE49-F238E27FC236}">
                    <a16:creationId xmlns:a16="http://schemas.microsoft.com/office/drawing/2014/main" id="{B6AC7561-B983-49F9-B281-D5C9BCD8B52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tângulo 73">
                <a:extLst>
                  <a:ext uri="{FF2B5EF4-FFF2-40B4-BE49-F238E27FC236}">
                    <a16:creationId xmlns:a16="http://schemas.microsoft.com/office/drawing/2014/main" id="{350D55A5-CE64-4039-858E-EB1666BB91FB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tângulo 74">
                <a:extLst>
                  <a:ext uri="{FF2B5EF4-FFF2-40B4-BE49-F238E27FC236}">
                    <a16:creationId xmlns:a16="http://schemas.microsoft.com/office/drawing/2014/main" id="{F83C8514-BF85-42B3-800B-EAE871D27573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3141B082-9E20-4FDC-835F-DD9B29303B4B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7" name="Retângulo 76">
                <a:extLst>
                  <a:ext uri="{FF2B5EF4-FFF2-40B4-BE49-F238E27FC236}">
                    <a16:creationId xmlns:a16="http://schemas.microsoft.com/office/drawing/2014/main" id="{FA814D4E-3212-4C44-9010-9C0EF09D7941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693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970" y="255941"/>
            <a:ext cx="9976514" cy="576571"/>
          </a:xfrm>
        </p:spPr>
        <p:txBody>
          <a:bodyPr/>
          <a:lstStyle>
            <a:lvl1pPr algn="r">
              <a:defRPr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F16363E-36EE-4859-AD7D-3231DF69B20F}"/>
              </a:ext>
            </a:extLst>
          </p:cNvPr>
          <p:cNvGrpSpPr/>
          <p:nvPr userDrawn="1"/>
        </p:nvGrpSpPr>
        <p:grpSpPr>
          <a:xfrm rot="5400000">
            <a:off x="103919" y="105308"/>
            <a:ext cx="1628713" cy="1836552"/>
            <a:chOff x="7738559" y="3006358"/>
            <a:chExt cx="1027933" cy="1159107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278ABC7D-1203-4129-AE74-BE658F41D7AA}"/>
                </a:ext>
              </a:extLst>
            </p:cNvPr>
            <p:cNvSpPr/>
            <p:nvPr userDrawn="1"/>
          </p:nvSpPr>
          <p:spPr>
            <a:xfrm>
              <a:off x="7738559" y="3643866"/>
              <a:ext cx="223542" cy="52159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8D012867-E387-492C-8653-E7987899FE4E}"/>
                </a:ext>
              </a:extLst>
            </p:cNvPr>
            <p:cNvSpPr/>
            <p:nvPr userDrawn="1"/>
          </p:nvSpPr>
          <p:spPr>
            <a:xfrm>
              <a:off x="8006689" y="3226795"/>
              <a:ext cx="223542" cy="938670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E0E6A072-DB8C-4F22-8FB2-398025A6B5CC}"/>
                </a:ext>
              </a:extLst>
            </p:cNvPr>
            <p:cNvSpPr/>
            <p:nvPr userDrawn="1"/>
          </p:nvSpPr>
          <p:spPr>
            <a:xfrm>
              <a:off x="8274819" y="3006358"/>
              <a:ext cx="223542" cy="1159107"/>
            </a:xfrm>
            <a:prstGeom prst="rect">
              <a:avLst/>
            </a:prstGeom>
            <a:solidFill>
              <a:srgbClr val="E28C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A1102A7-BD85-416D-94FB-8F71AC35FB57}"/>
                </a:ext>
              </a:extLst>
            </p:cNvPr>
            <p:cNvSpPr/>
            <p:nvPr userDrawn="1"/>
          </p:nvSpPr>
          <p:spPr>
            <a:xfrm>
              <a:off x="8542950" y="3445163"/>
              <a:ext cx="223542" cy="720302"/>
            </a:xfrm>
            <a:prstGeom prst="rect">
              <a:avLst/>
            </a:prstGeom>
            <a:solidFill>
              <a:srgbClr val="B528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5880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5037DFF-D1F7-4023-AAA6-E89F4789BBCD}"/>
              </a:ext>
            </a:extLst>
          </p:cNvPr>
          <p:cNvSpPr/>
          <p:nvPr userDrawn="1"/>
        </p:nvSpPr>
        <p:spPr>
          <a:xfrm rot="16200000" flipH="1">
            <a:off x="10701242" y="4364622"/>
            <a:ext cx="367045" cy="3569819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F2A457C-CD7E-4111-B37C-E8E10CDF2573}"/>
              </a:ext>
            </a:extLst>
          </p:cNvPr>
          <p:cNvSpPr/>
          <p:nvPr userDrawn="1"/>
        </p:nvSpPr>
        <p:spPr>
          <a:xfrm rot="16200000" flipH="1">
            <a:off x="11376958" y="5480596"/>
            <a:ext cx="367045" cy="2218387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2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37D78E1-717B-48F2-A39B-E4177CBC277A}"/>
              </a:ext>
            </a:extLst>
          </p:cNvPr>
          <p:cNvGrpSpPr/>
          <p:nvPr userDrawn="1"/>
        </p:nvGrpSpPr>
        <p:grpSpPr>
          <a:xfrm flipH="1">
            <a:off x="-818867" y="5917589"/>
            <a:ext cx="2890917" cy="807301"/>
            <a:chOff x="9301087" y="5794758"/>
            <a:chExt cx="2890917" cy="807301"/>
          </a:xfrm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E8529973-0751-4561-AF6A-F9FE70CE631C}"/>
                </a:ext>
              </a:extLst>
            </p:cNvPr>
            <p:cNvSpPr/>
            <p:nvPr userDrawn="1"/>
          </p:nvSpPr>
          <p:spPr>
            <a:xfrm rot="16200000" flipH="1">
              <a:off x="11205269" y="5175072"/>
              <a:ext cx="367045" cy="1606418"/>
            </a:xfrm>
            <a:prstGeom prst="rect">
              <a:avLst/>
            </a:prstGeom>
            <a:solidFill>
              <a:srgbClr val="6835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8BF241C3-8A63-497B-9961-2C93873DC2DE}"/>
                </a:ext>
              </a:extLst>
            </p:cNvPr>
            <p:cNvSpPr/>
            <p:nvPr userDrawn="1"/>
          </p:nvSpPr>
          <p:spPr>
            <a:xfrm rot="16200000" flipH="1">
              <a:off x="10563023" y="4973078"/>
              <a:ext cx="367045" cy="2890917"/>
            </a:xfrm>
            <a:prstGeom prst="rect">
              <a:avLst/>
            </a:prstGeom>
            <a:solidFill>
              <a:srgbClr val="2794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65735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235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300BD96-4973-490A-97B3-5FF0C3651552}"/>
              </a:ext>
            </a:extLst>
          </p:cNvPr>
          <p:cNvGrpSpPr/>
          <p:nvPr userDrawn="1"/>
        </p:nvGrpSpPr>
        <p:grpSpPr>
          <a:xfrm rot="16200000">
            <a:off x="10076427" y="4511196"/>
            <a:ext cx="2415825" cy="2503754"/>
            <a:chOff x="8549337" y="2573213"/>
            <a:chExt cx="781927" cy="810387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2483403-E6BC-4194-A502-8C865DDE5C66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A0EE1245-C0A3-4465-8E50-8FFE24F7E678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690E56E-848B-4405-8A24-97DAE2B94AEB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430D5CB6-1C5E-4A40-8DD5-6622C67829B4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27D27052-30E4-4A35-8C44-DA8A979A54B3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7958EA5-94D9-4A75-8C3A-F92F40F4A5EB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B76CB53E-8D7B-4990-9D77-92A4F466E670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B48FEA12-F6A0-49D8-838E-B98F89FE6523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516A8068-5D05-4BC5-9A32-1AA868591E43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73A471DD-0270-4537-956F-8ADD175F96B5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38C456C5-7D1C-441A-BE76-276FE1A67C86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794107F4-D7BF-44BB-B27D-2A76CCE5A793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9D2785FE-9E20-42F7-903D-FBA82F9F1A81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B1FF3D04-3EF5-4034-8CED-7795D15EA614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2C481992-B7D5-4DEA-A070-B12BB0098906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3343ABF-2B60-4B05-A20B-FC566D396B96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CC02DDD9-6862-4F15-A6F2-5D8D6FBF6BEB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9399BBB-95B0-432F-AA13-7F56A89BDB7D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CC88A7C0-FBD4-434F-86BC-8A144B2A8E2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443EC62-731C-49BD-A3DE-5FC119FECE9C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69692E6-F513-4A6B-A41B-2AC6EDCD594D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F28AC9C9-5F36-456A-813B-4A8AF8AFE6D4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2624B042-2DEA-4879-A488-C3BD918461AF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071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94AD5-950C-42F4-A491-39D38CD4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C75AD-115D-4400-8AB5-D1EA3688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E421C619-9131-4B5A-92D8-044BF058D31C}"/>
              </a:ext>
            </a:extLst>
          </p:cNvPr>
          <p:cNvGrpSpPr/>
          <p:nvPr userDrawn="1"/>
        </p:nvGrpSpPr>
        <p:grpSpPr>
          <a:xfrm>
            <a:off x="10105181" y="-538477"/>
            <a:ext cx="2415825" cy="2503754"/>
            <a:chOff x="8549337" y="2573213"/>
            <a:chExt cx="781927" cy="810387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0BD77E57-999E-4393-9944-E0F6409E92AC}"/>
                </a:ext>
              </a:extLst>
            </p:cNvPr>
            <p:cNvGrpSpPr/>
            <p:nvPr userDrawn="1"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B6E0D64-983C-4050-81C8-5C0AEF21AEDF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72C3A2F6-142A-45C6-852D-526A8CD85C36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FCF35795-1890-4AD5-A49F-315020315ACA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201CF726-3022-402A-A943-344B8935D324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71EEA952-C5A1-425B-A3A0-F6C82B5E4544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34200C4-E48B-4B1B-B289-3C0571C17CCC}"/>
                </a:ext>
              </a:extLst>
            </p:cNvPr>
            <p:cNvGrpSpPr/>
            <p:nvPr userDrawn="1"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081D1C06-14E6-4EC5-88FA-CE8475DB4078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5B74444-00D5-475D-B633-DA061B16EF8A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5F437CEC-B2DE-4A18-A87D-B31C6D3E7D0A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891806B1-8B21-4080-8E7D-5BE36DE4C82D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30B4EFD-044C-42DA-BAEA-AAB4E1EA6F34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2720BC8C-BD36-4F79-A695-38A8050DCF33}"/>
                </a:ext>
              </a:extLst>
            </p:cNvPr>
            <p:cNvGrpSpPr/>
            <p:nvPr userDrawn="1"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ABF1D2CD-DE4E-4DC6-AF25-88F8AEA325FE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A4C9F262-7D57-4F6C-B201-F51F9D802685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C429E1E9-66A2-420B-BFCC-5EDC7D740250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2662E726-3CF7-493C-A44D-4439F133DBB7}"/>
                </a:ext>
              </a:extLst>
            </p:cNvPr>
            <p:cNvGrpSpPr/>
            <p:nvPr userDrawn="1"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65170D1E-679B-459E-92C1-DE82017BEBBC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DD0F617E-E403-4EDC-9095-10D9BE417D47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61D530C-A9D7-4438-9CE5-D0E12EEE86CD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117E3DF4-3F6E-43FA-A902-DF52DAFCDA66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7BF66999-C57B-44A2-9BF5-906D5DFAC0CD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5DDC0D7A-C209-41A7-B257-35B3B362E14F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9083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082CD-8651-4535-AA9D-3E153F03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4E501A-DB7A-4F24-8B2C-3BB05400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82994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fernandafperes.com.br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hlinkClick r:id="rId19"/>
            <a:extLst>
              <a:ext uri="{FF2B5EF4-FFF2-40B4-BE49-F238E27FC236}">
                <a16:creationId xmlns:a16="http://schemas.microsoft.com/office/drawing/2014/main" id="{DB528E05-637E-44C1-8AE8-4D37C65D24D1}"/>
              </a:ext>
            </a:extLst>
          </p:cNvPr>
          <p:cNvSpPr/>
          <p:nvPr userDrawn="1"/>
        </p:nvSpPr>
        <p:spPr>
          <a:xfrm>
            <a:off x="7001301" y="6434522"/>
            <a:ext cx="1924335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74FDFE-A966-48D9-9E00-A0197780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255941"/>
            <a:ext cx="11204812" cy="576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3E31CD-118A-4FCB-B34C-BA05C0B6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672" y="1214652"/>
            <a:ext cx="11204812" cy="5049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B46910F-38D8-42C9-82C4-D0546C31818E}"/>
              </a:ext>
            </a:extLst>
          </p:cNvPr>
          <p:cNvSpPr txBox="1"/>
          <p:nvPr userDrawn="1"/>
        </p:nvSpPr>
        <p:spPr>
          <a:xfrm>
            <a:off x="1150961" y="6434522"/>
            <a:ext cx="10131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Nunito" panose="00000500000000000000" pitchFamily="2" charset="0"/>
              </a:rPr>
              <a:t>Desenvolvido por Fernanda Fiel Peres  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■   </a:t>
            </a:r>
            <a:r>
              <a:rPr lang="pt-BR" sz="1400" dirty="0">
                <a:solidFill>
                  <a:schemeClr val="bg2">
                    <a:lumMod val="75000"/>
                  </a:schemeClr>
                </a:solidFill>
                <a:latin typeface="Nunito" panose="00000500000000000000" pitchFamily="2" charset="0"/>
              </a:rPr>
              <a:t> </a:t>
            </a:r>
            <a:r>
              <a:rPr lang="pt-BR" sz="1400" b="0" u="none" dirty="0">
                <a:solidFill>
                  <a:schemeClr val="bg2">
                    <a:lumMod val="75000"/>
                  </a:schemeClr>
                </a:solidFill>
                <a:effectLst/>
                <a:latin typeface="Nunito" panose="00000500000000000000" pitchFamily="2" charset="0"/>
              </a:rPr>
              <a:t>fernandafperes</a:t>
            </a:r>
            <a:r>
              <a:rPr lang="pt-BR" sz="1400" u="none" dirty="0">
                <a:solidFill>
                  <a:schemeClr val="bg2">
                    <a:lumMod val="75000"/>
                  </a:schemeClr>
                </a:solidFill>
                <a:effectLst/>
                <a:latin typeface="Nunito" panose="00000500000000000000" pitchFamily="2" charset="0"/>
              </a:rPr>
              <a:t>.com.br</a:t>
            </a:r>
          </a:p>
        </p:txBody>
      </p:sp>
    </p:spTree>
    <p:extLst>
      <p:ext uri="{BB962C8B-B14F-4D97-AF65-F5344CB8AC3E}">
        <p14:creationId xmlns:p14="http://schemas.microsoft.com/office/powerpoint/2010/main" val="367280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4" r:id="rId5"/>
    <p:sldLayoutId id="2147483665" r:id="rId6"/>
    <p:sldLayoutId id="2147483660" r:id="rId7"/>
    <p:sldLayoutId id="2147483661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sidora Sans Bold" panose="000008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unito" panose="000005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0920"/>
              </p:ext>
            </p:extLst>
          </p:nvPr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Age (</a:t>
                      </a:r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years</a:t>
                      </a: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52698" y="4319609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5" y="4810393"/>
            <a:ext cx="72000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552341" y="3445726"/>
            <a:ext cx="145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553617" y="52377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92781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05972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Age (</a:t>
                      </a:r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years</a:t>
                      </a: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158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5" y="4810393"/>
            <a:ext cx="72000" cy="158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552342" y="359069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553617" y="539384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6E80CA2-10A0-6F44-AB33-75B65D728017}"/>
              </a:ext>
            </a:extLst>
          </p:cNvPr>
          <p:cNvCxnSpPr/>
          <p:nvPr/>
        </p:nvCxnSpPr>
        <p:spPr>
          <a:xfrm>
            <a:off x="5709425" y="4694663"/>
            <a:ext cx="669073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0424278-77C7-AD49-85B9-7E65DED153CF}"/>
                  </a:ext>
                </a:extLst>
              </p:cNvPr>
              <p:cNvSpPr txBox="1"/>
              <p:nvPr/>
            </p:nvSpPr>
            <p:spPr>
              <a:xfrm>
                <a:off x="7249047" y="4430904"/>
                <a:ext cx="1620636" cy="5275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b="0" i="0" smtClean="0">
                              <a:latin typeface="Nunito" pitchFamily="2" charset="77"/>
                            </a:rPr>
                            <m:t>27 + 30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b="0" i="0" smtClean="0">
                              <a:latin typeface="Nunito" pitchFamily="2" charset="77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b="0" i="0" smtClean="0">
                          <a:latin typeface="Nunito" pitchFamily="2" charset="77"/>
                        </a:rPr>
                        <m:t>= 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m:t>28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m:t>.</m:t>
                      </m:r>
                      <m:r>
                        <m:rPr>
                          <m:nor/>
                        </m:rPr>
                        <a:rPr lang="pt-BR" b="1" i="0" smtClean="0">
                          <a:solidFill>
                            <a:schemeClr val="accent4"/>
                          </a:solidFill>
                          <a:latin typeface="Nunito" pitchFamily="2" charset="77"/>
                        </a:rPr>
                        <m:t>5</m:t>
                      </m:r>
                    </m:oMath>
                  </m:oMathPara>
                </a14:m>
                <a:endParaRPr lang="pt-BR" b="1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40424278-77C7-AD49-85B9-7E65DED15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047" y="4430904"/>
                <a:ext cx="1620636" cy="527517"/>
              </a:xfrm>
              <a:prstGeom prst="rect">
                <a:avLst/>
              </a:prstGeom>
              <a:blipFill>
                <a:blip r:embed="rId2"/>
                <a:stretch>
                  <a:fillRect l="-3101" t="-16279" r="-3101" b="-139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2A08BF-3799-8149-81E3-735D2DA89827}"/>
              </a:ext>
            </a:extLst>
          </p:cNvPr>
          <p:cNvCxnSpPr/>
          <p:nvPr/>
        </p:nvCxnSpPr>
        <p:spPr>
          <a:xfrm>
            <a:off x="6523814" y="4694663"/>
            <a:ext cx="59935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5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827302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Age (</a:t>
                      </a:r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years</a:t>
                      </a: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5" y="3020405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558152" y="3213739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558152" y="586623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6E80CA2-10A0-6F44-AB33-75B65D728017}"/>
              </a:ext>
            </a:extLst>
          </p:cNvPr>
          <p:cNvCxnSpPr/>
          <p:nvPr/>
        </p:nvCxnSpPr>
        <p:spPr>
          <a:xfrm>
            <a:off x="5709425" y="4694663"/>
            <a:ext cx="669073" cy="0"/>
          </a:xfrm>
          <a:prstGeom prst="line">
            <a:avLst/>
          </a:prstGeom>
          <a:ln w="38100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D2A08BF-3799-8149-81E3-735D2DA89827}"/>
              </a:ext>
            </a:extLst>
          </p:cNvPr>
          <p:cNvCxnSpPr>
            <a:cxnSpLocks/>
          </p:cNvCxnSpPr>
          <p:nvPr/>
        </p:nvCxnSpPr>
        <p:spPr>
          <a:xfrm>
            <a:off x="6523814" y="4694663"/>
            <a:ext cx="3230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4706B6-70A1-CA40-8760-CC6D7F7D1FE9}"/>
              </a:ext>
            </a:extLst>
          </p:cNvPr>
          <p:cNvSpPr/>
          <p:nvPr/>
        </p:nvSpPr>
        <p:spPr>
          <a:xfrm>
            <a:off x="5863849" y="3590690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B78989-8280-9947-9866-AD07415CF35F}"/>
              </a:ext>
            </a:extLst>
          </p:cNvPr>
          <p:cNvSpPr/>
          <p:nvPr/>
        </p:nvSpPr>
        <p:spPr>
          <a:xfrm>
            <a:off x="5863849" y="5393842"/>
            <a:ext cx="396000" cy="396000"/>
          </a:xfrm>
          <a:prstGeom prst="ellipse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7315AF7-ECE5-084F-AACD-A5B8BB577523}"/>
              </a:ext>
            </a:extLst>
          </p:cNvPr>
          <p:cNvSpPr txBox="1"/>
          <p:nvPr/>
        </p:nvSpPr>
        <p:spPr>
          <a:xfrm>
            <a:off x="6927774" y="4509997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28,5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155A57D-E453-284F-A1EA-BE4AB8B784DD}"/>
              </a:ext>
            </a:extLst>
          </p:cNvPr>
          <p:cNvCxnSpPr>
            <a:cxnSpLocks/>
          </p:cNvCxnSpPr>
          <p:nvPr/>
        </p:nvCxnSpPr>
        <p:spPr>
          <a:xfrm>
            <a:off x="6378498" y="3775356"/>
            <a:ext cx="170613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93F323FE-34C1-1B40-A820-19EA65A56D30}"/>
              </a:ext>
            </a:extLst>
          </p:cNvPr>
          <p:cNvCxnSpPr>
            <a:cxnSpLocks/>
          </p:cNvCxnSpPr>
          <p:nvPr/>
        </p:nvCxnSpPr>
        <p:spPr>
          <a:xfrm>
            <a:off x="6378498" y="5591842"/>
            <a:ext cx="1706136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FEFAEF4-CF0A-FC4F-B699-653372DAFFD8}"/>
              </a:ext>
            </a:extLst>
          </p:cNvPr>
          <p:cNvCxnSpPr>
            <a:cxnSpLocks/>
          </p:cNvCxnSpPr>
          <p:nvPr/>
        </p:nvCxnSpPr>
        <p:spPr>
          <a:xfrm>
            <a:off x="7605130" y="4694663"/>
            <a:ext cx="468000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8B2E93A-2F2F-2A43-90D2-F8199B3B215C}"/>
              </a:ext>
            </a:extLst>
          </p:cNvPr>
          <p:cNvSpPr txBox="1"/>
          <p:nvPr/>
        </p:nvSpPr>
        <p:spPr>
          <a:xfrm>
            <a:off x="8140930" y="358796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4"/>
                </a:solidFill>
              </a:rPr>
              <a:t>Quartile</a:t>
            </a:r>
            <a:r>
              <a:rPr lang="pt-BR" b="1" dirty="0">
                <a:solidFill>
                  <a:schemeClr val="accent4"/>
                </a:solidFill>
              </a:rPr>
              <a:t> 1 (Q1)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74FB98B-E7AC-F54C-AC5E-1FEA94C2DF9B}"/>
              </a:ext>
            </a:extLst>
          </p:cNvPr>
          <p:cNvSpPr txBox="1"/>
          <p:nvPr/>
        </p:nvSpPr>
        <p:spPr>
          <a:xfrm>
            <a:off x="8134602" y="450999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4"/>
                </a:solidFill>
              </a:rPr>
              <a:t>Quartile</a:t>
            </a:r>
            <a:r>
              <a:rPr lang="pt-BR" b="1" dirty="0">
                <a:solidFill>
                  <a:schemeClr val="accent4"/>
                </a:solidFill>
              </a:rPr>
              <a:t> 2 (Q2)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4F653D1-67B2-674A-94BD-0E1E6AA4ADA6}"/>
              </a:ext>
            </a:extLst>
          </p:cNvPr>
          <p:cNvSpPr txBox="1"/>
          <p:nvPr/>
        </p:nvSpPr>
        <p:spPr>
          <a:xfrm>
            <a:off x="8134602" y="543202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4"/>
                </a:solidFill>
              </a:rPr>
              <a:t>Quartile</a:t>
            </a:r>
            <a:r>
              <a:rPr lang="pt-BR" b="1" dirty="0">
                <a:solidFill>
                  <a:schemeClr val="accent4"/>
                </a:solidFill>
              </a:rPr>
              <a:t> 3 (Q3)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6ED922A-89EA-8A41-8031-EF07CF80F806}"/>
              </a:ext>
            </a:extLst>
          </p:cNvPr>
          <p:cNvSpPr txBox="1"/>
          <p:nvPr/>
        </p:nvSpPr>
        <p:spPr>
          <a:xfrm>
            <a:off x="9780858" y="451220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4"/>
                </a:solidFill>
              </a:rPr>
              <a:t>= </a:t>
            </a:r>
            <a:r>
              <a:rPr lang="pt-BR" b="1" dirty="0" err="1">
                <a:solidFill>
                  <a:schemeClr val="accent4"/>
                </a:solidFill>
              </a:rPr>
              <a:t>Median</a:t>
            </a:r>
            <a:endParaRPr lang="pt-BR" b="1" dirty="0">
              <a:solidFill>
                <a:schemeClr val="accent4"/>
              </a:solidFill>
            </a:endParaRPr>
          </a:p>
        </p:txBody>
      </p:sp>
      <p:sp>
        <p:nvSpPr>
          <p:cNvPr id="25" name="Colchete Esquerdo 24">
            <a:extLst>
              <a:ext uri="{FF2B5EF4-FFF2-40B4-BE49-F238E27FC236}">
                <a16:creationId xmlns:a16="http://schemas.microsoft.com/office/drawing/2014/main" id="{A45B28DC-299A-0F4C-B724-32E9FE02284D}"/>
              </a:ext>
            </a:extLst>
          </p:cNvPr>
          <p:cNvSpPr/>
          <p:nvPr/>
        </p:nvSpPr>
        <p:spPr>
          <a:xfrm>
            <a:off x="5007209" y="3879717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olchete Esquerdo 25">
            <a:extLst>
              <a:ext uri="{FF2B5EF4-FFF2-40B4-BE49-F238E27FC236}">
                <a16:creationId xmlns:a16="http://schemas.microsoft.com/office/drawing/2014/main" id="{A3000B89-65F4-B046-B46B-A56EE10F1DE2}"/>
              </a:ext>
            </a:extLst>
          </p:cNvPr>
          <p:cNvSpPr/>
          <p:nvPr/>
        </p:nvSpPr>
        <p:spPr>
          <a:xfrm>
            <a:off x="5006977" y="4778583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olchete Esquerdo 26">
            <a:extLst>
              <a:ext uri="{FF2B5EF4-FFF2-40B4-BE49-F238E27FC236}">
                <a16:creationId xmlns:a16="http://schemas.microsoft.com/office/drawing/2014/main" id="{ACE6603D-8C1F-0441-9DEB-DBAF57FDDA19}"/>
              </a:ext>
            </a:extLst>
          </p:cNvPr>
          <p:cNvSpPr/>
          <p:nvPr/>
        </p:nvSpPr>
        <p:spPr>
          <a:xfrm>
            <a:off x="5013021" y="5637895"/>
            <a:ext cx="72000" cy="756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2554B3D-15A1-7A49-8514-510F599788C3}"/>
              </a:ext>
            </a:extLst>
          </p:cNvPr>
          <p:cNvSpPr txBox="1"/>
          <p:nvPr/>
        </p:nvSpPr>
        <p:spPr>
          <a:xfrm>
            <a:off x="3558152" y="410162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5E7268-EA87-C547-81D3-60DE70F10578}"/>
              </a:ext>
            </a:extLst>
          </p:cNvPr>
          <p:cNvSpPr txBox="1"/>
          <p:nvPr/>
        </p:nvSpPr>
        <p:spPr>
          <a:xfrm>
            <a:off x="3558152" y="500065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25% </a:t>
            </a:r>
            <a:r>
              <a:rPr lang="pt-BR" dirty="0" err="1">
                <a:solidFill>
                  <a:schemeClr val="accent6"/>
                </a:solidFill>
              </a:rPr>
              <a:t>of</a:t>
            </a:r>
            <a:r>
              <a:rPr lang="pt-BR" dirty="0">
                <a:solidFill>
                  <a:schemeClr val="accent6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7212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5" grpId="0"/>
      <p:bldP spid="25" grpId="0" animBg="1"/>
      <p:bldP spid="26" grpId="0" animBg="1"/>
      <p:bldP spid="27" grpId="0" animBg="1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4813" y="305392"/>
            <a:ext cx="8390530" cy="5765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Mediana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805" y="1170047"/>
            <a:ext cx="8140390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É o valor </a:t>
            </a:r>
            <a:r>
              <a:rPr lang="pt-BR" b="1" dirty="0">
                <a:solidFill>
                  <a:schemeClr val="accent4"/>
                </a:solidFill>
              </a:rPr>
              <a:t>central</a:t>
            </a:r>
            <a:r>
              <a:rPr lang="pt-BR" dirty="0"/>
              <a:t> em um conjunto de dados </a:t>
            </a:r>
            <a:r>
              <a:rPr lang="pt-BR" b="1" dirty="0">
                <a:solidFill>
                  <a:schemeClr val="accent4"/>
                </a:solidFill>
              </a:rPr>
              <a:t>organizado</a:t>
            </a:r>
            <a:r>
              <a:rPr lang="pt-BR" dirty="0"/>
              <a:t> de forma crescente ou decrescente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313415"/>
              </p:ext>
            </p:extLst>
          </p:nvPr>
        </p:nvGraphicFramePr>
        <p:xfrm>
          <a:off x="5160149" y="2425207"/>
          <a:ext cx="1803400" cy="40386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Age (</a:t>
                      </a:r>
                      <a:r>
                        <a:rPr lang="pt-BR" sz="2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years</a:t>
                      </a:r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342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1CD931AF-6444-124D-A2B3-B44F6B68EDBF}"/>
              </a:ext>
            </a:extLst>
          </p:cNvPr>
          <p:cNvSpPr/>
          <p:nvPr/>
        </p:nvSpPr>
        <p:spPr>
          <a:xfrm>
            <a:off x="1639229" y="4043063"/>
            <a:ext cx="3189249" cy="8028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Theoretical</a:t>
            </a:r>
            <a:r>
              <a:rPr lang="pt-BR" dirty="0"/>
              <a:t> </a:t>
            </a:r>
            <a:r>
              <a:rPr lang="pt-BR" dirty="0" err="1"/>
              <a:t>lower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: 14.5</a:t>
            </a:r>
          </a:p>
          <a:p>
            <a:pPr algn="ctr"/>
            <a:r>
              <a:rPr lang="pt-BR" dirty="0" err="1"/>
              <a:t>Theoretical</a:t>
            </a:r>
            <a:r>
              <a:rPr lang="pt-BR" dirty="0"/>
              <a:t> </a:t>
            </a:r>
            <a:r>
              <a:rPr lang="pt-BR" dirty="0" err="1"/>
              <a:t>upper</a:t>
            </a:r>
            <a:r>
              <a:rPr lang="pt-BR" dirty="0"/>
              <a:t> </a:t>
            </a:r>
            <a:r>
              <a:rPr lang="pt-BR" dirty="0" err="1"/>
              <a:t>limit</a:t>
            </a:r>
            <a:r>
              <a:rPr lang="pt-BR" dirty="0"/>
              <a:t> : 42.5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4E4BDE-DEA6-1741-8134-83477C4FE1D2}"/>
              </a:ext>
            </a:extLst>
          </p:cNvPr>
          <p:cNvSpPr/>
          <p:nvPr/>
        </p:nvSpPr>
        <p:spPr>
          <a:xfrm>
            <a:off x="5818025" y="2916044"/>
            <a:ext cx="501804" cy="3958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329E12-9BFB-A84A-AEE1-93133A1EF537}"/>
              </a:ext>
            </a:extLst>
          </p:cNvPr>
          <p:cNvSpPr/>
          <p:nvPr/>
        </p:nvSpPr>
        <p:spPr>
          <a:xfrm>
            <a:off x="5810947" y="5747960"/>
            <a:ext cx="501804" cy="395868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569192-92AD-2843-BC26-D31BD41F0015}"/>
              </a:ext>
            </a:extLst>
          </p:cNvPr>
          <p:cNvSpPr txBox="1"/>
          <p:nvPr/>
        </p:nvSpPr>
        <p:spPr>
          <a:xfrm>
            <a:off x="7116804" y="2929312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</a:rPr>
              <a:t>True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lower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limit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333BBA1-1F30-3742-98C5-BDF085D83FBB}"/>
              </a:ext>
            </a:extLst>
          </p:cNvPr>
          <p:cNvSpPr txBox="1"/>
          <p:nvPr/>
        </p:nvSpPr>
        <p:spPr>
          <a:xfrm>
            <a:off x="7116804" y="575988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</a:rPr>
              <a:t>True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upper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limit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C1CC58A-C3B5-F445-A329-C4A1B5539F31}"/>
              </a:ext>
            </a:extLst>
          </p:cNvPr>
          <p:cNvSpPr txBox="1"/>
          <p:nvPr/>
        </p:nvSpPr>
        <p:spPr>
          <a:xfrm>
            <a:off x="7116804" y="609447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accent1"/>
                </a:solidFill>
              </a:rPr>
              <a:t>Outlier</a:t>
            </a:r>
            <a:endParaRPr lang="pt-BR" b="1" dirty="0">
              <a:solidFill>
                <a:schemeClr val="accent1"/>
              </a:solidFill>
            </a:endParaRP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A332FE9-48AE-D34F-AD3A-FAA3B909379B}"/>
              </a:ext>
            </a:extLst>
          </p:cNvPr>
          <p:cNvCxnSpPr/>
          <p:nvPr/>
        </p:nvCxnSpPr>
        <p:spPr>
          <a:xfrm>
            <a:off x="6411951" y="3113978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6DA36D3-218E-1848-8F7D-C787D13C7B99}"/>
              </a:ext>
            </a:extLst>
          </p:cNvPr>
          <p:cNvCxnSpPr/>
          <p:nvPr/>
        </p:nvCxnSpPr>
        <p:spPr>
          <a:xfrm>
            <a:off x="6411951" y="5944552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24367FE5-1AAE-8F43-875F-9D6DEDBAC840}"/>
              </a:ext>
            </a:extLst>
          </p:cNvPr>
          <p:cNvCxnSpPr/>
          <p:nvPr/>
        </p:nvCxnSpPr>
        <p:spPr>
          <a:xfrm>
            <a:off x="6411951" y="6279141"/>
            <a:ext cx="66907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135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Quartis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85" y="1071237"/>
            <a:ext cx="8945728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Valores que </a:t>
            </a:r>
            <a:r>
              <a:rPr lang="pt-BR" b="1" dirty="0">
                <a:solidFill>
                  <a:schemeClr val="accent1"/>
                </a:solidFill>
              </a:rPr>
              <a:t>dividem o conjunto </a:t>
            </a:r>
            <a:r>
              <a:rPr lang="pt-BR" dirty="0"/>
              <a:t>de dados (organizado de forma </a:t>
            </a:r>
            <a:r>
              <a:rPr lang="pt-BR" b="1" dirty="0">
                <a:solidFill>
                  <a:schemeClr val="accent1"/>
                </a:solidFill>
              </a:rPr>
              <a:t>crescente</a:t>
            </a:r>
            <a:r>
              <a:rPr lang="pt-BR" dirty="0"/>
              <a:t>) em </a:t>
            </a:r>
            <a:r>
              <a:rPr lang="pt-BR" b="1" dirty="0">
                <a:solidFill>
                  <a:schemeClr val="accent1"/>
                </a:solidFill>
              </a:rPr>
              <a:t>quatro partes </a:t>
            </a:r>
            <a:r>
              <a:rPr lang="pt-BR" dirty="0"/>
              <a:t>iguais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/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63849" y="4330760"/>
            <a:ext cx="396000" cy="396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olchete Esquerdo 1">
            <a:extLst>
              <a:ext uri="{FF2B5EF4-FFF2-40B4-BE49-F238E27FC236}">
                <a16:creationId xmlns:a16="http://schemas.microsoft.com/office/drawing/2014/main" id="{F976FA25-04B4-9647-9B8E-D3F0F5F5E33D}"/>
              </a:ext>
            </a:extLst>
          </p:cNvPr>
          <p:cNvSpPr/>
          <p:nvPr/>
        </p:nvSpPr>
        <p:spPr>
          <a:xfrm>
            <a:off x="5001166" y="3020405"/>
            <a:ext cx="156117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olchete Esquerdo 13">
            <a:extLst>
              <a:ext uri="{FF2B5EF4-FFF2-40B4-BE49-F238E27FC236}">
                <a16:creationId xmlns:a16="http://schemas.microsoft.com/office/drawing/2014/main" id="{1DE4F3EB-5C5F-064B-8A32-EF189A7EC39E}"/>
              </a:ext>
            </a:extLst>
          </p:cNvPr>
          <p:cNvSpPr/>
          <p:nvPr/>
        </p:nvSpPr>
        <p:spPr>
          <a:xfrm>
            <a:off x="5006586" y="4810393"/>
            <a:ext cx="156117" cy="1224000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1B9CED7-7B60-E747-A797-C53D1BD75567}"/>
              </a:ext>
            </a:extLst>
          </p:cNvPr>
          <p:cNvSpPr txBox="1"/>
          <p:nvPr/>
        </p:nvSpPr>
        <p:spPr>
          <a:xfrm>
            <a:off x="3209299" y="3445726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91317E7-8017-A243-BE2C-850B578D659A}"/>
              </a:ext>
            </a:extLst>
          </p:cNvPr>
          <p:cNvSpPr txBox="1"/>
          <p:nvPr/>
        </p:nvSpPr>
        <p:spPr>
          <a:xfrm>
            <a:off x="3210574" y="5237727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accent6"/>
                </a:solidFill>
              </a:rPr>
              <a:t>50% dos dados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5D6BB7-36F1-5145-AB08-DDD6757E625C}"/>
              </a:ext>
            </a:extLst>
          </p:cNvPr>
          <p:cNvCxnSpPr/>
          <p:nvPr/>
        </p:nvCxnSpPr>
        <p:spPr>
          <a:xfrm>
            <a:off x="5715000" y="3619500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lchete Esquerdo 12">
            <a:extLst>
              <a:ext uri="{FF2B5EF4-FFF2-40B4-BE49-F238E27FC236}">
                <a16:creationId xmlns:a16="http://schemas.microsoft.com/office/drawing/2014/main" id="{B0841925-BD47-B943-AA02-8AAFCF0C6E72}"/>
              </a:ext>
            </a:extLst>
          </p:cNvPr>
          <p:cNvSpPr/>
          <p:nvPr/>
        </p:nvSpPr>
        <p:spPr>
          <a:xfrm rot="10800000">
            <a:off x="7074019" y="3020405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D7166-D008-4A4E-ABDA-E264E9F7D250}"/>
              </a:ext>
            </a:extLst>
          </p:cNvPr>
          <p:cNvSpPr txBox="1"/>
          <p:nvPr/>
        </p:nvSpPr>
        <p:spPr>
          <a:xfrm>
            <a:off x="6385701" y="3429000"/>
            <a:ext cx="58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17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7521EC2-7281-494F-B9A9-1E196B07CF91}"/>
              </a:ext>
            </a:extLst>
          </p:cNvPr>
          <p:cNvCxnSpPr/>
          <p:nvPr/>
        </p:nvCxnSpPr>
        <p:spPr>
          <a:xfrm>
            <a:off x="5724224" y="5397449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BA59A1-E8CF-A04E-82CF-A4E0DC742E6F}"/>
              </a:ext>
            </a:extLst>
          </p:cNvPr>
          <p:cNvSpPr txBox="1"/>
          <p:nvPr/>
        </p:nvSpPr>
        <p:spPr>
          <a:xfrm>
            <a:off x="6394925" y="5206949"/>
            <a:ext cx="7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19,5</a:t>
            </a:r>
          </a:p>
        </p:txBody>
      </p:sp>
      <p:sp>
        <p:nvSpPr>
          <p:cNvPr id="18" name="Colchete Esquerdo 17">
            <a:extLst>
              <a:ext uri="{FF2B5EF4-FFF2-40B4-BE49-F238E27FC236}">
                <a16:creationId xmlns:a16="http://schemas.microsoft.com/office/drawing/2014/main" id="{205DE7BC-2DDB-174A-A1C8-08CF0CB79112}"/>
              </a:ext>
            </a:extLst>
          </p:cNvPr>
          <p:cNvSpPr/>
          <p:nvPr/>
        </p:nvSpPr>
        <p:spPr>
          <a:xfrm rot="10800000">
            <a:off x="7063450" y="3746500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olchete Esquerdo 18">
            <a:extLst>
              <a:ext uri="{FF2B5EF4-FFF2-40B4-BE49-F238E27FC236}">
                <a16:creationId xmlns:a16="http://schemas.microsoft.com/office/drawing/2014/main" id="{7ACBCDB8-FDE4-2F4A-9C58-D78F0766FC51}"/>
              </a:ext>
            </a:extLst>
          </p:cNvPr>
          <p:cNvSpPr/>
          <p:nvPr/>
        </p:nvSpPr>
        <p:spPr>
          <a:xfrm rot="10800000">
            <a:off x="7088418" y="4787354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olchete Esquerdo 19">
            <a:extLst>
              <a:ext uri="{FF2B5EF4-FFF2-40B4-BE49-F238E27FC236}">
                <a16:creationId xmlns:a16="http://schemas.microsoft.com/office/drawing/2014/main" id="{6ADD36BB-2B94-0D4A-8CF6-AAFDD8F01169}"/>
              </a:ext>
            </a:extLst>
          </p:cNvPr>
          <p:cNvSpPr/>
          <p:nvPr/>
        </p:nvSpPr>
        <p:spPr>
          <a:xfrm rot="10800000">
            <a:off x="7077849" y="5551549"/>
            <a:ext cx="156117" cy="425321"/>
          </a:xfrm>
          <a:prstGeom prst="leftBracket">
            <a:avLst>
              <a:gd name="adj" fmla="val 0"/>
            </a:avLst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4482DA7-7BFA-3C41-A54C-1C9C34ADC943}"/>
              </a:ext>
            </a:extLst>
          </p:cNvPr>
          <p:cNvSpPr txBox="1"/>
          <p:nvPr/>
        </p:nvSpPr>
        <p:spPr>
          <a:xfrm>
            <a:off x="7244535" y="3059668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9198932-31E9-BF41-9C5B-0C9D749CFA9D}"/>
              </a:ext>
            </a:extLst>
          </p:cNvPr>
          <p:cNvSpPr txBox="1"/>
          <p:nvPr/>
        </p:nvSpPr>
        <p:spPr>
          <a:xfrm>
            <a:off x="7244535" y="3802489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056A347-9CBA-6E46-B083-13334FF15DBB}"/>
              </a:ext>
            </a:extLst>
          </p:cNvPr>
          <p:cNvSpPr txBox="1"/>
          <p:nvPr/>
        </p:nvSpPr>
        <p:spPr>
          <a:xfrm>
            <a:off x="7244535" y="480011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3304DBA-FC2E-654A-B2CD-D3259E57FAA9}"/>
              </a:ext>
            </a:extLst>
          </p:cNvPr>
          <p:cNvSpPr txBox="1"/>
          <p:nvPr/>
        </p:nvSpPr>
        <p:spPr>
          <a:xfrm>
            <a:off x="7244535" y="5588524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25% dos dados</a:t>
            </a:r>
          </a:p>
        </p:txBody>
      </p:sp>
    </p:spTree>
    <p:extLst>
      <p:ext uri="{BB962C8B-B14F-4D97-AF65-F5344CB8AC3E}">
        <p14:creationId xmlns:p14="http://schemas.microsoft.com/office/powerpoint/2010/main" val="101688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  <p:bldP spid="14" grpId="0" animBg="1"/>
      <p:bldP spid="3" grpId="0"/>
      <p:bldP spid="15" grpId="0"/>
      <p:bldP spid="13" grpId="0" animBg="1"/>
      <p:bldP spid="9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F6020DD-D511-7A42-A958-81C1F49A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Quartis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8762597B-0F29-7245-88CA-FB7314613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6985" y="1071237"/>
            <a:ext cx="8945728" cy="5049670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Valores que </a:t>
            </a:r>
            <a:r>
              <a:rPr lang="pt-BR" b="1" dirty="0">
                <a:solidFill>
                  <a:schemeClr val="accent1"/>
                </a:solidFill>
              </a:rPr>
              <a:t>dividem o conjunto </a:t>
            </a:r>
            <a:r>
              <a:rPr lang="pt-BR" dirty="0"/>
              <a:t>de dados (organizado de forma </a:t>
            </a:r>
            <a:r>
              <a:rPr lang="pt-BR" b="1" dirty="0">
                <a:solidFill>
                  <a:schemeClr val="accent1"/>
                </a:solidFill>
              </a:rPr>
              <a:t>crescente</a:t>
            </a:r>
            <a:r>
              <a:rPr lang="pt-BR" dirty="0"/>
              <a:t>) em </a:t>
            </a:r>
            <a:r>
              <a:rPr lang="pt-BR" b="1" dirty="0">
                <a:solidFill>
                  <a:schemeClr val="accent1"/>
                </a:solidFill>
              </a:rPr>
              <a:t>quatro partes </a:t>
            </a:r>
            <a:r>
              <a:rPr lang="pt-BR" dirty="0"/>
              <a:t>iguais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0BD5E3D-DB17-4B43-AC4E-0C0E58AD9A84}"/>
              </a:ext>
            </a:extLst>
          </p:cNvPr>
          <p:cNvGraphicFramePr>
            <a:graphicFrameLocks noGrp="1"/>
          </p:cNvGraphicFramePr>
          <p:nvPr/>
        </p:nvGraphicFramePr>
        <p:xfrm>
          <a:off x="5160149" y="2425207"/>
          <a:ext cx="1803400" cy="36830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4095839263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Idades (anos)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77693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12496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9069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4345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9515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28070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6119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7385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95943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 Regular" pitchFamily="2" charset="77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597643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E6E17B44-137E-8B4C-A27E-5BD31E8F8F29}"/>
              </a:ext>
            </a:extLst>
          </p:cNvPr>
          <p:cNvSpPr/>
          <p:nvPr/>
        </p:nvSpPr>
        <p:spPr>
          <a:xfrm>
            <a:off x="5863849" y="4330760"/>
            <a:ext cx="396000" cy="3960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5D6BB7-36F1-5145-AB08-DDD6757E625C}"/>
              </a:ext>
            </a:extLst>
          </p:cNvPr>
          <p:cNvCxnSpPr/>
          <p:nvPr/>
        </p:nvCxnSpPr>
        <p:spPr>
          <a:xfrm>
            <a:off x="5715000" y="3619500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ED7166-D008-4A4E-ABDA-E264E9F7D250}"/>
              </a:ext>
            </a:extLst>
          </p:cNvPr>
          <p:cNvSpPr txBox="1"/>
          <p:nvPr/>
        </p:nvSpPr>
        <p:spPr>
          <a:xfrm>
            <a:off x="6385701" y="3429000"/>
            <a:ext cx="5802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17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57521EC2-7281-494F-B9A9-1E196B07CF91}"/>
              </a:ext>
            </a:extLst>
          </p:cNvPr>
          <p:cNvCxnSpPr/>
          <p:nvPr/>
        </p:nvCxnSpPr>
        <p:spPr>
          <a:xfrm>
            <a:off x="5724224" y="5397449"/>
            <a:ext cx="673100" cy="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7BA59A1-E8CF-A04E-82CF-A4E0DC742E6F}"/>
              </a:ext>
            </a:extLst>
          </p:cNvPr>
          <p:cNvSpPr txBox="1"/>
          <p:nvPr/>
        </p:nvSpPr>
        <p:spPr>
          <a:xfrm>
            <a:off x="6394925" y="5206949"/>
            <a:ext cx="720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</a:rPr>
              <a:t>19,5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C86FF56-AB27-9445-AEBA-3A47E5F7930C}"/>
              </a:ext>
            </a:extLst>
          </p:cNvPr>
          <p:cNvCxnSpPr>
            <a:cxnSpLocks/>
          </p:cNvCxnSpPr>
          <p:nvPr/>
        </p:nvCxnSpPr>
        <p:spPr>
          <a:xfrm flipV="1">
            <a:off x="6965948" y="3619500"/>
            <a:ext cx="539752" cy="95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95192943-33A5-8646-95DF-65C0EE488A78}"/>
              </a:ext>
            </a:extLst>
          </p:cNvPr>
          <p:cNvCxnSpPr>
            <a:cxnSpLocks/>
          </p:cNvCxnSpPr>
          <p:nvPr/>
        </p:nvCxnSpPr>
        <p:spPr>
          <a:xfrm flipV="1">
            <a:off x="7115836" y="5397449"/>
            <a:ext cx="389864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5615CF0B-A244-8146-A7C5-40408C06297E}"/>
              </a:ext>
            </a:extLst>
          </p:cNvPr>
          <p:cNvCxnSpPr>
            <a:cxnSpLocks/>
          </p:cNvCxnSpPr>
          <p:nvPr/>
        </p:nvCxnSpPr>
        <p:spPr>
          <a:xfrm flipV="1">
            <a:off x="6381269" y="4496192"/>
            <a:ext cx="1124431" cy="95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E5E9507-00EC-194A-BF75-CDCDA96F8A6A}"/>
              </a:ext>
            </a:extLst>
          </p:cNvPr>
          <p:cNvSpPr txBox="1"/>
          <p:nvPr/>
        </p:nvSpPr>
        <p:spPr>
          <a:xfrm>
            <a:off x="7518400" y="3429000"/>
            <a:ext cx="7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B9FD769-B33D-9940-9137-DBCF7CEE4B22}"/>
              </a:ext>
            </a:extLst>
          </p:cNvPr>
          <p:cNvSpPr txBox="1"/>
          <p:nvPr/>
        </p:nvSpPr>
        <p:spPr>
          <a:xfrm>
            <a:off x="7518400" y="4296137"/>
            <a:ext cx="67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826FD2D-B21E-6B48-AB29-E9C197526F99}"/>
              </a:ext>
            </a:extLst>
          </p:cNvPr>
          <p:cNvSpPr txBox="1"/>
          <p:nvPr/>
        </p:nvSpPr>
        <p:spPr>
          <a:xfrm>
            <a:off x="7518400" y="5197394"/>
            <a:ext cx="78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Q3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9D2946C-6C25-8E4D-B8BD-5FF799850646}"/>
              </a:ext>
            </a:extLst>
          </p:cNvPr>
          <p:cNvSpPr txBox="1"/>
          <p:nvPr/>
        </p:nvSpPr>
        <p:spPr>
          <a:xfrm>
            <a:off x="8006591" y="4296137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= Mediana</a:t>
            </a:r>
          </a:p>
        </p:txBody>
      </p:sp>
    </p:spTree>
    <p:extLst>
      <p:ext uri="{BB962C8B-B14F-4D97-AF65-F5344CB8AC3E}">
        <p14:creationId xmlns:p14="http://schemas.microsoft.com/office/powerpoint/2010/main" val="22586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Curso 2022">
  <a:themeElements>
    <a:clrScheme name="Curso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794A0"/>
      </a:accent1>
      <a:accent2>
        <a:srgbClr val="B5284B"/>
      </a:accent2>
      <a:accent3>
        <a:srgbClr val="68357A"/>
      </a:accent3>
      <a:accent4>
        <a:srgbClr val="E28C27"/>
      </a:accent4>
      <a:accent5>
        <a:srgbClr val="AEABAB"/>
      </a:accent5>
      <a:accent6>
        <a:srgbClr val="757070"/>
      </a:accent6>
      <a:hlink>
        <a:srgbClr val="2794A0"/>
      </a:hlink>
      <a:folHlink>
        <a:srgbClr val="68357A"/>
      </a:folHlink>
    </a:clrScheme>
    <a:fontScheme name="Curso 2022">
      <a:majorFont>
        <a:latin typeface="Isidora Sans Bold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Curso 2022</Template>
  <TotalTime>1927</TotalTime>
  <Words>284</Words>
  <Application>Microsoft Macintosh PowerPoint</Application>
  <PresentationFormat>Widescreen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Cambria Math</vt:lpstr>
      <vt:lpstr>Gudea</vt:lpstr>
      <vt:lpstr>Isidora Sans Bold</vt:lpstr>
      <vt:lpstr>Nunito</vt:lpstr>
      <vt:lpstr>Nunito Regular</vt:lpstr>
      <vt:lpstr>Curso 2022</vt:lpstr>
      <vt:lpstr>Mediana</vt:lpstr>
      <vt:lpstr>Mediana</vt:lpstr>
      <vt:lpstr>Mediana</vt:lpstr>
      <vt:lpstr>Mediana</vt:lpstr>
      <vt:lpstr>Quartis</vt:lpstr>
      <vt:lpstr>Quartis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54</cp:revision>
  <dcterms:created xsi:type="dcterms:W3CDTF">2021-07-16T14:38:13Z</dcterms:created>
  <dcterms:modified xsi:type="dcterms:W3CDTF">2023-09-28T19:43:17Z</dcterms:modified>
</cp:coreProperties>
</file>