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"/>
  </p:notesMasterIdLst>
  <p:sldIdLst>
    <p:sldId id="256" r:id="rId3"/>
  </p:sldIdLst>
  <p:sldSz cx="32399288" cy="43200638"/>
  <p:notesSz cx="7008813" cy="9294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.." initials="F." lastIdx="1" clrIdx="0">
    <p:extLst>
      <p:ext uri="{19B8F6BF-5375-455C-9EA6-DF929625EA0E}">
        <p15:presenceInfo xmlns:p15="http://schemas.microsoft.com/office/powerpoint/2012/main" userId="77fcac11ae8f5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959"/>
    <a:srgbClr val="D82859"/>
    <a:srgbClr val="FF33CC"/>
    <a:srgbClr val="5A00C3"/>
    <a:srgbClr val="5C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napToGrid="0">
      <p:cViewPr>
        <p:scale>
          <a:sx n="30" d="100"/>
          <a:sy n="30" d="100"/>
        </p:scale>
        <p:origin x="763" y="-4550"/>
      </p:cViewPr>
      <p:guideLst>
        <p:guide orient="horz" pos="2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008812" cy="9294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08812" cy="9294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08812" cy="9294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2274887" y="812800"/>
            <a:ext cx="3001962" cy="4002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4278312" y="10156825"/>
            <a:ext cx="32750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4" name="Google Shape;94;p1:notes"/>
          <p:cNvSpPr txBox="1"/>
          <p:nvPr/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5" name="Google Shape;95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6" name="Google Shape;96;p1:notes"/>
          <p:cNvSpPr txBox="1"/>
          <p:nvPr/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:notes"/>
          <p:cNvSpPr/>
          <p:nvPr/>
        </p:nvSpPr>
        <p:spPr>
          <a:xfrm>
            <a:off x="3970337" y="8829675"/>
            <a:ext cx="3036887" cy="465137"/>
          </a:xfrm>
          <a:custGeom>
            <a:avLst/>
            <a:gdLst/>
            <a:ahLst/>
            <a:cxnLst/>
            <a:rect l="l" t="t" r="r" b="b"/>
            <a:pathLst>
              <a:path w="3036887" h="465138" extrusionOk="0">
                <a:moveTo>
                  <a:pt x="0" y="0"/>
                </a:moveTo>
                <a:lnTo>
                  <a:pt x="8439" y="0"/>
                </a:lnTo>
                <a:lnTo>
                  <a:pt x="8439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3225" tIns="46425" rIns="93225" bIns="46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4888" y="812800"/>
            <a:ext cx="3001962" cy="4002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430106" y="13421742"/>
            <a:ext cx="27532728" cy="925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227262" y="2300287"/>
            <a:ext cx="27944762" cy="83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2227262" y="11499850"/>
            <a:ext cx="27944762" cy="2741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227262" y="2300287"/>
            <a:ext cx="27944762" cy="83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2493962" y="11233150"/>
            <a:ext cx="27411362" cy="2794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227262" y="2300287"/>
            <a:ext cx="27944762" cy="83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227262" y="2300287"/>
            <a:ext cx="27944762" cy="83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227262" y="2300287"/>
            <a:ext cx="27944762" cy="83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2227262" y="11499850"/>
            <a:ext cx="27944762" cy="2741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27262" y="2300287"/>
            <a:ext cx="27944762" cy="83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227262" y="11499850"/>
            <a:ext cx="27944762" cy="2741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227262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2882225" y="40039925"/>
            <a:ext cx="72898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Arial"/>
              <a:buNone/>
              <a:defRPr sz="4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15">
            <a:extLst>
              <a:ext uri="{FF2B5EF4-FFF2-40B4-BE49-F238E27FC236}">
                <a16:creationId xmlns:a16="http://schemas.microsoft.com/office/drawing/2014/main" id="{AA0A7869-038B-3A3C-B6C2-159217728D7B}"/>
              </a:ext>
            </a:extLst>
          </p:cNvPr>
          <p:cNvSpPr/>
          <p:nvPr/>
        </p:nvSpPr>
        <p:spPr>
          <a:xfrm>
            <a:off x="0" y="5775784"/>
            <a:ext cx="32430186" cy="287019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01;p15">
            <a:extLst>
              <a:ext uri="{FF2B5EF4-FFF2-40B4-BE49-F238E27FC236}">
                <a16:creationId xmlns:a16="http://schemas.microsoft.com/office/drawing/2014/main" id="{CBE93E21-59FF-E86C-1FCD-559CDAA11406}"/>
              </a:ext>
            </a:extLst>
          </p:cNvPr>
          <p:cNvSpPr/>
          <p:nvPr/>
        </p:nvSpPr>
        <p:spPr>
          <a:xfrm>
            <a:off x="-30898" y="-16395"/>
            <a:ext cx="32430186" cy="287019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01;p15">
            <a:extLst>
              <a:ext uri="{FF2B5EF4-FFF2-40B4-BE49-F238E27FC236}">
                <a16:creationId xmlns:a16="http://schemas.microsoft.com/office/drawing/2014/main" id="{4C149B68-7D2D-EB9C-7614-FD4BF139846E}"/>
              </a:ext>
            </a:extLst>
          </p:cNvPr>
          <p:cNvSpPr/>
          <p:nvPr/>
        </p:nvSpPr>
        <p:spPr>
          <a:xfrm>
            <a:off x="0" y="41171588"/>
            <a:ext cx="32430186" cy="2115916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5"/>
          <p:cNvSpPr/>
          <p:nvPr/>
        </p:nvSpPr>
        <p:spPr>
          <a:xfrm>
            <a:off x="1316850" y="20034952"/>
            <a:ext cx="14103300" cy="1110900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115;p15"/>
          <p:cNvSpPr txBox="1"/>
          <p:nvPr/>
        </p:nvSpPr>
        <p:spPr>
          <a:xfrm>
            <a:off x="1154100" y="20070621"/>
            <a:ext cx="13956072" cy="101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4500" dirty="0"/>
          </a:p>
        </p:txBody>
      </p:sp>
      <p:sp>
        <p:nvSpPr>
          <p:cNvPr id="103" name="Google Shape;103;p15"/>
          <p:cNvSpPr/>
          <p:nvPr/>
        </p:nvSpPr>
        <p:spPr>
          <a:xfrm>
            <a:off x="15959550" y="10275575"/>
            <a:ext cx="15488700" cy="1110900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5"/>
          <p:cNvSpPr txBox="1"/>
          <p:nvPr/>
        </p:nvSpPr>
        <p:spPr>
          <a:xfrm>
            <a:off x="16042561" y="10315400"/>
            <a:ext cx="15232296" cy="106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 sz="57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316850" y="10275575"/>
            <a:ext cx="14103300" cy="1110900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1023150" y="10327108"/>
            <a:ext cx="14428800" cy="95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lh4.googleusercontent.com/aFOms3AWx5cMhAYdeMcVfEHCPAQ2YcVZYokUYmJ8sGO6brKKZLeQVZQ4xswfVCL5z0VPJ7pwAbnbuzlOc_At2psQlmRk1PNisLL2ZRSocE42daeKU02uJLEmdCvWio7WHm1nzpIJukiFCoDZ5apqox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471443"/>
            <a:ext cx="31635176" cy="50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101;p15"/>
          <p:cNvSpPr/>
          <p:nvPr/>
        </p:nvSpPr>
        <p:spPr>
          <a:xfrm>
            <a:off x="16042561" y="29493811"/>
            <a:ext cx="15690000" cy="1110900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/>
          <p:nvPr/>
        </p:nvSpPr>
        <p:spPr>
          <a:xfrm>
            <a:off x="15959550" y="20034952"/>
            <a:ext cx="15690000" cy="1110900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33CC"/>
              </a:highlight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-3241675" y="0"/>
            <a:ext cx="38881050" cy="603250"/>
          </a:xfrm>
          <a:custGeom>
            <a:avLst/>
            <a:gdLst/>
            <a:ahLst/>
            <a:cxnLst/>
            <a:rect l="l" t="t" r="r" b="b"/>
            <a:pathLst>
              <a:path w="32402463" h="503238" extrusionOk="0">
                <a:moveTo>
                  <a:pt x="0" y="0"/>
                </a:moveTo>
                <a:lnTo>
                  <a:pt x="24474" y="0"/>
                </a:lnTo>
                <a:lnTo>
                  <a:pt x="24474" y="1399"/>
                </a:lnTo>
                <a:lnTo>
                  <a:pt x="0" y="1399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-3241675" y="6480175"/>
            <a:ext cx="38881050" cy="204787"/>
          </a:xfrm>
          <a:custGeom>
            <a:avLst/>
            <a:gdLst/>
            <a:ahLst/>
            <a:cxnLst/>
            <a:rect l="l" t="t" r="r" b="b"/>
            <a:pathLst>
              <a:path w="32402463" h="169863" extrusionOk="0">
                <a:moveTo>
                  <a:pt x="0" y="0"/>
                </a:moveTo>
                <a:lnTo>
                  <a:pt x="24474" y="0"/>
                </a:lnTo>
                <a:lnTo>
                  <a:pt x="24474" y="471"/>
                </a:lnTo>
                <a:lnTo>
                  <a:pt x="0" y="47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50" cap="sq" cmpd="sng">
            <a:solidFill>
              <a:srgbClr val="92D05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-3241675" y="40868600"/>
            <a:ext cx="38815962" cy="2332037"/>
          </a:xfrm>
          <a:custGeom>
            <a:avLst/>
            <a:gdLst/>
            <a:ahLst/>
            <a:cxnLst/>
            <a:rect l="l" t="t" r="r" b="b"/>
            <a:pathLst>
              <a:path w="32348488" h="1943100" extrusionOk="0">
                <a:moveTo>
                  <a:pt x="0" y="0"/>
                </a:moveTo>
                <a:lnTo>
                  <a:pt x="24324" y="0"/>
                </a:lnTo>
                <a:lnTo>
                  <a:pt x="24324" y="5400"/>
                </a:lnTo>
                <a:lnTo>
                  <a:pt x="0" y="54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550" cap="sq" cmpd="sng">
            <a:solidFill>
              <a:srgbClr val="92D05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433978" y="3285961"/>
            <a:ext cx="17888100" cy="160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sp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5200" b="1" dirty="0"/>
              <a:t>HORACOM – GERENCIAMENTO DE 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5200" b="1" dirty="0"/>
              <a:t>HORAS COMPLEMENTARES</a:t>
            </a:r>
          </a:p>
        </p:txBody>
      </p:sp>
      <p:sp>
        <p:nvSpPr>
          <p:cNvPr id="111" name="Google Shape;111;p15"/>
          <p:cNvSpPr txBox="1"/>
          <p:nvPr/>
        </p:nvSpPr>
        <p:spPr>
          <a:xfrm>
            <a:off x="1041350" y="6523469"/>
            <a:ext cx="30315000" cy="287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spAutoFit/>
          </a:bodyPr>
          <a:lstStyle/>
          <a:p>
            <a:pPr lvl="0" algn="ctr">
              <a:lnSpc>
                <a:spcPct val="93000"/>
              </a:lnSpc>
              <a:buSzPts val="4300"/>
            </a:pPr>
            <a:r>
              <a:rPr lang="pt-BR" sz="4300" b="1" dirty="0">
                <a:latin typeface="Calibri"/>
                <a:ea typeface="Calibri"/>
                <a:cs typeface="Calibri"/>
                <a:sym typeface="Calibri"/>
              </a:rPr>
              <a:t>Camila Camargo Juliani / </a:t>
            </a:r>
            <a:r>
              <a:rPr lang="pt-BR" sz="4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camilacamargo.ju@gmail.com </a:t>
            </a:r>
            <a:r>
              <a:rPr lang="pt-BR" sz="4300" b="1" dirty="0">
                <a:latin typeface="Calibri"/>
                <a:ea typeface="Calibri"/>
                <a:cs typeface="Calibri"/>
                <a:sym typeface="Calibri"/>
              </a:rPr>
              <a:t>/ Campus Pinhais</a:t>
            </a:r>
          </a:p>
          <a:p>
            <a:pPr lvl="0" algn="ctr">
              <a:lnSpc>
                <a:spcPct val="93000"/>
              </a:lnSpc>
              <a:buSzPts val="4300"/>
            </a:pPr>
            <a:r>
              <a:rPr lang="pt-BR" sz="4300" b="1" dirty="0">
                <a:latin typeface="Calibri"/>
                <a:ea typeface="Calibri"/>
                <a:cs typeface="Calibri"/>
                <a:sym typeface="Calibri"/>
              </a:rPr>
              <a:t>Fernanda Teixeira dos Anjos dos Santos / </a:t>
            </a:r>
            <a:r>
              <a:rPr lang="pt-BR" sz="4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ferteixeira555@gmail.com </a:t>
            </a:r>
            <a:r>
              <a:rPr lang="pt-BR" sz="4300" b="1" dirty="0">
                <a:latin typeface="Calibri"/>
                <a:ea typeface="Calibri"/>
                <a:cs typeface="Calibri"/>
                <a:sym typeface="Calibri"/>
              </a:rPr>
              <a:t>/ Campus Pinhais</a:t>
            </a:r>
          </a:p>
          <a:p>
            <a:pPr lvl="0" algn="ctr">
              <a:lnSpc>
                <a:spcPct val="93000"/>
              </a:lnSpc>
              <a:buSzPts val="4300"/>
            </a:pPr>
            <a:r>
              <a:rPr lang="pt-BR" sz="4300" b="1" dirty="0">
                <a:latin typeface="Calibri"/>
                <a:ea typeface="Calibri"/>
                <a:cs typeface="Calibri"/>
                <a:sym typeface="Calibri"/>
              </a:rPr>
              <a:t>Lauriana Paludo/ Lauriana.paludo@ifpr.edu.br / Campus Pinhais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alibri"/>
              <a:buNone/>
            </a:pPr>
            <a:endParaRPr sz="4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023150" y="33266504"/>
            <a:ext cx="14428799" cy="7710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noAutofit/>
          </a:bodyPr>
          <a:lstStyle/>
          <a:p>
            <a:pPr algn="just">
              <a:lnSpc>
                <a:spcPct val="93000"/>
              </a:lnSpc>
              <a:buClr>
                <a:schemeClr val="lt1"/>
              </a:buClr>
              <a:buSzPts val="5700"/>
            </a:pPr>
            <a:r>
              <a:rPr lang="pt-BR" sz="4500" dirty="0">
                <a:latin typeface="Arial" panose="020B0604020202020204" pitchFamily="34" charset="0"/>
              </a:rPr>
              <a:t>Para validar o projeto um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questionário foi aplicado para</a:t>
            </a:r>
            <a:r>
              <a:rPr lang="pt-BR" sz="4500" dirty="0">
                <a:latin typeface="Arial" panose="020B0604020202020204" pitchFamily="34" charset="0"/>
              </a:rPr>
              <a:t> 45 alunos para 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obter feedback e ajustar a ferramenta às suas necessidades. </a:t>
            </a:r>
          </a:p>
          <a:p>
            <a:pPr algn="just">
              <a:lnSpc>
                <a:spcPct val="93000"/>
              </a:lnSpc>
              <a:buClr>
                <a:schemeClr val="lt1"/>
              </a:buClr>
              <a:buSzPts val="5700"/>
            </a:pPr>
            <a:r>
              <a:rPr lang="pt-BR" sz="4500" dirty="0">
                <a:latin typeface="Arial" panose="020B0604020202020204" pitchFamily="34" charset="0"/>
              </a:rPr>
              <a:t>Desses 45 alunos 93% sinalizaram que gostariam de um sistema para gerenciamento dos certificados.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>
              <a:lnSpc>
                <a:spcPct val="93000"/>
              </a:lnSpc>
              <a:buClr>
                <a:schemeClr val="lt1"/>
              </a:buClr>
              <a:buSzPts val="5700"/>
            </a:pPr>
            <a:r>
              <a:rPr lang="pt-BR" sz="4500" dirty="0">
                <a:latin typeface="Arial" panose="020B0604020202020204" pitchFamily="34" charset="0"/>
              </a:rPr>
              <a:t>Na 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elaboração utilizadas</a:t>
            </a:r>
            <a:r>
              <a:rPr lang="pt-BR" sz="4500" dirty="0">
                <a:latin typeface="Arial" panose="020B0604020202020204" pitchFamily="34" charset="0"/>
              </a:rPr>
              <a:t> 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metodologias ágeis estão sendo aplicadas atravé</a:t>
            </a:r>
            <a:r>
              <a:rPr lang="pt-BR" sz="4500" dirty="0">
                <a:latin typeface="Arial" panose="020B0604020202020204" pitchFamily="34" charset="0"/>
              </a:rPr>
              <a:t>s das histórias dos usuários com auxilio do </a:t>
            </a:r>
            <a:r>
              <a:rPr lang="pt-BR" sz="4500" dirty="0" err="1">
                <a:latin typeface="Arial" panose="020B0604020202020204" pitchFamily="34" charset="0"/>
              </a:rPr>
              <a:t>Product</a:t>
            </a:r>
            <a:r>
              <a:rPr lang="pt-BR" sz="4500" dirty="0">
                <a:latin typeface="Arial" panose="020B0604020202020204" pitchFamily="34" charset="0"/>
              </a:rPr>
              <a:t> </a:t>
            </a:r>
            <a:r>
              <a:rPr lang="pt-BR" sz="4500" dirty="0" err="1">
                <a:latin typeface="Arial" panose="020B0604020202020204" pitchFamily="34" charset="0"/>
              </a:rPr>
              <a:t>Owner</a:t>
            </a:r>
            <a:r>
              <a:rPr lang="pt-BR" sz="4500" dirty="0">
                <a:latin typeface="Arial" panose="020B0604020202020204" pitchFamily="34" charset="0"/>
              </a:rPr>
              <a:t>(PO), com uso das Personas, investido nas boas histórias através da analise de INVEST(independente,negociável,valiosa,estimável,sucinta,testável).</a:t>
            </a:r>
            <a:endParaRPr lang="en-US" sz="5700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Arial"/>
              <a:buNone/>
            </a:pPr>
            <a:endParaRPr sz="57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6351250" y="20084781"/>
            <a:ext cx="14590800" cy="99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57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281595" y="31492642"/>
            <a:ext cx="664845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/>
              <a:t>FIGURA 1. </a:t>
            </a:r>
            <a:r>
              <a:rPr lang="en-US" sz="3000" b="1" dirty="0" err="1"/>
              <a:t>Prototipo</a:t>
            </a:r>
            <a:r>
              <a:rPr lang="en-US" sz="3000" b="1" dirty="0"/>
              <a:t> via Quant-</a:t>
            </a:r>
            <a:r>
              <a:rPr lang="en-US" sz="3000" b="1" dirty="0" err="1"/>
              <a:t>Ux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088624" y="32105735"/>
            <a:ext cx="14329176" cy="1110900"/>
          </a:xfrm>
          <a:prstGeom prst="rect">
            <a:avLst/>
          </a:prstGeom>
          <a:solidFill>
            <a:srgbClr val="D8285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739025" y="32266132"/>
            <a:ext cx="9288000" cy="100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</a:pPr>
            <a:r>
              <a:rPr lang="en-US" sz="5700" b="1" dirty="0">
                <a:solidFill>
                  <a:schemeClr val="dk1"/>
                </a:solidFill>
              </a:rPr>
              <a:t>METODOLOGIA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8;p15"/>
          <p:cNvSpPr txBox="1"/>
          <p:nvPr/>
        </p:nvSpPr>
        <p:spPr>
          <a:xfrm>
            <a:off x="16499914" y="29558753"/>
            <a:ext cx="145908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pt-BR" sz="57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 BIBLIOGRÁFICAS</a:t>
            </a:r>
            <a:endParaRPr sz="57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27;p15"/>
          <p:cNvSpPr txBox="1"/>
          <p:nvPr/>
        </p:nvSpPr>
        <p:spPr>
          <a:xfrm>
            <a:off x="16086951" y="30868943"/>
            <a:ext cx="15416726" cy="849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-1270" algn="just" rtl="0">
              <a:spcBef>
                <a:spcPts val="0"/>
              </a:spcBef>
              <a:spcAft>
                <a:spcPts val="0"/>
              </a:spcAft>
            </a:pPr>
            <a:br>
              <a:rPr lang="pt-BR" sz="4500" b="0" dirty="0">
                <a:effectLst/>
              </a:rPr>
            </a:b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BARBOSA, Rubber Rodriguez. SCAC: Sistema de Cadastramento das Atividades Complementares. \&lt;Repositório UFAM: SCAC: Sistema de Cadastramento das Atividades Complementares\&gt;. Acesso em: 16 mai. 2023.</a:t>
            </a:r>
            <a:endParaRPr lang="pt-BR" sz="4500" b="0" dirty="0">
              <a:effectLst/>
            </a:endParaRPr>
          </a:p>
          <a:p>
            <a:br>
              <a:rPr lang="pt-BR" sz="4500" b="0" dirty="0">
                <a:effectLst/>
              </a:rPr>
            </a:b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TOLEDO, P.; SIRQUEIRA, T.; HORAS COMPLEMENTARES: UM APLICATIVO DE GESTÃO DE ATIVIDADES ACADÊMICAS. \&lt;UNICEPLAC: Projeto de desenvolvimento de API para registro e controle de horas complementares\&gt;. Acesso em: 04 out. 2023</a:t>
            </a:r>
            <a:r>
              <a:rPr lang="pt-BR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sz="4500" dirty="0"/>
          </a:p>
        </p:txBody>
      </p:sp>
      <p:sp>
        <p:nvSpPr>
          <p:cNvPr id="35" name="Google Shape;116;p15"/>
          <p:cNvSpPr txBox="1"/>
          <p:nvPr/>
        </p:nvSpPr>
        <p:spPr>
          <a:xfrm>
            <a:off x="15931978" y="21182893"/>
            <a:ext cx="15408338" cy="6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75" tIns="56150" rIns="107975" bIns="56150" anchor="t" anchorCtr="0">
            <a:noAutofit/>
          </a:bodyPr>
          <a:lstStyle/>
          <a:p>
            <a:pPr indent="-1270" algn="just" rtl="0">
              <a:spcBef>
                <a:spcPts val="0"/>
              </a:spcBef>
              <a:spcAft>
                <a:spcPts val="0"/>
              </a:spcAft>
            </a:pP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Espera-se que essa ferramenta web facilite o registro e acompanhamento das horas complementares, auxiliando no anexo de certificados, demonstrando relatórios parciais e total das horas realizadas pelo aluno e contribuindo para uma gestão eficaz dessas atividades pelos alunos d</a:t>
            </a:r>
            <a:r>
              <a:rPr lang="pt-BR" sz="4500" dirty="0">
                <a:latin typeface="Arial" panose="020B0604020202020204" pitchFamily="34" charset="0"/>
              </a:rPr>
              <a:t>o curso de Gestão da Tecnologia da Informação(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GTI)-IFPR Campus Pinhais, bem como a visualização pelo coordenador dos relatórios parciais e finais depositados pelos alunos.</a:t>
            </a:r>
            <a:endParaRPr lang="pt-BR" sz="4500" b="0" dirty="0">
              <a:effectLst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21C93FD-5D95-EFCD-DC46-5177A5FBD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2800" y="21447125"/>
            <a:ext cx="664845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AB21503-80B4-53C7-0CE0-E46D3D7D6737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4783791" y="19260598"/>
            <a:ext cx="7107383" cy="710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AD0B9E2-10EF-A35F-8E42-18C9D1DEE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723" y="27455206"/>
            <a:ext cx="11384983" cy="59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55CADA-7CB6-4908-D91A-3BAEB56FD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594" y="28067605"/>
            <a:ext cx="6423747" cy="3583774"/>
          </a:xfrm>
          <a:prstGeom prst="rect">
            <a:avLst/>
          </a:prstGeom>
          <a:solidFill>
            <a:srgbClr val="FF0000"/>
          </a:solidFill>
          <a:ln>
            <a:solidFill>
              <a:srgbClr val="FF33CC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D07EFA-6576-5461-FEA2-9DE2E990E5A0}"/>
              </a:ext>
            </a:extLst>
          </p:cNvPr>
          <p:cNvSpPr txBox="1"/>
          <p:nvPr/>
        </p:nvSpPr>
        <p:spPr>
          <a:xfrm>
            <a:off x="1378570" y="11292697"/>
            <a:ext cx="13979860" cy="9108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pt-BR" sz="4500" dirty="0">
                <a:latin typeface="Arial" panose="020B0604020202020204" pitchFamily="34" charset="0"/>
              </a:rPr>
              <a:t>O projeto aborda o desafio enfrentado pelos estudantes do curso de Gestão da Tecnologia da Informação (GTI) na administração de suas horas complementares, exigidas para a conclusão do curso. Atualmente, muitos alunos encontram dificuldades em registrar e acompanhar suas horas complementares devido à falta de uma ferramenta adequada para gerenciar essas atividades. </a:t>
            </a: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pt-BR" sz="4500" dirty="0">
                <a:latin typeface="Arial" panose="020B0604020202020204" pitchFamily="34" charset="0"/>
              </a:rPr>
              <a:t>A ausência de uma ferramenta web específica para a gestão de horas complementares pode gerar problemas e obstáculos aos alunos, comprometendo a eficácia do processo de registro e validação dessas horas. </a:t>
            </a: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lang="pt-BR" sz="45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B4C98F-12F7-0E22-85C9-184F071A3356}"/>
              </a:ext>
            </a:extLst>
          </p:cNvPr>
          <p:cNvSpPr txBox="1"/>
          <p:nvPr/>
        </p:nvSpPr>
        <p:spPr>
          <a:xfrm>
            <a:off x="16042561" y="11575979"/>
            <a:ext cx="15325242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8000"/>
              </a:lnSpc>
              <a:buClr>
                <a:schemeClr val="dk1"/>
              </a:buClr>
              <a:buSzPts val="1100"/>
            </a:pP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solução proposta é o desenvolvimento de uma ferramenta web que simplifique esse gerenciamento, permitindo aos alunos registrar e monitorar suas horas de forma fácil e segura.</a:t>
            </a:r>
          </a:p>
          <a:p>
            <a:pPr algn="just">
              <a:lnSpc>
                <a:spcPct val="98000"/>
              </a:lnSpc>
              <a:buClr>
                <a:schemeClr val="dk1"/>
              </a:buClr>
              <a:buSzPts val="1100"/>
            </a:pPr>
            <a:r>
              <a:rPr lang="pt-BR" sz="4500" dirty="0">
                <a:latin typeface="Arial" panose="020B0604020202020204" pitchFamily="34" charset="0"/>
              </a:rPr>
              <a:t>Assim 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otimiza</a:t>
            </a:r>
            <a:r>
              <a:rPr lang="pt-BR" sz="4500" dirty="0">
                <a:latin typeface="Arial" panose="020B0604020202020204" pitchFamily="34" charset="0"/>
              </a:rPr>
              <a:t>ndo</a:t>
            </a:r>
            <a:r>
              <a:rPr lang="pt-BR" sz="4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gestão de horas complementares, permitindo que os estudantes se concentrem mais em suas atividades acadêmicas e profissionais. Além disso, ela pode aprimorar a validação das horas, minimizando erros e retrabalho</a:t>
            </a:r>
            <a:endParaRPr lang="en-US" sz="4500" dirty="0"/>
          </a:p>
          <a:p>
            <a:pPr lvl="0" algn="just">
              <a:lnSpc>
                <a:spcPct val="98000"/>
              </a:lnSpc>
              <a:buClr>
                <a:schemeClr val="dk1"/>
              </a:buClr>
              <a:buSzPts val="1100"/>
            </a:pPr>
            <a:endParaRPr lang="en-US" sz="45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BE2E90-4BC9-6064-2D8D-33DAA02C3D7E}"/>
              </a:ext>
            </a:extLst>
          </p:cNvPr>
          <p:cNvSpPr txBox="1"/>
          <p:nvPr/>
        </p:nvSpPr>
        <p:spPr>
          <a:xfrm>
            <a:off x="1308574" y="21043325"/>
            <a:ext cx="1414337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Nesse contexto, propõe-se a criação de uma ferramenta web</a:t>
            </a:r>
            <a:r>
              <a:rPr lang="pt-BR" sz="4500" dirty="0">
                <a:latin typeface="Arial" panose="020B0604020202020204" pitchFamily="34" charset="0"/>
                <a:ea typeface="Arial" panose="020B0604020202020204" pitchFamily="34" charset="0"/>
              </a:rPr>
              <a:t> que </a:t>
            </a:r>
            <a:r>
              <a:rPr lang="pt-BR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permitirá aos alunos fácil acesso a tabela contendo descrição de horas aceitas</a:t>
            </a:r>
            <a:r>
              <a:rPr lang="pt-BR" sz="4500" dirty="0">
                <a:latin typeface="Arial" panose="020B0604020202020204" pitchFamily="34" charset="0"/>
                <a:ea typeface="Arial" panose="020B0604020202020204" pitchFamily="34" charset="0"/>
              </a:rPr>
              <a:t> e as funcionalidades como:</a:t>
            </a:r>
            <a:endParaRPr lang="pt-BR" sz="4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Anexar certificados.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latin typeface="Arial" panose="020B0604020202020204" pitchFamily="34" charset="0"/>
                <a:ea typeface="Arial" panose="020B0604020202020204" pitchFamily="34" charset="0"/>
              </a:rPr>
              <a:t>Acompanhar </a:t>
            </a:r>
            <a:r>
              <a:rPr lang="pt-BR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relat</a:t>
            </a:r>
            <a:r>
              <a:rPr lang="pt-BR" sz="4500" dirty="0">
                <a:latin typeface="Arial" panose="020B0604020202020204" pitchFamily="34" charset="0"/>
                <a:ea typeface="Arial" panose="020B0604020202020204" pitchFamily="34" charset="0"/>
              </a:rPr>
              <a:t>órios parciais e total de horas realizadas.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latin typeface="Arial" panose="020B0604020202020204" pitchFamily="34" charset="0"/>
                <a:ea typeface="Arial" panose="020B0604020202020204" pitchFamily="34" charset="0"/>
              </a:rPr>
              <a:t>Gerenciar e extrair arquivo para envio de um único local de gerenciamento.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latin typeface="Arial" panose="020B0604020202020204" pitchFamily="34" charset="0"/>
              </a:rPr>
              <a:t>Acesso ao coordenador dos relatórios.</a:t>
            </a:r>
            <a:endParaRPr lang="pt-BR" sz="4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522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1_Tema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</dc:creator>
  <cp:lastModifiedBy>Fernanda ..</cp:lastModifiedBy>
  <cp:revision>15</cp:revision>
  <dcterms:modified xsi:type="dcterms:W3CDTF">2023-10-12T15:46:51Z</dcterms:modified>
</cp:coreProperties>
</file>