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10" r:id="rId15"/>
    <p:sldId id="271" r:id="rId16"/>
    <p:sldId id="311" r:id="rId17"/>
    <p:sldId id="312" r:id="rId18"/>
    <p:sldId id="313" r:id="rId19"/>
    <p:sldId id="314" r:id="rId20"/>
    <p:sldId id="315" r:id="rId21"/>
    <p:sldId id="316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10"/>
    <p:restoredTop sz="96327"/>
  </p:normalViewPr>
  <p:slideViewPr>
    <p:cSldViewPr snapToGrid="0">
      <p:cViewPr varScale="1">
        <p:scale>
          <a:sx n="90" d="100"/>
          <a:sy n="90" d="100"/>
        </p:scale>
        <p:origin x="240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5D4FC-8881-284A-9647-736891DE5957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8021F-03FB-8A45-A696-41D423D9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0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an untreated control,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 control treated with a placebo, or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 control treated with ordinary practices.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12E13-2A82-AB43-A26E-86B3E1B876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0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1DA5-5352-2C23-6D13-E042AD89B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D1837-178E-26E6-7B77-A3E04660B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0EA55-9A1C-A7BA-6B4D-BA5A4C9F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F9CA-EF37-6E44-ABC3-D41E3689EEA7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B9370-B2CF-595F-312F-64194B3E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18074-21FA-4123-6437-96B3F038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E8FF-788D-8741-8BBF-23604E37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9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72E8-EE71-3C4B-E3DC-27154F59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4F576-85F6-109E-1732-A5B98869D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CB060-6F2F-6D29-008E-3EFCB00C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F9CA-EF37-6E44-ABC3-D41E3689EEA7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3BBC3-321D-A8C3-6084-EC1D23E6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0AF78-1748-CFAE-1BD3-DB1F2BC6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E8FF-788D-8741-8BBF-23604E37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7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1DB73-2D88-7149-0CCF-1D642CF30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487DA-21EC-8BCA-E2F4-EAD1A4C8F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ED733-7F42-43E3-E2C1-7A980DFE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F9CA-EF37-6E44-ABC3-D41E3689EEA7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682C0-34AA-73AD-D4C1-3824E337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307E4-847F-8342-467C-39B26D8C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E8FF-788D-8741-8BBF-23604E37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5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E348-0C9A-D648-2E6A-E9BA5556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48282-5564-757E-D302-B7526C08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07456-7496-B161-3D12-7DE9E352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F9CA-EF37-6E44-ABC3-D41E3689EEA7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BDE7D-D47F-B6E4-98E4-DF6A6DF5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AD617-6525-5179-F9B4-A2798DA1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E8FF-788D-8741-8BBF-23604E37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6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0B0B-BD33-6668-FBE6-04FBBA38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AC731-41D8-939D-46D4-5EFDFF35C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BFCC7-A08D-256E-E4F3-D44DB732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F9CA-EF37-6E44-ABC3-D41E3689EEA7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7EC9A-7467-ABB0-7E53-8E93812F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22202-D5E4-73E7-30F9-FF0FF2A0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E8FF-788D-8741-8BBF-23604E37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9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8F10-6CE1-EAE8-656F-2792491C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91CC-D02B-2982-D638-0F91C00FB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4AD46-6716-CFB5-E8EA-D049B984B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46547-290A-102E-0E33-E9D24988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F9CA-EF37-6E44-ABC3-D41E3689EEA7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1EDBC-7C49-E22E-021B-C5A94FCA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F6042-FD39-56E8-49D7-50F11113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E8FF-788D-8741-8BBF-23604E37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4899-5E3A-388E-CEA6-3C56D664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C3C6E-5755-5482-264C-31284EAB8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048EA-FE95-6E69-5F6B-373E263D9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263-4C70-EF88-F9A4-FFA7B23F6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A8CC4-EDAC-4A9C-D4EE-D3BBEFBF0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D509A-9385-A78E-DAF8-6E028D80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F9CA-EF37-6E44-ABC3-D41E3689EEA7}" type="datetimeFigureOut">
              <a:rPr lang="en-US" smtClean="0"/>
              <a:t>1/18/23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A8E6C-2101-58D8-3C26-DDC97AEF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3DDFB-2E64-F7DF-88DB-1AAC6501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E8FF-788D-8741-8BBF-23604E37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7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7E32-3BD8-542E-56EB-85B2DEA2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EA7D7-BE53-A47C-2FE0-04B96A9C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F9CA-EF37-6E44-ABC3-D41E3689EEA7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62850-1882-B4E8-B06A-F0616A08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C4A42-8479-FBAA-8273-AD7EE4E4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E8FF-788D-8741-8BBF-23604E37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8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B601F-AA00-ECD4-F50A-DEB3F858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F9CA-EF37-6E44-ABC3-D41E3689EEA7}" type="datetimeFigureOut">
              <a:rPr lang="en-US" smtClean="0"/>
              <a:t>1/18/23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23D04-00C2-E360-C7BE-AE3B55CA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448A8-8FAA-E7AA-19FD-C46C6C88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E8FF-788D-8741-8BBF-23604E37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8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A50D-3B3D-8B9F-BD05-B76E99E6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62334-3E26-3413-D2AF-104678AF3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EF455-D302-0E33-AD78-AC782CD10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067F5-41C0-26F6-43DD-C32002C8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F9CA-EF37-6E44-ABC3-D41E3689EEA7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D0F5F-91A1-DDFD-ABAD-63AD80C7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2C9D4-75BA-3FE2-9497-E57F802A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E8FF-788D-8741-8BBF-23604E37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4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E5D1-F716-4A39-89C7-D1BADDDF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DF31D-D6A0-F15D-A2E6-780256F66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DFC20-DA82-3CED-F75B-074824FA0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86ACA-A629-9F5F-D928-F159EF64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F9CA-EF37-6E44-ABC3-D41E3689EEA7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70397-A2BB-9E9C-3B96-CE40A8A8F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8E85F-85A2-1965-8F1D-8F684878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E8FF-788D-8741-8BBF-23604E37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4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3D70A-544D-12B0-B90C-C3373C3D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F72D2-1DC3-3BD7-11B9-FDDC42A39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D4163-A66D-3E07-9D8C-79A7B24A3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F9CA-EF37-6E44-ABC3-D41E3689EEA7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B0832-EBAF-C7C4-19FA-33BA89EA6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C19FD-57E0-A4DC-3671-9B3C25AC3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FE8FF-788D-8741-8BBF-23604E37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8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muelbf@uark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hy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FD8B-91DA-157E-01E6-E68C0246D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Helvetica" pitchFamily="2" charset="0"/>
              </a:rPr>
              <a:t>AGST 5014 Design of Experiments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9207E-67F5-6F20-4B70-1C5C3B981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Samuel B. Fernandes, Ph.D.</a:t>
            </a:r>
            <a:br>
              <a:rPr lang="en-US" dirty="0">
                <a:latin typeface="Helvetica" pitchFamily="2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E-mail: </a:t>
            </a:r>
            <a:r>
              <a:rPr lang="en-US" b="0" i="0" u="none" strike="noStrike" dirty="0">
                <a:solidFill>
                  <a:srgbClr val="4183C4"/>
                </a:solidFill>
                <a:effectLst/>
                <a:latin typeface="Helvetica" pitchFamily="2" charset="0"/>
                <a:hlinkClick r:id="rId2"/>
              </a:rPr>
              <a:t>samuelbf@uark.edu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30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7D14-01ED-8A1A-CA07-512389A3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Text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FE63E-C69C-420C-1AA6-4D22A64AA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7657" cy="4351338"/>
          </a:xfrm>
        </p:spPr>
        <p:txBody>
          <a:bodyPr/>
          <a:lstStyle/>
          <a:p>
            <a:r>
              <a:rPr lang="en-US" b="1" dirty="0"/>
              <a:t>Design and Analysis of Experiments with R. Lawson, 2015. ISBN 9781439868133</a:t>
            </a:r>
          </a:p>
          <a:p>
            <a:r>
              <a:rPr lang="en-US" dirty="0"/>
              <a:t>Biostatistical Design and Analysis Using R: A Practical Guide.  Logan, 2010.</a:t>
            </a:r>
          </a:p>
          <a:p>
            <a:r>
              <a:rPr lang="en-US" dirty="0"/>
              <a:t>Design and Analysis of Experiments: (8h Ed.) by Douglas C. Montgomery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51558-CC83-B3BE-D06D-4A9D05B98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007" y="1690688"/>
            <a:ext cx="2933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6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B1BF-D0E7-2175-4F2E-C5E58623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15" y="2890611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Tentative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9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331E-ED5C-63DD-BD29-CD86ABEC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Course Policies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51DD-7EE3-8129-0DFD-24F62E7C9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Recording of Class Lectures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Unexcused Absences and Make-Up Work</a:t>
            </a:r>
            <a:endParaRPr lang="en-US" b="1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Academic Integrity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35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D505-A4CA-92E1-2E5B-007CCE89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Design of Experiments</a:t>
            </a:r>
          </a:p>
        </p:txBody>
      </p:sp>
      <p:pic>
        <p:nvPicPr>
          <p:cNvPr id="4" name="Picture 2" descr="Fisher">
            <a:extLst>
              <a:ext uri="{FF2B5EF4-FFF2-40B4-BE49-F238E27FC236}">
                <a16:creationId xmlns:a16="http://schemas.microsoft.com/office/drawing/2014/main" id="{B8E47384-2126-8214-0741-06A409FF8D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112" y="1931194"/>
            <a:ext cx="3403600" cy="4140200"/>
          </a:xfrm>
          <a:prstGeom prst="rect">
            <a:avLst/>
          </a:prstGeom>
          <a:noFill/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B4C2BD74-9C70-E01F-07EE-667250D7D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237" y="3230562"/>
            <a:ext cx="327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R. A. Fisher (1890 – 1962)</a:t>
            </a:r>
          </a:p>
        </p:txBody>
      </p:sp>
    </p:spTree>
    <p:extLst>
      <p:ext uri="{BB962C8B-B14F-4D97-AF65-F5344CB8AC3E}">
        <p14:creationId xmlns:p14="http://schemas.microsoft.com/office/powerpoint/2010/main" val="252651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44A2-2BE6-1446-7F20-2B3CA68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 elements of research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3FA5-DE92-A66E-CF24-3B38D2D24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hypothesis and objectives (</a:t>
            </a:r>
            <a:r>
              <a:rPr lang="en-US" sz="3200" dirty="0">
                <a:hlinkClick r:id="rId2"/>
              </a:rPr>
              <a:t>https://www.gohy.org/</a:t>
            </a:r>
            <a:r>
              <a:rPr lang="en-US" sz="3200" dirty="0"/>
              <a:t>);</a:t>
            </a:r>
          </a:p>
          <a:p>
            <a:r>
              <a:rPr lang="en-US" sz="3200" dirty="0"/>
              <a:t>the experimental treatments (Factorial);</a:t>
            </a:r>
          </a:p>
          <a:p>
            <a:r>
              <a:rPr lang="en-US" sz="3200" dirty="0"/>
              <a:t>the experimental units;</a:t>
            </a:r>
          </a:p>
          <a:p>
            <a:r>
              <a:rPr lang="en-US" sz="3200" dirty="0"/>
              <a:t>the allocation of treatments to units;</a:t>
            </a:r>
          </a:p>
          <a:p>
            <a:r>
              <a:rPr lang="en-US" sz="3200" dirty="0"/>
              <a:t>the response variables.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34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Basic Principles of DOE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81200"/>
            <a:ext cx="9372600" cy="4114800"/>
          </a:xfrm>
        </p:spPr>
        <p:txBody>
          <a:bodyPr/>
          <a:lstStyle/>
          <a:p>
            <a:r>
              <a:rPr lang="en-US" sz="2800" b="1" dirty="0">
                <a:solidFill>
                  <a:schemeClr val="accent2"/>
                </a:solidFill>
              </a:rPr>
              <a:t>Randomization</a:t>
            </a:r>
          </a:p>
          <a:p>
            <a:pPr lvl="1"/>
            <a:r>
              <a:rPr lang="en-US" sz="2400" dirty="0"/>
              <a:t>Running the trials in an experiment in random order</a:t>
            </a:r>
          </a:p>
          <a:p>
            <a:pPr lvl="1"/>
            <a:r>
              <a:rPr lang="en-US" sz="2400" dirty="0"/>
              <a:t>Notion of balancing out effects of “lurking” variables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Replication</a:t>
            </a:r>
          </a:p>
          <a:p>
            <a:pPr lvl="1"/>
            <a:r>
              <a:rPr lang="en-US" sz="2400" dirty="0"/>
              <a:t>Sample size (improving precision of effect estimation, estimation of error or background noise)</a:t>
            </a:r>
          </a:p>
          <a:p>
            <a:pPr lvl="1"/>
            <a:r>
              <a:rPr lang="en-US" sz="2400" dirty="0"/>
              <a:t>Replication versus repeat measurements?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Blocking (Error Control)</a:t>
            </a:r>
          </a:p>
          <a:p>
            <a:pPr lvl="1"/>
            <a:r>
              <a:rPr lang="en-US" sz="2400" dirty="0"/>
              <a:t>Dealing with nuisance factors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700C-33D1-B8CB-B521-8D5C6570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Principles of experimental design</a:t>
            </a:r>
          </a:p>
        </p:txBody>
      </p:sp>
      <p:pic>
        <p:nvPicPr>
          <p:cNvPr id="6" name="Picture 4" descr="Estiagem causa perdas de 30% em lavouras de soja do Rio Grande do Sul">
            <a:extLst>
              <a:ext uri="{FF2B5EF4-FFF2-40B4-BE49-F238E27FC236}">
                <a16:creationId xmlns:a16="http://schemas.microsoft.com/office/drawing/2014/main" id="{424136D2-0DB4-7D37-9722-F543C8801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713" y="2685289"/>
            <a:ext cx="5384799" cy="403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11EAA259-84FB-1024-C545-AA5B615F7A77}"/>
              </a:ext>
            </a:extLst>
          </p:cNvPr>
          <p:cNvSpPr/>
          <p:nvPr/>
        </p:nvSpPr>
        <p:spPr>
          <a:xfrm>
            <a:off x="7244938" y="3062323"/>
            <a:ext cx="771896" cy="580955"/>
          </a:xfrm>
          <a:prstGeom prst="frame">
            <a:avLst>
              <a:gd name="adj1" fmla="val 576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998AB2-B1B5-6BB6-3DFD-50EBEDDE0016}"/>
              </a:ext>
            </a:extLst>
          </p:cNvPr>
          <p:cNvSpPr txBox="1"/>
          <p:nvPr/>
        </p:nvSpPr>
        <p:spPr>
          <a:xfrm>
            <a:off x="578642" y="3977123"/>
            <a:ext cx="5011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fertilizer results in the highest yield increase in soybean?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49B8B14-34ED-3312-A9E8-2C51B09E7483}"/>
              </a:ext>
            </a:extLst>
          </p:cNvPr>
          <p:cNvSpPr/>
          <p:nvPr/>
        </p:nvSpPr>
        <p:spPr>
          <a:xfrm>
            <a:off x="7255820" y="4640753"/>
            <a:ext cx="771896" cy="580955"/>
          </a:xfrm>
          <a:prstGeom prst="frame">
            <a:avLst>
              <a:gd name="adj1" fmla="val 5769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49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700C-33D1-B8CB-B521-8D5C6570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1- Replication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998AB2-B1B5-6BB6-3DFD-50EBEDDE0016}"/>
              </a:ext>
            </a:extLst>
          </p:cNvPr>
          <p:cNvSpPr txBox="1"/>
          <p:nvPr/>
        </p:nvSpPr>
        <p:spPr>
          <a:xfrm>
            <a:off x="578642" y="3977123"/>
            <a:ext cx="5011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fertilizer results in the highest yield increase in soybean?</a:t>
            </a:r>
          </a:p>
        </p:txBody>
      </p:sp>
      <p:pic>
        <p:nvPicPr>
          <p:cNvPr id="4" name="Picture 3" descr="Estiagem causa perdas de 30% em lavouras de soja do Rio Grande do Sul">
            <a:extLst>
              <a:ext uri="{FF2B5EF4-FFF2-40B4-BE49-F238E27FC236}">
                <a16:creationId xmlns:a16="http://schemas.microsoft.com/office/drawing/2014/main" id="{A1C82A88-729C-494B-068A-2A68DB558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713" y="2685288"/>
            <a:ext cx="5384799" cy="403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3F6E4BD4-744B-4DD8-21B0-39295B79504C}"/>
              </a:ext>
            </a:extLst>
          </p:cNvPr>
          <p:cNvSpPr/>
          <p:nvPr/>
        </p:nvSpPr>
        <p:spPr>
          <a:xfrm>
            <a:off x="7244938" y="3062322"/>
            <a:ext cx="771896" cy="580955"/>
          </a:xfrm>
          <a:prstGeom prst="frame">
            <a:avLst>
              <a:gd name="adj1" fmla="val 576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E481FBCB-4D18-07AC-FA43-0B9C2A8AF696}"/>
              </a:ext>
            </a:extLst>
          </p:cNvPr>
          <p:cNvSpPr/>
          <p:nvPr/>
        </p:nvSpPr>
        <p:spPr>
          <a:xfrm>
            <a:off x="9545454" y="3062322"/>
            <a:ext cx="771896" cy="580955"/>
          </a:xfrm>
          <a:prstGeom prst="frame">
            <a:avLst>
              <a:gd name="adj1" fmla="val 576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4800C746-DF4C-A12B-5FBD-C6ECBE8292A0}"/>
              </a:ext>
            </a:extLst>
          </p:cNvPr>
          <p:cNvSpPr/>
          <p:nvPr/>
        </p:nvSpPr>
        <p:spPr>
          <a:xfrm>
            <a:off x="10788236" y="3062322"/>
            <a:ext cx="771896" cy="580955"/>
          </a:xfrm>
          <a:prstGeom prst="frame">
            <a:avLst>
              <a:gd name="adj1" fmla="val 576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7BFF7A51-CE9B-D347-857F-9E37F072BA5B}"/>
              </a:ext>
            </a:extLst>
          </p:cNvPr>
          <p:cNvSpPr/>
          <p:nvPr/>
        </p:nvSpPr>
        <p:spPr>
          <a:xfrm>
            <a:off x="7255820" y="4640752"/>
            <a:ext cx="771896" cy="580955"/>
          </a:xfrm>
          <a:prstGeom prst="frame">
            <a:avLst>
              <a:gd name="adj1" fmla="val 5769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8C608343-F3FE-57EF-E206-54CC1C17CEBF}"/>
              </a:ext>
            </a:extLst>
          </p:cNvPr>
          <p:cNvSpPr/>
          <p:nvPr/>
        </p:nvSpPr>
        <p:spPr>
          <a:xfrm>
            <a:off x="9556336" y="4640752"/>
            <a:ext cx="771896" cy="580955"/>
          </a:xfrm>
          <a:prstGeom prst="frame">
            <a:avLst>
              <a:gd name="adj1" fmla="val 5769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ECD43AA-399E-8D6C-8FD4-2E783EFFC2D3}"/>
              </a:ext>
            </a:extLst>
          </p:cNvPr>
          <p:cNvSpPr/>
          <p:nvPr/>
        </p:nvSpPr>
        <p:spPr>
          <a:xfrm>
            <a:off x="10799118" y="4640752"/>
            <a:ext cx="771896" cy="580955"/>
          </a:xfrm>
          <a:prstGeom prst="frame">
            <a:avLst>
              <a:gd name="adj1" fmla="val 5769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F0261B84-9061-CC9B-D0D7-2712BF85019C}"/>
              </a:ext>
            </a:extLst>
          </p:cNvPr>
          <p:cNvSpPr/>
          <p:nvPr/>
        </p:nvSpPr>
        <p:spPr>
          <a:xfrm>
            <a:off x="8387940" y="3062318"/>
            <a:ext cx="771896" cy="580955"/>
          </a:xfrm>
          <a:prstGeom prst="frame">
            <a:avLst>
              <a:gd name="adj1" fmla="val 576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F9F2E822-29DA-A77D-FDFB-F17AF244128E}"/>
              </a:ext>
            </a:extLst>
          </p:cNvPr>
          <p:cNvSpPr/>
          <p:nvPr/>
        </p:nvSpPr>
        <p:spPr>
          <a:xfrm>
            <a:off x="8398822" y="4640748"/>
            <a:ext cx="771896" cy="580955"/>
          </a:xfrm>
          <a:prstGeom prst="frame">
            <a:avLst>
              <a:gd name="adj1" fmla="val 5769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130880-6AAF-318D-4618-754BFD492A1E}"/>
              </a:ext>
            </a:extLst>
          </p:cNvPr>
          <p:cNvSpPr txBox="1"/>
          <p:nvPr/>
        </p:nvSpPr>
        <p:spPr>
          <a:xfrm>
            <a:off x="3831771" y="2971800"/>
            <a:ext cx="2723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At least 3 reps!</a:t>
            </a:r>
          </a:p>
        </p:txBody>
      </p:sp>
    </p:spTree>
    <p:extLst>
      <p:ext uri="{BB962C8B-B14F-4D97-AF65-F5344CB8AC3E}">
        <p14:creationId xmlns:p14="http://schemas.microsoft.com/office/powerpoint/2010/main" val="12386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700C-33D1-B8CB-B521-8D5C6570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2- Randomization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998AB2-B1B5-6BB6-3DFD-50EBEDDE0016}"/>
              </a:ext>
            </a:extLst>
          </p:cNvPr>
          <p:cNvSpPr txBox="1"/>
          <p:nvPr/>
        </p:nvSpPr>
        <p:spPr>
          <a:xfrm>
            <a:off x="578642" y="3977123"/>
            <a:ext cx="5011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fertilizer results in the highest yield increase in soybean?</a:t>
            </a:r>
          </a:p>
        </p:txBody>
      </p:sp>
      <p:pic>
        <p:nvPicPr>
          <p:cNvPr id="4" name="Picture 3" descr="Estiagem causa perdas de 30% em lavouras de soja do Rio Grande do Sul">
            <a:extLst>
              <a:ext uri="{FF2B5EF4-FFF2-40B4-BE49-F238E27FC236}">
                <a16:creationId xmlns:a16="http://schemas.microsoft.com/office/drawing/2014/main" id="{A1C82A88-729C-494B-068A-2A68DB558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713" y="2685288"/>
            <a:ext cx="5384799" cy="403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3F6E4BD4-744B-4DD8-21B0-39295B79504C}"/>
              </a:ext>
            </a:extLst>
          </p:cNvPr>
          <p:cNvSpPr/>
          <p:nvPr/>
        </p:nvSpPr>
        <p:spPr>
          <a:xfrm>
            <a:off x="7244938" y="3062322"/>
            <a:ext cx="771896" cy="580955"/>
          </a:xfrm>
          <a:prstGeom prst="frame">
            <a:avLst>
              <a:gd name="adj1" fmla="val 576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E481FBCB-4D18-07AC-FA43-0B9C2A8AF696}"/>
              </a:ext>
            </a:extLst>
          </p:cNvPr>
          <p:cNvSpPr/>
          <p:nvPr/>
        </p:nvSpPr>
        <p:spPr>
          <a:xfrm>
            <a:off x="9545454" y="3062322"/>
            <a:ext cx="771896" cy="580955"/>
          </a:xfrm>
          <a:prstGeom prst="frame">
            <a:avLst>
              <a:gd name="adj1" fmla="val 576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4800C746-DF4C-A12B-5FBD-C6ECBE8292A0}"/>
              </a:ext>
            </a:extLst>
          </p:cNvPr>
          <p:cNvSpPr/>
          <p:nvPr/>
        </p:nvSpPr>
        <p:spPr>
          <a:xfrm>
            <a:off x="10788236" y="3062322"/>
            <a:ext cx="771896" cy="580955"/>
          </a:xfrm>
          <a:prstGeom prst="frame">
            <a:avLst>
              <a:gd name="adj1" fmla="val 576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7BFF7A51-CE9B-D347-857F-9E37F072BA5B}"/>
              </a:ext>
            </a:extLst>
          </p:cNvPr>
          <p:cNvSpPr/>
          <p:nvPr/>
        </p:nvSpPr>
        <p:spPr>
          <a:xfrm>
            <a:off x="7255820" y="4640752"/>
            <a:ext cx="771896" cy="580955"/>
          </a:xfrm>
          <a:prstGeom prst="frame">
            <a:avLst>
              <a:gd name="adj1" fmla="val 5769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8C608343-F3FE-57EF-E206-54CC1C17CEBF}"/>
              </a:ext>
            </a:extLst>
          </p:cNvPr>
          <p:cNvSpPr/>
          <p:nvPr/>
        </p:nvSpPr>
        <p:spPr>
          <a:xfrm>
            <a:off x="9556336" y="4640752"/>
            <a:ext cx="771896" cy="580955"/>
          </a:xfrm>
          <a:prstGeom prst="frame">
            <a:avLst>
              <a:gd name="adj1" fmla="val 5769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ECD43AA-399E-8D6C-8FD4-2E783EFFC2D3}"/>
              </a:ext>
            </a:extLst>
          </p:cNvPr>
          <p:cNvSpPr/>
          <p:nvPr/>
        </p:nvSpPr>
        <p:spPr>
          <a:xfrm>
            <a:off x="10799118" y="4640752"/>
            <a:ext cx="771896" cy="580955"/>
          </a:xfrm>
          <a:prstGeom prst="frame">
            <a:avLst>
              <a:gd name="adj1" fmla="val 5769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F0261B84-9061-CC9B-D0D7-2712BF85019C}"/>
              </a:ext>
            </a:extLst>
          </p:cNvPr>
          <p:cNvSpPr/>
          <p:nvPr/>
        </p:nvSpPr>
        <p:spPr>
          <a:xfrm>
            <a:off x="8398822" y="4640747"/>
            <a:ext cx="771896" cy="580955"/>
          </a:xfrm>
          <a:prstGeom prst="frame">
            <a:avLst>
              <a:gd name="adj1" fmla="val 576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F9F2E822-29DA-A77D-FDFB-F17AF244128E}"/>
              </a:ext>
            </a:extLst>
          </p:cNvPr>
          <p:cNvSpPr/>
          <p:nvPr/>
        </p:nvSpPr>
        <p:spPr>
          <a:xfrm>
            <a:off x="8395087" y="3062321"/>
            <a:ext cx="771896" cy="580955"/>
          </a:xfrm>
          <a:prstGeom prst="frame">
            <a:avLst>
              <a:gd name="adj1" fmla="val 5769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880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700C-33D1-B8CB-B521-8D5C6570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3- Control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998AB2-B1B5-6BB6-3DFD-50EBEDDE0016}"/>
              </a:ext>
            </a:extLst>
          </p:cNvPr>
          <p:cNvSpPr txBox="1"/>
          <p:nvPr/>
        </p:nvSpPr>
        <p:spPr>
          <a:xfrm>
            <a:off x="578642" y="3977123"/>
            <a:ext cx="5011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fertilizer results in the highest yield increase in soybean?</a:t>
            </a:r>
          </a:p>
        </p:txBody>
      </p:sp>
      <p:pic>
        <p:nvPicPr>
          <p:cNvPr id="4" name="Picture 3" descr="Estiagem causa perdas de 30% em lavouras de soja do Rio Grande do Sul">
            <a:extLst>
              <a:ext uri="{FF2B5EF4-FFF2-40B4-BE49-F238E27FC236}">
                <a16:creationId xmlns:a16="http://schemas.microsoft.com/office/drawing/2014/main" id="{A1C82A88-729C-494B-068A-2A68DB558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713" y="2685288"/>
            <a:ext cx="5384799" cy="403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3F6E4BD4-744B-4DD8-21B0-39295B79504C}"/>
              </a:ext>
            </a:extLst>
          </p:cNvPr>
          <p:cNvSpPr/>
          <p:nvPr/>
        </p:nvSpPr>
        <p:spPr>
          <a:xfrm>
            <a:off x="7244938" y="3062322"/>
            <a:ext cx="771896" cy="580955"/>
          </a:xfrm>
          <a:prstGeom prst="frame">
            <a:avLst>
              <a:gd name="adj1" fmla="val 576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E481FBCB-4D18-07AC-FA43-0B9C2A8AF696}"/>
              </a:ext>
            </a:extLst>
          </p:cNvPr>
          <p:cNvSpPr/>
          <p:nvPr/>
        </p:nvSpPr>
        <p:spPr>
          <a:xfrm>
            <a:off x="10790165" y="4618985"/>
            <a:ext cx="771896" cy="580955"/>
          </a:xfrm>
          <a:prstGeom prst="frame">
            <a:avLst>
              <a:gd name="adj1" fmla="val 576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4800C746-DF4C-A12B-5FBD-C6ECBE8292A0}"/>
              </a:ext>
            </a:extLst>
          </p:cNvPr>
          <p:cNvSpPr/>
          <p:nvPr/>
        </p:nvSpPr>
        <p:spPr>
          <a:xfrm>
            <a:off x="10788236" y="3062322"/>
            <a:ext cx="771896" cy="580955"/>
          </a:xfrm>
          <a:prstGeom prst="frame">
            <a:avLst>
              <a:gd name="adj1" fmla="val 576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7BFF7A51-CE9B-D347-857F-9E37F072BA5B}"/>
              </a:ext>
            </a:extLst>
          </p:cNvPr>
          <p:cNvSpPr/>
          <p:nvPr/>
        </p:nvSpPr>
        <p:spPr>
          <a:xfrm>
            <a:off x="7255820" y="4640752"/>
            <a:ext cx="771896" cy="580955"/>
          </a:xfrm>
          <a:prstGeom prst="frame">
            <a:avLst>
              <a:gd name="adj1" fmla="val 5769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8C608343-F3FE-57EF-E206-54CC1C17CEBF}"/>
              </a:ext>
            </a:extLst>
          </p:cNvPr>
          <p:cNvSpPr/>
          <p:nvPr/>
        </p:nvSpPr>
        <p:spPr>
          <a:xfrm>
            <a:off x="9556336" y="4640752"/>
            <a:ext cx="771896" cy="580955"/>
          </a:xfrm>
          <a:prstGeom prst="frame">
            <a:avLst>
              <a:gd name="adj1" fmla="val 5769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ECD43AA-399E-8D6C-8FD4-2E783EFFC2D3}"/>
              </a:ext>
            </a:extLst>
          </p:cNvPr>
          <p:cNvSpPr/>
          <p:nvPr/>
        </p:nvSpPr>
        <p:spPr>
          <a:xfrm>
            <a:off x="9533337" y="3062321"/>
            <a:ext cx="771896" cy="580955"/>
          </a:xfrm>
          <a:prstGeom prst="frame">
            <a:avLst>
              <a:gd name="adj1" fmla="val 5769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F0261B84-9061-CC9B-D0D7-2712BF85019C}"/>
              </a:ext>
            </a:extLst>
          </p:cNvPr>
          <p:cNvSpPr/>
          <p:nvPr/>
        </p:nvSpPr>
        <p:spPr>
          <a:xfrm>
            <a:off x="8398822" y="4640747"/>
            <a:ext cx="771896" cy="580955"/>
          </a:xfrm>
          <a:prstGeom prst="frame">
            <a:avLst>
              <a:gd name="adj1" fmla="val 576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F9F2E822-29DA-A77D-FDFB-F17AF244128E}"/>
              </a:ext>
            </a:extLst>
          </p:cNvPr>
          <p:cNvSpPr/>
          <p:nvPr/>
        </p:nvSpPr>
        <p:spPr>
          <a:xfrm>
            <a:off x="8395087" y="3062321"/>
            <a:ext cx="771896" cy="580955"/>
          </a:xfrm>
          <a:prstGeom prst="frame">
            <a:avLst>
              <a:gd name="adj1" fmla="val 5769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BA9D1D01-4356-D073-9593-5FED6191481E}"/>
              </a:ext>
            </a:extLst>
          </p:cNvPr>
          <p:cNvSpPr/>
          <p:nvPr/>
        </p:nvSpPr>
        <p:spPr>
          <a:xfrm>
            <a:off x="6765249" y="2949284"/>
            <a:ext cx="5192939" cy="850577"/>
          </a:xfrm>
          <a:prstGeom prst="frame">
            <a:avLst>
              <a:gd name="adj1" fmla="val 576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65C0D0AC-CFD7-F07A-E90C-8E3F9C2CD141}"/>
              </a:ext>
            </a:extLst>
          </p:cNvPr>
          <p:cNvSpPr/>
          <p:nvPr/>
        </p:nvSpPr>
        <p:spPr>
          <a:xfrm>
            <a:off x="6776134" y="4484175"/>
            <a:ext cx="5192939" cy="850577"/>
          </a:xfrm>
          <a:prstGeom prst="frame">
            <a:avLst>
              <a:gd name="adj1" fmla="val 5769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0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5273-DAD8-25DE-32A2-017DB98E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Helvetica" pitchFamily="2" charset="0"/>
              </a:rPr>
              <a:t>Location and Time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59C64-EC9A-1299-C684-6BC3FC1D1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Helvetica" pitchFamily="2" charset="0"/>
              </a:rPr>
              <a:t>Lecture: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Mon, Wed 10:45AM - 12:00PM (POSC 0117O)</a:t>
            </a:r>
          </a:p>
          <a:p>
            <a:r>
              <a:rPr lang="en-US" b="1" dirty="0">
                <a:solidFill>
                  <a:srgbClr val="333333"/>
                </a:solidFill>
                <a:latin typeface="Helvetica" pitchFamily="2" charset="0"/>
              </a:rPr>
              <a:t>Lab: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Fri 10:45AM - 12:35PM (AFLS B108)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br>
              <a:rPr lang="en-US" dirty="0">
                <a:latin typeface="Helvetica" pitchFamily="2" charset="0"/>
              </a:rPr>
            </a:br>
            <a:r>
              <a:rPr lang="en-US" b="1" i="0" dirty="0">
                <a:solidFill>
                  <a:srgbClr val="333333"/>
                </a:solidFill>
                <a:effectLst/>
                <a:latin typeface="Helvetica" pitchFamily="2" charset="0"/>
              </a:rPr>
              <a:t>Office hours:</a:t>
            </a:r>
            <a:br>
              <a:rPr lang="en-US" dirty="0">
                <a:latin typeface="Helvetica" pitchFamily="2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AGRX 109 on Mon and Wed 1:00 PM to 2:00 PM or by appointment.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99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BCC1-8BA0-6F87-134E-7A6B670A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Completely randomized design </a:t>
            </a:r>
            <a:b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(CRD)</a:t>
            </a:r>
            <a:endParaRPr lang="en-US" dirty="0"/>
          </a:p>
        </p:txBody>
      </p:sp>
      <p:pic>
        <p:nvPicPr>
          <p:cNvPr id="3074" name="Picture 2" descr="Campo De La Soja Que Madura En La Estación De Primavera, Paisaje Agrícola  Foto de archivo - Imagen de rural, soja: 65380930">
            <a:extLst>
              <a:ext uri="{FF2B5EF4-FFF2-40B4-BE49-F238E27FC236}">
                <a16:creationId xmlns:a16="http://schemas.microsoft.com/office/drawing/2014/main" id="{19F5ABFA-5745-713B-8093-B7367D530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314" y="2656936"/>
            <a:ext cx="6146800" cy="409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ame 11">
            <a:extLst>
              <a:ext uri="{FF2B5EF4-FFF2-40B4-BE49-F238E27FC236}">
                <a16:creationId xmlns:a16="http://schemas.microsoft.com/office/drawing/2014/main" id="{A8EA310E-1722-EF23-37DE-DDE9130F531B}"/>
              </a:ext>
            </a:extLst>
          </p:cNvPr>
          <p:cNvSpPr/>
          <p:nvPr/>
        </p:nvSpPr>
        <p:spPr>
          <a:xfrm>
            <a:off x="3887293" y="3918857"/>
            <a:ext cx="933995" cy="1132119"/>
          </a:xfrm>
          <a:prstGeom prst="frame">
            <a:avLst>
              <a:gd name="adj1" fmla="val 576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5612A0E7-D28F-A664-F360-E3B85F658331}"/>
              </a:ext>
            </a:extLst>
          </p:cNvPr>
          <p:cNvSpPr/>
          <p:nvPr/>
        </p:nvSpPr>
        <p:spPr>
          <a:xfrm>
            <a:off x="6278418" y="3940628"/>
            <a:ext cx="933995" cy="1132119"/>
          </a:xfrm>
          <a:prstGeom prst="frame">
            <a:avLst>
              <a:gd name="adj1" fmla="val 576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0555CD57-0DC9-B910-C013-0D619707A70E}"/>
              </a:ext>
            </a:extLst>
          </p:cNvPr>
          <p:cNvSpPr/>
          <p:nvPr/>
        </p:nvSpPr>
        <p:spPr>
          <a:xfrm>
            <a:off x="7430591" y="3918857"/>
            <a:ext cx="933995" cy="1132119"/>
          </a:xfrm>
          <a:prstGeom prst="frame">
            <a:avLst>
              <a:gd name="adj1" fmla="val 576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1453B93-3C15-77CE-A935-72CACE213C21}"/>
              </a:ext>
            </a:extLst>
          </p:cNvPr>
          <p:cNvSpPr/>
          <p:nvPr/>
        </p:nvSpPr>
        <p:spPr>
          <a:xfrm>
            <a:off x="3898175" y="5497287"/>
            <a:ext cx="933995" cy="1132119"/>
          </a:xfrm>
          <a:prstGeom prst="frame">
            <a:avLst>
              <a:gd name="adj1" fmla="val 5769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7D5DD602-713F-6B02-5B92-A5130023BE32}"/>
              </a:ext>
            </a:extLst>
          </p:cNvPr>
          <p:cNvSpPr/>
          <p:nvPr/>
        </p:nvSpPr>
        <p:spPr>
          <a:xfrm>
            <a:off x="6198691" y="5497287"/>
            <a:ext cx="933995" cy="1132119"/>
          </a:xfrm>
          <a:prstGeom prst="frame">
            <a:avLst>
              <a:gd name="adj1" fmla="val 5769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3E56991E-BB8B-F603-B092-A5266BE0A99C}"/>
              </a:ext>
            </a:extLst>
          </p:cNvPr>
          <p:cNvSpPr/>
          <p:nvPr/>
        </p:nvSpPr>
        <p:spPr>
          <a:xfrm>
            <a:off x="7430590" y="5507358"/>
            <a:ext cx="933995" cy="1132119"/>
          </a:xfrm>
          <a:prstGeom prst="frame">
            <a:avLst>
              <a:gd name="adj1" fmla="val 5769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DB8580CE-FEAF-9575-8439-C1A9B9D6B702}"/>
              </a:ext>
            </a:extLst>
          </p:cNvPr>
          <p:cNvSpPr/>
          <p:nvPr/>
        </p:nvSpPr>
        <p:spPr>
          <a:xfrm>
            <a:off x="5041177" y="5497282"/>
            <a:ext cx="933995" cy="1132119"/>
          </a:xfrm>
          <a:prstGeom prst="frame">
            <a:avLst>
              <a:gd name="adj1" fmla="val 576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DA25B53A-37C2-9714-8F02-702FC5AA588D}"/>
              </a:ext>
            </a:extLst>
          </p:cNvPr>
          <p:cNvSpPr/>
          <p:nvPr/>
        </p:nvSpPr>
        <p:spPr>
          <a:xfrm>
            <a:off x="5037442" y="3918856"/>
            <a:ext cx="933995" cy="1132119"/>
          </a:xfrm>
          <a:prstGeom prst="frame">
            <a:avLst>
              <a:gd name="adj1" fmla="val 5769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472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8E2F-CF2E-955E-B396-2CC17B87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randomized Complete Block design (RCBD)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F1553E-D7C2-E700-2E7B-B056E8D70E51}"/>
              </a:ext>
            </a:extLst>
          </p:cNvPr>
          <p:cNvGrpSpPr/>
          <p:nvPr/>
        </p:nvGrpSpPr>
        <p:grpSpPr>
          <a:xfrm>
            <a:off x="2424481" y="2368447"/>
            <a:ext cx="7343038" cy="4227226"/>
            <a:chOff x="3135087" y="2790219"/>
            <a:chExt cx="5384799" cy="2906043"/>
          </a:xfrm>
        </p:grpSpPr>
        <p:pic>
          <p:nvPicPr>
            <p:cNvPr id="4" name="Picture 3" descr="Estiagem causa perdas de 30% em lavouras de soja do Rio Grande do Sul">
              <a:extLst>
                <a:ext uri="{FF2B5EF4-FFF2-40B4-BE49-F238E27FC236}">
                  <a16:creationId xmlns:a16="http://schemas.microsoft.com/office/drawing/2014/main" id="{61290BE1-005C-D7B7-00CF-051A4B3909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043"/>
            <a:stretch/>
          </p:blipFill>
          <p:spPr bwMode="auto">
            <a:xfrm>
              <a:off x="3135087" y="2790219"/>
              <a:ext cx="5384799" cy="2906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75B342B1-3F72-9D57-C6FB-ED5D0B0099A6}"/>
                </a:ext>
              </a:extLst>
            </p:cNvPr>
            <p:cNvSpPr/>
            <p:nvPr/>
          </p:nvSpPr>
          <p:spPr>
            <a:xfrm>
              <a:off x="3685312" y="3062322"/>
              <a:ext cx="771896" cy="580955"/>
            </a:xfrm>
            <a:prstGeom prst="frame">
              <a:avLst>
                <a:gd name="adj1" fmla="val 576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56746F76-9F8C-BED2-E940-C3528D651AEC}"/>
                </a:ext>
              </a:extLst>
            </p:cNvPr>
            <p:cNvSpPr/>
            <p:nvPr/>
          </p:nvSpPr>
          <p:spPr>
            <a:xfrm>
              <a:off x="7230539" y="4618985"/>
              <a:ext cx="771896" cy="580955"/>
            </a:xfrm>
            <a:prstGeom prst="frame">
              <a:avLst>
                <a:gd name="adj1" fmla="val 576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FAE17B49-D9D1-366C-FF40-5391140071DF}"/>
                </a:ext>
              </a:extLst>
            </p:cNvPr>
            <p:cNvSpPr/>
            <p:nvPr/>
          </p:nvSpPr>
          <p:spPr>
            <a:xfrm>
              <a:off x="7228610" y="3062322"/>
              <a:ext cx="771896" cy="580955"/>
            </a:xfrm>
            <a:prstGeom prst="frame">
              <a:avLst>
                <a:gd name="adj1" fmla="val 576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A9F76E72-28BA-3355-6151-DDC17E67A210}"/>
                </a:ext>
              </a:extLst>
            </p:cNvPr>
            <p:cNvSpPr/>
            <p:nvPr/>
          </p:nvSpPr>
          <p:spPr>
            <a:xfrm>
              <a:off x="3696194" y="4640752"/>
              <a:ext cx="771896" cy="580955"/>
            </a:xfrm>
            <a:prstGeom prst="frame">
              <a:avLst>
                <a:gd name="adj1" fmla="val 5769"/>
              </a:avLst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BF117433-8230-C49D-3C3F-B620733C4FFE}"/>
                </a:ext>
              </a:extLst>
            </p:cNvPr>
            <p:cNvSpPr/>
            <p:nvPr/>
          </p:nvSpPr>
          <p:spPr>
            <a:xfrm>
              <a:off x="5996710" y="4640752"/>
              <a:ext cx="771896" cy="580955"/>
            </a:xfrm>
            <a:prstGeom prst="frame">
              <a:avLst>
                <a:gd name="adj1" fmla="val 5769"/>
              </a:avLst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D1BEB5A9-B00C-4D56-6FD9-DA4385258212}"/>
                </a:ext>
              </a:extLst>
            </p:cNvPr>
            <p:cNvSpPr/>
            <p:nvPr/>
          </p:nvSpPr>
          <p:spPr>
            <a:xfrm>
              <a:off x="5973711" y="3062321"/>
              <a:ext cx="771896" cy="580955"/>
            </a:xfrm>
            <a:prstGeom prst="frame">
              <a:avLst>
                <a:gd name="adj1" fmla="val 5769"/>
              </a:avLst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3B448F0B-DF20-90C3-DD03-B2348CF36391}"/>
                </a:ext>
              </a:extLst>
            </p:cNvPr>
            <p:cNvSpPr/>
            <p:nvPr/>
          </p:nvSpPr>
          <p:spPr>
            <a:xfrm>
              <a:off x="4839196" y="4640747"/>
              <a:ext cx="771896" cy="580955"/>
            </a:xfrm>
            <a:prstGeom prst="frame">
              <a:avLst>
                <a:gd name="adj1" fmla="val 576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E7C3DED3-1F1C-53F2-83C7-33A123315862}"/>
                </a:ext>
              </a:extLst>
            </p:cNvPr>
            <p:cNvSpPr/>
            <p:nvPr/>
          </p:nvSpPr>
          <p:spPr>
            <a:xfrm>
              <a:off x="4835461" y="3062321"/>
              <a:ext cx="771896" cy="580955"/>
            </a:xfrm>
            <a:prstGeom prst="frame">
              <a:avLst>
                <a:gd name="adj1" fmla="val 5769"/>
              </a:avLst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rame 12">
              <a:extLst>
                <a:ext uri="{FF2B5EF4-FFF2-40B4-BE49-F238E27FC236}">
                  <a16:creationId xmlns:a16="http://schemas.microsoft.com/office/drawing/2014/main" id="{050F23E5-448F-3C40-2B38-49F17C6E985C}"/>
                </a:ext>
              </a:extLst>
            </p:cNvPr>
            <p:cNvSpPr/>
            <p:nvPr/>
          </p:nvSpPr>
          <p:spPr>
            <a:xfrm>
              <a:off x="3205623" y="2949284"/>
              <a:ext cx="5192939" cy="850577"/>
            </a:xfrm>
            <a:prstGeom prst="frame">
              <a:avLst>
                <a:gd name="adj1" fmla="val 5769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rame 13">
              <a:extLst>
                <a:ext uri="{FF2B5EF4-FFF2-40B4-BE49-F238E27FC236}">
                  <a16:creationId xmlns:a16="http://schemas.microsoft.com/office/drawing/2014/main" id="{FD71F0C9-FF33-D730-E8C0-4EED15F507A6}"/>
                </a:ext>
              </a:extLst>
            </p:cNvPr>
            <p:cNvSpPr/>
            <p:nvPr/>
          </p:nvSpPr>
          <p:spPr>
            <a:xfrm>
              <a:off x="3216508" y="4484175"/>
              <a:ext cx="5192939" cy="850577"/>
            </a:xfrm>
            <a:prstGeom prst="frame">
              <a:avLst>
                <a:gd name="adj1" fmla="val 5769"/>
              </a:avLst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3261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Strategy of Experimentation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2"/>
                </a:solidFill>
              </a:rPr>
              <a:t>“Best-guess” experiments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Used a lot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More successful than you might suspect, but there are disadvantages…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2"/>
                </a:solidFill>
              </a:rPr>
              <a:t>One-factor-at-a-time (OFAT) experiments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Sometimes associated with the “scientific” or “engineering” method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Devastated by interaction, also very inefficient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2"/>
                </a:solidFill>
              </a:rPr>
              <a:t>Statistically designed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accent2"/>
                </a:solidFill>
              </a:rPr>
              <a:t>experiments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Based on Fisher’s factorial concept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1CDB-CA6A-EFC9-BFAF-1570B58F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Course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8739A-7D1D-D3F4-35B1-AB3F0FB67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6343" cy="4351338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To be able to plan an experiment in such a way that the statistical analysis results in valid and objective conclusions;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To learn a variety of experimental designs and be able to choose an appropriate design for a specific study;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To be able to perform the proper statistical analysis and draw valid conclusions from a specific experiment.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  <a:latin typeface="Helvetica Neue" panose="02000503000000020004" pitchFamily="2" charset="0"/>
              </a:rPr>
              <a:t>Lab Objectives:</a:t>
            </a:r>
            <a:endParaRPr lang="en-US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To review class materials covered or demonstrated during the lectures;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To learn how to use R for design and analysis of experiments;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To practice for </a:t>
            </a:r>
            <a:r>
              <a:rPr lang="en-US" dirty="0" err="1">
                <a:solidFill>
                  <a:srgbClr val="333333"/>
                </a:solidFill>
                <a:latin typeface="Helvetica Neue" panose="02000503000000020004" pitchFamily="2" charset="0"/>
              </a:rPr>
              <a:t>homeworks</a:t>
            </a: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 and exams.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44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93E2-C180-4551-E6FB-E35073E1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Grading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C7C2E-3D87-BFE4-D09C-8A829675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15% (150 points) Weekly* Homework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15% (150 points) Weekly* Quizzes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20% (200 points) Exam1 End of PART 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20% (200 points) Exam2 End of PART II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20% (200 points) Final Exam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10% (100 points) Final Project</a:t>
            </a:r>
          </a:p>
        </p:txBody>
      </p:sp>
    </p:spTree>
    <p:extLst>
      <p:ext uri="{BB962C8B-B14F-4D97-AF65-F5344CB8AC3E}">
        <p14:creationId xmlns:p14="http://schemas.microsoft.com/office/powerpoint/2010/main" val="69579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3C61-1C78-773C-1337-6EEA858D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3A19-8661-1505-495A-FA638A31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Every Monday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Submission – Next Monday at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11:59 PM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Homework should be saved as pdf/R/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Rmd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(or another format we agree in class) with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lastname_hw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#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(e.g., “fernandes_hw1.R”). A single file!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Failure to follow this policy will result in an initial warning, followed by a 50% reduction in points, then a 100% reduction in points.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11 assignments; </a:t>
            </a:r>
            <a:r>
              <a:rPr lang="en-US" dirty="0"/>
              <a:t>The lowest homework score will be dropped when computing the final homework grade.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10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A149-B831-2216-4F77-28670A00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D3029-AC1F-1E2C-3EBA-4B19FE545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Every week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Readings/chapters/homework</a:t>
            </a:r>
          </a:p>
          <a:p>
            <a:r>
              <a:rPr lang="en-US" dirty="0">
                <a:solidFill>
                  <a:srgbClr val="333333"/>
                </a:solidFill>
                <a:latin typeface="Helvetica" pitchFamily="2" charset="0"/>
              </a:rPr>
              <a:t>11 quizzes; The l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itchFamily="2" charset="0"/>
              </a:rPr>
              <a:t>owest quiz will be dropped</a:t>
            </a:r>
          </a:p>
          <a:p>
            <a:r>
              <a:rPr lang="en-US" dirty="0">
                <a:solidFill>
                  <a:srgbClr val="333333"/>
                </a:solidFill>
                <a:latin typeface="Helvetica" pitchFamily="2" charset="0"/>
              </a:rPr>
              <a:t>NO MADE UP QUIZ!</a:t>
            </a:r>
          </a:p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0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4560-50E1-73E6-31DD-0ABD604E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Helvetica" pitchFamily="2" charset="0"/>
              </a:rPr>
              <a:t>Student Project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D6495-3755-FFB7-CF68-FA7CC4C85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G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roups of TWO (one group of 3) students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The project should have: 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1) exploratory data analysis (30%); 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2) data analysis (30%); 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3) discussion/conclusion (40%).</a:t>
            </a:r>
          </a:p>
          <a:p>
            <a:pPr marL="457200" lvl="1" indent="0">
              <a:buNone/>
            </a:pPr>
            <a:endParaRPr lang="en-US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Indicate why and how a given statistical analysis is being conducted.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More details will be discussed in class after exam II.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0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13F9-FDAE-EB74-8EC3-8CF102CE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Exams: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D5E1D-EB7F-7B27-B747-148597748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Include 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opics covered until that time.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xams 1 and 2 will not necessarily be cumulative, but concepts covered in initial classes are essential to topics covered late in the semester.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 final exam can include any topic covered in class.</a:t>
            </a:r>
            <a:endParaRPr lang="en-US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F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inal exam date and time 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TBD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Exams are closed book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You can bring your own formula’s sheet on a SINGLE paper (only 1 side and written with your OWN HAND, i.e. no printed pages)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1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D1F7-F25C-7F19-6EA8-58D49FFF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Exams: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D2400-F340-E92F-1C4A-BF0A3E549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 exam could be hand-written or coded, you should be prepared for both.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No make up exams will be given under ANY circumstance!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If you cannot attend an exam at the assigned time because of an unplanned but legitimate reason (e.g., sickness, family emergency), a make-up exam will be scheduled.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I reserve the right to decide on the legitimacy of the reason and the possibility of rescheduling the exam.</a:t>
            </a:r>
          </a:p>
        </p:txBody>
      </p:sp>
    </p:spTree>
    <p:extLst>
      <p:ext uri="{BB962C8B-B14F-4D97-AF65-F5344CB8AC3E}">
        <p14:creationId xmlns:p14="http://schemas.microsoft.com/office/powerpoint/2010/main" val="71719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886</Words>
  <Application>Microsoft Macintosh PowerPoint</Application>
  <PresentationFormat>Widescreen</PresentationFormat>
  <Paragraphs>105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Helvetica</vt:lpstr>
      <vt:lpstr>Helvetica Neue</vt:lpstr>
      <vt:lpstr>Source Sans Pro</vt:lpstr>
      <vt:lpstr>Office Theme</vt:lpstr>
      <vt:lpstr>AGST 5014 Design of Experiments</vt:lpstr>
      <vt:lpstr>Location and Time</vt:lpstr>
      <vt:lpstr>Course Objectives</vt:lpstr>
      <vt:lpstr>Grading structure</vt:lpstr>
      <vt:lpstr>Homework</vt:lpstr>
      <vt:lpstr>Quizzes</vt:lpstr>
      <vt:lpstr>Student Project</vt:lpstr>
      <vt:lpstr>Exams:</vt:lpstr>
      <vt:lpstr>Exams:</vt:lpstr>
      <vt:lpstr>Text Book</vt:lpstr>
      <vt:lpstr>Tentative Schedule</vt:lpstr>
      <vt:lpstr>Course Policies</vt:lpstr>
      <vt:lpstr>Design of Experiments</vt:lpstr>
      <vt:lpstr>The elements of research</vt:lpstr>
      <vt:lpstr>The Basic Principles of DOE</vt:lpstr>
      <vt:lpstr>Principles of experimental design</vt:lpstr>
      <vt:lpstr>1- Replication</vt:lpstr>
      <vt:lpstr>2- Randomization</vt:lpstr>
      <vt:lpstr>3- Control</vt:lpstr>
      <vt:lpstr>Completely randomized design  (CRD)</vt:lpstr>
      <vt:lpstr>randomized Complete Block design (RCBD)</vt:lpstr>
      <vt:lpstr>Strategy of Experimentation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AGST 5014 Design of Experiments</dc:title>
  <dc:creator>Samuel B Fernandes</dc:creator>
  <cp:lastModifiedBy>Samuel B Fernandes</cp:lastModifiedBy>
  <cp:revision>5</cp:revision>
  <dcterms:created xsi:type="dcterms:W3CDTF">2023-01-18T15:13:03Z</dcterms:created>
  <dcterms:modified xsi:type="dcterms:W3CDTF">2023-01-18T16:41:27Z</dcterms:modified>
</cp:coreProperties>
</file>