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8" r:id="rId2"/>
    <p:sldId id="363" r:id="rId3"/>
    <p:sldId id="337" r:id="rId4"/>
    <p:sldId id="33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64" r:id="rId14"/>
    <p:sldId id="360" r:id="rId15"/>
    <p:sldId id="341" r:id="rId16"/>
    <p:sldId id="342" r:id="rId17"/>
    <p:sldId id="343" r:id="rId18"/>
    <p:sldId id="344" r:id="rId19"/>
    <p:sldId id="366" r:id="rId20"/>
    <p:sldId id="367" r:id="rId21"/>
    <p:sldId id="365" r:id="rId22"/>
    <p:sldId id="361" r:id="rId23"/>
    <p:sldId id="362" r:id="rId24"/>
    <p:sldId id="346" r:id="rId25"/>
    <p:sldId id="338" r:id="rId26"/>
    <p:sldId id="340" r:id="rId27"/>
    <p:sldId id="368" r:id="rId28"/>
    <p:sldId id="347" r:id="rId29"/>
    <p:sldId id="348" r:id="rId30"/>
    <p:sldId id="349" r:id="rId31"/>
    <p:sldId id="350" r:id="rId32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69696"/>
    <a:srgbClr val="FFF6DD"/>
    <a:srgbClr val="FFEBCD"/>
    <a:srgbClr val="FFFAF3"/>
    <a:srgbClr val="CC3300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77206" autoAdjust="0"/>
  </p:normalViewPr>
  <p:slideViewPr>
    <p:cSldViewPr snapToGrid="0">
      <p:cViewPr varScale="1">
        <p:scale>
          <a:sx n="103" d="100"/>
          <a:sy n="103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ACA0-1873-47A3-960B-C1FC0FC45A8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8B6F-7B37-4B42-A944-39D2344A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Eta-abstraction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Questiton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Problems: academic or not—want to address</a:t>
            </a:r>
            <a:r>
              <a:rPr lang="en-US" baseline="0" dirty="0"/>
              <a:t> things before </a:t>
            </a:r>
            <a:r>
              <a:rPr lang="en-US" baseline="0"/>
              <a:t>they get out of hand.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35302"/>
            <a:ext cx="7886700" cy="1989667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001698"/>
            <a:ext cx="78867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4001"/>
            <a:ext cx="1478756" cy="40362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4001"/>
            <a:ext cx="4321969" cy="4036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674"/>
            <a:ext cx="7886700" cy="11046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9757"/>
            <a:ext cx="7886700" cy="39672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009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7174"/>
            <a:ext cx="7886700" cy="394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D8C-FA9B-4035-BA67-3C672491802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66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00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Plumlee@unh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61" y="1678252"/>
            <a:ext cx="8794678" cy="1989667"/>
          </a:xfrm>
        </p:spPr>
        <p:txBody>
          <a:bodyPr>
            <a:normAutofit/>
          </a:bodyPr>
          <a:lstStyle/>
          <a:p>
            <a:r>
              <a:rPr lang="en-US" dirty="0"/>
              <a:t>Programming Language Concepts and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4648"/>
            <a:ext cx="7886700" cy="1652598"/>
          </a:xfrm>
        </p:spPr>
        <p:txBody>
          <a:bodyPr>
            <a:normAutofit/>
          </a:bodyPr>
          <a:lstStyle/>
          <a:p>
            <a:r>
              <a:rPr lang="en-US" sz="2400" dirty="0"/>
              <a:t>CS 671</a:t>
            </a:r>
          </a:p>
          <a:p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40889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391-432A-4BBC-8123-B4B5BC0F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FC6-3834-479D-9510-29F736E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…and here’s another with </a:t>
            </a:r>
            <a:r>
              <a:rPr lang="en-US" b="1" dirty="0"/>
              <a:t>lazy evaluation</a:t>
            </a:r>
            <a:r>
              <a:rPr lang="en-US" dirty="0"/>
              <a:t>,</a:t>
            </a:r>
            <a:br>
              <a:rPr lang="en-US" dirty="0"/>
            </a:br>
            <a:r>
              <a:rPr lang="el-GR" b="1" dirty="0"/>
              <a:t>η</a:t>
            </a:r>
            <a:r>
              <a:rPr lang="en-US" b="1" dirty="0"/>
              <a:t>-abstraction</a:t>
            </a:r>
            <a:r>
              <a:rPr lang="en-US" dirty="0"/>
              <a:t>, and more </a:t>
            </a:r>
            <a:r>
              <a:rPr lang="en-US" b="1" dirty="0"/>
              <a:t>higher-order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5D19-CA61-4947-8027-B9DADBE8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7" y="2686745"/>
            <a:ext cx="7582958" cy="261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74CEB-8B8B-47AC-83BE-D4C44344D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42" y="3592270"/>
            <a:ext cx="7582958" cy="201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225FF-B4ED-4327-8E2C-C4B5D3A5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042" y="4237667"/>
            <a:ext cx="760201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08524 -0.0772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3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DC53-06ED-41C9-9B49-243F476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C262-C43E-4302-B983-FE6B42DA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have that, you can look for the same features and patterns in other languages!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8A799-FBA9-44B9-8822-6AF6F5C5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4440"/>
            <a:ext cx="7582958" cy="259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C117D-6282-4B33-9FE8-1A324E31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58" y="4385243"/>
            <a:ext cx="761153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A85-9336-4553-89AB-5C90F19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C4D5-6D59-47F6-A984-B32CA0F7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This is not an intro to Scala course</a:t>
            </a:r>
          </a:p>
          <a:p>
            <a:r>
              <a:rPr lang="en-US" dirty="0"/>
              <a:t>Learning outcomes are </a:t>
            </a:r>
            <a:r>
              <a:rPr lang="en-US" b="1" dirty="0"/>
              <a:t>programming language features</a:t>
            </a:r>
            <a:r>
              <a:rPr lang="en-US" dirty="0"/>
              <a:t> as exist in many languages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Closures, lazy evaluation, pattern matching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(Tail) recursion, persistent structures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Inheritance, polymorphism, data encapsulation,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Mixins</a:t>
            </a:r>
            <a:r>
              <a:rPr lang="en-US" dirty="0">
                <a:solidFill>
                  <a:schemeClr val="accent1"/>
                </a:solidFill>
              </a:rPr>
              <a:t>”, threads, futures, promises, …</a:t>
            </a:r>
          </a:p>
          <a:p>
            <a:r>
              <a:rPr lang="en-US" dirty="0"/>
              <a:t>We’re just focusing on Scala to do all this</a:t>
            </a:r>
          </a:p>
        </p:txBody>
      </p:sp>
    </p:spTree>
    <p:extLst>
      <p:ext uri="{BB962C8B-B14F-4D97-AF65-F5344CB8AC3E}">
        <p14:creationId xmlns:p14="http://schemas.microsoft.com/office/powerpoint/2010/main" val="18399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</a:rPr>
              <a:t>Goals/approach of the course</a:t>
            </a:r>
          </a:p>
          <a:p>
            <a:r>
              <a:rPr lang="en-US" dirty="0"/>
              <a:t>Course requirements, structure</a:t>
            </a:r>
          </a:p>
          <a:p>
            <a:r>
              <a:rPr lang="en-US" dirty="0">
                <a:solidFill>
                  <a:srgbClr val="969696"/>
                </a:solidFill>
              </a:rPr>
              <a:t>Advice</a:t>
            </a:r>
          </a:p>
          <a:p>
            <a:r>
              <a:rPr lang="en-US" dirty="0">
                <a:solidFill>
                  <a:srgbClr val="969696"/>
                </a:solidFill>
              </a:rPr>
              <a:t>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354520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745C-0D83-4F6F-B23C-67144976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E9C3-111C-42C0-AD97-ACA080EB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Complete CS 515 &amp; 520 w/ C- or better </a:t>
            </a:r>
            <a:r>
              <a:rPr lang="en-US" b="1" i="1" dirty="0"/>
              <a:t>before</a:t>
            </a:r>
            <a:r>
              <a:rPr lang="en-US" dirty="0"/>
              <a:t> taking this course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r>
              <a:rPr lang="en-US" dirty="0"/>
              <a:t>Have some </a:t>
            </a:r>
            <a:r>
              <a:rPr lang="en-US" b="1" dirty="0"/>
              <a:t>Java</a:t>
            </a:r>
            <a:r>
              <a:rPr lang="en-US" dirty="0"/>
              <a:t> experience </a:t>
            </a:r>
            <a:r>
              <a:rPr lang="en-US" sz="2800" dirty="0">
                <a:solidFill>
                  <a:schemeClr val="accent1"/>
                </a:solidFill>
              </a:rPr>
              <a:t>(CS 415/416, 619)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Have good skills in…</a:t>
            </a:r>
          </a:p>
          <a:p>
            <a:pPr lvl="1"/>
            <a:r>
              <a:rPr lang="en-US" dirty="0"/>
              <a:t>Procedural programming </a:t>
            </a:r>
            <a:r>
              <a:rPr lang="en-US" sz="2400" i="1" dirty="0">
                <a:solidFill>
                  <a:schemeClr val="accent1"/>
                </a:solidFill>
              </a:rPr>
              <a:t>(incremental development)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Debugging </a:t>
            </a:r>
            <a:r>
              <a:rPr lang="en-US" sz="2400" i="1" dirty="0">
                <a:solidFill>
                  <a:schemeClr val="accent1"/>
                </a:solidFill>
              </a:rPr>
              <a:t>(as you develop each part)</a:t>
            </a:r>
          </a:p>
          <a:p>
            <a:pPr lvl="1"/>
            <a:r>
              <a:rPr lang="en-US" dirty="0"/>
              <a:t>Testing </a:t>
            </a:r>
            <a:r>
              <a:rPr lang="en-US" sz="2400" i="1" dirty="0">
                <a:solidFill>
                  <a:schemeClr val="accent1"/>
                </a:solidFill>
              </a:rPr>
              <a:t>(writing your own, as you go)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*or equivalent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b="1" dirty="0"/>
              <a:t>Programming assignments </a:t>
            </a:r>
            <a:r>
              <a:rPr lang="en-US" dirty="0"/>
              <a:t>(~50%)</a:t>
            </a:r>
          </a:p>
          <a:p>
            <a:pPr lvl="1"/>
            <a:r>
              <a:rPr lang="en-US" dirty="0"/>
              <a:t>First due-date starts at Wednesday (may move)</a:t>
            </a:r>
          </a:p>
          <a:p>
            <a:pPr lvl="1"/>
            <a:r>
              <a:rPr lang="en-US" dirty="0"/>
              <a:t>Resubmissions possible for partial credit</a:t>
            </a:r>
          </a:p>
          <a:p>
            <a:pPr lvl="1"/>
            <a:r>
              <a:rPr lang="en-US" dirty="0"/>
              <a:t>Focus on Scala so have enough time to get to more powerful language features(!)</a:t>
            </a:r>
          </a:p>
          <a:p>
            <a:r>
              <a:rPr lang="en-US" b="1" dirty="0"/>
              <a:t>Quizzes </a:t>
            </a:r>
            <a:r>
              <a:rPr lang="en-US" dirty="0"/>
              <a:t>nearly weekly (~30%)</a:t>
            </a:r>
          </a:p>
          <a:p>
            <a:r>
              <a:rPr lang="en-US" b="1" dirty="0"/>
              <a:t>Final exam </a:t>
            </a:r>
            <a:r>
              <a:rPr lang="en-US" dirty="0"/>
              <a:t>on July 29 (~20%)</a:t>
            </a:r>
          </a:p>
        </p:txBody>
      </p:sp>
    </p:spTree>
    <p:extLst>
      <p:ext uri="{BB962C8B-B14F-4D97-AF65-F5344CB8AC3E}">
        <p14:creationId xmlns:p14="http://schemas.microsoft.com/office/powerpoint/2010/main" val="12038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as teaching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involve aspects </a:t>
            </a:r>
            <a:r>
              <a:rPr lang="en-US" i="1" dirty="0"/>
              <a:t>not</a:t>
            </a:r>
            <a:r>
              <a:rPr lang="en-US" dirty="0"/>
              <a:t> covered in class</a:t>
            </a:r>
          </a:p>
          <a:p>
            <a:r>
              <a:rPr lang="en-US" dirty="0"/>
              <a:t>You are </a:t>
            </a:r>
            <a:r>
              <a:rPr lang="en-US" i="1" dirty="0"/>
              <a:t>expected</a:t>
            </a:r>
            <a:r>
              <a:rPr lang="en-US" dirty="0"/>
              <a:t> to face difficulties and use the resources you have to overcome them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Discord, office hours, class time</a:t>
            </a:r>
          </a:p>
          <a:p>
            <a:r>
              <a:rPr lang="en-US" dirty="0"/>
              <a:t>Submit pretty-printed PDF code w/ question on Canvas, I’ll answer afterward</a:t>
            </a:r>
          </a:p>
          <a:p>
            <a:r>
              <a:rPr lang="en-US" dirty="0"/>
              <a:t>Solutions to assignments discussed afterward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Please do not record, screenshot, etc.</a:t>
            </a:r>
          </a:p>
        </p:txBody>
      </p:sp>
    </p:spTree>
    <p:extLst>
      <p:ext uri="{BB962C8B-B14F-4D97-AF65-F5344CB8AC3E}">
        <p14:creationId xmlns:p14="http://schemas.microsoft.com/office/powerpoint/2010/main" val="12176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</a:t>
            </a:r>
            <a:r>
              <a:rPr lang="en-US" dirty="0"/>
              <a:t> design/algorithms provided via GitLab</a:t>
            </a:r>
          </a:p>
          <a:p>
            <a:r>
              <a:rPr lang="en-US" b="1" dirty="0"/>
              <a:t>Sub</a:t>
            </a:r>
            <a:r>
              <a:rPr lang="en-US" dirty="0"/>
              <a:t>-design/algorithms left to you</a:t>
            </a:r>
          </a:p>
          <a:p>
            <a:r>
              <a:rPr lang="en-US" dirty="0"/>
              <a:t>Tentative plan:</a:t>
            </a:r>
          </a:p>
          <a:p>
            <a:pPr marL="342900" lvl="1" indent="0">
              <a:buNone/>
            </a:pPr>
            <a:r>
              <a:rPr lang="en-US" dirty="0"/>
              <a:t>1.     Simple object-oriented (using Scala objects)</a:t>
            </a:r>
          </a:p>
          <a:p>
            <a:pPr marL="342900" lvl="1" indent="0">
              <a:buNone/>
            </a:pPr>
            <a:r>
              <a:rPr lang="en-US" dirty="0"/>
              <a:t>2/3. Simple/Advanced functional</a:t>
            </a:r>
          </a:p>
          <a:p>
            <a:pPr marL="342900" lvl="1" indent="0">
              <a:buNone/>
            </a:pPr>
            <a:r>
              <a:rPr lang="en-US" dirty="0"/>
              <a:t>4.     Advanced object-oriented</a:t>
            </a:r>
          </a:p>
          <a:p>
            <a:pPr marL="342900" lvl="1" indent="0">
              <a:buNone/>
            </a:pPr>
            <a:r>
              <a:rPr lang="en-US" dirty="0"/>
              <a:t>5.     Concurrency</a:t>
            </a:r>
          </a:p>
        </p:txBody>
      </p:sp>
    </p:spTree>
    <p:extLst>
      <p:ext uri="{BB962C8B-B14F-4D97-AF65-F5344CB8AC3E}">
        <p14:creationId xmlns:p14="http://schemas.microsoft.com/office/powerpoint/2010/main" val="5726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grades (~50%)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b="1" dirty="0"/>
              <a:t>functional testing</a:t>
            </a:r>
            <a:r>
              <a:rPr lang="en-US" dirty="0"/>
              <a:t> &amp; </a:t>
            </a:r>
            <a:r>
              <a:rPr lang="en-US" b="1" dirty="0"/>
              <a:t>performance</a:t>
            </a:r>
          </a:p>
          <a:p>
            <a:r>
              <a:rPr lang="en-US" dirty="0"/>
              <a:t>Grading </a:t>
            </a:r>
            <a:r>
              <a:rPr lang="en-US" b="1" dirty="0"/>
              <a:t>tests become public</a:t>
            </a:r>
            <a:r>
              <a:rPr lang="en-US" dirty="0"/>
              <a:t> after 1</a:t>
            </a:r>
            <a:r>
              <a:rPr lang="en-US" baseline="30000" dirty="0"/>
              <a:t>st</a:t>
            </a:r>
            <a:r>
              <a:rPr lang="en-US" dirty="0"/>
              <a:t> submit</a:t>
            </a:r>
          </a:p>
          <a:p>
            <a:r>
              <a:rPr lang="en-US" b="1" dirty="0"/>
              <a:t>Resubmission allowed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Grading calculation (</a:t>
            </a:r>
            <a:r>
              <a:rPr lang="en-US" i="1" dirty="0"/>
              <a:t>F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grade, </a:t>
            </a:r>
            <a:r>
              <a:rPr lang="en-US" i="1" dirty="0"/>
              <a:t>S</a:t>
            </a:r>
            <a:r>
              <a:rPr lang="en-US" dirty="0"/>
              <a:t> = 2</a:t>
            </a:r>
            <a:r>
              <a:rPr lang="en-US" baseline="30000" dirty="0"/>
              <a:t>nd</a:t>
            </a:r>
            <a:r>
              <a:rPr lang="en-US" dirty="0"/>
              <a:t> grade):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≥ </a:t>
            </a:r>
            <a:r>
              <a:rPr lang="en-US" i="1" dirty="0"/>
              <a:t>S</a:t>
            </a:r>
            <a:r>
              <a:rPr lang="en-US" dirty="0"/>
              <a:t>, keep </a:t>
            </a:r>
            <a:r>
              <a:rPr lang="en-US" i="1" dirty="0"/>
              <a:t>F</a:t>
            </a:r>
          </a:p>
          <a:p>
            <a:pPr lvl="2"/>
            <a:r>
              <a:rPr lang="en-US" dirty="0"/>
              <a:t>Otherwise, it’s </a:t>
            </a:r>
            <a:r>
              <a:rPr lang="en-US" i="1" dirty="0"/>
              <a:t>S</a:t>
            </a:r>
            <a:r>
              <a:rPr lang="en-US" dirty="0"/>
              <a:t> ∙ 80% + </a:t>
            </a:r>
            <a:r>
              <a:rPr lang="en-US" i="1" dirty="0"/>
              <a:t>F </a:t>
            </a:r>
            <a:r>
              <a:rPr lang="en-US" dirty="0"/>
              <a:t>∙ 20%</a:t>
            </a:r>
          </a:p>
          <a:p>
            <a:r>
              <a:rPr lang="en-US" b="1" u="sng" dirty="0"/>
              <a:t>No late submissions!</a:t>
            </a:r>
          </a:p>
          <a:p>
            <a:r>
              <a:rPr lang="en-US" dirty="0"/>
              <a:t>Any submission that passes no test gets </a:t>
            </a:r>
            <a:r>
              <a:rPr lang="en-US" b="1" dirty="0"/>
              <a:t>zero!</a:t>
            </a:r>
          </a:p>
        </p:txBody>
      </p:sp>
    </p:spTree>
    <p:extLst>
      <p:ext uri="{BB962C8B-B14F-4D97-AF65-F5344CB8AC3E}">
        <p14:creationId xmlns:p14="http://schemas.microsoft.com/office/powerpoint/2010/main" val="5048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15D-FD7D-4F6F-BAD5-9C9D0B1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 (~30%)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B423-4156-43E6-B98B-02276531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Quizzes will likely be…</a:t>
            </a:r>
          </a:p>
          <a:p>
            <a:pPr lvl="1"/>
            <a:r>
              <a:rPr lang="en-US" dirty="0"/>
              <a:t>Online, during class time</a:t>
            </a:r>
          </a:p>
          <a:p>
            <a:pPr lvl="1"/>
            <a:r>
              <a:rPr lang="en-US" dirty="0"/>
              <a:t>Formatted like a written, in-class quiz</a:t>
            </a:r>
          </a:p>
          <a:p>
            <a:pPr lvl="1"/>
            <a:r>
              <a:rPr lang="en-US" dirty="0"/>
              <a:t>Short</a:t>
            </a:r>
          </a:p>
          <a:p>
            <a:pPr marL="685800" lvl="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Although you may have some time to check some coding-oriented answers, count on answering the questions based on your understanding and quick references to your notes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Goals/approach of the course</a:t>
            </a:r>
          </a:p>
          <a:p>
            <a:r>
              <a:rPr lang="en-US" dirty="0"/>
              <a:t>Course requirements, structure</a:t>
            </a:r>
          </a:p>
          <a:p>
            <a:r>
              <a:rPr lang="en-US" dirty="0"/>
              <a:t>Advice</a:t>
            </a:r>
          </a:p>
          <a:p>
            <a:r>
              <a:rPr lang="en-US" dirty="0"/>
              <a:t>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12921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15D-FD7D-4F6F-BAD5-9C9D0B1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(20%)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B423-4156-43E6-B98B-02276531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exam will </a:t>
            </a:r>
            <a:r>
              <a:rPr lang="en-US" i="1" dirty="0"/>
              <a:t>also</a:t>
            </a:r>
            <a:r>
              <a:rPr lang="en-US" dirty="0"/>
              <a:t> likely be…</a:t>
            </a:r>
          </a:p>
          <a:p>
            <a:pPr lvl="1"/>
            <a:r>
              <a:rPr lang="en-US" dirty="0"/>
              <a:t>Online, during class time (last scheduled day)</a:t>
            </a:r>
          </a:p>
          <a:p>
            <a:pPr lvl="1"/>
            <a:r>
              <a:rPr lang="en-US" dirty="0"/>
              <a:t>Formatted like a written, in-class exam</a:t>
            </a:r>
          </a:p>
          <a:p>
            <a:pPr lvl="1"/>
            <a:r>
              <a:rPr lang="en-US" dirty="0"/>
              <a:t>Somewhat long &amp; detailed, still… </a:t>
            </a:r>
          </a:p>
          <a:p>
            <a:pPr marL="685800" lvl="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Although you may have some time to check some coding-oriented answers, count on answering the questions based on your understanding and quick references to your notes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</a:rPr>
              <a:t>Goals/approach of the course</a:t>
            </a:r>
          </a:p>
          <a:p>
            <a:r>
              <a:rPr lang="en-US" dirty="0">
                <a:solidFill>
                  <a:srgbClr val="969696"/>
                </a:solidFill>
              </a:rPr>
              <a:t>Course requirements, structure</a:t>
            </a:r>
          </a:p>
          <a:p>
            <a:r>
              <a:rPr lang="en-US" dirty="0"/>
              <a:t>Advice</a:t>
            </a:r>
          </a:p>
          <a:p>
            <a:r>
              <a:rPr lang="en-US" dirty="0">
                <a:solidFill>
                  <a:srgbClr val="969696"/>
                </a:solidFill>
              </a:rPr>
              <a:t>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99885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571-E8C2-486C-BC7E-67454163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getting a good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49C8-D797-49A7-8FD3-D92DD527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</a:t>
            </a:r>
            <a:r>
              <a:rPr lang="en-US" b="1" dirty="0"/>
              <a:t>efficiently</a:t>
            </a:r>
          </a:p>
          <a:p>
            <a:pPr lvl="1"/>
            <a:r>
              <a:rPr lang="en-US" dirty="0"/>
              <a:t>No distractions (TV, phone notifications, etc.)</a:t>
            </a:r>
          </a:p>
          <a:p>
            <a:pPr lvl="1"/>
            <a:r>
              <a:rPr lang="en-US" dirty="0"/>
              <a:t>Start coding early, break time into chunks (&lt;2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Keep fed, hydrated, rested</a:t>
            </a:r>
          </a:p>
          <a:p>
            <a:pPr lvl="1"/>
            <a:r>
              <a:rPr lang="en-US" dirty="0"/>
              <a:t>Avoid guess-and-check</a:t>
            </a:r>
          </a:p>
          <a:p>
            <a:pPr lvl="1"/>
            <a:r>
              <a:rPr lang="en-US" dirty="0"/>
              <a:t>Consider keeping a coding journal</a:t>
            </a:r>
          </a:p>
          <a:p>
            <a:pPr lvl="1"/>
            <a:r>
              <a:rPr lang="en-US" dirty="0"/>
              <a:t>Don’t copy-and-paste code (refactor)</a:t>
            </a:r>
          </a:p>
          <a:p>
            <a:r>
              <a:rPr lang="en-US" b="1" dirty="0"/>
              <a:t>Read</a:t>
            </a:r>
            <a:r>
              <a:rPr lang="en-US" dirty="0"/>
              <a:t> assignment </a:t>
            </a:r>
            <a:r>
              <a:rPr lang="en-US" b="1" dirty="0"/>
              <a:t>specs </a:t>
            </a:r>
            <a:r>
              <a:rPr lang="en-US" dirty="0"/>
              <a:t>&amp;</a:t>
            </a:r>
            <a:r>
              <a:rPr lang="en-US" b="1" dirty="0"/>
              <a:t> handouts</a:t>
            </a:r>
            <a:r>
              <a:rPr lang="en-US" dirty="0"/>
              <a:t>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7833-BF7B-46CF-939D-619065D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good-grade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ABD-85C2-4ABD-AC5F-6B303B48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</a:t>
            </a:r>
            <a:r>
              <a:rPr lang="en-US" dirty="0"/>
              <a:t> me in class and </a:t>
            </a:r>
            <a:r>
              <a:rPr lang="en-US" b="1" dirty="0"/>
              <a:t>ask questions</a:t>
            </a:r>
          </a:p>
          <a:p>
            <a:pPr lvl="1"/>
            <a:r>
              <a:rPr lang="en-US" dirty="0"/>
              <a:t>Log in, keep camera on if feasible</a:t>
            </a:r>
          </a:p>
          <a:p>
            <a:pPr lvl="1"/>
            <a:r>
              <a:rPr lang="en-US" dirty="0"/>
              <a:t>Stay focused on course content</a:t>
            </a:r>
          </a:p>
          <a:p>
            <a:pPr lvl="1"/>
            <a:r>
              <a:rPr lang="en-US" dirty="0"/>
              <a:t>Speak up (voice and/or chat)</a:t>
            </a:r>
          </a:p>
          <a:p>
            <a:r>
              <a:rPr lang="en-US" dirty="0"/>
              <a:t>Use </a:t>
            </a:r>
            <a:r>
              <a:rPr lang="en-US" b="1" dirty="0"/>
              <a:t>Discord</a:t>
            </a:r>
            <a:r>
              <a:rPr lang="en-US" dirty="0"/>
              <a:t> to ask </a:t>
            </a:r>
            <a:r>
              <a:rPr lang="en-US" b="1" dirty="0"/>
              <a:t>more questions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public </a:t>
            </a:r>
            <a:r>
              <a:rPr lang="en-US" b="1" dirty="0"/>
              <a:t>text channels </a:t>
            </a:r>
            <a:r>
              <a:rPr lang="en-US" dirty="0"/>
              <a:t>as often as possible</a:t>
            </a:r>
          </a:p>
          <a:p>
            <a:pPr lvl="2"/>
            <a:r>
              <a:rPr lang="en-US" dirty="0"/>
              <a:t>So others may answer and all can benefit from answer</a:t>
            </a:r>
          </a:p>
          <a:p>
            <a:pPr lvl="1"/>
            <a:r>
              <a:rPr lang="en-US" dirty="0"/>
              <a:t>Schedule voice chat for specific tech. issues</a:t>
            </a:r>
          </a:p>
        </p:txBody>
      </p:sp>
    </p:spTree>
    <p:extLst>
      <p:ext uri="{BB962C8B-B14F-4D97-AF65-F5344CB8AC3E}">
        <p14:creationId xmlns:p14="http://schemas.microsoft.com/office/powerpoint/2010/main" val="16142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i="1" dirty="0"/>
              <a:t>somebody</a:t>
            </a:r>
            <a:r>
              <a:rPr lang="en-US" dirty="0"/>
              <a:t> to discuss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(academic or non-academic)</a:t>
            </a:r>
            <a:r>
              <a:rPr lang="en-US" dirty="0"/>
              <a:t> problem </a:t>
            </a:r>
            <a:r>
              <a:rPr lang="en-US" b="1" i="1" dirty="0"/>
              <a:t>before</a:t>
            </a:r>
            <a:r>
              <a:rPr lang="en-US" dirty="0"/>
              <a:t> it gets out of hand</a:t>
            </a:r>
          </a:p>
          <a:p>
            <a:pPr lvl="1"/>
            <a:r>
              <a:rPr lang="en-US" dirty="0"/>
              <a:t>Me</a:t>
            </a:r>
          </a:p>
          <a:p>
            <a:pPr lvl="1"/>
            <a:r>
              <a:rPr lang="en-US" dirty="0"/>
              <a:t>Your academic advisor</a:t>
            </a:r>
          </a:p>
          <a:p>
            <a:pPr lvl="1"/>
            <a:r>
              <a:rPr lang="en-US" dirty="0"/>
              <a:t>Department chair</a:t>
            </a:r>
          </a:p>
          <a:p>
            <a:pPr lvl="1"/>
            <a:r>
              <a:rPr lang="en-US" dirty="0"/>
              <a:t>Counselor (PACS)</a:t>
            </a:r>
          </a:p>
          <a:p>
            <a:pPr lvl="1"/>
            <a:r>
              <a:rPr lang="en-US" dirty="0"/>
              <a:t>Associate Dean</a:t>
            </a:r>
          </a:p>
          <a:p>
            <a:pPr marL="0" indent="0">
              <a:buNone/>
            </a:pPr>
            <a:r>
              <a:rPr lang="en-US" dirty="0"/>
              <a:t>Even if you pick the wrong person to start!</a:t>
            </a:r>
          </a:p>
        </p:txBody>
      </p:sp>
    </p:spTree>
    <p:extLst>
      <p:ext uri="{BB962C8B-B14F-4D97-AF65-F5344CB8AC3E}">
        <p14:creationId xmlns:p14="http://schemas.microsoft.com/office/powerpoint/2010/main" val="36448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</a:t>
            </a:r>
          </a:p>
          <a:p>
            <a:r>
              <a:rPr lang="en-US" dirty="0"/>
              <a:t>GitLab (see documents from Canvas)</a:t>
            </a:r>
          </a:p>
          <a:p>
            <a:r>
              <a:rPr lang="en-US" dirty="0"/>
              <a:t>Discord </a:t>
            </a:r>
          </a:p>
          <a:p>
            <a:r>
              <a:rPr lang="en-US" dirty="0"/>
              <a:t>My contact info</a:t>
            </a:r>
          </a:p>
          <a:p>
            <a:pPr marL="342900" lvl="1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2"/>
              </a:rPr>
              <a:t>Matthew.Plumlee@unh.edu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Office: Kingsbury W253, but mostly Discord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73" y="140666"/>
            <a:ext cx="7886700" cy="1104636"/>
          </a:xfrm>
        </p:spPr>
        <p:txBody>
          <a:bodyPr/>
          <a:lstStyle/>
          <a:p>
            <a:r>
              <a:rPr lang="en-US" dirty="0"/>
              <a:t>Reference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73" y="1329757"/>
            <a:ext cx="4972050" cy="3967202"/>
          </a:xfrm>
        </p:spPr>
        <p:txBody>
          <a:bodyPr/>
          <a:lstStyle/>
          <a:p>
            <a:r>
              <a:rPr lang="en-US" dirty="0"/>
              <a:t>Not a course text, just a reference</a:t>
            </a:r>
          </a:p>
          <a:p>
            <a:r>
              <a:rPr lang="en-US" dirty="0"/>
              <a:t>For something more like a textbook, see the HTML section in GitLab</a:t>
            </a:r>
          </a:p>
          <a:p>
            <a:r>
              <a:rPr lang="en-US" dirty="0"/>
              <a:t>Make sure you have these handy, and that you look at them each week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90ADDC-10D0-471E-87AC-41D2F61F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23" y="534459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FD72-0029-4A5E-9D46-ACC3230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F74-B11A-4325-B86D-0944714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</a:rPr>
              <a:t>Goals/approach of the course</a:t>
            </a:r>
          </a:p>
          <a:p>
            <a:r>
              <a:rPr lang="en-US" dirty="0">
                <a:solidFill>
                  <a:srgbClr val="969696"/>
                </a:solidFill>
              </a:rPr>
              <a:t>Course requirements, structure</a:t>
            </a:r>
          </a:p>
          <a:p>
            <a:r>
              <a:rPr lang="en-US" dirty="0">
                <a:solidFill>
                  <a:srgbClr val="969696"/>
                </a:solidFill>
              </a:rPr>
              <a:t>Advice</a:t>
            </a:r>
          </a:p>
          <a:p>
            <a:r>
              <a:rPr lang="en-US" dirty="0"/>
              <a:t>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821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Quizzes, exam must be done individually</a:t>
            </a:r>
          </a:p>
          <a:p>
            <a:r>
              <a:rPr lang="en-US" dirty="0"/>
              <a:t>Assignments must be solved individually</a:t>
            </a:r>
          </a:p>
          <a:p>
            <a:pPr lvl="1"/>
            <a:r>
              <a:rPr lang="en-US" dirty="0"/>
              <a:t>It is ok to discuss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specifications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(“What does he mean by, ‘The method returns the last entry?’ ”)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It is ok to discuss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sources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where you found general info on how to do things in Scala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ok to discuss </a:t>
            </a:r>
            <a:r>
              <a:rPr lang="en-US" b="1" dirty="0">
                <a:solidFill>
                  <a:srgbClr val="C00000"/>
                </a:solidFill>
              </a:rPr>
              <a:t>implementations</a:t>
            </a:r>
            <a:r>
              <a:rPr lang="en-US" dirty="0"/>
              <a:t>, </a:t>
            </a:r>
            <a:r>
              <a:rPr lang="en-US" i="1" dirty="0"/>
              <a:t>even informally. </a:t>
            </a:r>
            <a:r>
              <a:rPr lang="en-US" sz="2400" dirty="0">
                <a:solidFill>
                  <a:schemeClr val="accent1"/>
                </a:solidFill>
              </a:rPr>
              <a:t>(“How do you return the last entry?”)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Academic dishonesty includes…</a:t>
            </a:r>
          </a:p>
          <a:p>
            <a:pPr lvl="1"/>
            <a:r>
              <a:rPr lang="en-US" dirty="0"/>
              <a:t>Submitting code </a:t>
            </a:r>
            <a:r>
              <a:rPr lang="en-US" b="1" dirty="0"/>
              <a:t>from another student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</a:rPr>
              <a:t>or even something that looks structurally similar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Submitting code </a:t>
            </a:r>
            <a:r>
              <a:rPr lang="en-US" b="1" dirty="0"/>
              <a:t>from a sample solution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</a:rPr>
              <a:t>or even something that looks structurally similar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Using code w/out </a:t>
            </a:r>
            <a:r>
              <a:rPr lang="en-US" b="1" dirty="0"/>
              <a:t>proper attribution </a:t>
            </a:r>
            <a:r>
              <a:rPr lang="en-US" dirty="0"/>
              <a:t>of its source</a:t>
            </a:r>
          </a:p>
          <a:p>
            <a:pPr lvl="1"/>
            <a:r>
              <a:rPr lang="en-US" b="1" dirty="0"/>
              <a:t>Giving code </a:t>
            </a:r>
            <a:r>
              <a:rPr lang="en-US" dirty="0"/>
              <a:t>to another student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</a:rPr>
              <a:t>even as a “template”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</a:t>
            </a:r>
            <a:r>
              <a:rPr lang="en-US" b="1" i="1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“programming languages” course that…</a:t>
            </a:r>
          </a:p>
          <a:p>
            <a:pPr lvl="1"/>
            <a:r>
              <a:rPr lang="en-US" dirty="0"/>
              <a:t>Considers </a:t>
            </a:r>
            <a:r>
              <a:rPr lang="en-US" b="1" dirty="0"/>
              <a:t>many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Discusses their syntax and semantics</a:t>
            </a:r>
          </a:p>
          <a:p>
            <a:pPr lvl="1"/>
            <a:r>
              <a:rPr lang="en-US" dirty="0"/>
              <a:t>Covers lexical analysis and parsing</a:t>
            </a:r>
          </a:p>
          <a:p>
            <a:pPr lvl="1"/>
            <a:r>
              <a:rPr lang="en-US" dirty="0"/>
              <a:t>Includes detailed discussions of implementation issues, like…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Type checking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Exception handling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Inheritance, garbage collection, threads, …</a:t>
            </a:r>
          </a:p>
        </p:txBody>
      </p:sp>
    </p:spTree>
    <p:extLst>
      <p:ext uri="{BB962C8B-B14F-4D97-AF65-F5344CB8AC3E}">
        <p14:creationId xmlns:p14="http://schemas.microsoft.com/office/powerpoint/2010/main" val="1144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dishonesty is uncovered…</a:t>
            </a:r>
          </a:p>
          <a:p>
            <a:pPr lvl="1"/>
            <a:r>
              <a:rPr lang="en-US" dirty="0"/>
              <a:t>You will receive a </a:t>
            </a:r>
            <a:r>
              <a:rPr lang="en-US" b="1" dirty="0"/>
              <a:t>penalty</a:t>
            </a:r>
            <a:r>
              <a:rPr lang="en-US" dirty="0"/>
              <a:t>. It could be as light as a 0 for the assignment or as severe as a </a:t>
            </a:r>
            <a:r>
              <a:rPr lang="en-US" b="1" dirty="0"/>
              <a:t>failing grade for the course</a:t>
            </a:r>
            <a:r>
              <a:rPr lang="en-US" dirty="0"/>
              <a:t> (regardless of your grades).</a:t>
            </a:r>
          </a:p>
          <a:p>
            <a:pPr lvl="1"/>
            <a:r>
              <a:rPr lang="en-US" dirty="0"/>
              <a:t>A letter that explains the case will be sent to the Department Chair and to the Associate Dean</a:t>
            </a:r>
          </a:p>
          <a:p>
            <a:pPr lvl="2"/>
            <a:r>
              <a:rPr lang="en-US" dirty="0"/>
              <a:t>Especially on 2</a:t>
            </a:r>
            <a:r>
              <a:rPr lang="en-US" baseline="30000" dirty="0"/>
              <a:t>nd</a:t>
            </a:r>
            <a:r>
              <a:rPr lang="en-US" dirty="0"/>
              <a:t> offense, you may be </a:t>
            </a:r>
            <a:r>
              <a:rPr lang="en-US" b="1" dirty="0"/>
              <a:t>suspended</a:t>
            </a:r>
            <a:r>
              <a:rPr lang="en-US" dirty="0"/>
              <a:t> and/or </a:t>
            </a:r>
            <a:r>
              <a:rPr lang="en-US" b="1" dirty="0"/>
              <a:t>excluded</a:t>
            </a:r>
            <a:r>
              <a:rPr lang="en-US" dirty="0"/>
              <a:t> from the CS major and/or the College</a:t>
            </a:r>
          </a:p>
          <a:p>
            <a:pPr lvl="1"/>
            <a:r>
              <a:rPr lang="en-US" dirty="0"/>
              <a:t>A copy of the letter will be </a:t>
            </a:r>
            <a:r>
              <a:rPr lang="en-US" b="1" dirty="0"/>
              <a:t>put in your file</a:t>
            </a:r>
          </a:p>
        </p:txBody>
      </p:sp>
    </p:spTree>
    <p:extLst>
      <p:ext uri="{BB962C8B-B14F-4D97-AF65-F5344CB8AC3E}">
        <p14:creationId xmlns:p14="http://schemas.microsoft.com/office/powerpoint/2010/main" val="604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perspecitve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Scala…</a:t>
            </a:r>
          </a:p>
          <a:p>
            <a:pPr lvl="1"/>
            <a:r>
              <a:rPr lang="en-US" dirty="0"/>
              <a:t>Is inspired by Java, with similarities in syntax</a:t>
            </a:r>
          </a:p>
          <a:p>
            <a:pPr lvl="1"/>
            <a:r>
              <a:rPr lang="en-US" dirty="0"/>
              <a:t>Is compiled into Java bytecode, run on JVM</a:t>
            </a:r>
          </a:p>
          <a:p>
            <a:pPr lvl="1"/>
            <a:r>
              <a:rPr lang="en-US" dirty="0"/>
              <a:t>Integrates OO with functional programming</a:t>
            </a:r>
          </a:p>
          <a:p>
            <a:pPr lvl="1"/>
            <a:r>
              <a:rPr lang="en-US" dirty="0"/>
              <a:t>Is small, but complex and powerful</a:t>
            </a:r>
          </a:p>
          <a:p>
            <a:r>
              <a:rPr lang="en-US" dirty="0"/>
              <a:t>I am relatively new to Scala as well</a:t>
            </a:r>
          </a:p>
          <a:p>
            <a:pPr lvl="1"/>
            <a:r>
              <a:rPr lang="en-US" dirty="0"/>
              <a:t>Please </a:t>
            </a:r>
            <a:r>
              <a:rPr lang="en-US" b="1" dirty="0"/>
              <a:t>share what you learn </a:t>
            </a:r>
            <a:r>
              <a:rPr lang="en-US" dirty="0"/>
              <a:t>(esp. via Piazza)</a:t>
            </a:r>
          </a:p>
          <a:p>
            <a:pPr lvl="1"/>
            <a:r>
              <a:rPr lang="en-US" dirty="0"/>
              <a:t>I’ll try to point out similarities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5817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</a:t>
            </a:r>
            <a:r>
              <a:rPr lang="en-US" b="1" i="1" dirty="0"/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exploration</a:t>
            </a:r>
            <a:r>
              <a:rPr lang="en-US" dirty="0"/>
              <a:t> of the main (non-imperative) features of modern programming languages</a:t>
            </a:r>
          </a:p>
          <a:p>
            <a:r>
              <a:rPr lang="en-US" b="1" dirty="0"/>
              <a:t>Programming intensive</a:t>
            </a:r>
          </a:p>
          <a:p>
            <a:r>
              <a:rPr lang="en-US" dirty="0"/>
              <a:t>More </a:t>
            </a:r>
            <a:r>
              <a:rPr lang="en-US" b="1" dirty="0"/>
              <a:t>pragmatic</a:t>
            </a:r>
            <a:r>
              <a:rPr lang="en-US" dirty="0"/>
              <a:t> that theoretical</a:t>
            </a:r>
          </a:p>
          <a:p>
            <a:r>
              <a:rPr lang="en-US" dirty="0"/>
              <a:t>Centered around </a:t>
            </a:r>
            <a:r>
              <a:rPr lang="en-US" b="1" dirty="0"/>
              <a:t>one language</a:t>
            </a:r>
            <a:r>
              <a:rPr lang="en-US" dirty="0"/>
              <a:t>, not many</a:t>
            </a:r>
          </a:p>
          <a:p>
            <a:r>
              <a:rPr lang="en-US" b="1" dirty="0"/>
              <a:t>Usage-oriented</a:t>
            </a:r>
            <a:r>
              <a:rPr lang="en-US" dirty="0"/>
              <a:t> (leaves most discussion about implementation to CS 712—Compilers)</a:t>
            </a:r>
          </a:p>
        </p:txBody>
      </p:sp>
    </p:spTree>
    <p:extLst>
      <p:ext uri="{BB962C8B-B14F-4D97-AF65-F5344CB8AC3E}">
        <p14:creationId xmlns:p14="http://schemas.microsoft.com/office/powerpoint/2010/main" val="29626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A4A-6DCB-4D20-B1D3-4BFD893D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787F-C67B-46F5-8C12-BFD2CA6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Programming languages…</a:t>
            </a:r>
          </a:p>
          <a:p>
            <a:pPr lvl="1"/>
            <a:r>
              <a:rPr lang="en-US" dirty="0"/>
              <a:t>Are becoming more </a:t>
            </a:r>
            <a:r>
              <a:rPr lang="en-US" b="1" dirty="0"/>
              <a:t>complex</a:t>
            </a:r>
            <a:r>
              <a:rPr lang="en-US" dirty="0"/>
              <a:t>, difficult to use </a:t>
            </a:r>
            <a:r>
              <a:rPr lang="en-US" b="1" dirty="0"/>
              <a:t>effectively</a:t>
            </a:r>
            <a:r>
              <a:rPr lang="en-US" dirty="0"/>
              <a:t> (Java 16 is </a:t>
            </a:r>
            <a:r>
              <a:rPr lang="en-US" i="1" dirty="0"/>
              <a:t>not</a:t>
            </a:r>
            <a:r>
              <a:rPr lang="en-US" dirty="0"/>
              <a:t> Java 1!)</a:t>
            </a:r>
          </a:p>
          <a:p>
            <a:pPr lvl="1"/>
            <a:r>
              <a:rPr lang="en-US" dirty="0"/>
              <a:t>Are </a:t>
            </a:r>
            <a:r>
              <a:rPr lang="en-US" b="1" dirty="0"/>
              <a:t>multiplying</a:t>
            </a:r>
            <a:r>
              <a:rPr lang="en-US" dirty="0"/>
              <a:t> in niches (some are becoming very good at very specific kinds of things)</a:t>
            </a:r>
          </a:p>
          <a:p>
            <a:pPr lvl="2"/>
            <a:r>
              <a:rPr lang="en-US" dirty="0"/>
              <a:t>Have you seen the </a:t>
            </a:r>
            <a:r>
              <a:rPr lang="en-US" dirty="0">
                <a:hlinkClick r:id="rId2"/>
              </a:rPr>
              <a:t>TIOBE Index</a:t>
            </a:r>
            <a:r>
              <a:rPr lang="en-US" dirty="0"/>
              <a:t> recently?</a:t>
            </a:r>
          </a:p>
          <a:p>
            <a:pPr lvl="1"/>
            <a:r>
              <a:rPr lang="en-US" dirty="0"/>
              <a:t>Incorporate </a:t>
            </a:r>
            <a:r>
              <a:rPr lang="en-US" b="1" dirty="0"/>
              <a:t>more programming patterns</a:t>
            </a:r>
            <a:r>
              <a:rPr lang="en-US" dirty="0"/>
              <a:t>, even in mainstream languages </a:t>
            </a:r>
            <a:r>
              <a:rPr lang="en-US" dirty="0">
                <a:solidFill>
                  <a:schemeClr val="accent1"/>
                </a:solidFill>
              </a:rPr>
              <a:t>(not just OO patterns, but also functional, concurrent, …)</a:t>
            </a:r>
          </a:p>
        </p:txBody>
      </p:sp>
    </p:spTree>
    <p:extLst>
      <p:ext uri="{BB962C8B-B14F-4D97-AF65-F5344CB8AC3E}">
        <p14:creationId xmlns:p14="http://schemas.microsoft.com/office/powerpoint/2010/main" val="6408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316-61DA-453B-BA81-C2B5498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2C90-2E49-471C-805B-6A1EB0F2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programmer can…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complex</a:t>
            </a:r>
            <a:r>
              <a:rPr lang="en-US" dirty="0"/>
              <a:t> language </a:t>
            </a:r>
            <a:r>
              <a:rPr lang="en-US" i="1" dirty="0"/>
              <a:t>effectively</a:t>
            </a:r>
          </a:p>
          <a:p>
            <a:pPr lvl="1"/>
            <a:r>
              <a:rPr lang="en-US" dirty="0"/>
              <a:t>Recognize/use </a:t>
            </a:r>
            <a:r>
              <a:rPr lang="en-US" b="1" dirty="0"/>
              <a:t>classic features</a:t>
            </a:r>
            <a:r>
              <a:rPr lang="en-US" dirty="0"/>
              <a:t> in a </a:t>
            </a:r>
            <a:r>
              <a:rPr lang="en-US" i="1" dirty="0"/>
              <a:t>new language</a:t>
            </a:r>
          </a:p>
          <a:p>
            <a:pPr lvl="1"/>
            <a:r>
              <a:rPr lang="en-US" dirty="0"/>
              <a:t>Apply different </a:t>
            </a:r>
            <a:r>
              <a:rPr lang="en-US" b="1" dirty="0"/>
              <a:t>programming styles</a:t>
            </a:r>
            <a:r>
              <a:rPr lang="en-US" dirty="0"/>
              <a:t> to</a:t>
            </a:r>
            <a:br>
              <a:rPr lang="en-US" dirty="0"/>
            </a:br>
            <a:r>
              <a:rPr lang="en-US" i="1" dirty="0"/>
              <a:t>different problems</a:t>
            </a:r>
            <a:endParaRPr lang="en-US" dirty="0"/>
          </a:p>
          <a:p>
            <a:r>
              <a:rPr lang="en-US" dirty="0"/>
              <a:t>Illustration—Solve this problem…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F9E9E-B4C1-4F0E-8EC5-0B6FE532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8" y="4098408"/>
            <a:ext cx="638264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391-432A-4BBC-8123-B4B5BC0F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FC6-3834-479D-9510-29F736E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taught course in Java, JavaScript, Python, might not get much further than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F94-1792-4D54-A264-2B6B3E60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5" y="2302887"/>
            <a:ext cx="7659169" cy="2629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35AA1-5364-4236-A65A-F5069482E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0" b="1"/>
          <a:stretch/>
        </p:blipFill>
        <p:spPr>
          <a:xfrm>
            <a:off x="751942" y="2705797"/>
            <a:ext cx="7640116" cy="259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1A4D0-64D4-4E26-8540-192FDD62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67" y="3123838"/>
            <a:ext cx="7582958" cy="2591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A87BD-269A-4E7C-9CCE-25C9B0432A02}"/>
              </a:ext>
            </a:extLst>
          </p:cNvPr>
          <p:cNvSpPr txBox="1"/>
          <p:nvPr/>
        </p:nvSpPr>
        <p:spPr>
          <a:xfrm rot="20028815">
            <a:off x="5090643" y="4179581"/>
            <a:ext cx="37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These all look the same!</a:t>
            </a:r>
          </a:p>
        </p:txBody>
      </p:sp>
    </p:spTree>
    <p:extLst>
      <p:ext uri="{BB962C8B-B14F-4D97-AF65-F5344CB8AC3E}">
        <p14:creationId xmlns:p14="http://schemas.microsoft.com/office/powerpoint/2010/main" val="370326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391-432A-4BBC-8123-B4B5BC0F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FC6-3834-479D-9510-29F736E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Teaching in Scala, we may start the same…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BF116-857A-456D-B834-98F4F7D1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7" y="2686745"/>
            <a:ext cx="758295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391-432A-4BBC-8123-B4B5BC0F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FC6-3834-479D-9510-29F736E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…but we can go deeper. Here’s a solution once you understand </a:t>
            </a:r>
            <a:r>
              <a:rPr lang="en-US" b="1" dirty="0"/>
              <a:t>higher-order functions</a:t>
            </a:r>
            <a:r>
              <a:rPr lang="en-US" dirty="0"/>
              <a:t>, </a:t>
            </a:r>
            <a:r>
              <a:rPr lang="en-US" b="1" dirty="0"/>
              <a:t>lambdas</a:t>
            </a:r>
            <a:r>
              <a:rPr lang="en-US" dirty="0"/>
              <a:t>, and </a:t>
            </a:r>
            <a:r>
              <a:rPr lang="en-US" b="1" dirty="0"/>
              <a:t>for-comprehensions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65D19-CA61-4947-8027-B9DADBE8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7" y="2686745"/>
            <a:ext cx="7582958" cy="2610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74CEB-8B8B-47AC-83BE-D4C44344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42" y="3592270"/>
            <a:ext cx="758295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1373</Words>
  <Application>Microsoft Office PowerPoint</Application>
  <PresentationFormat>On-screen Show (16:10)</PresentationFormat>
  <Paragraphs>191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Programming Language Concepts and Features</vt:lpstr>
      <vt:lpstr>Outline</vt:lpstr>
      <vt:lpstr>What this course is not</vt:lpstr>
      <vt:lpstr>What this course is</vt:lpstr>
      <vt:lpstr>Why do it this way?</vt:lpstr>
      <vt:lpstr>Why does it matter?</vt:lpstr>
      <vt:lpstr>Why it matters (cont’d)</vt:lpstr>
      <vt:lpstr>Why it matters (cont’d)</vt:lpstr>
      <vt:lpstr>Why it matters (cont’d)</vt:lpstr>
      <vt:lpstr>Why it matters (cont’d)</vt:lpstr>
      <vt:lpstr>Why it matters (cont’d)</vt:lpstr>
      <vt:lpstr>Point again…</vt:lpstr>
      <vt:lpstr>Outline</vt:lpstr>
      <vt:lpstr>Prerequisites</vt:lpstr>
      <vt:lpstr>Grading structure</vt:lpstr>
      <vt:lpstr>Assignments as teaching tool</vt:lpstr>
      <vt:lpstr>Assignment structure</vt:lpstr>
      <vt:lpstr>Assignment grades (~50%)</vt:lpstr>
      <vt:lpstr>Quizzes (~30%)</vt:lpstr>
      <vt:lpstr>Final Exam (20%)</vt:lpstr>
      <vt:lpstr>Outline</vt:lpstr>
      <vt:lpstr>Advice for getting a good grade</vt:lpstr>
      <vt:lpstr>More good-grade advice</vt:lpstr>
      <vt:lpstr>Yet more advice</vt:lpstr>
      <vt:lpstr>Course Resources</vt:lpstr>
      <vt:lpstr>Reference Book</vt:lpstr>
      <vt:lpstr>Outline</vt:lpstr>
      <vt:lpstr>Academic Integrity</vt:lpstr>
      <vt:lpstr>Academic dishonesty</vt:lpstr>
      <vt:lpstr>Consequences of dishonesty</vt:lpstr>
      <vt:lpstr>Some perspecitve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CS619: Introduction</dc:title>
  <dc:creator>Plumlee, Matthew</dc:creator>
  <cp:lastModifiedBy>Matt Plumlee</cp:lastModifiedBy>
  <cp:revision>250</cp:revision>
  <dcterms:created xsi:type="dcterms:W3CDTF">2016-01-25T15:24:21Z</dcterms:created>
  <dcterms:modified xsi:type="dcterms:W3CDTF">2021-05-23T22:38:04Z</dcterms:modified>
</cp:coreProperties>
</file>