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363" r:id="rId3"/>
    <p:sldId id="351" r:id="rId4"/>
    <p:sldId id="364" r:id="rId5"/>
    <p:sldId id="365" r:id="rId6"/>
    <p:sldId id="366" r:id="rId7"/>
    <p:sldId id="367" r:id="rId8"/>
    <p:sldId id="368" r:id="rId9"/>
    <p:sldId id="369" r:id="rId10"/>
    <p:sldId id="371" r:id="rId11"/>
    <p:sldId id="370" r:id="rId12"/>
    <p:sldId id="372" r:id="rId13"/>
    <p:sldId id="373" r:id="rId14"/>
    <p:sldId id="374" r:id="rId15"/>
    <p:sldId id="375" r:id="rId16"/>
    <p:sldId id="376" r:id="rId1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69696"/>
    <a:srgbClr val="FFF6DD"/>
    <a:srgbClr val="FFEBCD"/>
    <a:srgbClr val="FFFAF3"/>
    <a:srgbClr val="CC3300"/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77206" autoAdjust="0"/>
  </p:normalViewPr>
  <p:slideViewPr>
    <p:cSldViewPr snapToGrid="0">
      <p:cViewPr varScale="1">
        <p:scale>
          <a:sx n="103" d="100"/>
          <a:sy n="103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ACA0-1873-47A3-960B-C1FC0FC45A8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B8B6F-7B37-4B42-A944-39D2344A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version is plenty for this course. Ultimate requires registration.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935302"/>
            <a:ext cx="7886700" cy="1989667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001698"/>
            <a:ext cx="78867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54001"/>
            <a:ext cx="1478756" cy="40362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54001"/>
            <a:ext cx="4321969" cy="40362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674"/>
            <a:ext cx="7886700" cy="11046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9757"/>
            <a:ext cx="7886700" cy="39672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267354"/>
            <a:ext cx="2900363" cy="302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67354"/>
            <a:ext cx="2900363" cy="302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009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7174"/>
            <a:ext cx="7886700" cy="3949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66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rgbClr val="00006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rgbClr val="00006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006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ew.Plumlee@unh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online.cs.unh.edu/log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unh.edu/~charpov/lib" TargetMode="External"/><Relationship Id="rId2" Type="http://schemas.openxmlformats.org/officeDocument/2006/relationships/hyperlink" Target="https://www.scala-sb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61" y="2285999"/>
            <a:ext cx="8794678" cy="1044851"/>
          </a:xfrm>
        </p:spPr>
        <p:txBody>
          <a:bodyPr>
            <a:normAutofit/>
          </a:bodyPr>
          <a:lstStyle/>
          <a:p>
            <a:r>
              <a:rPr lang="en-US" dirty="0"/>
              <a:t>Tools for the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4648"/>
            <a:ext cx="7886700" cy="1652598"/>
          </a:xfrm>
        </p:spPr>
        <p:txBody>
          <a:bodyPr>
            <a:normAutofit/>
          </a:bodyPr>
          <a:lstStyle/>
          <a:p>
            <a:r>
              <a:rPr lang="en-US" sz="2400" dirty="0"/>
              <a:t>CS 671</a:t>
            </a:r>
          </a:p>
        </p:txBody>
      </p:sp>
    </p:spTree>
    <p:extLst>
      <p:ext uri="{BB962C8B-B14F-4D97-AF65-F5344CB8AC3E}">
        <p14:creationId xmlns:p14="http://schemas.microsoft.com/office/powerpoint/2010/main" val="40889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F67E-A836-41CB-87A8-64FA3D50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to pretty-print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AB34-0882-4223-9472-4CFFAF28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assignments requires you to submit pretty-printed code for me to comment on </a:t>
            </a:r>
            <a:r>
              <a:rPr lang="en-US" sz="2800" dirty="0">
                <a:solidFill>
                  <a:schemeClr val="accent1"/>
                </a:solidFill>
              </a:rPr>
              <a:t>(by the </a:t>
            </a:r>
            <a:r>
              <a:rPr lang="en-US" sz="2800" b="1" dirty="0">
                <a:solidFill>
                  <a:schemeClr val="accent1"/>
                </a:solidFill>
              </a:rPr>
              <a:t>resubmission</a:t>
            </a:r>
            <a:r>
              <a:rPr lang="en-US" sz="2800" dirty="0">
                <a:solidFill>
                  <a:schemeClr val="accent1"/>
                </a:solidFill>
              </a:rPr>
              <a:t> deadline)</a:t>
            </a:r>
          </a:p>
          <a:p>
            <a:r>
              <a:rPr lang="en-US" dirty="0"/>
              <a:t>Options to generate:</a:t>
            </a:r>
          </a:p>
          <a:p>
            <a:pPr lvl="1"/>
            <a:r>
              <a:rPr lang="en-US" dirty="0"/>
              <a:t>Your IDE of choice</a:t>
            </a:r>
          </a:p>
          <a:p>
            <a:pPr lvl="1"/>
            <a:r>
              <a:rPr lang="en-US" dirty="0"/>
              <a:t>Command-line tool, like a2ps, </a:t>
            </a:r>
            <a:r>
              <a:rPr lang="en-US" dirty="0" err="1"/>
              <a:t>pandoc</a:t>
            </a:r>
            <a:r>
              <a:rPr lang="en-US" dirty="0"/>
              <a:t>, …</a:t>
            </a:r>
          </a:p>
          <a:p>
            <a:r>
              <a:rPr lang="en-US" dirty="0"/>
              <a:t>More details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en-US" dirty="0"/>
              <a:t> folder in GitLab repo</a:t>
            </a:r>
          </a:p>
        </p:txBody>
      </p:sp>
    </p:spTree>
    <p:extLst>
      <p:ext uri="{BB962C8B-B14F-4D97-AF65-F5344CB8AC3E}">
        <p14:creationId xmlns:p14="http://schemas.microsoft.com/office/powerpoint/2010/main" val="23182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D72-0029-4A5E-9D46-ACC3230F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9F74-B11A-4325-B86D-0944714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</a:rPr>
              <a:t>Communication tools</a:t>
            </a:r>
          </a:p>
          <a:p>
            <a:r>
              <a:rPr lang="en-US" dirty="0">
                <a:solidFill>
                  <a:srgbClr val="969696"/>
                </a:solidFill>
              </a:rPr>
              <a:t>Language tools</a:t>
            </a:r>
          </a:p>
          <a:p>
            <a:r>
              <a:rPr lang="en-US" dirty="0"/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401323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0FE3-2102-45F1-BD67-882B9BFE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student has own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ED3B-E497-4E09-954D-4A2C7202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are in the handout </a:t>
            </a:r>
            <a:r>
              <a:rPr lang="en-US" dirty="0">
                <a:solidFill>
                  <a:schemeClr val="accent1"/>
                </a:solidFill>
              </a:rPr>
              <a:t>gitlab_setup.pdf</a:t>
            </a:r>
          </a:p>
          <a:p>
            <a:r>
              <a:rPr lang="en-US" dirty="0"/>
              <a:t>Repository URL </a:t>
            </a:r>
            <a:r>
              <a:rPr lang="en-US" b="1" dirty="0"/>
              <a:t>must</a:t>
            </a:r>
            <a:r>
              <a:rPr lang="en-US" dirty="0"/>
              <a:t> be of the form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gitlab.cs.unh.edu/xxx/CS671-SUM2021.git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where 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dirty="0"/>
              <a:t> is your login ID</a:t>
            </a:r>
          </a:p>
          <a:p>
            <a:r>
              <a:rPr lang="en-US" dirty="0"/>
              <a:t>Repositor must…</a:t>
            </a:r>
          </a:p>
          <a:p>
            <a:pPr lvl="1"/>
            <a:r>
              <a:rPr lang="en-US" dirty="0"/>
              <a:t>Be </a:t>
            </a:r>
            <a:r>
              <a:rPr lang="en-US" b="1" dirty="0"/>
              <a:t>private</a:t>
            </a:r>
          </a:p>
          <a:p>
            <a:pPr lvl="1"/>
            <a:r>
              <a:rPr lang="en-US" dirty="0"/>
              <a:t>Invite </a:t>
            </a:r>
            <a:r>
              <a:rPr lang="en-US" b="1" dirty="0"/>
              <a:t>cs671</a:t>
            </a:r>
            <a:r>
              <a:rPr lang="en-US" dirty="0"/>
              <a:t> and </a:t>
            </a:r>
            <a:r>
              <a:rPr lang="en-US" b="1" dirty="0"/>
              <a:t>mdp</a:t>
            </a:r>
            <a:r>
              <a:rPr lang="en-US" dirty="0"/>
              <a:t> as </a:t>
            </a:r>
            <a:r>
              <a:rPr lang="en-US" b="1" dirty="0"/>
              <a:t>Maintainer</a:t>
            </a:r>
            <a:endParaRPr lang="en-US" dirty="0"/>
          </a:p>
          <a:p>
            <a:pPr lvl="1"/>
            <a:r>
              <a:rPr lang="en-US" dirty="0"/>
              <a:t>Have cs671 instructor branch as the </a:t>
            </a:r>
            <a:r>
              <a:rPr lang="en-US" b="1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24630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4DB4-11CE-4EDA-B48D-3D21640D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CS671 </a:t>
            </a:r>
            <a:r>
              <a:rPr lang="en-US" b="1" dirty="0"/>
              <a:t>Instructor</a:t>
            </a:r>
            <a:r>
              <a:rPr lang="en-US" dirty="0"/>
              <a:t>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688B-6C37-48B1-8B35-84C5B9CF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Populated with starting code and tests</a:t>
            </a:r>
          </a:p>
          <a:p>
            <a:r>
              <a:rPr lang="en-US" dirty="0"/>
              <a:t>Should be </a:t>
            </a:r>
            <a:r>
              <a:rPr lang="en-US" b="1" dirty="0"/>
              <a:t>merged</a:t>
            </a:r>
            <a:r>
              <a:rPr lang="en-US" dirty="0"/>
              <a:t> into your </a:t>
            </a:r>
            <a:r>
              <a:rPr lang="en-US" b="1" dirty="0"/>
              <a:t>master</a:t>
            </a:r>
            <a:r>
              <a:rPr lang="en-US" dirty="0"/>
              <a:t> branch</a:t>
            </a:r>
          </a:p>
          <a:p>
            <a:r>
              <a:rPr lang="en-US" dirty="0"/>
              <a:t>Contains following resources</a:t>
            </a:r>
          </a:p>
          <a:p>
            <a:pPr lvl="1"/>
            <a:r>
              <a:rPr lang="en-US" dirty="0"/>
              <a:t>HTML “textbook”</a:t>
            </a:r>
          </a:p>
          <a:p>
            <a:pPr lvl="1"/>
            <a:r>
              <a:rPr lang="en-US" dirty="0"/>
              <a:t>Utilities and code samples for lecture</a:t>
            </a:r>
          </a:p>
          <a:p>
            <a:pPr lvl="1"/>
            <a:r>
              <a:rPr lang="en-US" dirty="0"/>
              <a:t>Starting code &amp; tests (and eventually grading tests)</a:t>
            </a:r>
          </a:p>
        </p:txBody>
      </p:sp>
    </p:spTree>
    <p:extLst>
      <p:ext uri="{BB962C8B-B14F-4D97-AF65-F5344CB8AC3E}">
        <p14:creationId xmlns:p14="http://schemas.microsoft.com/office/powerpoint/2010/main" val="31828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4DB4-11CE-4EDA-B48D-3D21640D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b="1" dirty="0"/>
              <a:t>master</a:t>
            </a:r>
            <a:r>
              <a:rPr lang="en-US" dirty="0"/>
              <a:t>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688B-6C37-48B1-8B35-84C5B9CF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assignment</a:t>
            </a:r>
          </a:p>
          <a:p>
            <a:pPr lvl="1"/>
            <a:r>
              <a:rPr lang="en-US" dirty="0"/>
              <a:t>Pull starting files from cs671 instructor branch</a:t>
            </a:r>
          </a:p>
          <a:p>
            <a:pPr lvl="1"/>
            <a:r>
              <a:rPr lang="en-US" dirty="0"/>
              <a:t>Update master branch with your code</a:t>
            </a:r>
          </a:p>
          <a:p>
            <a:pPr lvl="2"/>
            <a:r>
              <a:rPr lang="en-US" dirty="0"/>
              <a:t>Be sure to commit/push often/daily</a:t>
            </a:r>
          </a:p>
          <a:p>
            <a:pPr lvl="1"/>
            <a:r>
              <a:rPr lang="en-US" dirty="0"/>
              <a:t>To submit, do final tag </a:t>
            </a:r>
            <a:r>
              <a:rPr lang="en-US" sz="2400" dirty="0">
                <a:solidFill>
                  <a:schemeClr val="accent1"/>
                </a:solidFill>
              </a:rPr>
              <a:t>(like 1a, 1b, 2a)</a:t>
            </a:r>
            <a:r>
              <a:rPr lang="en-US" dirty="0"/>
              <a:t> and push</a:t>
            </a:r>
          </a:p>
          <a:p>
            <a:pPr lvl="1"/>
            <a:r>
              <a:rPr lang="en-US" dirty="0"/>
              <a:t>Once graded, test results will be added</a:t>
            </a:r>
          </a:p>
          <a:p>
            <a:pPr lvl="2"/>
            <a:r>
              <a:rPr lang="en-US" dirty="0"/>
              <a:t>May go into master branch, or</a:t>
            </a:r>
          </a:p>
          <a:p>
            <a:pPr lvl="2"/>
            <a:r>
              <a:rPr lang="en-US" dirty="0"/>
              <a:t>May go into new “grades” branch</a:t>
            </a:r>
          </a:p>
          <a:p>
            <a:r>
              <a:rPr lang="en-US" dirty="0"/>
              <a:t>Repeat by pulling full tests for resubmission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48A7A9-F75D-4858-8B64-9D6797AEC3DB}"/>
              </a:ext>
            </a:extLst>
          </p:cNvPr>
          <p:cNvGrpSpPr/>
          <p:nvPr/>
        </p:nvGrpSpPr>
        <p:grpSpPr>
          <a:xfrm>
            <a:off x="5436129" y="2172197"/>
            <a:ext cx="3278663" cy="1358904"/>
            <a:chOff x="5436129" y="2172197"/>
            <a:chExt cx="3278663" cy="13589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0B8530-711A-48C6-87AF-3720774A038D}"/>
                </a:ext>
              </a:extLst>
            </p:cNvPr>
            <p:cNvSpPr txBox="1"/>
            <p:nvPr/>
          </p:nvSpPr>
          <p:spPr>
            <a:xfrm rot="20202405">
              <a:off x="6662057" y="2172197"/>
              <a:ext cx="2052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Resubmission tag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A775E75-31A5-4EDA-A375-072472158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0295" y="2750123"/>
              <a:ext cx="923411" cy="4222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7E121A-31B6-46EA-8411-30C8969C23AE}"/>
                </a:ext>
              </a:extLst>
            </p:cNvPr>
            <p:cNvSpPr txBox="1"/>
            <p:nvPr/>
          </p:nvSpPr>
          <p:spPr>
            <a:xfrm>
              <a:off x="5436129" y="3069436"/>
              <a:ext cx="516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1b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7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4DB4-11CE-4EDA-B48D-3D21640D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homework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688B-6C37-48B1-8B35-84C5B9CF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sample/grading tests from IDE, add own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also run from command line with </a:t>
            </a:r>
            <a:r>
              <a:rPr lang="en-US" dirty="0" err="1">
                <a:solidFill>
                  <a:schemeClr val="accent1"/>
                </a:solidFill>
              </a:rPr>
              <a:t>sbt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Tests compiled </a:t>
            </a:r>
            <a:r>
              <a:rPr lang="en-US" sz="2800" dirty="0">
                <a:solidFill>
                  <a:schemeClr val="accent1"/>
                </a:solidFill>
              </a:rPr>
              <a:t>(not run)</a:t>
            </a:r>
            <a:r>
              <a:rPr lang="en-US" dirty="0"/>
              <a:t> by GitLab on submit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CI/CD kicks off, compiles when sees formatted tag</a:t>
            </a:r>
          </a:p>
          <a:p>
            <a:r>
              <a:rPr lang="en-US" b="1" dirty="0"/>
              <a:t>Do not</a:t>
            </a:r>
            <a:r>
              <a:rPr lang="en-US" dirty="0"/>
              <a:t> add bytecode/generated files to repo </a:t>
            </a:r>
            <a:r>
              <a:rPr lang="en-US" sz="2800" dirty="0">
                <a:solidFill>
                  <a:schemeClr val="accent1"/>
                </a:solidFill>
              </a:rPr>
              <a:t>(such as 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project/project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dirs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Remember: </a:t>
            </a:r>
            <a:r>
              <a:rPr lang="en-US" b="1" dirty="0"/>
              <a:t>upload pretty-printed sample source code </a:t>
            </a:r>
            <a:r>
              <a:rPr lang="en-US" dirty="0"/>
              <a:t>(≤1 page) to Canvas for feedback</a:t>
            </a:r>
          </a:p>
        </p:txBody>
      </p:sp>
    </p:spTree>
    <p:extLst>
      <p:ext uri="{BB962C8B-B14F-4D97-AF65-F5344CB8AC3E}">
        <p14:creationId xmlns:p14="http://schemas.microsoft.com/office/powerpoint/2010/main" val="14967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F6EA-85F4-479D-8E30-7DF06818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DE83-CDF3-403C-9F54-A8246FC0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During the extended break…</a:t>
            </a:r>
          </a:p>
          <a:p>
            <a:pPr lvl="1"/>
            <a:r>
              <a:rPr lang="en-US" dirty="0"/>
              <a:t>If you don’t have an IDE yet, go ahead and start loading one up</a:t>
            </a:r>
          </a:p>
          <a:p>
            <a:pPr lvl="1"/>
            <a:r>
              <a:rPr lang="en-US" dirty="0"/>
              <a:t>Follow the instructions in </a:t>
            </a:r>
            <a:r>
              <a:rPr lang="en-US" dirty="0">
                <a:solidFill>
                  <a:schemeClr val="accent1"/>
                </a:solidFill>
              </a:rPr>
              <a:t>gitlab_setup.pdf</a:t>
            </a:r>
            <a:endParaRPr lang="en-US" dirty="0"/>
          </a:p>
          <a:p>
            <a:pPr lvl="1"/>
            <a:r>
              <a:rPr lang="en-US" dirty="0"/>
              <a:t>If you already did that before, pull again to make sure you have all the latest materials</a:t>
            </a:r>
          </a:p>
          <a:p>
            <a:pPr lvl="1"/>
            <a:r>
              <a:rPr lang="en-US" dirty="0"/>
              <a:t>Find and work through as much of assignment 0 (a0) as you can</a:t>
            </a:r>
          </a:p>
          <a:p>
            <a:pPr lvl="1"/>
            <a:r>
              <a:rPr lang="en-US" dirty="0"/>
              <a:t>Voice/chat questions as they arise!</a:t>
            </a:r>
          </a:p>
        </p:txBody>
      </p:sp>
    </p:spTree>
    <p:extLst>
      <p:ext uri="{BB962C8B-B14F-4D97-AF65-F5344CB8AC3E}">
        <p14:creationId xmlns:p14="http://schemas.microsoft.com/office/powerpoint/2010/main" val="37268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D72-0029-4A5E-9D46-ACC3230F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9F74-B11A-4325-B86D-0944714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tools</a:t>
            </a:r>
          </a:p>
          <a:p>
            <a:r>
              <a:rPr lang="en-US" dirty="0"/>
              <a:t>Language tools</a:t>
            </a:r>
          </a:p>
          <a:p>
            <a:r>
              <a:rPr lang="en-US" dirty="0"/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12921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9A4A-6DCB-4D20-B1D3-4BFD893D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787F-C67B-46F5-8C12-BFD2CA69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source for</a:t>
            </a:r>
          </a:p>
          <a:p>
            <a:pPr lvl="1"/>
            <a:r>
              <a:rPr lang="en-US" dirty="0"/>
              <a:t>Course documents, notes</a:t>
            </a:r>
          </a:p>
          <a:p>
            <a:pPr lvl="1"/>
            <a:r>
              <a:rPr lang="en-US" dirty="0"/>
              <a:t>Whole-class announcements</a:t>
            </a:r>
          </a:p>
          <a:p>
            <a:pPr lvl="1"/>
            <a:r>
              <a:rPr lang="en-US" dirty="0"/>
              <a:t>Quizzes, final exam (as Canvas Quiz)</a:t>
            </a:r>
          </a:p>
          <a:p>
            <a:r>
              <a:rPr lang="en-US" dirty="0"/>
              <a:t>Can be used to e-mail me, but I can’t respond as easily </a:t>
            </a:r>
            <a:r>
              <a:rPr lang="en-US" sz="2800" dirty="0">
                <a:solidFill>
                  <a:schemeClr val="accent1"/>
                </a:solidFill>
              </a:rPr>
              <a:t>(use </a:t>
            </a:r>
            <a:r>
              <a:rPr lang="en-US" sz="2800" dirty="0">
                <a:hlinkClick r:id="rId2"/>
              </a:rPr>
              <a:t>Matthew.Plumlee@unh.edu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instead)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Department runs own Discord server</a:t>
            </a:r>
          </a:p>
          <a:p>
            <a:r>
              <a:rPr lang="en-US" dirty="0"/>
              <a:t>To access, use </a:t>
            </a:r>
            <a:r>
              <a:rPr lang="en-US" sz="2800" dirty="0">
                <a:hlinkClick r:id="rId2"/>
              </a:rPr>
              <a:t>https://csonline.cs.unh.edu/login</a:t>
            </a:r>
            <a:r>
              <a:rPr lang="en-US" sz="2800" dirty="0"/>
              <a:t> </a:t>
            </a:r>
            <a:endParaRPr lang="en-US" dirty="0"/>
          </a:p>
          <a:p>
            <a:r>
              <a:rPr lang="en-US" dirty="0"/>
              <a:t>Course channels</a:t>
            </a:r>
          </a:p>
          <a:p>
            <a:pPr lvl="1"/>
            <a:r>
              <a:rPr lang="en-US" dirty="0"/>
              <a:t>#cs671 – for general questions/concerns</a:t>
            </a:r>
          </a:p>
          <a:p>
            <a:pPr lvl="1"/>
            <a:r>
              <a:rPr lang="en-US" dirty="0"/>
              <a:t>#cs671-git – for questions regarding GitLab repos</a:t>
            </a:r>
          </a:p>
          <a:p>
            <a:pPr lvl="1"/>
            <a:r>
              <a:rPr lang="en-US" dirty="0"/>
              <a:t>#cs671-a1 – for questions about program 1 (etc.)</a:t>
            </a:r>
          </a:p>
          <a:p>
            <a:pPr lvl="1"/>
            <a:r>
              <a:rPr lang="en-US" dirty="0"/>
              <a:t>cs619-voice – for group discussions/screenshare</a:t>
            </a:r>
          </a:p>
        </p:txBody>
      </p:sp>
    </p:spTree>
    <p:extLst>
      <p:ext uri="{BB962C8B-B14F-4D97-AF65-F5344CB8AC3E}">
        <p14:creationId xmlns:p14="http://schemas.microsoft.com/office/powerpoint/2010/main" val="226172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breakout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useful 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/breakout</a:t>
            </a:r>
          </a:p>
          <a:p>
            <a:pPr lvl="1"/>
            <a:r>
              <a:rPr lang="en-US" dirty="0"/>
              <a:t>Use to talk with me one-on-one or as a group</a:t>
            </a:r>
          </a:p>
          <a:p>
            <a:pPr lvl="1"/>
            <a:r>
              <a:rPr lang="en-US" dirty="0"/>
              <a:t>Sets up two channels called breakout-*</a:t>
            </a:r>
          </a:p>
          <a:p>
            <a:pPr lvl="2"/>
            <a:r>
              <a:rPr lang="en-US" b="1" dirty="0"/>
              <a:t>Text channel</a:t>
            </a:r>
            <a:r>
              <a:rPr lang="en-US" dirty="0"/>
              <a:t>, useful to ask asynchronous questions and set up a time to talk synchronously</a:t>
            </a:r>
          </a:p>
          <a:p>
            <a:pPr lvl="2"/>
            <a:r>
              <a:rPr lang="en-US" b="1" dirty="0"/>
              <a:t>Voice channel</a:t>
            </a:r>
            <a:r>
              <a:rPr lang="en-US" dirty="0"/>
              <a:t>, useful for office-hour-style interaction, allows for screen sharing</a:t>
            </a:r>
          </a:p>
          <a:p>
            <a:r>
              <a:rPr lang="en-US" dirty="0"/>
              <a:t>When done: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/leave</a:t>
            </a:r>
            <a:endParaRPr lang="en-US" dirty="0"/>
          </a:p>
          <a:p>
            <a:r>
              <a:rPr lang="en-US" dirty="0"/>
              <a:t>For more info, see #help-articles </a:t>
            </a:r>
            <a:r>
              <a:rPr lang="en-US" sz="2800" dirty="0">
                <a:solidFill>
                  <a:schemeClr val="accent1"/>
                </a:solidFill>
              </a:rPr>
              <a:t>(Rules &amp; Info)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3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D72-0029-4A5E-9D46-ACC3230F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9F74-B11A-4325-B86D-0944714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</a:rPr>
              <a:t>Communication tools</a:t>
            </a:r>
          </a:p>
          <a:p>
            <a:r>
              <a:rPr lang="en-US" dirty="0"/>
              <a:t>Language tools</a:t>
            </a:r>
          </a:p>
          <a:p>
            <a:r>
              <a:rPr lang="en-US" dirty="0">
                <a:solidFill>
                  <a:srgbClr val="969696"/>
                </a:solidFill>
              </a:rPr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8316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libraries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JDK, version 11 or higher</a:t>
            </a:r>
            <a:br>
              <a:rPr lang="en-US" dirty="0"/>
            </a:br>
            <a:r>
              <a:rPr lang="en-US" sz="2800" dirty="0">
                <a:solidFill>
                  <a:schemeClr val="accent1"/>
                </a:solidFill>
              </a:rPr>
              <a:t>(Java code examples use Java 15)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Sbt</a:t>
            </a:r>
            <a:r>
              <a:rPr lang="en-US" dirty="0"/>
              <a:t>, version 1.0.0 or higher</a:t>
            </a:r>
            <a:br>
              <a:rPr lang="en-US" dirty="0"/>
            </a:br>
            <a:r>
              <a:rPr lang="en-US" sz="2800" dirty="0">
                <a:solidFill>
                  <a:schemeClr val="accent1"/>
                </a:solidFill>
              </a:rPr>
              <a:t>(current version is 1.5.2)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https://www.scala-sbt.org</a:t>
            </a:r>
            <a:endParaRPr lang="en-US" dirty="0"/>
          </a:p>
          <a:p>
            <a:r>
              <a:rPr lang="en-US" dirty="0"/>
              <a:t>Course-specific library</a:t>
            </a:r>
          </a:p>
          <a:p>
            <a:pPr lvl="1"/>
            <a:r>
              <a:rPr lang="en-US" dirty="0">
                <a:hlinkClick r:id="rId3"/>
              </a:rPr>
              <a:t>https://cs.unh.edu/~charpov/lib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39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952A-63DE-4029-A2BA-AAA321E8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highly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FAE0-69AE-473F-9451-683C42D2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main choices, both need extensions:</a:t>
            </a:r>
          </a:p>
          <a:p>
            <a:pPr lvl="1"/>
            <a:r>
              <a:rPr lang="en-US" dirty="0"/>
              <a:t>IntelliJ IDEA – known to work, but memory heavy</a:t>
            </a:r>
          </a:p>
          <a:p>
            <a:pPr lvl="2"/>
            <a:r>
              <a:rPr lang="en-US" dirty="0"/>
              <a:t>Community version is free, Ultimate free for students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Scala extension can be chosen at install-time (I think)</a:t>
            </a:r>
          </a:p>
          <a:p>
            <a:pPr lvl="2"/>
            <a:r>
              <a:rPr lang="en-US" dirty="0"/>
              <a:t>Choose this if you have a modern computer with plenty of RAM, or if you just prefer JetBrains tools</a:t>
            </a:r>
          </a:p>
          <a:p>
            <a:pPr lvl="1"/>
            <a:r>
              <a:rPr lang="en-US" dirty="0"/>
              <a:t>VS Code – seems sufficient, lightweight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Extension: Metals</a:t>
            </a:r>
          </a:p>
          <a:p>
            <a:pPr lvl="2"/>
            <a:r>
              <a:rPr lang="en-US" dirty="0"/>
              <a:t>Choose this if your computer is older or has less RAM, or if you just prefer Microsoft-flavored IDE’s</a:t>
            </a:r>
          </a:p>
        </p:txBody>
      </p:sp>
    </p:spTree>
    <p:extLst>
      <p:ext uri="{BB962C8B-B14F-4D97-AF65-F5344CB8AC3E}">
        <p14:creationId xmlns:p14="http://schemas.microsoft.com/office/powerpoint/2010/main" val="41530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0FE3-2102-45F1-BD67-882B9BFE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sbt</a:t>
            </a:r>
            <a:r>
              <a:rPr lang="en-US" dirty="0"/>
              <a:t> is the build-tool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ED3B-E497-4E09-954D-4A2C7202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“make” or “</a:t>
            </a:r>
            <a:r>
              <a:rPr lang="en-US" dirty="0" err="1"/>
              <a:t>gradle</a:t>
            </a:r>
            <a:r>
              <a:rPr lang="en-US" dirty="0"/>
              <a:t>”, “</a:t>
            </a:r>
            <a:r>
              <a:rPr lang="en-US" dirty="0" err="1"/>
              <a:t>sbt</a:t>
            </a:r>
            <a:r>
              <a:rPr lang="en-US" dirty="0"/>
              <a:t>” determines what gets compiled, run, and tested</a:t>
            </a:r>
          </a:p>
          <a:p>
            <a:r>
              <a:rPr lang="en-US" dirty="0"/>
              <a:t>Once installed, can run tests/code from commands line as well as IDE</a:t>
            </a:r>
          </a:p>
          <a:p>
            <a:r>
              <a:rPr lang="en-US" dirty="0"/>
              <a:t>Both IDE extensions install </a:t>
            </a:r>
            <a:r>
              <a:rPr lang="en-US" dirty="0" err="1"/>
              <a:t>sbt</a:t>
            </a:r>
            <a:r>
              <a:rPr lang="en-US" dirty="0"/>
              <a:t> for use with the IDE</a:t>
            </a:r>
          </a:p>
        </p:txBody>
      </p:sp>
    </p:spTree>
    <p:extLst>
      <p:ext uri="{BB962C8B-B14F-4D97-AF65-F5344CB8AC3E}">
        <p14:creationId xmlns:p14="http://schemas.microsoft.com/office/powerpoint/2010/main" val="224872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778</Words>
  <Application>Microsoft Office PowerPoint</Application>
  <PresentationFormat>On-screen Show (16:10)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Tools for the course</vt:lpstr>
      <vt:lpstr>Outline</vt:lpstr>
      <vt:lpstr>Canvas</vt:lpstr>
      <vt:lpstr>Discord</vt:lpstr>
      <vt:lpstr>Discord breakout channels</vt:lpstr>
      <vt:lpstr>Outline</vt:lpstr>
      <vt:lpstr>Language libraries required</vt:lpstr>
      <vt:lpstr>IDE highly recommended</vt:lpstr>
      <vt:lpstr>sbt is the build-tool</vt:lpstr>
      <vt:lpstr>Tool to pretty-print code</vt:lpstr>
      <vt:lpstr>Outline</vt:lpstr>
      <vt:lpstr>Every student has own repo</vt:lpstr>
      <vt:lpstr>CS671 Instructor branch</vt:lpstr>
      <vt:lpstr>Your master branch</vt:lpstr>
      <vt:lpstr>Tips on homework submission</vt:lpstr>
      <vt:lpstr>Time to try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CS619: Introduction</dc:title>
  <dc:creator>Plumlee, Matthew</dc:creator>
  <cp:lastModifiedBy>Matt Plumlee</cp:lastModifiedBy>
  <cp:revision>262</cp:revision>
  <dcterms:created xsi:type="dcterms:W3CDTF">2016-01-25T15:24:21Z</dcterms:created>
  <dcterms:modified xsi:type="dcterms:W3CDTF">2021-05-24T01:57:36Z</dcterms:modified>
</cp:coreProperties>
</file>