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7" r:id="rId14"/>
    <p:sldId id="376" r:id="rId15"/>
    <p:sldId id="378" r:id="rId16"/>
    <p:sldId id="379" r:id="rId17"/>
    <p:sldId id="380" r:id="rId18"/>
    <p:sldId id="381" r:id="rId19"/>
    <p:sldId id="383" r:id="rId20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69696"/>
    <a:srgbClr val="666666"/>
    <a:srgbClr val="0000FF"/>
    <a:srgbClr val="FFF6DD"/>
    <a:srgbClr val="FFEBCD"/>
    <a:srgbClr val="FFFAF3"/>
    <a:srgbClr val="CC3300"/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80934" autoAdjust="0"/>
  </p:normalViewPr>
  <p:slideViewPr>
    <p:cSldViewPr snapToGrid="0">
      <p:cViewPr varScale="1">
        <p:scale>
          <a:sx n="100" d="100"/>
          <a:sy n="100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3ACA0-1873-47A3-960B-C1FC0FC45A8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B8B6F-7B37-4B42-A944-39D2344A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an outline for this set of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8B6F-7B37-4B42-A944-39D2344ACA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8B6F-7B37-4B42-A944-39D2344ACA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2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8B6F-7B37-4B42-A944-39D2344ACA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an outline for this set of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8B6F-7B37-4B42-A944-39D2344ACA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multiply written inefficiently, should be rewritten (tail-recursive)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8B6F-7B37-4B42-A944-39D2344ACA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935302"/>
            <a:ext cx="7886700" cy="1989667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001698"/>
            <a:ext cx="78867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54001"/>
            <a:ext cx="1478756" cy="40362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54001"/>
            <a:ext cx="4321969" cy="40362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674"/>
            <a:ext cx="7886700" cy="11046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9757"/>
            <a:ext cx="7886700" cy="39672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267354"/>
            <a:ext cx="2900363" cy="3022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67354"/>
            <a:ext cx="2900363" cy="3022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009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7174"/>
            <a:ext cx="7886700" cy="3949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9D8C-FA9B-4035-BA67-3C672491802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50D1-9C2D-4931-BF66-AADC07EB8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66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rgbClr val="00006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rgbClr val="00006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006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61" y="2285999"/>
            <a:ext cx="8794678" cy="1044851"/>
          </a:xfrm>
        </p:spPr>
        <p:txBody>
          <a:bodyPr>
            <a:normAutofit/>
          </a:bodyPr>
          <a:lstStyle/>
          <a:p>
            <a:r>
              <a:rPr lang="en-US" dirty="0"/>
              <a:t>Introduction to Scala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4648"/>
            <a:ext cx="7886700" cy="1652598"/>
          </a:xfrm>
        </p:spPr>
        <p:txBody>
          <a:bodyPr>
            <a:normAutofit/>
          </a:bodyPr>
          <a:lstStyle/>
          <a:p>
            <a:r>
              <a:rPr lang="en-US" sz="2400" dirty="0"/>
              <a:t>CS 671</a:t>
            </a:r>
          </a:p>
        </p:txBody>
      </p:sp>
    </p:spTree>
    <p:extLst>
      <p:ext uri="{BB962C8B-B14F-4D97-AF65-F5344CB8AC3E}">
        <p14:creationId xmlns:p14="http://schemas.microsoft.com/office/powerpoint/2010/main" val="40889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8C1F-F15D-4590-A3F7-E026C73A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7989-72EE-4129-9424-C6F11082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simpler application-level features</a:t>
            </a:r>
          </a:p>
          <a:p>
            <a:r>
              <a:rPr lang="en-US" dirty="0"/>
              <a:t>Ease into more complex library-level features</a:t>
            </a:r>
          </a:p>
          <a:p>
            <a:endParaRPr lang="en-US" dirty="0"/>
          </a:p>
          <a:p>
            <a:r>
              <a:rPr lang="en-US" dirty="0"/>
              <a:t>Even if you never write library code, still…</a:t>
            </a:r>
          </a:p>
          <a:p>
            <a:pPr lvl="1"/>
            <a:r>
              <a:rPr lang="en-US" dirty="0"/>
              <a:t>can gain </a:t>
            </a:r>
            <a:r>
              <a:rPr lang="en-US" b="1" dirty="0"/>
              <a:t>understanding</a:t>
            </a:r>
            <a:r>
              <a:rPr lang="en-US" dirty="0"/>
              <a:t> of how features work</a:t>
            </a:r>
          </a:p>
          <a:p>
            <a:pPr lvl="2"/>
            <a:r>
              <a:rPr lang="en-US" dirty="0"/>
              <a:t>in others’ code, so can </a:t>
            </a:r>
            <a:r>
              <a:rPr lang="en-US" b="1" dirty="0"/>
              <a:t>use/debug it effectively</a:t>
            </a:r>
          </a:p>
          <a:p>
            <a:pPr lvl="2"/>
            <a:r>
              <a:rPr lang="en-US" dirty="0"/>
              <a:t>behind own code, so can be </a:t>
            </a:r>
            <a:r>
              <a:rPr lang="en-US" b="1" dirty="0"/>
              <a:t>aware of (in)efficiency</a:t>
            </a:r>
          </a:p>
          <a:p>
            <a:pPr lvl="1"/>
            <a:r>
              <a:rPr lang="en-US" dirty="0"/>
              <a:t>should learn to </a:t>
            </a:r>
            <a:r>
              <a:rPr lang="en-US" b="1" dirty="0"/>
              <a:t>use</a:t>
            </a:r>
            <a:r>
              <a:rPr lang="en-US" dirty="0"/>
              <a:t> in proper circumstances</a:t>
            </a:r>
          </a:p>
        </p:txBody>
      </p:sp>
    </p:spTree>
    <p:extLst>
      <p:ext uri="{BB962C8B-B14F-4D97-AF65-F5344CB8AC3E}">
        <p14:creationId xmlns:p14="http://schemas.microsoft.com/office/powerpoint/2010/main" val="92228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in a nutshell (Outline)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69696"/>
                </a:solidFill>
              </a:rPr>
              <a:t>Stands for </a:t>
            </a:r>
            <a:r>
              <a:rPr lang="en-US" u="sng" dirty="0">
                <a:solidFill>
                  <a:srgbClr val="969696"/>
                </a:solidFill>
              </a:rPr>
              <a:t>Sca</a:t>
            </a:r>
            <a:r>
              <a:rPr lang="en-US" dirty="0">
                <a:solidFill>
                  <a:srgbClr val="969696"/>
                </a:solidFill>
              </a:rPr>
              <a:t>lable </a:t>
            </a:r>
            <a:r>
              <a:rPr lang="en-US" u="sng" dirty="0">
                <a:solidFill>
                  <a:srgbClr val="969696"/>
                </a:solidFill>
              </a:rPr>
              <a:t>La</a:t>
            </a:r>
            <a:r>
              <a:rPr lang="en-US" dirty="0">
                <a:solidFill>
                  <a:srgbClr val="969696"/>
                </a:solidFill>
              </a:rPr>
              <a:t>nguage (say: </a:t>
            </a:r>
            <a:r>
              <a:rPr lang="en-US" dirty="0" err="1">
                <a:solidFill>
                  <a:srgbClr val="969696"/>
                </a:solidFill>
              </a:rPr>
              <a:t>skah</a:t>
            </a:r>
            <a:r>
              <a:rPr lang="en-US" dirty="0">
                <a:solidFill>
                  <a:srgbClr val="969696"/>
                </a:solidFill>
              </a:rPr>
              <a:t>’-</a:t>
            </a:r>
            <a:r>
              <a:rPr lang="en-US" dirty="0" err="1">
                <a:solidFill>
                  <a:srgbClr val="969696"/>
                </a:solidFill>
              </a:rPr>
              <a:t>lah</a:t>
            </a:r>
            <a:r>
              <a:rPr lang="en-US" dirty="0">
                <a:solidFill>
                  <a:srgbClr val="969696"/>
                </a:solidFill>
              </a:rPr>
              <a:t>)</a:t>
            </a:r>
          </a:p>
          <a:p>
            <a:r>
              <a:rPr lang="en-US" dirty="0">
                <a:solidFill>
                  <a:srgbClr val="969696"/>
                </a:solidFill>
              </a:rPr>
              <a:t>Java-like language</a:t>
            </a:r>
          </a:p>
          <a:p>
            <a:r>
              <a:rPr lang="en-US" dirty="0">
                <a:solidFill>
                  <a:srgbClr val="969696"/>
                </a:solidFill>
              </a:rPr>
              <a:t>Unifies two programming paradigms:</a:t>
            </a:r>
          </a:p>
          <a:p>
            <a:pPr lvl="1"/>
            <a:r>
              <a:rPr lang="en-US" b="1" dirty="0">
                <a:solidFill>
                  <a:srgbClr val="969696"/>
                </a:solidFill>
              </a:rPr>
              <a:t>object-oriented </a:t>
            </a:r>
            <a:r>
              <a:rPr lang="en-US" dirty="0">
                <a:solidFill>
                  <a:srgbClr val="969696"/>
                </a:solidFill>
              </a:rPr>
              <a:t>programming</a:t>
            </a:r>
          </a:p>
          <a:p>
            <a:pPr lvl="1"/>
            <a:r>
              <a:rPr lang="en-US" b="1" dirty="0">
                <a:solidFill>
                  <a:srgbClr val="969696"/>
                </a:solidFill>
              </a:rPr>
              <a:t>functional</a:t>
            </a:r>
            <a:r>
              <a:rPr lang="en-US" dirty="0">
                <a:solidFill>
                  <a:srgbClr val="969696"/>
                </a:solidFill>
              </a:rPr>
              <a:t> programming</a:t>
            </a:r>
          </a:p>
          <a:p>
            <a:r>
              <a:rPr lang="en-US" dirty="0"/>
              <a:t>Rich in features, concurrency support</a:t>
            </a:r>
          </a:p>
          <a:p>
            <a:r>
              <a:rPr lang="en-US" dirty="0"/>
              <a:t>Statically-typed, yet flexible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9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8C1F-F15D-4590-A3F7-E026C73A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rich 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7989-72EE-4129-9424-C6F11082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favors a </a:t>
            </a:r>
            <a:r>
              <a:rPr lang="en-US" b="1" dirty="0"/>
              <a:t>functional programming style</a:t>
            </a:r>
          </a:p>
          <a:p>
            <a:r>
              <a:rPr lang="en-US" dirty="0"/>
              <a:t>What does this mean?</a:t>
            </a:r>
          </a:p>
          <a:p>
            <a:pPr lvl="1"/>
            <a:r>
              <a:rPr lang="en-US" b="1" i="1" dirty="0"/>
              <a:t>Imperative programming</a:t>
            </a:r>
            <a:r>
              <a:rPr lang="en-US" dirty="0"/>
              <a:t> relies on…</a:t>
            </a:r>
          </a:p>
          <a:p>
            <a:pPr lvl="2"/>
            <a:r>
              <a:rPr lang="en-US" dirty="0"/>
              <a:t>(mutable) variables, assignment</a:t>
            </a:r>
          </a:p>
          <a:p>
            <a:pPr lvl="2"/>
            <a:r>
              <a:rPr lang="en-US" dirty="0"/>
              <a:t>sequential composition</a:t>
            </a:r>
          </a:p>
          <a:p>
            <a:pPr lvl="1"/>
            <a:r>
              <a:rPr lang="en-US" b="1" i="1" dirty="0"/>
              <a:t>Functional programming</a:t>
            </a:r>
            <a:r>
              <a:rPr lang="en-US" dirty="0"/>
              <a:t> relies on…</a:t>
            </a:r>
          </a:p>
          <a:p>
            <a:pPr lvl="2"/>
            <a:r>
              <a:rPr lang="en-US" dirty="0"/>
              <a:t>expressions &amp; expression evaluation</a:t>
            </a:r>
          </a:p>
          <a:p>
            <a:pPr lvl="2"/>
            <a:r>
              <a:rPr lang="en-US" dirty="0"/>
              <a:t>functional composition, recursion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DF74A9A-6668-40F4-A40E-51AF1B9A2564}"/>
              </a:ext>
            </a:extLst>
          </p:cNvPr>
          <p:cNvSpPr/>
          <p:nvPr/>
        </p:nvSpPr>
        <p:spPr>
          <a:xfrm>
            <a:off x="6429375" y="1876425"/>
            <a:ext cx="2647949" cy="981075"/>
          </a:xfrm>
          <a:prstGeom prst="cloudCallout">
            <a:avLst>
              <a:gd name="adj1" fmla="val -50016"/>
              <a:gd name="adj2" fmla="val 4987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hardware: addresses, memory, program counter…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1EFDBBB-4D07-446A-AFC6-1BE2C5E4D770}"/>
              </a:ext>
            </a:extLst>
          </p:cNvPr>
          <p:cNvSpPr/>
          <p:nvPr/>
        </p:nvSpPr>
        <p:spPr>
          <a:xfrm>
            <a:off x="6429374" y="4167870"/>
            <a:ext cx="2647949" cy="981075"/>
          </a:xfrm>
          <a:prstGeom prst="cloudCallout">
            <a:avLst>
              <a:gd name="adj1" fmla="val -47045"/>
              <a:gd name="adj2" fmla="val -4532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Mathematical ideas: logic, collections, relations…</a:t>
            </a:r>
          </a:p>
        </p:txBody>
      </p:sp>
    </p:spTree>
    <p:extLst>
      <p:ext uri="{BB962C8B-B14F-4D97-AF65-F5344CB8AC3E}">
        <p14:creationId xmlns:p14="http://schemas.microsoft.com/office/powerpoint/2010/main" val="211287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8C1F-F15D-4590-A3F7-E026C73A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composition/recursion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7989-72EE-4129-9424-C6F11082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Repetition in… comes from…</a:t>
            </a:r>
          </a:p>
          <a:p>
            <a:pPr lvl="1"/>
            <a:r>
              <a:rPr lang="en-US" dirty="0"/>
              <a:t>Imperative programming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repetition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(loops)</a:t>
            </a:r>
          </a:p>
          <a:p>
            <a:pPr lvl="2"/>
            <a:r>
              <a:rPr lang="en-US" dirty="0"/>
              <a:t>Repetition doesn’t change a function or expression</a:t>
            </a:r>
            <a:br>
              <a:rPr lang="en-US" dirty="0"/>
            </a:br>
            <a:r>
              <a:rPr lang="en-US" dirty="0"/>
              <a:t>	2 + 2, 2 + 2, …	sqrt(4), sqrt(4), sqrt(4)…</a:t>
            </a:r>
          </a:p>
          <a:p>
            <a:pPr lvl="2"/>
            <a:r>
              <a:rPr lang="en-US" dirty="0"/>
              <a:t>Requires loops w/ mutable variables to get results</a:t>
            </a:r>
          </a:p>
          <a:p>
            <a:pPr lvl="1"/>
            <a:r>
              <a:rPr lang="en-US" dirty="0"/>
              <a:t>Functional programming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recursion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Recursion builds result from functions/expressions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71B09-3DA3-41FA-8C0E-2AB9EE1C55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464" y="4093435"/>
            <a:ext cx="821507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9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8C1F-F15D-4590-A3F7-E026C73A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rich 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7989-72EE-4129-9424-C6F11082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Features found in functional programming</a:t>
            </a:r>
          </a:p>
          <a:p>
            <a:pPr lvl="1"/>
            <a:r>
              <a:rPr lang="en-US" dirty="0"/>
              <a:t>Persistent data structures</a:t>
            </a:r>
          </a:p>
          <a:p>
            <a:pPr lvl="1"/>
            <a:r>
              <a:rPr lang="en-US" dirty="0"/>
              <a:t>Anonymous functions </a:t>
            </a:r>
            <a:r>
              <a:rPr lang="en-US" sz="2400" dirty="0">
                <a:solidFill>
                  <a:schemeClr val="accent1"/>
                </a:solidFill>
              </a:rPr>
              <a:t>(lambdas)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Higher-order functions </a:t>
            </a:r>
            <a:r>
              <a:rPr lang="en-US" sz="2400" dirty="0">
                <a:solidFill>
                  <a:schemeClr val="accent1"/>
                </a:solidFill>
              </a:rPr>
              <a:t>(functions become </a:t>
            </a:r>
            <a:r>
              <a:rPr lang="en-US" sz="2400" dirty="0" err="1">
                <a:solidFill>
                  <a:schemeClr val="accent1"/>
                </a:solidFill>
              </a:rPr>
              <a:t>args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dirty="0"/>
              <a:t>Currying</a:t>
            </a:r>
            <a:r>
              <a:rPr lang="en-US" sz="2400" dirty="0">
                <a:solidFill>
                  <a:srgbClr val="5B9BD5"/>
                </a:solidFill>
              </a:rPr>
              <a:t> (provide partial argument list)</a:t>
            </a:r>
            <a:endParaRPr lang="en-US" dirty="0"/>
          </a:p>
          <a:p>
            <a:pPr lvl="1"/>
            <a:r>
              <a:rPr lang="en-US" dirty="0"/>
              <a:t>Lazy evaluation</a:t>
            </a:r>
          </a:p>
          <a:p>
            <a:pPr lvl="1"/>
            <a:r>
              <a:rPr lang="en-US" dirty="0"/>
              <a:t>Closures</a:t>
            </a:r>
            <a:r>
              <a:rPr lang="en-US" sz="2400" dirty="0">
                <a:solidFill>
                  <a:srgbClr val="5B9BD5"/>
                </a:solidFill>
              </a:rPr>
              <a:t> (package your scope how you like)</a:t>
            </a:r>
            <a:endParaRPr lang="en-US" dirty="0"/>
          </a:p>
          <a:p>
            <a:pPr lvl="1"/>
            <a:r>
              <a:rPr lang="en-US" dirty="0"/>
              <a:t>Pattern-matching</a:t>
            </a:r>
          </a:p>
          <a:p>
            <a:pPr lvl="1"/>
            <a:r>
              <a:rPr lang="en-US" dirty="0"/>
              <a:t>Functors, monads, …</a:t>
            </a:r>
          </a:p>
        </p:txBody>
      </p:sp>
    </p:spTree>
    <p:extLst>
      <p:ext uri="{BB962C8B-B14F-4D97-AF65-F5344CB8AC3E}">
        <p14:creationId xmlns:p14="http://schemas.microsoft.com/office/powerpoint/2010/main" val="36416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8F29-9CCD-41B4-94A2-EACFDF9F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statically-typed, flexible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FC68-BD76-4C86-B98C-83B2D486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set of collections </a:t>
            </a:r>
            <a:r>
              <a:rPr lang="en-US" sz="2800" dirty="0">
                <a:solidFill>
                  <a:schemeClr val="accent1"/>
                </a:solidFill>
              </a:rPr>
              <a:t>(next slides)</a:t>
            </a:r>
            <a:r>
              <a:rPr lang="en-US" dirty="0"/>
              <a:t> split into…</a:t>
            </a:r>
          </a:p>
          <a:p>
            <a:pPr lvl="1"/>
            <a:r>
              <a:rPr lang="en-US" dirty="0"/>
              <a:t>Immutable collections</a:t>
            </a:r>
          </a:p>
          <a:p>
            <a:pPr lvl="1"/>
            <a:r>
              <a:rPr lang="en-US" dirty="0"/>
              <a:t>Mutable collections</a:t>
            </a:r>
          </a:p>
          <a:p>
            <a:r>
              <a:rPr lang="en-US" dirty="0"/>
              <a:t>Types can be specified more flexibly than you may have thought possible </a:t>
            </a:r>
            <a:r>
              <a:rPr lang="en-US" sz="2800" dirty="0">
                <a:solidFill>
                  <a:schemeClr val="accent1"/>
                </a:solidFill>
              </a:rPr>
              <a:t>(hint on last slide)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6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EF29-20BF-4797-A5E4-49706444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Scala’s Immutable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3E2E0-A6C8-4CB6-8912-77455654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82" y="880001"/>
            <a:ext cx="8642555" cy="47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73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EF29-20BF-4797-A5E4-49706444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Scala’s Mutable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CABC7-F92C-45D4-B982-02F1BB4539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576" y="948004"/>
            <a:ext cx="8160774" cy="465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9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EF29-20BF-4797-A5E4-49706444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Scala’s Built-in Type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A96EE-376A-4C53-B0AF-8503227C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932254"/>
            <a:ext cx="7296838" cy="47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9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8C1F-F15D-4590-A3F7-E026C73A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Course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7989-72EE-4129-9424-C6F11082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simpler application-level features</a:t>
            </a:r>
          </a:p>
          <a:p>
            <a:r>
              <a:rPr lang="en-US" dirty="0"/>
              <a:t>Ease into more complex library-level features</a:t>
            </a:r>
          </a:p>
          <a:p>
            <a:endParaRPr lang="en-US" dirty="0"/>
          </a:p>
          <a:p>
            <a:r>
              <a:rPr lang="en-US" dirty="0"/>
              <a:t>Even if you never write library code, still…</a:t>
            </a:r>
          </a:p>
          <a:p>
            <a:pPr lvl="1"/>
            <a:r>
              <a:rPr lang="en-US" dirty="0"/>
              <a:t>can gain </a:t>
            </a:r>
            <a:r>
              <a:rPr lang="en-US" b="1" dirty="0"/>
              <a:t>understanding</a:t>
            </a:r>
            <a:r>
              <a:rPr lang="en-US" dirty="0"/>
              <a:t> of how features work</a:t>
            </a:r>
          </a:p>
          <a:p>
            <a:pPr lvl="2"/>
            <a:r>
              <a:rPr lang="en-US" dirty="0"/>
              <a:t>in others’ code, so can </a:t>
            </a:r>
            <a:r>
              <a:rPr lang="en-US" b="1" dirty="0"/>
              <a:t>use/debug it effectively</a:t>
            </a:r>
          </a:p>
          <a:p>
            <a:pPr lvl="2"/>
            <a:r>
              <a:rPr lang="en-US" dirty="0"/>
              <a:t>behind own code, so can be </a:t>
            </a:r>
            <a:r>
              <a:rPr lang="en-US" b="1" dirty="0"/>
              <a:t>aware of (in)efficiency</a:t>
            </a:r>
          </a:p>
          <a:p>
            <a:pPr lvl="1"/>
            <a:r>
              <a:rPr lang="en-US" dirty="0"/>
              <a:t>should learn to </a:t>
            </a:r>
            <a:r>
              <a:rPr lang="en-US" b="1" dirty="0"/>
              <a:t>use</a:t>
            </a:r>
            <a:r>
              <a:rPr lang="en-US" dirty="0"/>
              <a:t> in proper circumstances</a:t>
            </a:r>
          </a:p>
        </p:txBody>
      </p:sp>
    </p:spTree>
    <p:extLst>
      <p:ext uri="{BB962C8B-B14F-4D97-AF65-F5344CB8AC3E}">
        <p14:creationId xmlns:p14="http://schemas.microsoft.com/office/powerpoint/2010/main" val="35444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Stands for </a:t>
            </a:r>
            <a:r>
              <a:rPr lang="en-US" u="sng" dirty="0"/>
              <a:t>Sca</a:t>
            </a:r>
            <a:r>
              <a:rPr lang="en-US" dirty="0"/>
              <a:t>lable </a:t>
            </a:r>
            <a:r>
              <a:rPr lang="en-US" u="sng" dirty="0"/>
              <a:t>La</a:t>
            </a:r>
            <a:r>
              <a:rPr lang="en-US" dirty="0"/>
              <a:t>nguage (say: </a:t>
            </a:r>
            <a:r>
              <a:rPr lang="en-US" dirty="0" err="1"/>
              <a:t>skah</a:t>
            </a:r>
            <a:r>
              <a:rPr lang="en-US" dirty="0"/>
              <a:t>’-</a:t>
            </a:r>
            <a:r>
              <a:rPr lang="en-US" dirty="0" err="1"/>
              <a:t>lah</a:t>
            </a:r>
            <a:r>
              <a:rPr lang="en-US" dirty="0"/>
              <a:t>)</a:t>
            </a:r>
          </a:p>
          <a:p>
            <a:r>
              <a:rPr lang="en-US" dirty="0"/>
              <a:t>Java-like language</a:t>
            </a:r>
          </a:p>
          <a:p>
            <a:r>
              <a:rPr lang="en-US" dirty="0"/>
              <a:t>Unifies two programming paradigms:</a:t>
            </a:r>
          </a:p>
          <a:p>
            <a:pPr lvl="1"/>
            <a:r>
              <a:rPr lang="en-US" b="1" dirty="0"/>
              <a:t>object-oriented </a:t>
            </a:r>
            <a:r>
              <a:rPr lang="en-US" dirty="0"/>
              <a:t>programming</a:t>
            </a:r>
          </a:p>
          <a:p>
            <a:pPr lvl="1"/>
            <a:r>
              <a:rPr lang="en-US" b="1" dirty="0"/>
              <a:t>functional</a:t>
            </a:r>
            <a:r>
              <a:rPr lang="en-US" dirty="0"/>
              <a:t> programming</a:t>
            </a:r>
          </a:p>
          <a:p>
            <a:r>
              <a:rPr lang="en-US" dirty="0"/>
              <a:t>Rich in features, concurrency support</a:t>
            </a:r>
          </a:p>
          <a:p>
            <a:r>
              <a:rPr lang="en-US" dirty="0"/>
              <a:t>Statically-typed, yet flexible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3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Scala’s relationship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Inspired by Java, with similar syntax</a:t>
            </a:r>
          </a:p>
          <a:p>
            <a:r>
              <a:rPr lang="en-US" dirty="0"/>
              <a:t>Compiles to Java bytecode</a:t>
            </a:r>
          </a:p>
          <a:p>
            <a:pPr lvl="1"/>
            <a:r>
              <a:rPr lang="en-US" dirty="0"/>
              <a:t>Meaning it is interoperable w/ Java code</a:t>
            </a:r>
          </a:p>
          <a:p>
            <a:r>
              <a:rPr lang="en-US" dirty="0"/>
              <a:t>Runs on the Java Virtual Machine </a:t>
            </a:r>
            <a:r>
              <a:rPr lang="en-US" sz="2800" dirty="0">
                <a:solidFill>
                  <a:schemeClr val="accent1"/>
                </a:solidFill>
              </a:rPr>
              <a:t>(</a:t>
            </a:r>
            <a:r>
              <a:rPr lang="en-US" sz="2800" dirty="0" err="1">
                <a:solidFill>
                  <a:schemeClr val="accent1"/>
                </a:solidFill>
              </a:rPr>
              <a:t>jit</a:t>
            </a:r>
            <a:r>
              <a:rPr lang="en-US" sz="2800" dirty="0">
                <a:solidFill>
                  <a:schemeClr val="accent1"/>
                </a:solidFill>
              </a:rPr>
              <a:t>, </a:t>
            </a:r>
            <a:r>
              <a:rPr lang="en-US" sz="2800" dirty="0" err="1">
                <a:solidFill>
                  <a:schemeClr val="accent1"/>
                </a:solidFill>
              </a:rPr>
              <a:t>gc</a:t>
            </a:r>
            <a:r>
              <a:rPr lang="en-US" sz="2800" dirty="0">
                <a:solidFill>
                  <a:schemeClr val="accent1"/>
                </a:solidFill>
              </a:rPr>
              <a:t>, concurrency…)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9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 Unifies O-O and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Object-oriented: </a:t>
            </a:r>
            <a:r>
              <a:rPr lang="en-US" i="1" u="sng" dirty="0"/>
              <a:t>Every value is an object</a:t>
            </a:r>
          </a:p>
          <a:p>
            <a:r>
              <a:rPr lang="en-US" dirty="0"/>
              <a:t>Functional: </a:t>
            </a:r>
            <a:r>
              <a:rPr lang="en-US" i="1" u="sng" dirty="0"/>
              <a:t>Every function is a value</a:t>
            </a:r>
            <a:endParaRPr lang="en-US" dirty="0"/>
          </a:p>
          <a:p>
            <a:pPr marL="3429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 Every function is an object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Keeps basic syntax very lean &amp; flexible</a:t>
            </a:r>
          </a:p>
          <a:p>
            <a:pPr lvl="1"/>
            <a:r>
              <a:rPr lang="en-US" dirty="0"/>
              <a:t>Let’s look at a few examples </a:t>
            </a:r>
            <a:r>
              <a:rPr lang="en-US" sz="2400" dirty="0">
                <a:solidFill>
                  <a:schemeClr val="accent1"/>
                </a:solidFill>
              </a:rPr>
              <a:t>(just a taste!)</a:t>
            </a:r>
            <a:endParaRPr lang="en-US" dirty="0"/>
          </a:p>
          <a:p>
            <a:pPr lvl="2"/>
            <a:r>
              <a:rPr lang="en-US" dirty="0"/>
              <a:t>Initialization of a Map</a:t>
            </a:r>
          </a:p>
          <a:p>
            <a:pPr lvl="2"/>
            <a:r>
              <a:rPr lang="en-US" dirty="0"/>
              <a:t>Syntax for testing</a:t>
            </a:r>
          </a:p>
          <a:p>
            <a:pPr lvl="2"/>
            <a:r>
              <a:rPr lang="en-US" dirty="0"/>
              <a:t>Operators defined on multiple types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Python:</a:t>
            </a:r>
            <a:br>
              <a:rPr lang="en-US" dirty="0"/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Dhm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1463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Dvr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3051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Ptm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2159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Syntax is rigidly specified to accommodate this</a:t>
            </a:r>
          </a:p>
          <a:p>
            <a:pPr marL="0" indent="0">
              <a:buNone/>
            </a:pPr>
            <a:r>
              <a:rPr lang="en-US" dirty="0"/>
              <a:t>Scala:</a:t>
            </a:r>
            <a:br>
              <a:rPr lang="en-US" dirty="0"/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Dhm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1463, 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Dvr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3051, 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Ptm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2159)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Syntax is much more flexible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Only parentheses and commas are fixed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>
                <a:cs typeface="Courier New" panose="02070309020205020404" pitchFamily="49" charset="0"/>
              </a:rPr>
              <a:t> is just a regular class name</a:t>
            </a:r>
          </a:p>
          <a:p>
            <a:pPr lvl="1"/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is </a:t>
            </a:r>
            <a:r>
              <a:rPr lang="en-US" i="1" dirty="0"/>
              <a:t>not </a:t>
            </a:r>
            <a:r>
              <a:rPr lang="en-US" dirty="0"/>
              <a:t>part of the syntax of the language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up with the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Dhm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1463, 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Dvr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3051, 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Ptm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2159)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is…</a:t>
            </a:r>
          </a:p>
          <a:p>
            <a:pPr lvl="1"/>
            <a:r>
              <a:rPr lang="en-US" i="1" dirty="0"/>
              <a:t>not </a:t>
            </a:r>
            <a:r>
              <a:rPr lang="en-US" dirty="0"/>
              <a:t>part of the syntax of the language</a:t>
            </a:r>
          </a:p>
          <a:p>
            <a:pPr lvl="1"/>
            <a:r>
              <a:rPr lang="en-US" dirty="0"/>
              <a:t>a method with a </a:t>
            </a:r>
            <a:r>
              <a:rPr lang="en-US" b="1" dirty="0"/>
              <a:t>symbolic</a:t>
            </a:r>
            <a:r>
              <a:rPr lang="en-US" dirty="0"/>
              <a:t> </a:t>
            </a:r>
            <a:r>
              <a:rPr lang="en-US" b="1" dirty="0"/>
              <a:t>name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infix operator </a:t>
            </a:r>
            <a:r>
              <a:rPr lang="en-US" dirty="0"/>
              <a:t>(instead of  </a:t>
            </a:r>
            <a:r>
              <a:rPr lang="en-US" sz="24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Dhm</a:t>
            </a:r>
            <a:r>
              <a:rPr lang="en-US" sz="24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.-&gt;(1463)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a method of any given class</a:t>
            </a:r>
          </a:p>
          <a:p>
            <a:pPr lvl="1"/>
            <a:r>
              <a:rPr lang="en-US" dirty="0"/>
              <a:t>actually compiled as </a:t>
            </a:r>
            <a:br>
              <a:rPr lang="en-US" dirty="0"/>
            </a:b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ArrowAssoc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Dhm</a:t>
            </a:r>
            <a:r>
              <a:rPr lang="en-US" sz="2000" dirty="0">
                <a:solidFill>
                  <a:srgbClr val="BB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).-&gt;(1463)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failAfter</a:t>
            </a:r>
            <a:r>
              <a:rPr lang="en-US" dirty="0"/>
              <a:t> are </a:t>
            </a:r>
            <a:r>
              <a:rPr lang="en-US" b="1" i="1" dirty="0"/>
              <a:t>not</a:t>
            </a:r>
            <a:r>
              <a:rPr lang="en-US" dirty="0"/>
              <a:t> part of Scala</a:t>
            </a:r>
            <a:endParaRPr lang="en-US" b="1" dirty="0"/>
          </a:p>
          <a:p>
            <a:pPr lvl="1"/>
            <a:r>
              <a:rPr lang="en-US" dirty="0"/>
              <a:t>They use tricks from functional programming</a:t>
            </a:r>
          </a:p>
          <a:p>
            <a:pPr lvl="1"/>
            <a:r>
              <a:rPr lang="en-US" dirty="0"/>
              <a:t>These methods are </a:t>
            </a:r>
            <a:r>
              <a:rPr lang="en-US" b="1" dirty="0"/>
              <a:t>curried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(multiple argument lists)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/>
              <a:t>code</a:t>
            </a:r>
            <a:r>
              <a:rPr lang="en-US" dirty="0"/>
              <a:t> in braces is </a:t>
            </a:r>
            <a:r>
              <a:rPr lang="en-US" u="sng" dirty="0"/>
              <a:t>passed</a:t>
            </a:r>
            <a:r>
              <a:rPr lang="en-US" dirty="0"/>
              <a:t> to them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b="1" dirty="0">
                <a:solidFill>
                  <a:schemeClr val="accent1"/>
                </a:solidFill>
              </a:rPr>
              <a:t>lazy evaluation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dirty="0"/>
              <a:t> &amp;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</a:t>
            </a:r>
            <a:r>
              <a:rPr lang="en-US" dirty="0"/>
              <a:t> are methods </a:t>
            </a:r>
            <a:r>
              <a:rPr lang="en-US" sz="2400" dirty="0">
                <a:solidFill>
                  <a:schemeClr val="accent1"/>
                </a:solidFill>
              </a:rPr>
              <a:t>(with </a:t>
            </a:r>
            <a:r>
              <a:rPr lang="en-US" sz="2400" b="1" dirty="0">
                <a:solidFill>
                  <a:schemeClr val="accent1"/>
                </a:solidFill>
              </a:rPr>
              <a:t>symbolic names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dirty="0"/>
              <a:t> is a method</a:t>
            </a:r>
            <a:br>
              <a:rPr lang="en-US" dirty="0"/>
            </a:br>
            <a:r>
              <a:rPr lang="en-US" dirty="0"/>
              <a:t>w/ no arguments</a:t>
            </a:r>
          </a:p>
          <a:p>
            <a:pPr lvl="1"/>
            <a:r>
              <a:rPr lang="en-US" dirty="0"/>
              <a:t>Methods work b/c of</a:t>
            </a:r>
            <a:br>
              <a:rPr lang="en-US" dirty="0"/>
            </a:br>
            <a:r>
              <a:rPr lang="en-US" b="1" dirty="0"/>
              <a:t>implicit conversions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51C57-45DF-424F-8CE1-540AC6A0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12" y="3612825"/>
            <a:ext cx="4587638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defined on multiple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/>
              <a:t> concatenation operator is easy to use</a:t>
            </a:r>
          </a:p>
          <a:p>
            <a:r>
              <a:rPr lang="en-US" dirty="0"/>
              <a:t>But it’s very complicated to write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A5B19-D5DD-4D47-86A3-EA0127D3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3" y="1217310"/>
            <a:ext cx="8443692" cy="1112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78BA8-D088-4592-94CD-93254418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3" y="2442373"/>
            <a:ext cx="847417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C7C4-A229-460C-AA56-0DC2FBD5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AE7-35ED-4BF3-ABAB-426493EC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these powerful features…</a:t>
            </a:r>
          </a:p>
          <a:p>
            <a:pPr lvl="1"/>
            <a:r>
              <a:rPr lang="en-US" i="1" dirty="0"/>
              <a:t>can</a:t>
            </a:r>
            <a:r>
              <a:rPr lang="en-US" dirty="0"/>
              <a:t> result in </a:t>
            </a:r>
            <a:r>
              <a:rPr lang="en-US" b="1" dirty="0"/>
              <a:t>incomprehensible code</a:t>
            </a:r>
          </a:p>
          <a:p>
            <a:pPr lvl="1"/>
            <a:r>
              <a:rPr lang="en-US" i="1" dirty="0"/>
              <a:t>should</a:t>
            </a:r>
            <a:r>
              <a:rPr lang="en-US" dirty="0"/>
              <a:t> be used sparingly, appropriately</a:t>
            </a:r>
            <a:endParaRPr lang="en-US" i="1" dirty="0"/>
          </a:p>
          <a:p>
            <a:r>
              <a:rPr lang="en-US" dirty="0"/>
              <a:t>Scala aims to push </a:t>
            </a:r>
            <a:r>
              <a:rPr lang="en-US" u="sng" dirty="0"/>
              <a:t>complexity</a:t>
            </a:r>
            <a:r>
              <a:rPr lang="en-US" dirty="0"/>
              <a:t> into </a:t>
            </a:r>
            <a:r>
              <a:rPr lang="en-US" b="1" dirty="0"/>
              <a:t>libraries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Point: make </a:t>
            </a:r>
            <a:r>
              <a:rPr lang="en-US" b="1" dirty="0"/>
              <a:t>application code</a:t>
            </a:r>
            <a:r>
              <a:rPr lang="en-US" dirty="0"/>
              <a:t> easy to keep</a:t>
            </a:r>
          </a:p>
          <a:p>
            <a:pPr lvl="1"/>
            <a:r>
              <a:rPr lang="en-US" dirty="0"/>
              <a:t>clean, elegant</a:t>
            </a:r>
            <a:r>
              <a:rPr lang="en-US" sz="2400" dirty="0">
                <a:solidFill>
                  <a:schemeClr val="accent1"/>
                </a:solidFill>
              </a:rPr>
              <a:t> (no ugly hacks)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stylistically consistent </a:t>
            </a:r>
            <a:r>
              <a:rPr lang="en-US" sz="2400" dirty="0">
                <a:solidFill>
                  <a:schemeClr val="accent1"/>
                </a:solidFill>
              </a:rPr>
              <a:t>(no poor style)</a:t>
            </a:r>
          </a:p>
          <a:p>
            <a:pPr lvl="1"/>
            <a:r>
              <a:rPr lang="en-US" dirty="0"/>
              <a:t>relatively simple </a:t>
            </a:r>
            <a:r>
              <a:rPr lang="en-US" sz="2400" dirty="0">
                <a:solidFill>
                  <a:schemeClr val="accent1"/>
                </a:solidFill>
              </a:rPr>
              <a:t>(no unnecessary complexity)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851</Words>
  <Application>Microsoft Office PowerPoint</Application>
  <PresentationFormat>On-screen Show (16:10)</PresentationFormat>
  <Paragraphs>135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Introduction to Scala</vt:lpstr>
      <vt:lpstr>Scala in a nutshell</vt:lpstr>
      <vt:lpstr>Scala’s relationship to Java</vt:lpstr>
      <vt:lpstr>Scala Unifies O-O and Functional</vt:lpstr>
      <vt:lpstr>Initialization of a Map</vt:lpstr>
      <vt:lpstr>What’s up with the operator?</vt:lpstr>
      <vt:lpstr>Syntax for testing</vt:lpstr>
      <vt:lpstr>Operators defined on multiple types</vt:lpstr>
      <vt:lpstr>Why?</vt:lpstr>
      <vt:lpstr>Course approach</vt:lpstr>
      <vt:lpstr>Scala in a nutshell (Outline)</vt:lpstr>
      <vt:lpstr>Scala is rich in features</vt:lpstr>
      <vt:lpstr>Functional composition/recursion</vt:lpstr>
      <vt:lpstr>Scala is rich in features</vt:lpstr>
      <vt:lpstr>Scala is statically-typed, flexible</vt:lpstr>
      <vt:lpstr>Scala’s Immutable collections</vt:lpstr>
      <vt:lpstr>Scala’s Mutable collections</vt:lpstr>
      <vt:lpstr>Scala’s Built-in Type Hierarchy</vt:lpstr>
      <vt:lpstr>Remember: Course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CS619: Introduction</dc:title>
  <dc:creator>Plumlee, Matthew</dc:creator>
  <cp:lastModifiedBy>Matt Plumlee</cp:lastModifiedBy>
  <cp:revision>278</cp:revision>
  <dcterms:created xsi:type="dcterms:W3CDTF">2016-01-25T15:24:21Z</dcterms:created>
  <dcterms:modified xsi:type="dcterms:W3CDTF">2021-05-25T03:11:52Z</dcterms:modified>
</cp:coreProperties>
</file>