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65"/>
  </p:notes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  <p:sldId id="282" r:id="rId52"/>
    <p:sldId id="283" r:id="rId53"/>
    <p:sldId id="284" r:id="rId54"/>
    <p:sldId id="285" r:id="rId55"/>
    <p:sldId id="286" r:id="rId56"/>
    <p:sldId id="287" r:id="rId57"/>
    <p:sldId id="288" r:id="rId58"/>
    <p:sldId id="289" r:id="rId59"/>
    <p:sldId id="290" r:id="rId60"/>
    <p:sldId id="291" r:id="rId61"/>
    <p:sldId id="292" r:id="rId62"/>
    <p:sldId id="293" r:id="rId63"/>
    <p:sldId id="294" r:id="rId6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Extra Bold" charset="1" panose="020B0906030804020204"/>
      <p:regular r:id="rId18"/>
    </p:embeddedFont>
    <p:embeddedFont>
      <p:font typeface="Open Sans Extra Bold Italics" charset="1" panose="020B0906030804020204"/>
      <p:regular r:id="rId19"/>
    </p:embeddedFont>
    <p:embeddedFont>
      <p:font typeface="Josefin Sans Bold" charset="1" panose="00000800000000000000"/>
      <p:regular r:id="rId20"/>
    </p:embeddedFont>
    <p:embeddedFont>
      <p:font typeface="Josefin Sans Bold Italics" charset="1" panose="00000800000000000000"/>
      <p:regular r:id="rId21"/>
    </p:embeddedFont>
    <p:embeddedFont>
      <p:font typeface="Josefin Sans Regular" charset="1" panose="00000500000000000000"/>
      <p:regular r:id="rId22"/>
    </p:embeddedFont>
    <p:embeddedFont>
      <p:font typeface="Josefin Sans Regular Bold" charset="1" panose="00000700000000000000"/>
      <p:regular r:id="rId23"/>
    </p:embeddedFont>
    <p:embeddedFont>
      <p:font typeface="Josefin Sans Regular Italics" charset="1" panose="00000500000000000000"/>
      <p:regular r:id="rId24"/>
    </p:embeddedFont>
    <p:embeddedFont>
      <p:font typeface="Josefin Sans Regular Bold Italics" charset="1" panose="000007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38" Target="slides/slide13.xml" Type="http://schemas.openxmlformats.org/officeDocument/2006/relationships/slide"/><Relationship Id="rId39" Target="slides/slide14.xml" Type="http://schemas.openxmlformats.org/officeDocument/2006/relationships/slide"/><Relationship Id="rId4" Target="theme/theme1.xml" Type="http://schemas.openxmlformats.org/officeDocument/2006/relationships/theme"/><Relationship Id="rId40" Target="slides/slide15.xml" Type="http://schemas.openxmlformats.org/officeDocument/2006/relationships/slide"/><Relationship Id="rId41" Target="slides/slide16.xml" Type="http://schemas.openxmlformats.org/officeDocument/2006/relationships/slide"/><Relationship Id="rId42" Target="slides/slide17.xml" Type="http://schemas.openxmlformats.org/officeDocument/2006/relationships/slide"/><Relationship Id="rId43" Target="slides/slide18.xml" Type="http://schemas.openxmlformats.org/officeDocument/2006/relationships/slide"/><Relationship Id="rId44" Target="slides/slide19.xml" Type="http://schemas.openxmlformats.org/officeDocument/2006/relationships/slide"/><Relationship Id="rId45" Target="slides/slide20.xml" Type="http://schemas.openxmlformats.org/officeDocument/2006/relationships/slide"/><Relationship Id="rId46" Target="slides/slide21.xml" Type="http://schemas.openxmlformats.org/officeDocument/2006/relationships/slide"/><Relationship Id="rId47" Target="slides/slide22.xml" Type="http://schemas.openxmlformats.org/officeDocument/2006/relationships/slide"/><Relationship Id="rId48" Target="slides/slide23.xml" Type="http://schemas.openxmlformats.org/officeDocument/2006/relationships/slide"/><Relationship Id="rId49" Target="slides/slide24.xml" Type="http://schemas.openxmlformats.org/officeDocument/2006/relationships/slide"/><Relationship Id="rId5" Target="tableStyles.xml" Type="http://schemas.openxmlformats.org/officeDocument/2006/relationships/tableStyles"/><Relationship Id="rId50" Target="slides/slide25.xml" Type="http://schemas.openxmlformats.org/officeDocument/2006/relationships/slide"/><Relationship Id="rId51" Target="slides/slide26.xml" Type="http://schemas.openxmlformats.org/officeDocument/2006/relationships/slide"/><Relationship Id="rId52" Target="slides/slide27.xml" Type="http://schemas.openxmlformats.org/officeDocument/2006/relationships/slide"/><Relationship Id="rId53" Target="slides/slide28.xml" Type="http://schemas.openxmlformats.org/officeDocument/2006/relationships/slide"/><Relationship Id="rId54" Target="slides/slide29.xml" Type="http://schemas.openxmlformats.org/officeDocument/2006/relationships/slide"/><Relationship Id="rId55" Target="slides/slide30.xml" Type="http://schemas.openxmlformats.org/officeDocument/2006/relationships/slide"/><Relationship Id="rId56" Target="slides/slide31.xml" Type="http://schemas.openxmlformats.org/officeDocument/2006/relationships/slide"/><Relationship Id="rId57" Target="slides/slide32.xml" Type="http://schemas.openxmlformats.org/officeDocument/2006/relationships/slide"/><Relationship Id="rId58" Target="slides/slide33.xml" Type="http://schemas.openxmlformats.org/officeDocument/2006/relationships/slide"/><Relationship Id="rId59" Target="slides/slide34.xml" Type="http://schemas.openxmlformats.org/officeDocument/2006/relationships/slide"/><Relationship Id="rId6" Target="fonts/font6.fntdata" Type="http://schemas.openxmlformats.org/officeDocument/2006/relationships/font"/><Relationship Id="rId60" Target="slides/slide35.xml" Type="http://schemas.openxmlformats.org/officeDocument/2006/relationships/slide"/><Relationship Id="rId61" Target="slides/slide36.xml" Type="http://schemas.openxmlformats.org/officeDocument/2006/relationships/slide"/><Relationship Id="rId62" Target="slides/slide37.xml" Type="http://schemas.openxmlformats.org/officeDocument/2006/relationships/slide"/><Relationship Id="rId63" Target="slides/slide38.xml" Type="http://schemas.openxmlformats.org/officeDocument/2006/relationships/slide"/><Relationship Id="rId64" Target="slides/slide39.xml" Type="http://schemas.openxmlformats.org/officeDocument/2006/relationships/slide"/><Relationship Id="rId65" Target="notesMasters/notesMaster1.xml" Type="http://schemas.openxmlformats.org/officeDocument/2006/relationships/notesMaster"/><Relationship Id="rId66" Target="theme/theme2.xml" Type="http://schemas.openxmlformats.org/officeDocument/2006/relationships/theme"/><Relationship Id="rId67" Target="notesSlides/notesSlide1.xml" Type="http://schemas.openxmlformats.org/officeDocument/2006/relationships/notesSlide"/><Relationship Id="rId68" Target="notesSlides/notesSlide2.xml" Type="http://schemas.openxmlformats.org/officeDocument/2006/relationships/notesSlide"/><Relationship Id="rId69" Target="notesSlides/notesSlide3.xml" Type="http://schemas.openxmlformats.org/officeDocument/2006/relationships/notesSlide"/><Relationship Id="rId7" Target="fonts/font7.fntdata" Type="http://schemas.openxmlformats.org/officeDocument/2006/relationships/font"/><Relationship Id="rId70" Target="notesSlides/notesSlide4.xml" Type="http://schemas.openxmlformats.org/officeDocument/2006/relationships/notesSlide"/><Relationship Id="rId71" Target="notesSlides/notesSlide5.xml" Type="http://schemas.openxmlformats.org/officeDocument/2006/relationships/notesSlide"/><Relationship Id="rId72" Target="notesSlides/notesSlide6.xml" Type="http://schemas.openxmlformats.org/officeDocument/2006/relationships/notesSlide"/><Relationship Id="rId73" Target="notesSlides/notesSlide7.xml" Type="http://schemas.openxmlformats.org/officeDocument/2006/relationships/notesSlide"/><Relationship Id="rId74" Target="notesSlides/notesSlide8.xml" Type="http://schemas.openxmlformats.org/officeDocument/2006/relationships/notes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5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7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En profiter pour demander les affinités de chacun avec les différents systèmes d'exploitation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En profiter pour demander les affinités de chacun avec les instructions en lignes de commandes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Faire télécharger et installer GIT. Attention aux versions !</a:t>
            </a:r>
          </a:p>
          <a:p>
            <a:pPr lvl="0"/>
            <a:r>
              <a:rPr lang="en-US"/>
              <a:t>Pour l'instant, ne pas expliquer GIT, installation pour utilisation de GITBash pour commandes linux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Ne cocher aucune option proposée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Demander au préalable de créer un nouveau dossier pour dépot local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Si erreur de remote : git config --global --add --bool push.autoSetupRemote true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NB : penser à faire installer GIT Graph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14" Target="../media/image13.png" Type="http://schemas.openxmlformats.org/officeDocument/2006/relationships/image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26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png" Type="http://schemas.openxmlformats.org/officeDocument/2006/relationships/image"/><Relationship Id="rId6" Target="../media/image40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36.png" Type="http://schemas.openxmlformats.org/officeDocument/2006/relationships/image"/><Relationship Id="rId4" Target="../media/image37.svg" Type="http://schemas.openxmlformats.org/officeDocument/2006/relationships/image"/><Relationship Id="rId5" Target="../media/image43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36.png" Type="http://schemas.openxmlformats.org/officeDocument/2006/relationships/image"/><Relationship Id="rId4" Target="../media/image37.svg" Type="http://schemas.openxmlformats.org/officeDocument/2006/relationships/image"/><Relationship Id="rId5" Target="../media/image44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45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46.png" Type="http://schemas.openxmlformats.org/officeDocument/2006/relationships/image"/><Relationship Id="rId5" Target="../media/image47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48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36.png" Type="http://schemas.openxmlformats.org/officeDocument/2006/relationships/image"/><Relationship Id="rId4" Target="../media/image37.svg" Type="http://schemas.openxmlformats.org/officeDocument/2006/relationships/image"/><Relationship Id="rId5" Target="../media/image49.png" Type="http://schemas.openxmlformats.org/officeDocument/2006/relationships/image"/><Relationship Id="rId6" Target="../media/image50.png" Type="http://schemas.openxmlformats.org/officeDocument/2006/relationships/image"/><Relationship Id="rId7" Target="../media/image51.pn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52.png" Type="http://schemas.openxmlformats.org/officeDocument/2006/relationships/image"/><Relationship Id="rId5" Target="../media/image53.svg" Type="http://schemas.openxmlformats.org/officeDocument/2006/relationships/image"/><Relationship Id="rId6" Target="../media/image54.png" Type="http://schemas.openxmlformats.org/officeDocument/2006/relationships/image"/><Relationship Id="rId7" Target="../media/image55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56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svg" Type="http://schemas.openxmlformats.org/officeDocument/2006/relationships/image"/><Relationship Id="rId11" Target="../media/image13.pn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5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13.png" Type="http://schemas.openxmlformats.org/officeDocument/2006/relationships/image"/><Relationship Id="rId5" Target="../media/image57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13.png" Type="http://schemas.openxmlformats.org/officeDocument/2006/relationships/image"/><Relationship Id="rId5" Target="../media/image58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9.png" Type="http://schemas.openxmlformats.org/officeDocument/2006/relationships/image"/><Relationship Id="rId3" Target="../media/image60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14" Target="../media/image13.png" Type="http://schemas.openxmlformats.org/officeDocument/2006/relationships/image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svg" Type="http://schemas.openxmlformats.org/officeDocument/2006/relationships/image"/><Relationship Id="rId4" Target="../media/image13.png" Type="http://schemas.openxmlformats.org/officeDocument/2006/relationships/image"/><Relationship Id="rId5" Target="../media/image63.png" Type="http://schemas.openxmlformats.org/officeDocument/2006/relationships/image"/><Relationship Id="rId6" Target="../media/image64.png" Type="http://schemas.openxmlformats.org/officeDocument/2006/relationships/image"/><Relationship Id="rId7" Target="../media/image65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svg" Type="http://schemas.openxmlformats.org/officeDocument/2006/relationships/image"/><Relationship Id="rId4" Target="../media/image13.png" Type="http://schemas.openxmlformats.org/officeDocument/2006/relationships/image"/><Relationship Id="rId5" Target="../media/image66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61.png" Type="http://schemas.openxmlformats.org/officeDocument/2006/relationships/image"/><Relationship Id="rId4" Target="../media/image62.svg" Type="http://schemas.openxmlformats.org/officeDocument/2006/relationships/image"/><Relationship Id="rId5" Target="../media/image13.png" Type="http://schemas.openxmlformats.org/officeDocument/2006/relationships/image"/><Relationship Id="rId6" Target="../media/image67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svg" Type="http://schemas.openxmlformats.org/officeDocument/2006/relationships/image"/><Relationship Id="rId4" Target="../media/image13.png" Type="http://schemas.openxmlformats.org/officeDocument/2006/relationships/image"/><Relationship Id="rId5" Target="../media/image68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svg" Type="http://schemas.openxmlformats.org/officeDocument/2006/relationships/image"/><Relationship Id="rId4" Target="../media/image13.png" Type="http://schemas.openxmlformats.org/officeDocument/2006/relationships/image"/><Relationship Id="rId5" Target="../media/image6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svg" Type="http://schemas.openxmlformats.org/officeDocument/2006/relationships/image"/><Relationship Id="rId11" Target="../media/image13.pn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svg" Type="http://schemas.openxmlformats.org/officeDocument/2006/relationships/image"/><Relationship Id="rId11" Target="../media/image13.pn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svg" Type="http://schemas.openxmlformats.org/officeDocument/2006/relationships/image"/><Relationship Id="rId11" Target="../media/image13.png" Type="http://schemas.openxmlformats.org/officeDocument/2006/relationships/image"/><Relationship Id="rId12" Target="../media/image26.png" Type="http://schemas.openxmlformats.org/officeDocument/2006/relationships/image"/><Relationship Id="rId2" Target="../notesSlides/notesSlide4.xml" Type="http://schemas.openxmlformats.org/officeDocument/2006/relationships/notesSlid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27.pn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2834" y="-1921745"/>
            <a:ext cx="6755642" cy="411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303834" y="1790711"/>
            <a:ext cx="1194327" cy="258614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2095190" y="2021154"/>
            <a:ext cx="5357753" cy="559158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947148" y="1264426"/>
            <a:ext cx="3144039" cy="244091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4872" y="5005800"/>
            <a:ext cx="1894295" cy="4252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011803" y="7612736"/>
            <a:ext cx="3486358" cy="4114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8902445" y="3212479"/>
            <a:ext cx="8356855" cy="4959972"/>
            <a:chOff x="0" y="0"/>
            <a:chExt cx="11142474" cy="661329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2885602"/>
              <a:ext cx="11142474" cy="16713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179"/>
                </a:lnSpc>
              </a:pPr>
              <a:r>
                <a:rPr lang="en-US" sz="8999">
                  <a:solidFill>
                    <a:srgbClr val="F7B4A7"/>
                  </a:solidFill>
                  <a:latin typeface="Josefin Sans Bold"/>
                </a:rPr>
                <a:t>GIT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59972"/>
              <a:ext cx="11142474" cy="1352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 spc="557">
                  <a:solidFill>
                    <a:srgbClr val="94DDDE"/>
                  </a:solidFill>
                  <a:latin typeface="Josefin Sans Regular"/>
                </a:rPr>
                <a:t>GESTION DES SOURCES ET VERSIONNING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5851625"/>
              <a:ext cx="11142474" cy="7179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45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963412"/>
            <a:ext cx="4597438" cy="28420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551837" y="390596"/>
            <a:ext cx="2076668" cy="127620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38681" y="-2447996"/>
            <a:ext cx="3837986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994246" y="-3759204"/>
            <a:ext cx="5357753" cy="559158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2152788"/>
            <a:ext cx="1828800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0"/>
              </a:lnSpc>
            </a:pPr>
            <a:r>
              <a:rPr lang="en-US" sz="5575">
                <a:solidFill>
                  <a:srgbClr val="2B4B82"/>
                </a:solidFill>
                <a:latin typeface="Josefin Sans Bold"/>
              </a:rPr>
              <a:t>Présentation des commandes élémentaires 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88904" y="3971181"/>
            <a:ext cx="15346789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L</a:t>
            </a:r>
            <a:r>
              <a:rPr lang="en-US" sz="3000">
                <a:solidFill>
                  <a:srgbClr val="2B4B82"/>
                </a:solidFill>
                <a:latin typeface="Josefin Sans Regular"/>
              </a:rPr>
              <a:t>iste le contenu d'un dossier 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"/>
              </a:rPr>
              <a:t>       </a:t>
            </a:r>
            <a:r>
              <a:rPr lang="en-US" sz="3000">
                <a:solidFill>
                  <a:srgbClr val="2B4B82"/>
                </a:solidFill>
                <a:latin typeface="Josefin Sans Regular"/>
              </a:rPr>
              <a:t>Options utiles : -a affiche les fichiers cachés, -R affiche les sous-dossiers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19175" y="3885456"/>
            <a:ext cx="664672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ls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949904" y="2895738"/>
            <a:ext cx="838819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B4B82"/>
                </a:solidFill>
                <a:latin typeface="Open Sans"/>
              </a:rPr>
              <a:t>Navigation dans les fichiers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88904" y="5161806"/>
            <a:ext cx="15922942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Change de répertoire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"/>
              </a:rPr>
              <a:t>       - Soit en navigation absolue (ne dépend pas du dossier courant) : </a:t>
            </a:r>
            <a:r>
              <a:rPr lang="en-US" sz="3000">
                <a:solidFill>
                  <a:srgbClr val="2B4B82"/>
                </a:solidFill>
                <a:latin typeface="Josefin Sans Regular Bold"/>
              </a:rPr>
              <a:t>cd </a:t>
            </a:r>
            <a:r>
              <a:rPr lang="en-US" sz="3000">
                <a:solidFill>
                  <a:srgbClr val="2B4B82"/>
                </a:solidFill>
                <a:latin typeface="Josefin Sans Regular Bold Italics"/>
              </a:rPr>
              <a:t>/c/ProgramData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Italics"/>
              </a:rPr>
              <a:t>       - Soit en navigation relative (en fonction du dossier courant) : </a:t>
            </a:r>
            <a:r>
              <a:rPr lang="en-US" sz="3000">
                <a:solidFill>
                  <a:srgbClr val="2B4B82"/>
                </a:solidFill>
                <a:latin typeface="Josefin Sans Regular Bold Italics"/>
              </a:rPr>
              <a:t>cd ProgramData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"/>
              </a:rPr>
              <a:t>       - Retour au dossier précédent : </a:t>
            </a:r>
            <a:r>
              <a:rPr lang="en-US" sz="3000">
                <a:solidFill>
                  <a:srgbClr val="2B4B82"/>
                </a:solidFill>
                <a:latin typeface="Josefin Sans Regular Bold Italics"/>
              </a:rPr>
              <a:t>cd ..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 Italics"/>
              </a:rPr>
              <a:t>       -</a:t>
            </a:r>
            <a:r>
              <a:rPr lang="en-US" sz="3000">
                <a:solidFill>
                  <a:srgbClr val="2B4B82"/>
                </a:solidFill>
                <a:latin typeface="Josefin Sans Regular"/>
              </a:rPr>
              <a:t> Accéder au dossier de l'utilisateur courant : </a:t>
            </a:r>
            <a:r>
              <a:rPr lang="en-US" sz="3000">
                <a:solidFill>
                  <a:srgbClr val="2B4B82"/>
                </a:solidFill>
                <a:latin typeface="Josefin Sans Regular Bold Italics"/>
              </a:rPr>
              <a:t>cd ~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920710" y="5076081"/>
            <a:ext cx="852909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cd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12511" y="8014191"/>
            <a:ext cx="15346789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Affiche le chemin absolu du dossier courant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"/>
              </a:rPr>
              <a:t> 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716614" y="7928466"/>
            <a:ext cx="1234939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pwd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92987" y="8719394"/>
            <a:ext cx="15346789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Nettoie la fenêtre du terminal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"/>
              </a:rPr>
              <a:t> 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586301" y="8633669"/>
            <a:ext cx="1463717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clear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963412"/>
            <a:ext cx="4597438" cy="28420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551837" y="390596"/>
            <a:ext cx="2076668" cy="127620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38681" y="-2447996"/>
            <a:ext cx="3837986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994246" y="-3759204"/>
            <a:ext cx="5357753" cy="559158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2152788"/>
            <a:ext cx="1828800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0"/>
              </a:lnSpc>
            </a:pPr>
            <a:r>
              <a:rPr lang="en-US" sz="5575">
                <a:solidFill>
                  <a:srgbClr val="2B4B82"/>
                </a:solidFill>
                <a:latin typeface="Josefin Sans Bold"/>
              </a:rPr>
              <a:t>Présentation des commandes élémentaires 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721637" y="3970546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créé un nouveau dossier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3894981"/>
            <a:ext cx="5721637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mkdir </a:t>
            </a:r>
            <a:r>
              <a:rPr lang="en-US" sz="3799">
                <a:solidFill>
                  <a:srgbClr val="2B4B82"/>
                </a:solidFill>
                <a:latin typeface="Josefin Sans Bold Italics"/>
              </a:rPr>
              <a:t>nom_du_dossier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83934" y="2895738"/>
            <a:ext cx="772013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B4B82"/>
                </a:solidFill>
                <a:latin typeface="Open Sans"/>
              </a:rPr>
              <a:t>Opération sur les fichiers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739261" y="4752975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créé un nouveau fichier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624" y="4677410"/>
            <a:ext cx="5721637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touch </a:t>
            </a:r>
            <a:r>
              <a:rPr lang="en-US" sz="3799">
                <a:solidFill>
                  <a:srgbClr val="2B4B82"/>
                </a:solidFill>
                <a:latin typeface="Josefin Sans Bold Italics"/>
              </a:rPr>
              <a:t>nom_du_fichier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739261" y="5589906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affiche le contenu d'un fichier texte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624" y="5514340"/>
            <a:ext cx="5721637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cat </a:t>
            </a:r>
            <a:r>
              <a:rPr lang="en-US" sz="3799">
                <a:solidFill>
                  <a:srgbClr val="2B4B82"/>
                </a:solidFill>
                <a:latin typeface="Josefin Sans Bold Italics"/>
              </a:rPr>
              <a:t>nom_du_fichier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673122" y="6426836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permet de copier un fichier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624" y="6351271"/>
            <a:ext cx="7655498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cp fichier_original copie_fichier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539422" y="7263767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permet de copier un dossier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-182214" y="7188201"/>
            <a:ext cx="5721637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cp -R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70606" y="8120382"/>
            <a:ext cx="1534678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 Italics"/>
              </a:rPr>
              <a:t>nb : il est possible de copier directement les fichiers et dossiers dans un autre dossier. La syntaxe sera : cp fichier_original nouveau_dossier/copie_du_fichier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963412"/>
            <a:ext cx="4597438" cy="28420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551837" y="390596"/>
            <a:ext cx="2076668" cy="127620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38681" y="-2447996"/>
            <a:ext cx="3837986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994246" y="-3759204"/>
            <a:ext cx="5357753" cy="559158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12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2152788"/>
            <a:ext cx="1828800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0"/>
              </a:lnSpc>
            </a:pPr>
            <a:r>
              <a:rPr lang="en-US" sz="5575">
                <a:solidFill>
                  <a:srgbClr val="2B4B82"/>
                </a:solidFill>
                <a:latin typeface="Josefin Sans Bold"/>
              </a:rPr>
              <a:t>Présentation des commandes élémentaires 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721637" y="3970546"/>
            <a:ext cx="15346789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supprime un fichier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options : -f force la suppression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             -i demande une confirmation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3894981"/>
            <a:ext cx="5721637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rm </a:t>
            </a:r>
            <a:r>
              <a:rPr lang="en-US" sz="3799">
                <a:solidFill>
                  <a:srgbClr val="2B4B82"/>
                </a:solidFill>
                <a:latin typeface="Josefin Sans Bold Italics"/>
              </a:rPr>
              <a:t>nom_du_fichier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83934" y="2895738"/>
            <a:ext cx="772013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B4B82"/>
                </a:solidFill>
                <a:latin typeface="Open Sans"/>
              </a:rPr>
              <a:t>Opération sur les fichiers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5763329"/>
            <a:ext cx="5721637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rm  -R </a:t>
            </a:r>
            <a:r>
              <a:rPr lang="en-US" sz="3799">
                <a:solidFill>
                  <a:srgbClr val="2B4B82"/>
                </a:solidFill>
                <a:latin typeface="Josefin Sans Bold Italics"/>
              </a:rPr>
              <a:t>nom_du_dossier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721637" y="5782379"/>
            <a:ext cx="1534678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supprime un dossier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7624" y="6533584"/>
            <a:ext cx="5721637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mv </a:t>
            </a:r>
            <a:r>
              <a:rPr lang="en-US" sz="3799">
                <a:solidFill>
                  <a:srgbClr val="2B4B82"/>
                </a:solidFill>
                <a:latin typeface="Josefin Sans Bold Italics"/>
              </a:rPr>
              <a:t>nom_du_fichier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739261" y="6552634"/>
            <a:ext cx="1534678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déplace un fichier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7624" y="7257767"/>
            <a:ext cx="5721637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mv -R </a:t>
            </a:r>
            <a:r>
              <a:rPr lang="en-US" sz="3799">
                <a:solidFill>
                  <a:srgbClr val="2B4B82"/>
                </a:solidFill>
                <a:latin typeface="Josefin Sans Bold Italics"/>
              </a:rPr>
              <a:t>nom_du_dossier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739261" y="7276817"/>
            <a:ext cx="1534678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déplace un dossier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470606" y="8419817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 Italics"/>
              </a:rPr>
              <a:t>rem : les commandes mv et cp fonctionnent de manière analogues !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963412"/>
            <a:ext cx="4597438" cy="28420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551837" y="390596"/>
            <a:ext cx="2076668" cy="127620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38681" y="-2447996"/>
            <a:ext cx="3837986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994246" y="-3759204"/>
            <a:ext cx="5357753" cy="559158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13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2152788"/>
            <a:ext cx="1828800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0"/>
              </a:lnSpc>
            </a:pPr>
            <a:r>
              <a:rPr lang="en-US" sz="5575">
                <a:solidFill>
                  <a:srgbClr val="2B4B82"/>
                </a:solidFill>
                <a:latin typeface="Josefin Sans Bold"/>
              </a:rPr>
              <a:t>Présentation des commandes élémentaires 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97344" y="2895738"/>
            <a:ext cx="649331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B4B82"/>
                </a:solidFill>
                <a:latin typeface="Open Sans"/>
              </a:rPr>
              <a:t>Ecrire dans un fichier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721637" y="4194561"/>
            <a:ext cx="1534678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permet d'ouvrir un fichier pour éditer son contenu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4118996"/>
            <a:ext cx="5721637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vi </a:t>
            </a:r>
            <a:r>
              <a:rPr lang="en-US" sz="3799">
                <a:solidFill>
                  <a:srgbClr val="2B4B82"/>
                </a:solidFill>
                <a:latin typeface="Josefin Sans Bold Italics"/>
              </a:rPr>
              <a:t>nom_du_fichier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739261" y="4895601"/>
            <a:ext cx="1534678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permet l'insertion de contenu au sein du fichier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7624" y="4820035"/>
            <a:ext cx="5721637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721637" y="5599181"/>
            <a:ext cx="1534678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permet l'utilisation de commandes au sein du fichier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0" y="5523616"/>
            <a:ext cx="5721637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&lt;esc&gt;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739261" y="6302762"/>
            <a:ext cx="1534678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permet de sauvegarder et quitter un fichier ( en mode commande )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7624" y="6227196"/>
            <a:ext cx="5721637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:wq!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739261" y="7006342"/>
            <a:ext cx="1534678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permet de quitter un fichier SANS sauvegarder( en mode commande )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7624" y="6930777"/>
            <a:ext cx="5721637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:q!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70606" y="8030103"/>
            <a:ext cx="1534678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 Italics"/>
              </a:rPr>
              <a:t>rem : vi possède une multitude de commandes ! 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 Italics"/>
              </a:rPr>
              <a:t>Vous pouvez en trouver une partie sur : https://doc.fedora-fr.org/wiki/Utilisation_de_vi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963412"/>
            <a:ext cx="4597438" cy="28420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551837" y="390596"/>
            <a:ext cx="2076668" cy="127620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38681" y="-2447996"/>
            <a:ext cx="3837986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994246" y="-3759204"/>
            <a:ext cx="5357753" cy="559158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14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2152788"/>
            <a:ext cx="1828800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0"/>
              </a:lnSpc>
            </a:pPr>
            <a:r>
              <a:rPr lang="en-US" sz="5575">
                <a:solidFill>
                  <a:srgbClr val="2B4B82"/>
                </a:solidFill>
                <a:latin typeface="Josefin Sans Bold"/>
              </a:rPr>
              <a:t>Présentation des commandes élémentaires 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31958" y="4287658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Permet de stopper l'affichage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1456" y="4192408"/>
            <a:ext cx="1849841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ctrl + 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427768" y="2895738"/>
            <a:ext cx="543246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B4B82"/>
                </a:solidFill>
                <a:latin typeface="Open Sans"/>
              </a:rPr>
              <a:t>Raccourcis clavier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31958" y="4857888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Permet de reprendre l'affichage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91456" y="4762638"/>
            <a:ext cx="1892584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ctrl + q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31958" y="5466219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Permet de déconnecter proprement une session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91456" y="5370969"/>
            <a:ext cx="1892584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ctrl + 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41483" y="5999619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Permet de couper la ligne courante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91456" y="5904369"/>
            <a:ext cx="1892465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ctrl + u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365058" y="6569849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Permet de coller le contenu coupé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91456" y="6474599"/>
            <a:ext cx="1903955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ctrl + 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365058" y="7178180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Permet de stopper l'exécution d'une commande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91456" y="7082930"/>
            <a:ext cx="1890679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ctrl + c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374583" y="7786510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Permet de remonter l'historique des commandes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16377" y="7720153"/>
            <a:ext cx="317285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↑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452628" y="8432941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Permet de compléter la fin d'une commande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91456" y="8376426"/>
            <a:ext cx="1849841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&lt;tab&gt;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963412"/>
            <a:ext cx="4597438" cy="28420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551837" y="390596"/>
            <a:ext cx="2076668" cy="127620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38681" y="-2447996"/>
            <a:ext cx="3837986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994246" y="-3759204"/>
            <a:ext cx="5357753" cy="559158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15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2152788"/>
            <a:ext cx="1828800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0"/>
              </a:lnSpc>
            </a:pPr>
            <a:r>
              <a:rPr lang="en-US" sz="5575">
                <a:solidFill>
                  <a:srgbClr val="2B4B82"/>
                </a:solidFill>
                <a:latin typeface="Josefin Sans Bold"/>
              </a:rPr>
              <a:t>Introduction aux lignes de commandes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70606" y="4828695"/>
            <a:ext cx="15346789" cy="209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B4B82"/>
                </a:solidFill>
                <a:latin typeface="Josefin Sans Regular"/>
              </a:rPr>
              <a:t>Exercice pratique</a:t>
            </a:r>
          </a:p>
          <a:p>
            <a:pPr algn="ctr">
              <a:lnSpc>
                <a:spcPts val="5599"/>
              </a:lnSpc>
            </a:pP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B4B82"/>
                </a:solidFill>
                <a:latin typeface="Josefin Sans Regular"/>
              </a:rPr>
              <a:t>TP1 GIT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610774" y="1441513"/>
            <a:ext cx="2645731" cy="162592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879313" y="5316566"/>
            <a:ext cx="5758626" cy="411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340312" y="-1788377"/>
            <a:ext cx="1491622" cy="322989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242167" y="-1536821"/>
            <a:ext cx="3748344" cy="307364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566643" y="-2441088"/>
            <a:ext cx="4317873" cy="589287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742874" y="3067435"/>
            <a:ext cx="4597438" cy="2842053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5072454" y="5295900"/>
            <a:ext cx="12594977" cy="237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79"/>
              </a:lnSpc>
              <a:spcBef>
                <a:spcPct val="0"/>
              </a:spcBef>
            </a:pPr>
            <a:r>
              <a:rPr lang="en-US" sz="8999">
                <a:solidFill>
                  <a:srgbClr val="F7B4A7"/>
                </a:solidFill>
                <a:latin typeface="Josefin Sans Bold Bold"/>
              </a:rPr>
              <a:t>Découverte du fonctionnement de GIT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16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73260" y="-2729980"/>
            <a:ext cx="6414740" cy="663178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64146" y="5004216"/>
            <a:ext cx="5214939" cy="217968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0" y="995818"/>
            <a:ext cx="11873260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4"/>
              </a:lnSpc>
            </a:pPr>
            <a:r>
              <a:rPr lang="en-US" sz="8099" spc="-80">
                <a:solidFill>
                  <a:srgbClr val="2B4B82"/>
                </a:solidFill>
                <a:latin typeface="Josefin Sans Bold Bold"/>
              </a:rPr>
              <a:t>Présentation de GIT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094865" y="3533102"/>
            <a:ext cx="8989052" cy="655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>
                <a:solidFill>
                  <a:srgbClr val="2B4B82"/>
                </a:solidFill>
                <a:latin typeface="Josefin Sans Bold Bold"/>
              </a:rPr>
              <a:t>Qu'est ce que GIT 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96208" y="4484332"/>
            <a:ext cx="11587709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"/>
              </a:rPr>
              <a:t>GIT est un outil de gestion de projets et de versions collaboratif.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"/>
              </a:rPr>
              <a:t>C'est un logiciel </a:t>
            </a:r>
            <a:r>
              <a:rPr lang="en-US" sz="3000" u="sng">
                <a:solidFill>
                  <a:srgbClr val="2B4B82"/>
                </a:solidFill>
                <a:latin typeface="Josefin Sans Regular Bold"/>
              </a:rPr>
              <a:t>libre de droit</a:t>
            </a:r>
            <a:r>
              <a:rPr lang="en-US" sz="3000">
                <a:solidFill>
                  <a:srgbClr val="2B4B82"/>
                </a:solidFill>
                <a:latin typeface="Josefin Sans Regular"/>
              </a:rPr>
              <a:t> créé autour du noyau </a:t>
            </a:r>
            <a:r>
              <a:rPr lang="en-US" sz="3000" u="sng">
                <a:solidFill>
                  <a:srgbClr val="2B4B82"/>
                </a:solidFill>
                <a:latin typeface="Josefin Sans Regular Bold"/>
              </a:rPr>
              <a:t>linux.</a:t>
            </a:r>
          </a:p>
          <a:p>
            <a:pPr>
              <a:lnSpc>
                <a:spcPts val="4200"/>
              </a:lnSpc>
            </a:pP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"/>
              </a:rPr>
              <a:t>Avec plus de 36 millions d'utilisateurs dans le monde, GIT est le logiciel de gestion de versions le plus utilisé dans le monde.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8323542"/>
            <a:ext cx="1828800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B4B82"/>
                </a:solidFill>
                <a:latin typeface="Open Sans Light Italics"/>
              </a:rPr>
              <a:t>GIT est un outil incontournable pour le développement en team au sein du monde professionnel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17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604498" y="-3315890"/>
            <a:ext cx="6414740" cy="663178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77408" y="3773920"/>
            <a:ext cx="10018418" cy="93297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54" t="0" r="54" b="0"/>
          <a:stretch>
            <a:fillRect/>
          </a:stretch>
        </p:blipFill>
        <p:spPr>
          <a:xfrm flipH="false" flipV="false" rot="0">
            <a:off x="172694" y="5343805"/>
            <a:ext cx="10688706" cy="70761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72694" y="6898759"/>
            <a:ext cx="10231474" cy="1059834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0" y="995818"/>
            <a:ext cx="11873260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4"/>
              </a:lnSpc>
            </a:pPr>
            <a:r>
              <a:rPr lang="en-US" sz="8099" spc="-80">
                <a:solidFill>
                  <a:srgbClr val="2B4B82"/>
                </a:solidFill>
                <a:latin typeface="Josefin Sans Bold Bold"/>
              </a:rPr>
              <a:t>Configuration de GIT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18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140272" y="3193530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Enregistrement du login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3117965"/>
            <a:ext cx="11140272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git config --global user.name "nom_utilisateur"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8734425"/>
            <a:ext cx="1828800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 Italics"/>
              </a:rPr>
              <a:t>rem : les "" sont indispensables pour les saisies composées.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45843" y="4763415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Enregistrement du mail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4687849"/>
            <a:ext cx="11140272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git config --global user.email "adresse_mail"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40272" y="8005583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Permet de vérifier sa configuration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0" y="7930018"/>
            <a:ext cx="11140272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git config --list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140272" y="6239801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Change la branche par défaut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0" y="6164236"/>
            <a:ext cx="11140272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git config --global init.defaultBranch main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73260" y="-2729980"/>
            <a:ext cx="6414740" cy="663178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51222" y="5143500"/>
            <a:ext cx="10001286" cy="93971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751222" y="7381793"/>
            <a:ext cx="10324397" cy="1219262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0" y="995818"/>
            <a:ext cx="11873260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4"/>
              </a:lnSpc>
            </a:pPr>
            <a:r>
              <a:rPr lang="en-US" sz="8099" spc="-80">
                <a:solidFill>
                  <a:srgbClr val="2B4B82"/>
                </a:solidFill>
                <a:latin typeface="Josefin Sans Bold Bold"/>
              </a:rPr>
              <a:t>Création d'un projet GIT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19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65058" y="3658293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Création d'un nouveau projet GIT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4120944" y="3582727"/>
            <a:ext cx="11140272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git init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1222" y="4446617"/>
            <a:ext cx="15346789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2B4B82"/>
                </a:solidFill>
                <a:latin typeface="Josefin Sans Regular Bold Italics"/>
              </a:rPr>
              <a:t>Cette commande est à effectuer dans chaque nouveau dossier à connecter à GIT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1222" y="6626143"/>
            <a:ext cx="15346789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2B4B82"/>
                </a:solidFill>
                <a:latin typeface="Josefin Sans Regular Bold Italics"/>
              </a:rPr>
              <a:t>Cette commande génerera un dossier caché .git au sein du dossier sélectionné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894049" y="2492692"/>
            <a:ext cx="9890348" cy="6368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288" indent="-334644" lvl="1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94DDDE"/>
                </a:solidFill>
                <a:latin typeface="Josefin Sans Regular"/>
              </a:rPr>
              <a:t>Introduction aux lignes de commandes</a:t>
            </a:r>
          </a:p>
          <a:p>
            <a:pPr algn="just" marL="1338576" indent="-446192" lvl="2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94DDDE"/>
                </a:solidFill>
                <a:latin typeface="Josefin Sans Regular"/>
              </a:rPr>
              <a:t> Pourquoi utiliser les lignes de commandes ?</a:t>
            </a:r>
          </a:p>
          <a:p>
            <a:pPr algn="just" marL="1338576" indent="-446192" lvl="2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94DDDE"/>
                </a:solidFill>
                <a:latin typeface="Josefin Sans Regular"/>
              </a:rPr>
              <a:t> Présentation des commandes élémentaires</a:t>
            </a:r>
          </a:p>
          <a:p>
            <a:pPr algn="just" marL="669288" indent="-334644" lvl="1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94DDDE"/>
                </a:solidFill>
                <a:latin typeface="Josefin Sans Regular"/>
              </a:rPr>
              <a:t>Découverte du fonctionnement de GIT</a:t>
            </a:r>
          </a:p>
          <a:p>
            <a:pPr algn="just" marL="1338576" indent="-446192" lvl="2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94DDDE"/>
                </a:solidFill>
                <a:latin typeface="Josefin Sans Regular"/>
              </a:rPr>
              <a:t> Présentation et configuration</a:t>
            </a:r>
          </a:p>
          <a:p>
            <a:pPr algn="just" marL="1338576" indent="-446192" lvl="2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94DDDE"/>
                </a:solidFill>
                <a:latin typeface="Josefin Sans Regular"/>
              </a:rPr>
              <a:t> Commandes élémentaires</a:t>
            </a:r>
          </a:p>
          <a:p>
            <a:pPr algn="just" marL="1338576" indent="-446192" lvl="2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94DDDE"/>
                </a:solidFill>
                <a:latin typeface="Josefin Sans Regular"/>
              </a:rPr>
              <a:t> Système de branches</a:t>
            </a:r>
          </a:p>
          <a:p>
            <a:pPr algn="just" marL="1338576" indent="-446192" lvl="2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94DDDE"/>
                </a:solidFill>
                <a:latin typeface="Josefin Sans Regular"/>
              </a:rPr>
              <a:t> Correction de problèmes</a:t>
            </a:r>
          </a:p>
          <a:p>
            <a:pPr algn="just" marL="669288" indent="-334644" lvl="1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94DDDE"/>
                </a:solidFill>
                <a:latin typeface="Josefin Sans Regular"/>
              </a:rPr>
              <a:t>Présentation GIT GUI et GIT VSC</a:t>
            </a:r>
          </a:p>
          <a:p>
            <a:pPr algn="just" marL="1338576" indent="-446192" lvl="2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94DDDE"/>
                </a:solidFill>
                <a:latin typeface="Josefin Sans Regular"/>
              </a:rPr>
              <a:t>GIT GUI</a:t>
            </a:r>
          </a:p>
          <a:p>
            <a:pPr algn="just" marL="1338576" indent="-446192" lvl="2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94DDDE"/>
                </a:solidFill>
                <a:latin typeface="Josefin Sans Regular"/>
              </a:rPr>
              <a:t>GIT VSC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09758" y="1684366"/>
            <a:ext cx="3874545" cy="512259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80976" y="2475095"/>
            <a:ext cx="3874545" cy="512259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95732" y="3214319"/>
            <a:ext cx="3874545" cy="512259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9573875" y="497208"/>
            <a:ext cx="6530697" cy="121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79"/>
              </a:lnSpc>
              <a:spcBef>
                <a:spcPct val="0"/>
              </a:spcBef>
            </a:pPr>
            <a:r>
              <a:rPr lang="en-US" sz="8999">
                <a:solidFill>
                  <a:srgbClr val="F7B4A7"/>
                </a:solidFill>
                <a:latin typeface="Josefin Sans Bold Bold"/>
              </a:rPr>
              <a:t>SOMMAIRE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7525811" y="91966"/>
            <a:ext cx="37207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73260" y="-2729980"/>
            <a:ext cx="6414740" cy="663178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8850436" y="3175392"/>
            <a:ext cx="7959438" cy="6082908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0" y="995818"/>
            <a:ext cx="11873260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4"/>
              </a:lnSpc>
            </a:pPr>
            <a:r>
              <a:rPr lang="en-US" sz="8099" spc="-80">
                <a:solidFill>
                  <a:srgbClr val="2B4B82"/>
                </a:solidFill>
                <a:latin typeface="Josefin Sans Bold Bold"/>
              </a:rPr>
              <a:t>Configuration github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20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608720" y="3999929"/>
            <a:ext cx="11587709" cy="1393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B4B82"/>
                </a:solidFill>
                <a:latin typeface="Josefin Sans Regular"/>
              </a:rPr>
              <a:t>Se connecter sur GitHub : 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B4B82"/>
                </a:solidFill>
                <a:latin typeface="Josefin Sans Regular Bold"/>
              </a:rPr>
              <a:t>https://github.com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2976353" y="8422511"/>
            <a:ext cx="1432297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B4B82"/>
                </a:solidFill>
                <a:latin typeface="Josefin Sans Regular Bold Italics"/>
              </a:rPr>
              <a:t>nb : ne pas oublier de valider le compte par email !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73260" y="-2729980"/>
            <a:ext cx="6414740" cy="663178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748285" y="2552680"/>
            <a:ext cx="6963562" cy="6435587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0" y="995818"/>
            <a:ext cx="11873260" cy="182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4"/>
              </a:lnSpc>
            </a:pPr>
            <a:r>
              <a:rPr lang="en-US" sz="8099" spc="-80">
                <a:solidFill>
                  <a:srgbClr val="2B4B82"/>
                </a:solidFill>
                <a:latin typeface="Josefin Sans Bold Bold"/>
              </a:rPr>
              <a:t>Création d'un respository GitHub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21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932969" y="6902079"/>
            <a:ext cx="1432297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B4B82"/>
                </a:solidFill>
                <a:latin typeface="Josefin Sans Regular Bold Italics"/>
              </a:rPr>
              <a:t>nb : toujours cocher l'option "Add a README file" !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73260" y="-2729980"/>
            <a:ext cx="6414740" cy="663178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050650" y="3483945"/>
            <a:ext cx="13742217" cy="5327925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0" y="995818"/>
            <a:ext cx="11873260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4"/>
              </a:lnSpc>
            </a:pPr>
            <a:r>
              <a:rPr lang="en-US" sz="8099" spc="-80">
                <a:solidFill>
                  <a:srgbClr val="2B4B82"/>
                </a:solidFill>
                <a:latin typeface="Josefin Sans Bold Bold"/>
              </a:rPr>
              <a:t>cloner un dépôt GitHub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22</a:t>
            </a:r>
          </a:p>
        </p:txBody>
      </p:sp>
      <p:sp>
        <p:nvSpPr>
          <p:cNvPr name="AutoShape 8" id="8"/>
          <p:cNvSpPr/>
          <p:nvPr/>
        </p:nvSpPr>
        <p:spPr>
          <a:xfrm rot="8100000">
            <a:off x="14738901" y="3906562"/>
            <a:ext cx="1215071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9" id="9"/>
          <p:cNvSpPr/>
          <p:nvPr/>
        </p:nvSpPr>
        <p:spPr>
          <a:xfrm rot="8100000">
            <a:off x="14738901" y="5864847"/>
            <a:ext cx="1215071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73260" y="-2729980"/>
            <a:ext cx="6414740" cy="663178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99440" y="4984251"/>
            <a:ext cx="17412406" cy="117444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99440" y="7300425"/>
            <a:ext cx="17412406" cy="130669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0" y="995818"/>
            <a:ext cx="11873260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4"/>
              </a:lnSpc>
            </a:pPr>
            <a:r>
              <a:rPr lang="en-US" sz="8099" spc="-80">
                <a:solidFill>
                  <a:srgbClr val="2B4B82"/>
                </a:solidFill>
                <a:latin typeface="Josefin Sans Bold Bold"/>
              </a:rPr>
              <a:t>cloner un dépôt GitHub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23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82513" y="8845240"/>
            <a:ext cx="1432297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B4B82"/>
                </a:solidFill>
                <a:latin typeface="Josefin Sans Regular Bold Italics"/>
              </a:rPr>
              <a:t>nb : Attention à bien avoir effectué la commande git init au préalable !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90250" y="4146685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liaison entre le dépot GitHub et le dépôt Local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610409" y="4071120"/>
            <a:ext cx="11140272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git remote add origin lien_du_depot_git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822640" y="6462860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clone les données GitHub sur le dépôt Local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950464" y="6387294"/>
            <a:ext cx="11140272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git pull lien_du_depot_git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73260" y="-2729980"/>
            <a:ext cx="6414740" cy="663178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2056545" y="3901800"/>
            <a:ext cx="5655301" cy="5155173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0" y="995818"/>
            <a:ext cx="11873260" cy="182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4"/>
              </a:lnSpc>
            </a:pPr>
            <a:r>
              <a:rPr lang="en-US" sz="8099" spc="-80">
                <a:solidFill>
                  <a:srgbClr val="2B4B82"/>
                </a:solidFill>
                <a:latin typeface="Josefin Sans Bold Bold"/>
              </a:rPr>
              <a:t>Fonctionnement de la sauvegarde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0309" y="5890401"/>
            <a:ext cx="12232147" cy="2564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60"/>
              </a:lnSpc>
            </a:pPr>
            <a:r>
              <a:rPr lang="en-US" sz="2900">
                <a:solidFill>
                  <a:srgbClr val="2B4B82"/>
                </a:solidFill>
                <a:latin typeface="Josefin Sans Regular"/>
              </a:rPr>
              <a:t>Git gère les versions de nos travaux locauxà travers 3 zones majeures :</a:t>
            </a:r>
          </a:p>
          <a:p>
            <a:pPr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2B4B82"/>
                </a:solidFill>
                <a:latin typeface="Josefin Sans Regular"/>
              </a:rPr>
              <a:t>Le réperto</a:t>
            </a:r>
            <a:r>
              <a:rPr lang="en-US" sz="2900" u="none">
                <a:solidFill>
                  <a:srgbClr val="2B4B82"/>
                </a:solidFill>
                <a:latin typeface="Josefin Sans Regular"/>
              </a:rPr>
              <a:t>ire de t</a:t>
            </a:r>
            <a:r>
              <a:rPr lang="en-US" sz="2900">
                <a:solidFill>
                  <a:srgbClr val="2B4B82"/>
                </a:solidFill>
                <a:latin typeface="Josefin Sans Regular"/>
              </a:rPr>
              <a:t>ravail (working directory/WD) ;</a:t>
            </a:r>
          </a:p>
          <a:p>
            <a:pPr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2B4B82"/>
                </a:solidFill>
                <a:latin typeface="Josefin Sans Regular"/>
              </a:rPr>
              <a:t>L’</a:t>
            </a:r>
            <a:r>
              <a:rPr lang="en-US" sz="2900" u="none">
                <a:solidFill>
                  <a:srgbClr val="2B4B82"/>
                </a:solidFill>
                <a:latin typeface="Josefin Sans Regular"/>
              </a:rPr>
              <a:t>in</a:t>
            </a:r>
            <a:r>
              <a:rPr lang="en-US" sz="2900">
                <a:solidFill>
                  <a:srgbClr val="2B4B82"/>
                </a:solidFill>
                <a:latin typeface="Josefin Sans Regular"/>
              </a:rPr>
              <a:t>dex, ou stage (File d’attente) ;</a:t>
            </a:r>
          </a:p>
          <a:p>
            <a:pPr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2B4B82"/>
                </a:solidFill>
                <a:latin typeface="Josefin Sans Regular"/>
              </a:rPr>
              <a:t>Le dépôt local (Git directory/repository commit).</a:t>
            </a:r>
          </a:p>
          <a:p>
            <a:pPr>
              <a:lnSpc>
                <a:spcPts val="4060"/>
              </a:lnSpc>
            </a:pP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73260" y="-2729980"/>
            <a:ext cx="6414740" cy="663178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13091" y="4365379"/>
            <a:ext cx="10292293" cy="89584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489223" y="6410577"/>
            <a:ext cx="10276155" cy="86135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0" y="995818"/>
            <a:ext cx="11873260" cy="182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4"/>
              </a:lnSpc>
            </a:pPr>
            <a:r>
              <a:rPr lang="en-US" sz="8099" spc="-80">
                <a:solidFill>
                  <a:srgbClr val="2B4B82"/>
                </a:solidFill>
                <a:latin typeface="Josefin Sans Bold Bold"/>
              </a:rPr>
              <a:t>Fonctionnement de la sauvegarde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25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12315" y="3320169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ajout d'un fichier dans le stage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2259263" y="3244604"/>
            <a:ext cx="11140272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git add nom_du_fichier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929832" y="3900559"/>
            <a:ext cx="19621682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2B4B82"/>
                </a:solidFill>
                <a:latin typeface="Josefin Sans Regular Bold Italics"/>
              </a:rPr>
              <a:t>rem : les commandes git add -A, git add . et git add * permettent d'ajouter tous les fichiers dans le stage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922983" y="5365367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sauvegarde des modifications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9909" y="5289802"/>
            <a:ext cx="11140272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git commit -am "message de la modification"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1313162" y="5860667"/>
            <a:ext cx="19621682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2B4B82"/>
                </a:solidFill>
                <a:latin typeface="Josefin Sans Regular Bold Italics"/>
              </a:rPr>
              <a:t>rem : il est possible d'utiliser uniquement la commande git commit, et d'éditer le message à l'aide de vi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435585" y="7965334"/>
            <a:ext cx="10235554" cy="915706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2365058" y="7348131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 : envoi des modifications sur le serveur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-4265799" y="7290981"/>
            <a:ext cx="11140272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git push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60298" y="8881039"/>
            <a:ext cx="19621682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2B4B82"/>
                </a:solidFill>
                <a:latin typeface="Josefin Sans Regular Bold Italics"/>
              </a:rPr>
              <a:t>rem : </a:t>
            </a:r>
            <a:r>
              <a:rPr lang="en-US" sz="2700">
                <a:solidFill>
                  <a:srgbClr val="2B4B82"/>
                </a:solidFill>
                <a:latin typeface="Josefin Sans Regular Bold Italics"/>
              </a:rPr>
              <a:t>Lors du premier envoi, il sera nécessaire de valider les informations de connexion à GitHub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89909" y="9258300"/>
            <a:ext cx="18288000" cy="111223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73260" y="-2729980"/>
            <a:ext cx="6414740" cy="663178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9909" y="9258300"/>
            <a:ext cx="18288000" cy="111223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26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1019175"/>
            <a:ext cx="1187326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0"/>
              </a:lnSpc>
            </a:pPr>
            <a:r>
              <a:rPr lang="en-US" sz="5575">
                <a:solidFill>
                  <a:srgbClr val="2B4B82"/>
                </a:solidFill>
                <a:latin typeface="Josefin Sans Bold"/>
              </a:rPr>
              <a:t>Découverte de GIT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70606" y="4828695"/>
            <a:ext cx="15346789" cy="209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B4B82"/>
                </a:solidFill>
                <a:latin typeface="Josefin Sans Regular"/>
              </a:rPr>
              <a:t>Exercice pratique</a:t>
            </a:r>
          </a:p>
          <a:p>
            <a:pPr algn="ctr">
              <a:lnSpc>
                <a:spcPts val="5599"/>
              </a:lnSpc>
            </a:pP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B4B82"/>
                </a:solidFill>
                <a:latin typeface="Josefin Sans Regular"/>
              </a:rPr>
              <a:t>TP2 GIT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73260" y="-2729980"/>
            <a:ext cx="6414740" cy="663178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9909" y="9258300"/>
            <a:ext cx="18288000" cy="111223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27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1019175"/>
            <a:ext cx="1187326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0"/>
              </a:lnSpc>
            </a:pPr>
            <a:r>
              <a:rPr lang="en-US" sz="5575">
                <a:solidFill>
                  <a:srgbClr val="2B4B82"/>
                </a:solidFill>
                <a:latin typeface="Josefin Sans Bold"/>
              </a:rPr>
              <a:t>Découverte de GIT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70606" y="4269807"/>
            <a:ext cx="15346789" cy="209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B4B82"/>
                </a:solidFill>
                <a:latin typeface="Josefin Sans Regular"/>
              </a:rPr>
              <a:t>Mise en place du repo GIT </a:t>
            </a:r>
          </a:p>
          <a:p>
            <a:pPr algn="ctr">
              <a:lnSpc>
                <a:spcPts val="5599"/>
              </a:lnSpc>
            </a:pP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B4B82"/>
                </a:solidFill>
                <a:latin typeface="Josefin Sans Regular"/>
              </a:rPr>
              <a:t>https://github.com/benoitavenel/structure_dev.git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73260" y="-2729980"/>
            <a:ext cx="6414740" cy="663178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95072" y="3466242"/>
            <a:ext cx="16538719" cy="4130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3"/>
              </a:lnSpc>
            </a:pPr>
            <a:r>
              <a:rPr lang="en-US" sz="2909">
                <a:solidFill>
                  <a:srgbClr val="2B4B82"/>
                </a:solidFill>
                <a:latin typeface="Josefin Sans Regular"/>
              </a:rPr>
              <a:t>La principale force de GIT est son fonctionnement en branches.</a:t>
            </a:r>
          </a:p>
          <a:p>
            <a:pPr>
              <a:lnSpc>
                <a:spcPts val="4073"/>
              </a:lnSpc>
            </a:pPr>
            <a:r>
              <a:rPr lang="en-US" sz="2909">
                <a:solidFill>
                  <a:srgbClr val="2B4B82"/>
                </a:solidFill>
                <a:latin typeface="Josefin Sans Regular"/>
              </a:rPr>
              <a:t>Les branches permettent de stocker différentes versions d'une même application, de façon sécurisé et totalement opérationnel.</a:t>
            </a:r>
          </a:p>
          <a:p>
            <a:pPr>
              <a:lnSpc>
                <a:spcPts val="4073"/>
              </a:lnSpc>
            </a:pPr>
            <a:r>
              <a:rPr lang="en-US" sz="2909">
                <a:solidFill>
                  <a:srgbClr val="2B4B82"/>
                </a:solidFill>
                <a:latin typeface="Josefin Sans Regular"/>
              </a:rPr>
              <a:t>La branche principale de l'application est la branche "main", anciennement "master".</a:t>
            </a:r>
          </a:p>
          <a:p>
            <a:pPr>
              <a:lnSpc>
                <a:spcPts val="4073"/>
              </a:lnSpc>
            </a:pPr>
            <a:r>
              <a:rPr lang="en-US" sz="2909">
                <a:solidFill>
                  <a:srgbClr val="2B4B82"/>
                </a:solidFill>
                <a:latin typeface="Josefin Sans Regular"/>
              </a:rPr>
              <a:t>Au fûr et à mesure du développement, il sera possible de créer autant de branches que nécessaires, que nous fusionnerons ensuite à la branche master.</a:t>
            </a:r>
          </a:p>
          <a:p>
            <a:pPr>
              <a:lnSpc>
                <a:spcPts val="4073"/>
              </a:lnSpc>
            </a:pPr>
          </a:p>
          <a:p>
            <a:pPr>
              <a:lnSpc>
                <a:spcPts val="4073"/>
              </a:lnSpc>
            </a:pP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413991" y="6675393"/>
            <a:ext cx="1101927" cy="1165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593036" y="6675393"/>
            <a:ext cx="1101927" cy="1165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771289" y="6675393"/>
            <a:ext cx="1101927" cy="1165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949541" y="6675393"/>
            <a:ext cx="1101927" cy="1165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593036" y="8092800"/>
            <a:ext cx="1101927" cy="1165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771333" y="8092800"/>
            <a:ext cx="1101927" cy="11655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0" y="995818"/>
            <a:ext cx="11873260" cy="182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4"/>
              </a:lnSpc>
            </a:pPr>
            <a:r>
              <a:rPr lang="en-US" sz="8099" spc="-80">
                <a:solidFill>
                  <a:srgbClr val="2B4B82"/>
                </a:solidFill>
                <a:latin typeface="Josefin Sans Bold Bold"/>
              </a:rPr>
              <a:t>Fonctionnement des branches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28</a:t>
            </a:r>
          </a:p>
        </p:txBody>
      </p:sp>
      <p:sp>
        <p:nvSpPr>
          <p:cNvPr name="AutoShape 14" id="14"/>
          <p:cNvSpPr/>
          <p:nvPr/>
        </p:nvSpPr>
        <p:spPr>
          <a:xfrm rot="0">
            <a:off x="7515918" y="7234331"/>
            <a:ext cx="1077118" cy="0"/>
          </a:xfrm>
          <a:prstGeom prst="line">
            <a:avLst/>
          </a:prstGeom>
          <a:ln cap="flat" w="47625">
            <a:solidFill>
              <a:srgbClr val="2B4B8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rot="0">
            <a:off x="9694964" y="7234331"/>
            <a:ext cx="1077118" cy="0"/>
          </a:xfrm>
          <a:prstGeom prst="line">
            <a:avLst/>
          </a:prstGeom>
          <a:ln cap="flat" w="47625">
            <a:solidFill>
              <a:srgbClr val="2B4B8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rot="0">
            <a:off x="11873260" y="7281956"/>
            <a:ext cx="1077118" cy="0"/>
          </a:xfrm>
          <a:prstGeom prst="line">
            <a:avLst/>
          </a:prstGeom>
          <a:ln cap="flat" w="47625">
            <a:solidFill>
              <a:srgbClr val="2B4B8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rot="3166080">
            <a:off x="7164361" y="7943034"/>
            <a:ext cx="1780232" cy="0"/>
          </a:xfrm>
          <a:prstGeom prst="line">
            <a:avLst/>
          </a:prstGeom>
          <a:ln cap="flat" w="47625">
            <a:solidFill>
              <a:srgbClr val="94DDD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rot="7632631">
            <a:off x="11521538" y="7943034"/>
            <a:ext cx="1779725" cy="0"/>
          </a:xfrm>
          <a:prstGeom prst="line">
            <a:avLst/>
          </a:prstGeom>
          <a:ln cap="flat" w="47625">
            <a:solidFill>
              <a:srgbClr val="94DDD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rot="-10800000">
            <a:off x="9694964" y="8651737"/>
            <a:ext cx="1076369" cy="0"/>
          </a:xfrm>
          <a:prstGeom prst="line">
            <a:avLst/>
          </a:prstGeom>
          <a:ln cap="flat" w="47625">
            <a:solidFill>
              <a:srgbClr val="94DDD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1986933" y="6733633"/>
            <a:ext cx="409860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"/>
              </a:rPr>
              <a:t>branche main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22116" y="8198665"/>
            <a:ext cx="5857399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4DDDE"/>
                </a:solidFill>
                <a:latin typeface="Open Sans"/>
              </a:rPr>
              <a:t>branche secondaire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89909" y="9258300"/>
            <a:ext cx="18288000" cy="111223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73260" y="-2729980"/>
            <a:ext cx="6414740" cy="663178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24654" y="4408598"/>
            <a:ext cx="10227390" cy="1469805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0" y="995818"/>
            <a:ext cx="11873260" cy="182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4"/>
              </a:lnSpc>
            </a:pPr>
            <a:r>
              <a:rPr lang="en-US" sz="8099" spc="-80">
                <a:solidFill>
                  <a:srgbClr val="2B4B82"/>
                </a:solidFill>
                <a:latin typeface="Josefin Sans Bold Bold"/>
              </a:rPr>
              <a:t>Fonctionnement des branches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29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17032" y="3229903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: affiche la liste des branches du projet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3069363" y="3154338"/>
            <a:ext cx="11140272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git branch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24654" y="3844650"/>
            <a:ext cx="19621682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2B4B82"/>
                </a:solidFill>
                <a:latin typeface="Josefin Sans Regular Bold Italics"/>
              </a:rPr>
              <a:t>rem :</a:t>
            </a:r>
            <a:r>
              <a:rPr lang="en-US" sz="2700">
                <a:solidFill>
                  <a:srgbClr val="2B4B82"/>
                </a:solidFill>
                <a:latin typeface="Josefin Sans Regular Bold Italics"/>
              </a:rPr>
              <a:t> la branche actuellement connectée est affichée entre parenthèses à côté de l'invité de commandes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042738" y="6155870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: créé une nouvelle branche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7815" y="6080304"/>
            <a:ext cx="8541202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git branch nom_de_la_branche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279017" y="6821985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: se connecte sur une nouvelle branche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335276" y="6745785"/>
            <a:ext cx="11140272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git checkout nom_de_la_branche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89909" y="9258300"/>
            <a:ext cx="18288000" cy="1112231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9462299" y="7600496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: supprime une branche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7524931"/>
            <a:ext cx="8541202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git branch -d nom_de_la_branche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963412"/>
            <a:ext cx="4597438" cy="28420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551837" y="390596"/>
            <a:ext cx="2076668" cy="127620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38681" y="-2447996"/>
            <a:ext cx="3837986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994246" y="-3759204"/>
            <a:ext cx="5357753" cy="559158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470606" y="4828695"/>
            <a:ext cx="15346789" cy="1393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B4B82"/>
                </a:solidFill>
                <a:latin typeface="Josefin Sans Regular"/>
              </a:rPr>
              <a:t>Quels sont les différents systèmes d'exploitation présents sur ordinateur, et leurs spécificités ?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525811" y="91966"/>
            <a:ext cx="37207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152788"/>
            <a:ext cx="1828800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0"/>
              </a:lnSpc>
            </a:pPr>
            <a:r>
              <a:rPr lang="en-US" sz="5575">
                <a:solidFill>
                  <a:srgbClr val="2B4B82"/>
                </a:solidFill>
                <a:latin typeface="Josefin Sans Bold"/>
              </a:rPr>
              <a:t>Pourquoi utiliser les lignes de commande ?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73260" y="-2729980"/>
            <a:ext cx="6414740" cy="663178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9909" y="9258300"/>
            <a:ext cx="18288000" cy="111223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331351" y="7117983"/>
            <a:ext cx="10268064" cy="94442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0" y="995818"/>
            <a:ext cx="11873260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4"/>
              </a:lnSpc>
            </a:pPr>
            <a:r>
              <a:rPr lang="en-US" sz="8099" spc="-80">
                <a:solidFill>
                  <a:srgbClr val="2B4B82"/>
                </a:solidFill>
                <a:latin typeface="Josefin Sans Bold Bold"/>
              </a:rPr>
              <a:t>Fusionner des branches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30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1351" y="1889263"/>
            <a:ext cx="16538719" cy="3078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3"/>
              </a:lnSpc>
            </a:pPr>
            <a:r>
              <a:rPr lang="en-US" sz="2909">
                <a:solidFill>
                  <a:srgbClr val="2B4B82"/>
                </a:solidFill>
                <a:latin typeface="Josefin Sans Regular"/>
              </a:rPr>
              <a:t>La fusion de branches permet de récupérer les fonctionnalités </a:t>
            </a:r>
          </a:p>
          <a:p>
            <a:pPr>
              <a:lnSpc>
                <a:spcPts val="4073"/>
              </a:lnSpc>
            </a:pPr>
            <a:r>
              <a:rPr lang="en-US" sz="2909">
                <a:solidFill>
                  <a:srgbClr val="2B4B82"/>
                </a:solidFill>
                <a:latin typeface="Josefin Sans Regular"/>
              </a:rPr>
              <a:t>d'une branche secondaire sur une branche principale.</a:t>
            </a:r>
          </a:p>
          <a:p>
            <a:pPr>
              <a:lnSpc>
                <a:spcPts val="4073"/>
              </a:lnSpc>
            </a:pPr>
            <a:r>
              <a:rPr lang="en-US" sz="2909">
                <a:solidFill>
                  <a:srgbClr val="2B4B82"/>
                </a:solidFill>
                <a:latin typeface="Josefin Sans Regular"/>
              </a:rPr>
              <a:t>Il faut faire </a:t>
            </a:r>
            <a:r>
              <a:rPr lang="en-US" sz="2909">
                <a:solidFill>
                  <a:srgbClr val="2B4B82"/>
                </a:solidFill>
                <a:latin typeface="Josefin Sans Regular Bold"/>
              </a:rPr>
              <a:t>très attention </a:t>
            </a:r>
            <a:r>
              <a:rPr lang="en-US" sz="2909">
                <a:solidFill>
                  <a:srgbClr val="2B4B82"/>
                </a:solidFill>
                <a:latin typeface="Josefin Sans Regular"/>
              </a:rPr>
              <a:t>lors de cette étape, pour ne pas inverser le </a:t>
            </a:r>
          </a:p>
          <a:p>
            <a:pPr>
              <a:lnSpc>
                <a:spcPts val="4073"/>
              </a:lnSpc>
            </a:pPr>
            <a:r>
              <a:rPr lang="en-US" sz="2909">
                <a:solidFill>
                  <a:srgbClr val="2B4B82"/>
                </a:solidFill>
                <a:latin typeface="Josefin Sans Regular"/>
              </a:rPr>
              <a:t>processus, et revenir en arrière sur les modifications.</a:t>
            </a:r>
          </a:p>
          <a:p>
            <a:pPr>
              <a:lnSpc>
                <a:spcPts val="4073"/>
              </a:lnSpc>
            </a:pPr>
            <a:r>
              <a:rPr lang="en-US" sz="2909">
                <a:solidFill>
                  <a:srgbClr val="2B4B82"/>
                </a:solidFill>
                <a:latin typeface="Josefin Sans Regular"/>
              </a:rPr>
              <a:t>Assurez vous d'être sur la bonne branche, en effectuant un </a:t>
            </a:r>
            <a:r>
              <a:rPr lang="en-US" sz="2909">
                <a:solidFill>
                  <a:srgbClr val="2B4B82"/>
                </a:solidFill>
                <a:latin typeface="Josefin Sans Regular Bold"/>
              </a:rPr>
              <a:t>git status</a:t>
            </a:r>
            <a:r>
              <a:rPr lang="en-US" sz="2909">
                <a:solidFill>
                  <a:srgbClr val="2B4B82"/>
                </a:solidFill>
                <a:latin typeface="Josefin Sans Regular"/>
              </a:rPr>
              <a:t>, et au besoin un </a:t>
            </a:r>
            <a:r>
              <a:rPr lang="en-US" sz="2909">
                <a:solidFill>
                  <a:srgbClr val="2B4B82"/>
                </a:solidFill>
                <a:latin typeface="Josefin Sans Regular Bold"/>
              </a:rPr>
              <a:t>git checkout.</a:t>
            </a:r>
          </a:p>
          <a:p>
            <a:pPr>
              <a:lnSpc>
                <a:spcPts val="4073"/>
              </a:lnSpc>
            </a:pPr>
            <a:r>
              <a:rPr lang="en-US" sz="2909">
                <a:solidFill>
                  <a:srgbClr val="2B4B82"/>
                </a:solidFill>
                <a:latin typeface="Josefin Sans Regular"/>
              </a:rPr>
              <a:t>Se positionner sur la </a:t>
            </a:r>
            <a:r>
              <a:rPr lang="en-US" sz="2909">
                <a:solidFill>
                  <a:srgbClr val="2B4B82"/>
                </a:solidFill>
                <a:latin typeface="Josefin Sans Regular Bold"/>
              </a:rPr>
              <a:t>branche à merge </a:t>
            </a:r>
            <a:r>
              <a:rPr lang="en-US" sz="2909">
                <a:solidFill>
                  <a:srgbClr val="2B4B82"/>
                </a:solidFill>
                <a:latin typeface="Josefin Sans Regular"/>
              </a:rPr>
              <a:t>et merger la branche qui </a:t>
            </a:r>
            <a:r>
              <a:rPr lang="en-US" sz="2909">
                <a:solidFill>
                  <a:srgbClr val="2B4B82"/>
                </a:solidFill>
                <a:latin typeface="Josefin Sans Regular Bold"/>
              </a:rPr>
              <a:t>reçoit les modifications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74965" y="5901592"/>
            <a:ext cx="1534678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: Merge la branche SUR LAQUELLE NOUS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SOMMES CONNECTES sur la branche indiquée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909" y="5851704"/>
            <a:ext cx="9385056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git merge nom_branche_reçoit_merge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04514" y="7294919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: merge branche dev sur la branche main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4273" y="8774430"/>
            <a:ext cx="19621682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2B4B82"/>
                </a:solidFill>
                <a:latin typeface="Josefin Sans Regular Bold Italics"/>
              </a:rPr>
              <a:t>rem : Si un fichier a été modifié sur les 2 branches qui fusionnent, il faudra résoudre les conflits manuellement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73260" y="-2729980"/>
            <a:ext cx="6414740" cy="663178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0" y="9208595"/>
            <a:ext cx="18288000" cy="111223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27133" y="6380481"/>
            <a:ext cx="11373523" cy="99278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0" y="995818"/>
            <a:ext cx="11873260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4"/>
              </a:lnSpc>
            </a:pPr>
            <a:r>
              <a:rPr lang="en-US" sz="8099" spc="-80">
                <a:solidFill>
                  <a:srgbClr val="2B4B82"/>
                </a:solidFill>
                <a:latin typeface="Josefin Sans Bold Bold"/>
              </a:rPr>
              <a:t>Corriger une erreur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31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687726" y="3229903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: permet d'annuler le denier push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3069363" y="3154338"/>
            <a:ext cx="11140272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git revert HEAD^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7133" y="4069080"/>
            <a:ext cx="19621682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2B4B82"/>
                </a:solidFill>
                <a:latin typeface="Josefin Sans Regular Bold Italics"/>
              </a:rPr>
              <a:t>rem : un fichier vi s'ouvre vous proposant d'ajouter un message spécifique pour l'annulation du push.</a:t>
            </a:r>
          </a:p>
          <a:p>
            <a:pPr>
              <a:lnSpc>
                <a:spcPts val="3780"/>
              </a:lnSpc>
            </a:pPr>
            <a:r>
              <a:rPr lang="en-US" sz="2700">
                <a:solidFill>
                  <a:srgbClr val="2B4B82"/>
                </a:solidFill>
                <a:latin typeface="Josefin Sans Regular Bold Italics"/>
              </a:rPr>
              <a:t>Une fois le git revert HEAD effectué, il faut effectuer un push des modifications vers le serveur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65058" y="5371465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: permet de visualiser l'historique des push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4217004" y="5295900"/>
            <a:ext cx="11140272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git log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551675" y="7963359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 Bold"/>
              </a:rPr>
              <a:t>: permet de supprimer les modifications après l'id du commit saisi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2610464" y="7887794"/>
            <a:ext cx="11140272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2B4B82"/>
                </a:solidFill>
                <a:latin typeface="Josefin Sans Bold"/>
              </a:rPr>
              <a:t>git revert id_commit</a:t>
            </a:r>
          </a:p>
        </p:txBody>
      </p:sp>
      <p:sp>
        <p:nvSpPr>
          <p:cNvPr name="AutoShape 16" id="16"/>
          <p:cNvSpPr/>
          <p:nvPr/>
        </p:nvSpPr>
        <p:spPr>
          <a:xfrm rot="10389368">
            <a:off x="8052008" y="6244139"/>
            <a:ext cx="5305219" cy="0"/>
          </a:xfrm>
          <a:prstGeom prst="line">
            <a:avLst/>
          </a:prstGeom>
          <a:ln cap="flat" w="47625">
            <a:solidFill>
              <a:srgbClr val="FEFEFE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7" id="17"/>
          <p:cNvSpPr txBox="true"/>
          <p:nvPr/>
        </p:nvSpPr>
        <p:spPr>
          <a:xfrm rot="0">
            <a:off x="13712460" y="5600065"/>
            <a:ext cx="153467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EFEFEF"/>
                </a:solidFill>
                <a:latin typeface="Josefin Sans Regular Bold Italics"/>
              </a:rPr>
              <a:t>id du commit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27133" y="8515175"/>
            <a:ext cx="19621682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0"/>
              </a:lnSpc>
            </a:pPr>
            <a:r>
              <a:rPr lang="en-US" sz="2700">
                <a:solidFill>
                  <a:srgbClr val="2B4B82"/>
                </a:solidFill>
                <a:latin typeface="Josefin Sans Regular Bold Italics"/>
              </a:rPr>
              <a:t>rem : </a:t>
            </a:r>
            <a:r>
              <a:rPr lang="en-US" sz="2700">
                <a:solidFill>
                  <a:srgbClr val="2B4B82"/>
                </a:solidFill>
                <a:latin typeface="Josefin Sans Regular Bold Italics"/>
              </a:rPr>
              <a:t>Une fois le git revert effectué, il faut effectuer un push des modifications vers le serveur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73260" y="-2729980"/>
            <a:ext cx="6414740" cy="663178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9909" y="9258300"/>
            <a:ext cx="18288000" cy="111223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32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1019175"/>
            <a:ext cx="1187326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0"/>
              </a:lnSpc>
            </a:pPr>
            <a:r>
              <a:rPr lang="en-US" sz="5575">
                <a:solidFill>
                  <a:srgbClr val="2B4B82"/>
                </a:solidFill>
                <a:latin typeface="Josefin Sans Bold"/>
              </a:rPr>
              <a:t>Découverte de GIT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70606" y="4828695"/>
            <a:ext cx="15346789" cy="209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B4B82"/>
                </a:solidFill>
                <a:latin typeface="Josefin Sans Regular"/>
              </a:rPr>
              <a:t>Exercice pratique</a:t>
            </a:r>
          </a:p>
          <a:p>
            <a:pPr algn="ctr">
              <a:lnSpc>
                <a:spcPts val="5599"/>
              </a:lnSpc>
            </a:pP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B4B82"/>
                </a:solidFill>
                <a:latin typeface="Josefin Sans Regular"/>
              </a:rPr>
              <a:t>TP3 GIT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532326"/>
            <a:ext cx="10578305" cy="1881505"/>
            <a:chOff x="0" y="0"/>
            <a:chExt cx="14104407" cy="250867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3175"/>
              <a:ext cx="14104407" cy="962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70"/>
                </a:lnSpc>
              </a:pPr>
              <a:r>
                <a:rPr lang="en-US" sz="4725">
                  <a:solidFill>
                    <a:srgbClr val="F7B4A7"/>
                  </a:solidFill>
                  <a:latin typeface="Josefin Sans Bold"/>
                </a:rPr>
                <a:t>Evaluation GIT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885950"/>
              <a:ext cx="14104407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001822" y="1710976"/>
            <a:ext cx="3662625" cy="5642699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33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610774" y="1441513"/>
            <a:ext cx="2645731" cy="162592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879313" y="5316566"/>
            <a:ext cx="5758626" cy="411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340312" y="-1788377"/>
            <a:ext cx="1491622" cy="322989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242167" y="-1536821"/>
            <a:ext cx="3748344" cy="307364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566643" y="-2441088"/>
            <a:ext cx="4317873" cy="589287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742874" y="3067435"/>
            <a:ext cx="4597438" cy="2842053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5477003" y="5295900"/>
            <a:ext cx="11785878" cy="121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79"/>
              </a:lnSpc>
              <a:spcBef>
                <a:spcPct val="0"/>
              </a:spcBef>
            </a:pPr>
            <a:r>
              <a:rPr lang="en-US" sz="8999">
                <a:solidFill>
                  <a:srgbClr val="F7B4A7"/>
                </a:solidFill>
                <a:latin typeface="Josefin Sans Bold Bold"/>
              </a:rPr>
              <a:t>Solutions alternatives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7135693" y="-173432"/>
            <a:ext cx="1325739" cy="1325739"/>
            <a:chOff x="0" y="0"/>
            <a:chExt cx="1913890" cy="191389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34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56163" y="0"/>
            <a:ext cx="5131837" cy="41148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323229" y="2057400"/>
            <a:ext cx="11538406" cy="645257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62210" b="0"/>
          <a:stretch>
            <a:fillRect/>
          </a:stretch>
        </p:blipFill>
        <p:spPr>
          <a:xfrm flipH="false" flipV="false" rot="0">
            <a:off x="1323229" y="5983657"/>
            <a:ext cx="1812308" cy="174115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389564" y="3327943"/>
            <a:ext cx="1679637" cy="786857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028700" y="1028700"/>
            <a:ext cx="12127463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0"/>
              </a:lnSpc>
            </a:pPr>
            <a:r>
              <a:rPr lang="en-US" sz="6025">
                <a:solidFill>
                  <a:srgbClr val="31356E"/>
                </a:solidFill>
                <a:latin typeface="Josefin Sans Bold"/>
              </a:rPr>
              <a:t>GIT GUI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35</a:t>
            </a:r>
          </a:p>
        </p:txBody>
      </p:sp>
      <p:sp>
        <p:nvSpPr>
          <p:cNvPr name="AutoShape 11" id="11"/>
          <p:cNvSpPr/>
          <p:nvPr/>
        </p:nvSpPr>
        <p:spPr>
          <a:xfrm rot="10252811">
            <a:off x="4718153" y="5776059"/>
            <a:ext cx="9185847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 rot="10389148">
            <a:off x="4739830" y="6670487"/>
            <a:ext cx="9142492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 rot="-10656821">
            <a:off x="4768497" y="7799799"/>
            <a:ext cx="9087229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4" id="14"/>
          <p:cNvSpPr txBox="true"/>
          <p:nvPr/>
        </p:nvSpPr>
        <p:spPr>
          <a:xfrm rot="0">
            <a:off x="14115166" y="4604235"/>
            <a:ext cx="285083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B4B82"/>
                </a:solidFill>
                <a:latin typeface="Open Sans Extra Bold"/>
              </a:rPr>
              <a:t>git add 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115166" y="5716986"/>
            <a:ext cx="302052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B4B82"/>
                </a:solidFill>
                <a:latin typeface="Open Sans Extra Bold"/>
              </a:rPr>
              <a:t>git commit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115166" y="6767040"/>
            <a:ext cx="285083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B4B82"/>
                </a:solidFill>
                <a:latin typeface="Open Sans Extra Bold"/>
              </a:rPr>
              <a:t>-m ""</a:t>
            </a:r>
          </a:p>
        </p:txBody>
      </p:sp>
      <p:sp>
        <p:nvSpPr>
          <p:cNvPr name="AutoShape 17" id="17"/>
          <p:cNvSpPr/>
          <p:nvPr/>
        </p:nvSpPr>
        <p:spPr>
          <a:xfrm rot="-10584903">
            <a:off x="5748493" y="6954779"/>
            <a:ext cx="8109157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8" id="18"/>
          <p:cNvSpPr txBox="true"/>
          <p:nvPr/>
        </p:nvSpPr>
        <p:spPr>
          <a:xfrm rot="0">
            <a:off x="14115166" y="7613961"/>
            <a:ext cx="285083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B4B82"/>
                </a:solidFill>
                <a:latin typeface="Open Sans Extra Bold"/>
              </a:rPr>
              <a:t>git push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56163" y="0"/>
            <a:ext cx="5131837" cy="41148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28700" y="2565168"/>
            <a:ext cx="6539128" cy="607106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028700"/>
            <a:ext cx="12127463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0"/>
              </a:lnSpc>
            </a:pPr>
            <a:r>
              <a:rPr lang="en-US" sz="6025">
                <a:solidFill>
                  <a:srgbClr val="31356E"/>
                </a:solidFill>
                <a:latin typeface="Josefin Sans Bold"/>
              </a:rPr>
              <a:t>GIT GUI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36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32955" y="5543550"/>
            <a:ext cx="9246416" cy="994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79"/>
              </a:lnSpc>
            </a:pPr>
            <a:r>
              <a:rPr lang="en-US" sz="2842">
                <a:solidFill>
                  <a:srgbClr val="31356E"/>
                </a:solidFill>
                <a:latin typeface="Josefin Sans Regular Bold Italics"/>
              </a:rPr>
              <a:t>Pensez à modifier la branche sur laquelle vous souhaitez effectuer votre push avant validation !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56163" y="0"/>
            <a:ext cx="5131837" cy="41148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763328" y="2138551"/>
            <a:ext cx="9022884" cy="4511442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028700"/>
            <a:ext cx="12127463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0"/>
              </a:lnSpc>
            </a:pPr>
            <a:r>
              <a:rPr lang="en-US" sz="6025">
                <a:solidFill>
                  <a:srgbClr val="31356E"/>
                </a:solidFill>
                <a:latin typeface="Josefin Sans Bold"/>
              </a:rPr>
              <a:t>GIT VSC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37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74122" y="7076026"/>
            <a:ext cx="13739757" cy="762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6"/>
              </a:lnSpc>
              <a:spcBef>
                <a:spcPct val="0"/>
              </a:spcBef>
            </a:pPr>
            <a:r>
              <a:rPr lang="en-US" sz="4476">
                <a:solidFill>
                  <a:srgbClr val="2B4B82"/>
                </a:solidFill>
                <a:latin typeface="Open Sans Extra Bold"/>
              </a:rPr>
              <a:t>https://code.visualstudio.com/download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56163" y="0"/>
            <a:ext cx="5131837" cy="41148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1028700"/>
            <a:ext cx="12127463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0"/>
              </a:lnSpc>
            </a:pPr>
            <a:r>
              <a:rPr lang="en-US" sz="6025">
                <a:solidFill>
                  <a:srgbClr val="31356E"/>
                </a:solidFill>
                <a:latin typeface="Josefin Sans Bold"/>
              </a:rPr>
              <a:t>GIT VSC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38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89277" y="4822410"/>
            <a:ext cx="9246416" cy="1499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79"/>
              </a:lnSpc>
            </a:pPr>
            <a:r>
              <a:rPr lang="en-US" sz="2842">
                <a:solidFill>
                  <a:srgbClr val="31356E"/>
                </a:solidFill>
                <a:latin typeface="Josefin Sans Regular Bold Italics"/>
              </a:rPr>
              <a:t>Visual Studio Code (VSC) permet d'effectuer l'ensemble des opérations via une interface graphique directement depuis l'éditeur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129167" y="2765107"/>
            <a:ext cx="5963265" cy="567118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56163" y="0"/>
            <a:ext cx="5131837" cy="41148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503255" y="4888223"/>
            <a:ext cx="17281490" cy="3047023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028700"/>
            <a:ext cx="12127463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30"/>
              </a:lnSpc>
            </a:pPr>
            <a:r>
              <a:rPr lang="en-US" sz="6025">
                <a:solidFill>
                  <a:srgbClr val="31356E"/>
                </a:solidFill>
                <a:latin typeface="Josefin Sans Bold"/>
              </a:rPr>
              <a:t>GIT Graph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339776" y="91966"/>
            <a:ext cx="744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39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963412"/>
            <a:ext cx="4597438" cy="28420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551837" y="390596"/>
            <a:ext cx="2076668" cy="127620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38681" y="-2447996"/>
            <a:ext cx="3837986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994246" y="-3759204"/>
            <a:ext cx="5357753" cy="559158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3438663"/>
            <a:ext cx="15346789" cy="532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"/>
              </a:rPr>
              <a:t>Il existe 3 systèmes d'exploitation sur ordinateur :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B4B82"/>
                </a:solidFill>
                <a:latin typeface="Josefin Sans Regular"/>
              </a:rPr>
              <a:t>Windows 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2B4B82"/>
                </a:solidFill>
                <a:latin typeface="Josefin Sans Regular"/>
              </a:rPr>
              <a:t>Système le plus populaire, c</a:t>
            </a:r>
            <a:r>
              <a:rPr lang="en-US" sz="3000">
                <a:solidFill>
                  <a:srgbClr val="2B4B82"/>
                </a:solidFill>
                <a:latin typeface="Josefin Sans Regular"/>
              </a:rPr>
              <a:t>ompatibilité presque totale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2B4B82"/>
                </a:solidFill>
                <a:latin typeface="Josefin Sans Regular"/>
              </a:rPr>
              <a:t>Nombreuses failles de sécurité, prix élevé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B4B82"/>
                </a:solidFill>
                <a:latin typeface="Josefin Sans Regular"/>
              </a:rPr>
              <a:t>Mac OS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2B4B82"/>
                </a:solidFill>
                <a:latin typeface="Josefin Sans Regular"/>
              </a:rPr>
              <a:t>Bonne sécurité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2B4B82"/>
                </a:solidFill>
                <a:latin typeface="Josefin Sans Regular"/>
              </a:rPr>
              <a:t>Faible compatibilité, nécessite un ordinateur MAC, prix élevé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B4B82"/>
                </a:solidFill>
                <a:latin typeface="Josefin Sans Regular"/>
              </a:rPr>
              <a:t>Linux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2B4B82"/>
                </a:solidFill>
                <a:latin typeface="Josefin Sans Regular"/>
              </a:rPr>
              <a:t>Gratuit, très sécurisé, open source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2B4B82"/>
                </a:solidFill>
                <a:latin typeface="Josefin Sans Regular"/>
              </a:rPr>
              <a:t>Peu répandu en dehors du monde informatique, faible compatibilité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525811" y="91966"/>
            <a:ext cx="37207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152788"/>
            <a:ext cx="1828800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0"/>
              </a:lnSpc>
            </a:pPr>
            <a:r>
              <a:rPr lang="en-US" sz="5575">
                <a:solidFill>
                  <a:srgbClr val="2B4B82"/>
                </a:solidFill>
                <a:latin typeface="Josefin Sans Bold"/>
              </a:rPr>
              <a:t>Pourquoi utiliser les lignes de commande 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963412"/>
            <a:ext cx="4597438" cy="28420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551837" y="390596"/>
            <a:ext cx="2076668" cy="127620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38681" y="-2447996"/>
            <a:ext cx="3837986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994246" y="-3759204"/>
            <a:ext cx="5357753" cy="559158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470606" y="5076825"/>
            <a:ext cx="15346789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"/>
              </a:rPr>
              <a:t>Dans le monde informatique, un grand nombre d'applications et de serveurs sont basés sur Linux.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"/>
              </a:rPr>
              <a:t>La complexité d'usage n'est pas un frein pour les informaticiens, qui tirent profit de la rapidité d'exécution et de la modularité de ce langage.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525811" y="91966"/>
            <a:ext cx="37207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152788"/>
            <a:ext cx="1828800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0"/>
              </a:lnSpc>
            </a:pPr>
            <a:r>
              <a:rPr lang="en-US" sz="5575">
                <a:solidFill>
                  <a:srgbClr val="2B4B82"/>
                </a:solidFill>
                <a:latin typeface="Josefin Sans Bold"/>
              </a:rPr>
              <a:t>Pourquoi utiliser les lignes de commande 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963412"/>
            <a:ext cx="4597438" cy="28420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551837" y="390596"/>
            <a:ext cx="2076668" cy="127620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38681" y="-2447996"/>
            <a:ext cx="3837986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994246" y="-3759204"/>
            <a:ext cx="5357753" cy="559158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7525811" y="91966"/>
            <a:ext cx="37207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70606" y="5057775"/>
            <a:ext cx="15346789" cy="688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2B4B82"/>
                </a:solidFill>
                <a:latin typeface="Josefin Sans Regular"/>
              </a:rPr>
              <a:t>Qu'est ce qu'une ligne de commande, et pourquoi l'utiliser 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152788"/>
            <a:ext cx="1828800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0"/>
              </a:lnSpc>
            </a:pPr>
            <a:r>
              <a:rPr lang="en-US" sz="5575">
                <a:solidFill>
                  <a:srgbClr val="2B4B82"/>
                </a:solidFill>
                <a:latin typeface="Josefin Sans Bold"/>
              </a:rPr>
              <a:t>Pourquoi utiliser les lignes de commande 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963412"/>
            <a:ext cx="4597438" cy="28420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551837" y="390596"/>
            <a:ext cx="2076668" cy="127620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38681" y="-2447996"/>
            <a:ext cx="3837986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994246" y="-3759204"/>
            <a:ext cx="5357753" cy="559158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7525811" y="91966"/>
            <a:ext cx="37207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3744" y="3953013"/>
            <a:ext cx="16620511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"/>
              </a:rPr>
              <a:t>Les lignes de commandes servent à </a:t>
            </a:r>
            <a:r>
              <a:rPr lang="en-US" sz="3000">
                <a:solidFill>
                  <a:srgbClr val="2B4B82"/>
                </a:solidFill>
                <a:latin typeface="Josefin Sans Regular Bold"/>
              </a:rPr>
              <a:t>interagir </a:t>
            </a:r>
            <a:r>
              <a:rPr lang="en-US" sz="3000">
                <a:solidFill>
                  <a:srgbClr val="2B4B82"/>
                </a:solidFill>
                <a:latin typeface="Josefin Sans Regular"/>
              </a:rPr>
              <a:t>avec un </a:t>
            </a:r>
            <a:r>
              <a:rPr lang="en-US" sz="3000">
                <a:solidFill>
                  <a:srgbClr val="2B4B82"/>
                </a:solidFill>
                <a:latin typeface="Josefin Sans Regular Bold"/>
              </a:rPr>
              <a:t>système informatique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"/>
              </a:rPr>
              <a:t>Historiquement, les lignes de commandes étaient la seule façon d'interagir avec les ordinateurs.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"/>
              </a:rPr>
              <a:t>Aujourd'hui, l'immense majorité des interactions homme-machine s'effectuent à l'aide d'interfaces graphiques.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B4B82"/>
                </a:solidFill>
                <a:latin typeface="Josefin Sans Regular"/>
              </a:rPr>
              <a:t>Cependant, en informatique, un certain nombre de fonctionnalités ne sont toujours possibles qu'en lignes de commandes (administration serveurs linux, configurations réseaux ...)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152788"/>
            <a:ext cx="1828800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0"/>
              </a:lnSpc>
            </a:pPr>
            <a:r>
              <a:rPr lang="en-US" sz="5575">
                <a:solidFill>
                  <a:srgbClr val="2B4B82"/>
                </a:solidFill>
                <a:latin typeface="Josefin Sans Bold"/>
              </a:rPr>
              <a:t>Pourquoi utiliser les lignes de commande 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963412"/>
            <a:ext cx="4597438" cy="28420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551837" y="390596"/>
            <a:ext cx="2076668" cy="127620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38681" y="-2447996"/>
            <a:ext cx="3837986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994246" y="-3759204"/>
            <a:ext cx="5357753" cy="559158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6536530" y="4053659"/>
            <a:ext cx="5214939" cy="2179682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7525811" y="91966"/>
            <a:ext cx="37207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74122" y="7195366"/>
            <a:ext cx="13739757" cy="762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6"/>
              </a:lnSpc>
              <a:spcBef>
                <a:spcPct val="0"/>
              </a:spcBef>
            </a:pPr>
            <a:r>
              <a:rPr lang="en-US" sz="4476">
                <a:solidFill>
                  <a:srgbClr val="2B4B82"/>
                </a:solidFill>
                <a:latin typeface="Open Sans Extra Bold"/>
              </a:rPr>
              <a:t>https://git-scm.com/downloads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152788"/>
            <a:ext cx="1828800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0"/>
              </a:lnSpc>
            </a:pPr>
            <a:r>
              <a:rPr lang="en-US" sz="5575">
                <a:solidFill>
                  <a:srgbClr val="2B4B82"/>
                </a:solidFill>
                <a:latin typeface="Josefin Sans Bold"/>
              </a:rPr>
              <a:t>Pourquoi utiliser les lignes de commande 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963412"/>
            <a:ext cx="4597438" cy="28420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0551837" y="390596"/>
            <a:ext cx="2076668" cy="127620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38681" y="-2447996"/>
            <a:ext cx="3837986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994246" y="-3759204"/>
            <a:ext cx="5357753" cy="559158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0" y="9258300"/>
            <a:ext cx="18288000" cy="1112231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7135693" y="0"/>
            <a:ext cx="1152307" cy="1152307"/>
            <a:chOff x="0" y="0"/>
            <a:chExt cx="1913890" cy="191389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4DDDE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11"/>
          <a:srcRect l="0" t="0" r="993" b="0"/>
          <a:stretch>
            <a:fillRect/>
          </a:stretch>
        </p:blipFill>
        <p:spPr>
          <a:xfrm flipH="false" flipV="false" rot="0">
            <a:off x="4385541" y="3295788"/>
            <a:ext cx="9516918" cy="5678865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7525811" y="91966"/>
            <a:ext cx="37207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B4B82"/>
                </a:solidFill>
                <a:latin typeface="Open Sans Extra Bold"/>
              </a:rPr>
              <a:t>9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152788"/>
            <a:ext cx="1828800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0"/>
              </a:lnSpc>
            </a:pPr>
            <a:r>
              <a:rPr lang="en-US" sz="5575">
                <a:solidFill>
                  <a:srgbClr val="2B4B82"/>
                </a:solidFill>
                <a:latin typeface="Josefin Sans Bold"/>
              </a:rPr>
              <a:t>Pourquoi utiliser les lignes de commande 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DAFLdgoqcgU</dc:identifier>
  <dcterms:modified xsi:type="dcterms:W3CDTF">2011-08-01T06:04:30Z</dcterms:modified>
  <cp:revision>1</cp:revision>
  <dc:title>Cours GIT</dc:title>
</cp:coreProperties>
</file>