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1" autoAdjust="0"/>
  </p:normalViewPr>
  <p:slideViewPr>
    <p:cSldViewPr snapToGrid="0">
      <p:cViewPr varScale="1">
        <p:scale>
          <a:sx n="71" d="100"/>
          <a:sy n="71" d="100"/>
        </p:scale>
        <p:origin x="109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W3C: Expliquer que le W3C met en place des standards</a:t>
            </a:r>
            <a:r>
              <a:rPr lang="fr-FR" baseline="0" dirty="0" smtClean="0"/>
              <a:t> à respecter lorsque l’on créer un site web. Il oblige par exemple à mettre un attribut « </a:t>
            </a:r>
            <a:r>
              <a:rPr lang="fr-FR" baseline="0" dirty="0" err="1" smtClean="0"/>
              <a:t>alt</a:t>
            </a:r>
            <a:r>
              <a:rPr lang="fr-FR" baseline="0" dirty="0" smtClean="0"/>
              <a:t> » à une balise d’image.</a:t>
            </a:r>
          </a:p>
          <a:p>
            <a:endParaRPr lang="fr-FR" baseline="0" dirty="0" smtClean="0"/>
          </a:p>
          <a:p>
            <a:r>
              <a:rPr lang="fr-FR" dirty="0" smtClean="0"/>
              <a:t>https://validator.w3.org/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60C5-B404-49DE-8B6A-CC9B6546BAD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2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04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7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7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hyperlink" Target="https://validator.w3.org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fr.wikipedia.org/wiki/Uniform_Resource_Loc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hyperlink" Target="https://www.mozilla.org/fr/firefox/new/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hyperlink" Target="https://www.google.com/intl/fr_fr/chrome/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hyperlink" Target="https://caniuse.com/" TargetMode="External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Les balises par paire contiennent du texte, encadré par deux balises comme ceci: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Elles indiquent au navigateur le début et la fin de notre texte, ainsi que sa nature. Ici, la balise &lt;</a:t>
            </a:r>
            <a:r>
              <a:rPr lang="fr-FR" dirty="0">
                <a:solidFill>
                  <a:srgbClr val="FF0000"/>
                </a:solidFill>
              </a:rPr>
              <a:t>h1</a:t>
            </a:r>
            <a:r>
              <a:rPr lang="fr-FR" dirty="0">
                <a:solidFill>
                  <a:schemeClr val="tx1"/>
                </a:solidFill>
              </a:rPr>
              <a:t>&gt; est une balise de titre, le navigateur sait donc que notre texte, encadré par nos balise, est un titre. 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La balise fermante contient toujours un slash « / » après le chevron.</a:t>
            </a:r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Balises en paires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15896E-E130-4A86-A78C-50ED968B4D57}"/>
              </a:ext>
            </a:extLst>
          </p:cNvPr>
          <p:cNvSpPr txBox="1"/>
          <p:nvPr/>
        </p:nvSpPr>
        <p:spPr>
          <a:xfrm>
            <a:off x="1617920" y="2895766"/>
            <a:ext cx="37746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&gt;Je suis un </a:t>
            </a:r>
            <a:r>
              <a:rPr lang="fr-FR" dirty="0" smtClean="0"/>
              <a:t>titre important</a:t>
            </a:r>
            <a:r>
              <a:rPr lang="fr-FR" dirty="0"/>
              <a:t>&lt;/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Balises en paires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Les balises orpheline ne contiennent rien, elle sont seule: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Ces balises permettent le plus souvent d’insérer un élément dans notre page. Ici, la balise &lt;</a:t>
            </a:r>
            <a:r>
              <a:rPr lang="fr-FR" dirty="0" err="1">
                <a:solidFill>
                  <a:srgbClr val="FF0000"/>
                </a:solidFill>
              </a:rPr>
              <a:t>br</a:t>
            </a:r>
            <a:r>
              <a:rPr lang="fr-FR" dirty="0">
                <a:solidFill>
                  <a:schemeClr val="tx1"/>
                </a:solidFill>
              </a:rPr>
              <a:t>&gt; permet de faire un retour à la ligne.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Par convention, il est préférable de mettre un slash « / » à la fin de notre balise, comme ceci « &lt;</a:t>
            </a:r>
            <a:r>
              <a:rPr lang="fr-FR" dirty="0" err="1">
                <a:solidFill>
                  <a:srgbClr val="FF0000"/>
                </a:solidFill>
              </a:rPr>
              <a:t>br</a:t>
            </a:r>
            <a:r>
              <a:rPr lang="fr-FR" dirty="0">
                <a:solidFill>
                  <a:schemeClr val="tx1"/>
                </a:solidFill>
              </a:rPr>
              <a:t>/&gt; », même si ce n’est pas obligatoire.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Balises orpheline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15896E-E130-4A86-A78C-50ED968B4D57}"/>
              </a:ext>
            </a:extLst>
          </p:cNvPr>
          <p:cNvSpPr txBox="1"/>
          <p:nvPr/>
        </p:nvSpPr>
        <p:spPr>
          <a:xfrm>
            <a:off x="4732604" y="2498951"/>
            <a:ext cx="13046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>
                <a:solidFill>
                  <a:srgbClr val="00B0F0"/>
                </a:solidFill>
              </a:rPr>
              <a:t>br</a:t>
            </a:r>
            <a:r>
              <a:rPr lang="fr-FR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Balises orphelines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4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Les attributs sont des instructions qui viennent compléter nos balises: </a:t>
            </a:r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Ici, nous avons une balise &lt;</a:t>
            </a:r>
            <a:r>
              <a:rPr lang="fr-FR" dirty="0">
                <a:solidFill>
                  <a:srgbClr val="FF0000"/>
                </a:solidFill>
              </a:rPr>
              <a:t>p</a:t>
            </a:r>
            <a:r>
              <a:rPr lang="fr-FR" dirty="0">
                <a:solidFill>
                  <a:schemeClr val="tx1"/>
                </a:solidFill>
              </a:rPr>
              <a:t>&gt; de paragraphe qui contient l’attribut « </a:t>
            </a:r>
            <a:r>
              <a:rPr lang="fr-FR" dirty="0">
                <a:solidFill>
                  <a:schemeClr val="tx2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 » avec la valeur « </a:t>
            </a:r>
            <a:r>
              <a:rPr lang="fr-FR" dirty="0" err="1">
                <a:solidFill>
                  <a:srgbClr val="FFC000"/>
                </a:solidFill>
              </a:rPr>
              <a:t>mon_paragraphe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fr-FR" dirty="0">
                <a:solidFill>
                  <a:schemeClr val="tx1"/>
                </a:solidFill>
              </a:rPr>
              <a:t>».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Les attributs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15896E-E130-4A86-A78C-50ED968B4D57}"/>
              </a:ext>
            </a:extLst>
          </p:cNvPr>
          <p:cNvSpPr txBox="1"/>
          <p:nvPr/>
        </p:nvSpPr>
        <p:spPr>
          <a:xfrm>
            <a:off x="1850571" y="2456273"/>
            <a:ext cx="73151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 </a:t>
            </a:r>
            <a:r>
              <a:rPr lang="fr-FR" dirty="0">
                <a:solidFill>
                  <a:schemeClr val="tx2"/>
                </a:solidFill>
              </a:rPr>
              <a:t>id</a:t>
            </a:r>
            <a:r>
              <a:rPr lang="fr-FR" dirty="0">
                <a:solidFill>
                  <a:schemeClr val="tx1"/>
                </a:solidFill>
              </a:rPr>
              <a:t>=</a:t>
            </a:r>
            <a:r>
              <a:rPr lang="fr-FR" dirty="0">
                <a:solidFill>
                  <a:srgbClr val="FFC000"/>
                </a:solidFill>
              </a:rPr>
              <a:t>"</a:t>
            </a:r>
            <a:r>
              <a:rPr lang="fr-FR" dirty="0" err="1">
                <a:solidFill>
                  <a:srgbClr val="FFC000"/>
                </a:solidFill>
              </a:rPr>
              <a:t>mon_paragraphe</a:t>
            </a:r>
            <a:r>
              <a:rPr lang="fr-FR" dirty="0">
                <a:solidFill>
                  <a:srgbClr val="FFC000"/>
                </a:solidFill>
              </a:rPr>
              <a:t>"</a:t>
            </a:r>
            <a:r>
              <a:rPr lang="fr-FR" dirty="0">
                <a:solidFill>
                  <a:schemeClr val="tx1"/>
                </a:solidFill>
              </a:rPr>
              <a:t>&gt;Je suis un paragraphe&lt;/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attributs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0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Structure de base d’une page en HTML: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u="sng" dirty="0">
                <a:solidFill>
                  <a:schemeClr val="tx1"/>
                </a:solidFill>
              </a:rPr>
              <a:t>Note</a:t>
            </a:r>
            <a:r>
              <a:rPr lang="fr-FR" dirty="0">
                <a:solidFill>
                  <a:schemeClr val="tx1"/>
                </a:solidFill>
              </a:rPr>
              <a:t>: Le doctype permet au navigateur </a:t>
            </a:r>
            <a:r>
              <a:rPr lang="fr-FR" dirty="0" smtClean="0">
                <a:solidFill>
                  <a:schemeClr val="tx1"/>
                </a:solidFill>
              </a:rPr>
              <a:t>de savoir quel </a:t>
            </a:r>
            <a:r>
              <a:rPr lang="fr-FR" b="1" dirty="0">
                <a:solidFill>
                  <a:schemeClr val="tx1"/>
                </a:solidFill>
              </a:rPr>
              <a:t>Type</a:t>
            </a:r>
            <a:r>
              <a:rPr lang="fr-FR" dirty="0">
                <a:solidFill>
                  <a:schemeClr val="tx1"/>
                </a:solidFill>
              </a:rPr>
              <a:t> de </a:t>
            </a:r>
            <a:r>
              <a:rPr lang="fr-FR" b="1" dirty="0">
                <a:solidFill>
                  <a:schemeClr val="tx1"/>
                </a:solidFill>
              </a:rPr>
              <a:t>Doc</a:t>
            </a:r>
            <a:r>
              <a:rPr lang="fr-FR" dirty="0">
                <a:solidFill>
                  <a:schemeClr val="tx1"/>
                </a:solidFill>
              </a:rPr>
              <a:t>ument il va avoir à interpréter.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HTML minimum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15896E-E130-4A86-A78C-50ED968B4D57}"/>
              </a:ext>
            </a:extLst>
          </p:cNvPr>
          <p:cNvSpPr txBox="1"/>
          <p:nvPr/>
        </p:nvSpPr>
        <p:spPr>
          <a:xfrm>
            <a:off x="1925053" y="2422717"/>
            <a:ext cx="73151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!DOCTYPE </a:t>
            </a:r>
            <a:r>
              <a:rPr lang="en-US" dirty="0"/>
              <a:t>html&gt;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html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>
                <a:solidFill>
                  <a:srgbClr val="00B0F0"/>
                </a:solidFill>
              </a:rPr>
              <a:t>head</a:t>
            </a:r>
            <a:r>
              <a:rPr lang="en-US" dirty="0"/>
              <a:t>&gt;</a:t>
            </a:r>
          </a:p>
          <a:p>
            <a:r>
              <a:rPr lang="en-US" dirty="0"/>
              <a:t>        		&lt;</a:t>
            </a:r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charset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"utf-8" </a:t>
            </a:r>
            <a:r>
              <a:rPr lang="en-US" dirty="0"/>
              <a:t>/&gt;</a:t>
            </a:r>
          </a:p>
          <a:p>
            <a:r>
              <a:rPr lang="en-US" dirty="0"/>
              <a:t>        		&lt;</a:t>
            </a:r>
            <a:r>
              <a:rPr lang="en-US" dirty="0">
                <a:solidFill>
                  <a:srgbClr val="00B0F0"/>
                </a:solidFill>
              </a:rPr>
              <a:t>title</a:t>
            </a:r>
            <a:r>
              <a:rPr lang="en-US" dirty="0"/>
              <a:t>&gt;</a:t>
            </a:r>
            <a:r>
              <a:rPr lang="en-US" dirty="0" err="1"/>
              <a:t>Titre</a:t>
            </a:r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title</a:t>
            </a:r>
            <a:r>
              <a:rPr lang="en-US" dirty="0"/>
              <a:t>&gt;</a:t>
            </a:r>
          </a:p>
          <a:p>
            <a:r>
              <a:rPr lang="en-US" dirty="0"/>
              <a:t>    	&lt;/</a:t>
            </a:r>
            <a:r>
              <a:rPr lang="en-US" dirty="0">
                <a:solidFill>
                  <a:srgbClr val="00B0F0"/>
                </a:solidFill>
              </a:rPr>
              <a:t>head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 	&lt;</a:t>
            </a:r>
            <a:r>
              <a:rPr lang="en-US" dirty="0">
                <a:solidFill>
                  <a:srgbClr val="00B0F0"/>
                </a:solidFill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    	&lt;/</a:t>
            </a:r>
            <a:r>
              <a:rPr lang="en-US" dirty="0">
                <a:solidFill>
                  <a:srgbClr val="00B0F0"/>
                </a:solidFill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B0F0"/>
                </a:solidFill>
              </a:rPr>
              <a:t>html</a:t>
            </a:r>
            <a:r>
              <a:rPr lang="en-US" dirty="0"/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Minimum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7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Ces balises sont obligatoires dans toutes les pages HTML: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>
                <a:solidFill>
                  <a:srgbClr val="FF0000"/>
                </a:solidFill>
              </a:rPr>
              <a:t>html</a:t>
            </a:r>
            <a:r>
              <a:rPr lang="fr-FR" dirty="0">
                <a:solidFill>
                  <a:schemeClr val="tx1"/>
                </a:solidFill>
              </a:rPr>
              <a:t>&gt; =&gt; Contient toutes les balises HTML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 err="1">
                <a:solidFill>
                  <a:srgbClr val="FF0000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&gt; =&gt; En-tête de notre page, elle contient à minima la balise &lt;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chemeClr val="tx1"/>
                </a:solidFill>
              </a:rPr>
              <a:t>&gt; qui affiche le titre, mais souvent beaucoup d’autres balises que nous verrons par la suite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>
                <a:solidFill>
                  <a:srgbClr val="FF0000"/>
                </a:solidFill>
              </a:rPr>
              <a:t>body</a:t>
            </a:r>
            <a:r>
              <a:rPr lang="fr-FR" dirty="0">
                <a:solidFill>
                  <a:schemeClr val="tx1"/>
                </a:solidFill>
              </a:rPr>
              <a:t>&gt; =&gt; Le corps de notre page, elle contient l’intégralité de notre contenu de page (articles, images, liens, vidéos, …)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Balises racines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Balises racines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191127"/>
            <a:ext cx="10233800" cy="55164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L’indentation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Lorsqu’une balise contient une autre balise, on effectue une tabulation. C’est ce qu’on appel l’</a:t>
            </a:r>
            <a:r>
              <a:rPr lang="fr-FR" b="1" u="sng" dirty="0">
                <a:solidFill>
                  <a:schemeClr val="tx1"/>
                </a:solidFill>
              </a:rPr>
              <a:t>indentation</a:t>
            </a:r>
            <a:r>
              <a:rPr lang="fr-FR" dirty="0">
                <a:solidFill>
                  <a:schemeClr val="tx1"/>
                </a:solidFill>
              </a:rPr>
              <a:t>. Ce n’est pas obligatoire au fonctionnement, mais c’est indispensable à la compréhension humaine.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camelCase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En informatique, on utilise la notation </a:t>
            </a:r>
            <a:r>
              <a:rPr lang="fr-FR" dirty="0" err="1">
                <a:solidFill>
                  <a:schemeClr val="tx1"/>
                </a:solidFill>
              </a:rPr>
              <a:t>camelCase</a:t>
            </a:r>
            <a:r>
              <a:rPr lang="fr-FR" dirty="0">
                <a:solidFill>
                  <a:schemeClr val="tx1"/>
                </a:solidFill>
              </a:rPr>
              <a:t> (ou d’autres) qui consiste à écrire </a:t>
            </a:r>
            <a:r>
              <a:rPr lang="fr-FR" u="sng" dirty="0">
                <a:solidFill>
                  <a:schemeClr val="tx1"/>
                </a:solidFill>
              </a:rPr>
              <a:t>en minuscule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u="sng" dirty="0">
                <a:solidFill>
                  <a:schemeClr val="tx1"/>
                </a:solidFill>
              </a:rPr>
              <a:t>sans accents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u="sng" dirty="0">
                <a:solidFill>
                  <a:schemeClr val="tx1"/>
                </a:solidFill>
              </a:rPr>
              <a:t>sans espace</a:t>
            </a:r>
            <a:r>
              <a:rPr lang="fr-FR" dirty="0">
                <a:solidFill>
                  <a:schemeClr val="tx1"/>
                </a:solidFill>
              </a:rPr>
              <a:t> et </a:t>
            </a:r>
            <a:r>
              <a:rPr lang="fr-FR" u="sng" dirty="0">
                <a:solidFill>
                  <a:schemeClr val="tx1"/>
                </a:solidFill>
              </a:rPr>
              <a:t>sans ponctuation</a:t>
            </a:r>
            <a:r>
              <a:rPr lang="fr-FR" dirty="0">
                <a:solidFill>
                  <a:schemeClr val="tx1"/>
                </a:solidFill>
              </a:rPr>
              <a:t> en séparant les mots par des majuscules.</a:t>
            </a:r>
          </a:p>
          <a:p>
            <a:pPr lvl="2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Ex: Mon titre =&gt; </a:t>
            </a:r>
            <a:r>
              <a:rPr lang="fr-FR" dirty="0" err="1">
                <a:solidFill>
                  <a:schemeClr val="tx1"/>
                </a:solidFill>
              </a:rPr>
              <a:t>monTitre</a:t>
            </a:r>
            <a:r>
              <a:rPr lang="fr-FR" dirty="0">
                <a:solidFill>
                  <a:schemeClr val="tx1"/>
                </a:solidFill>
              </a:rPr>
              <a:t> // Une périphrase =&gt; </a:t>
            </a:r>
            <a:r>
              <a:rPr lang="fr-FR" dirty="0" err="1">
                <a:solidFill>
                  <a:schemeClr val="tx1"/>
                </a:solidFill>
              </a:rPr>
              <a:t>unePeriphrase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Les commentaires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Le texte écrit entre des balises de commentaire sera ignoré par le navigateur et invisible sur votre page. C’est un mémo pour développeur.</a:t>
            </a:r>
          </a:p>
          <a:p>
            <a:pPr lvl="2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Ex: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Bonnes pratiques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F46CB1-2859-4EBB-BAE5-A8E947C75E6B}"/>
              </a:ext>
            </a:extLst>
          </p:cNvPr>
          <p:cNvSpPr txBox="1"/>
          <p:nvPr/>
        </p:nvSpPr>
        <p:spPr>
          <a:xfrm>
            <a:off x="2763658" y="6057861"/>
            <a:ext cx="724902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&lt;!-- Personne ne pourra lire ceci sur ma page --&gt;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Bonnes pratiques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7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191127"/>
            <a:ext cx="10233800" cy="551647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 smtClean="0">
                <a:solidFill>
                  <a:schemeClr val="tx1"/>
                </a:solidFill>
              </a:rPr>
              <a:t>Votre </a:t>
            </a:r>
            <a:r>
              <a:rPr lang="fr-FR" dirty="0">
                <a:solidFill>
                  <a:schemeClr val="tx1"/>
                </a:solidFill>
              </a:rPr>
              <a:t>code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Information importante, tout ce que vous écrivez en HTML sera lisible par tous le monde en affichant le code source de votre page. Les commentaires y compris, attention à ne pas écrire n’importe quoi </a:t>
            </a:r>
            <a:r>
              <a:rPr lang="fr-FR" dirty="0" smtClean="0">
                <a:solidFill>
                  <a:schemeClr val="tx1"/>
                </a:solidFill>
              </a:rPr>
              <a:t>!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fr-FR" dirty="0"/>
          </a:p>
          <a:p>
            <a:r>
              <a:rPr lang="fr-FR" dirty="0" smtClean="0">
                <a:solidFill>
                  <a:schemeClr val="tx1"/>
                </a:solidFill>
              </a:rPr>
              <a:t>Le W3C</a:t>
            </a:r>
          </a:p>
          <a:p>
            <a:pPr marL="457200" lvl="1" indent="0">
              <a:buNone/>
            </a:pPr>
            <a:r>
              <a:rPr lang="en-US" dirty="0"/>
              <a:t>World Wide Web Consortium (</a:t>
            </a:r>
            <a:r>
              <a:rPr lang="en-US" dirty="0" smtClean="0"/>
              <a:t>W3C</a:t>
            </a:r>
            <a:r>
              <a:rPr lang="fr-FR" dirty="0"/>
              <a:t>) est un organisme de standardisation à but non lucratif, fondé en octobre 1994 chargé de promouvoir la compatibilité des technologies </a:t>
            </a:r>
            <a:r>
              <a:rPr lang="fr-FR" dirty="0" smtClean="0"/>
              <a:t>du WEB.</a:t>
            </a:r>
          </a:p>
          <a:p>
            <a:pPr marL="457200" lvl="1" indent="0">
              <a:buNone/>
            </a:pPr>
            <a:r>
              <a:rPr lang="fr-FR" dirty="0">
                <a:hlinkClick r:id="rId3"/>
              </a:rPr>
              <a:t>https://validator.w3.org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Espace de travail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Ne mettez pas tous vos projets sur votre bureau dans des « nouveaux dossiers ». Créez un espace de travail propre, ordonné et nommé vos fichiers et vos dossiers de manière logique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 smtClean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Bonnes pratiques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Bonnes pratiques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C9874496-1F5A-4D7D-A601-DFD2C53EDE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7280" y="5475852"/>
            <a:ext cx="770021" cy="950495"/>
          </a:xfrm>
          <a:prstGeom prst="rect">
            <a:avLst/>
          </a:prstGeom>
        </p:spPr>
      </p:pic>
      <p:sp>
        <p:nvSpPr>
          <p:cNvPr id="31" name="Interdiction 30">
            <a:extLst>
              <a:ext uri="{FF2B5EF4-FFF2-40B4-BE49-F238E27FC236}">
                <a16:creationId xmlns:a16="http://schemas.microsoft.com/office/drawing/2014/main" id="{D8B4CD2A-C09B-4A3E-BCBB-A715B71B80A4}"/>
              </a:ext>
            </a:extLst>
          </p:cNvPr>
          <p:cNvSpPr/>
          <p:nvPr/>
        </p:nvSpPr>
        <p:spPr>
          <a:xfrm>
            <a:off x="11190490" y="5529073"/>
            <a:ext cx="563600" cy="565485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98924-DB0E-45AC-9804-0F08F8FD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95"/>
            <a:ext cx="10515600" cy="1325563"/>
          </a:xfrm>
        </p:spPr>
        <p:txBody>
          <a:bodyPr/>
          <a:lstStyle/>
          <a:p>
            <a:r>
              <a:rPr lang="fr-FR" dirty="0"/>
              <a:t>Présentation: HTTP, navigateur,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C58DA-D561-43D7-BC90-3EF804DC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07695"/>
            <a:ext cx="10233800" cy="52999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1400" b="1" u="sng" dirty="0"/>
              <a:t>WEB  vs INTERNET: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Internet != WEB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Internet =&gt; Réseau informatique mondial (WEB, mail, VOIP, etc…)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WEB =&gt; Une des utilisations d’internet, permet d’accéder a </a:t>
            </a:r>
            <a:r>
              <a:rPr lang="fr-FR" sz="1400" dirty="0" smtClean="0"/>
              <a:t>des </a:t>
            </a:r>
            <a:r>
              <a:rPr lang="fr-FR" sz="1400" dirty="0"/>
              <a:t>pages reliées par des </a:t>
            </a:r>
            <a:r>
              <a:rPr lang="fr-FR" sz="1400" u="sng" dirty="0"/>
              <a:t>liens hypertextes</a:t>
            </a:r>
            <a:r>
              <a:rPr lang="fr-FR" sz="1400" dirty="0"/>
              <a:t> grâce au </a:t>
            </a:r>
            <a:r>
              <a:rPr lang="fr-FR" sz="1400" u="sng" dirty="0"/>
              <a:t>protocole HTTP</a:t>
            </a:r>
            <a:endParaRPr lang="fr-FR" sz="1400" dirty="0"/>
          </a:p>
          <a:p>
            <a:pPr>
              <a:lnSpc>
                <a:spcPct val="120000"/>
              </a:lnSpc>
            </a:pPr>
            <a:r>
              <a:rPr lang="fr-FR" sz="1400" b="1" u="sng" dirty="0"/>
              <a:t>Protocole Internet: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HTTP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FTP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SMTP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SSH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…</a:t>
            </a:r>
          </a:p>
          <a:p>
            <a:pPr>
              <a:lnSpc>
                <a:spcPct val="120000"/>
              </a:lnSpc>
            </a:pPr>
            <a:r>
              <a:rPr lang="fr-FR" sz="1400" b="1" u="sng" dirty="0"/>
              <a:t>URL</a:t>
            </a:r>
          </a:p>
          <a:p>
            <a:pPr lvl="1">
              <a:lnSpc>
                <a:spcPct val="120000"/>
              </a:lnSpc>
            </a:pPr>
            <a:r>
              <a:rPr lang="fr-FR" sz="1400" b="1" i="1" dirty="0"/>
              <a:t>U</a:t>
            </a:r>
            <a:r>
              <a:rPr lang="fr-FR" sz="1400" dirty="0"/>
              <a:t>niform </a:t>
            </a:r>
            <a:r>
              <a:rPr lang="fr-FR" sz="1400" b="1" i="1" dirty="0"/>
              <a:t>R</a:t>
            </a:r>
            <a:r>
              <a:rPr lang="fr-FR" sz="1400" dirty="0"/>
              <a:t>esource </a:t>
            </a:r>
            <a:r>
              <a:rPr lang="fr-FR" sz="1400" b="1" i="1" dirty="0"/>
              <a:t>L</a:t>
            </a:r>
            <a:r>
              <a:rPr lang="fr-FR" sz="1400" dirty="0"/>
              <a:t>ocator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Aussi appelée « adresse web »</a:t>
            </a:r>
          </a:p>
          <a:p>
            <a:pPr lvl="1">
              <a:lnSpc>
                <a:spcPct val="120000"/>
              </a:lnSpc>
            </a:pPr>
            <a:r>
              <a:rPr lang="fr-FR" sz="1400" dirty="0"/>
              <a:t>Ex =&gt; </a:t>
            </a:r>
            <a:r>
              <a:rPr lang="fr-FR" sz="1400" dirty="0">
                <a:hlinkClick r:id="rId2"/>
              </a:rPr>
              <a:t>https://fr.wikipedia.org/wiki/Uniform_Resource_Locator</a:t>
            </a:r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6D82D5-9E17-49F1-8513-8F4A2B703A41}"/>
              </a:ext>
            </a:extLst>
          </p:cNvPr>
          <p:cNvSpPr txBox="1"/>
          <p:nvPr/>
        </p:nvSpPr>
        <p:spPr>
          <a:xfrm>
            <a:off x="6236900" y="4001294"/>
            <a:ext cx="5576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https</a:t>
            </a:r>
            <a:r>
              <a:rPr lang="fr-FR" dirty="0"/>
              <a:t>://</a:t>
            </a:r>
            <a:r>
              <a:rPr lang="fr-FR" dirty="0">
                <a:solidFill>
                  <a:schemeClr val="accent3"/>
                </a:solidFill>
              </a:rPr>
              <a:t>fr</a:t>
            </a:r>
            <a:r>
              <a:rPr lang="fr-FR" dirty="0"/>
              <a:t>.</a:t>
            </a:r>
            <a:r>
              <a:rPr lang="fr-FR" dirty="0">
                <a:solidFill>
                  <a:schemeClr val="accent6"/>
                </a:solidFill>
              </a:rPr>
              <a:t>wikipedia.org</a:t>
            </a:r>
            <a:r>
              <a:rPr lang="fr-FR" dirty="0">
                <a:solidFill>
                  <a:srgbClr val="C709AC"/>
                </a:solidFill>
              </a:rPr>
              <a:t>/wiki/Uniform_Resource_Locator</a:t>
            </a:r>
          </a:p>
          <a:p>
            <a:endParaRPr lang="fr-FR" dirty="0">
              <a:solidFill>
                <a:srgbClr val="C709AC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	Protocole</a:t>
            </a:r>
            <a:r>
              <a:rPr lang="fr-FR" dirty="0"/>
              <a:t> </a:t>
            </a:r>
            <a:r>
              <a:rPr lang="fr-FR" dirty="0">
                <a:solidFill>
                  <a:schemeClr val="accent3"/>
                </a:solidFill>
              </a:rPr>
              <a:t>Sous-domaine</a:t>
            </a:r>
            <a:r>
              <a:rPr lang="fr-FR" dirty="0"/>
              <a:t> </a:t>
            </a:r>
            <a:r>
              <a:rPr lang="fr-FR" dirty="0">
                <a:solidFill>
                  <a:schemeClr val="accent6"/>
                </a:solidFill>
              </a:rPr>
              <a:t>Domaine</a:t>
            </a:r>
            <a:r>
              <a:rPr lang="fr-FR" dirty="0"/>
              <a:t> </a:t>
            </a:r>
            <a:r>
              <a:rPr lang="fr-FR" dirty="0">
                <a:solidFill>
                  <a:srgbClr val="C709AC"/>
                </a:solidFill>
              </a:rPr>
              <a:t>Chemin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HTTP, navigateur , web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5" name="Image 14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6" name="Image 15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7" name="Image 16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8" name="Image 17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3" name="Rectangle 22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5" name="Image 24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6" name="Image 25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7" name="Image 26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Image 27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9" name="Image 28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3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2"/>
            <a:ext cx="102338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fr-FR" b="1" u="sng" dirty="0"/>
              <a:t>HTTP</a:t>
            </a:r>
          </a:p>
          <a:p>
            <a:pPr lvl="1">
              <a:lnSpc>
                <a:spcPct val="120000"/>
              </a:lnSpc>
            </a:pPr>
            <a:r>
              <a:rPr lang="fr-FR" b="1" i="1" dirty="0"/>
              <a:t>H</a:t>
            </a:r>
            <a:r>
              <a:rPr lang="fr-FR" dirty="0"/>
              <a:t>yper</a:t>
            </a:r>
            <a:r>
              <a:rPr lang="fr-FR" b="1" i="1" dirty="0"/>
              <a:t>T</a:t>
            </a:r>
            <a:r>
              <a:rPr lang="fr-FR" dirty="0"/>
              <a:t>ext </a:t>
            </a:r>
            <a:r>
              <a:rPr lang="fr-FR" b="1" i="1" dirty="0"/>
              <a:t>T</a:t>
            </a:r>
            <a:r>
              <a:rPr lang="fr-FR" dirty="0"/>
              <a:t>ransfer </a:t>
            </a:r>
            <a:r>
              <a:rPr lang="fr-FR" b="1" i="1" dirty="0"/>
              <a:t>P</a:t>
            </a:r>
            <a:r>
              <a:rPr lang="fr-FR" dirty="0"/>
              <a:t>rotocol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Protocole du web, permet au </a:t>
            </a:r>
            <a:r>
              <a:rPr lang="fr-FR" u="sng" dirty="0"/>
              <a:t>client</a:t>
            </a:r>
            <a:r>
              <a:rPr lang="fr-FR" dirty="0"/>
              <a:t> de télécharger des pages web (Pages HTML)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b="1" u="sng" dirty="0"/>
              <a:t>Client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Programme informatique qui permet d’effectuer des </a:t>
            </a:r>
            <a:r>
              <a:rPr lang="fr-FR" u="sng" dirty="0"/>
              <a:t>requêtes HTTP</a:t>
            </a:r>
            <a:r>
              <a:rPr lang="fr-FR" dirty="0"/>
              <a:t> vers un serveur grâce à une URL.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</a:t>
            </a:r>
            <a:r>
              <a:rPr lang="fr-FR" u="sng" dirty="0"/>
              <a:t>navigateur</a:t>
            </a:r>
            <a:r>
              <a:rPr lang="fr-FR" dirty="0"/>
              <a:t> est un client HTTP (Firefox, Chrome, Edge, …)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b="1" u="sng" dirty="0"/>
              <a:t>Serveur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Machine qui écoute les </a:t>
            </a:r>
            <a:r>
              <a:rPr lang="fr-FR" u="sng" dirty="0"/>
              <a:t>requêtes HTTP</a:t>
            </a:r>
            <a:r>
              <a:rPr lang="fr-FR" dirty="0"/>
              <a:t> (demande de page web) des clients pour répondre à leurs demandes en envoyant des </a:t>
            </a:r>
            <a:r>
              <a:rPr lang="fr-FR" u="sng" dirty="0"/>
              <a:t>réponses HTTP</a:t>
            </a:r>
            <a:r>
              <a:rPr lang="fr-FR" dirty="0"/>
              <a:t> (page web)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Présentation: HTTP, navigateur, web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HTTP, navigateur , web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7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2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De quoi est composé une page web sur notre navigateur ?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fr-FR" b="1" u="sng" dirty="0"/>
              <a:t>HTML</a:t>
            </a:r>
            <a:r>
              <a:rPr lang="fr-FR" dirty="0"/>
              <a:t> </a:t>
            </a:r>
            <a:r>
              <a:rPr lang="fr-FR" sz="2000" dirty="0"/>
              <a:t>=&gt; </a:t>
            </a:r>
            <a:r>
              <a:rPr lang="fr-FR" sz="2000" b="1" i="1" dirty="0"/>
              <a:t>H</a:t>
            </a:r>
            <a:r>
              <a:rPr lang="fr-FR" sz="2000" dirty="0"/>
              <a:t>yper</a:t>
            </a:r>
            <a:r>
              <a:rPr lang="fr-FR" sz="2000" b="1" i="1" dirty="0"/>
              <a:t>T</a:t>
            </a:r>
            <a:r>
              <a:rPr lang="fr-FR" sz="2000" dirty="0"/>
              <a:t>ext </a:t>
            </a:r>
            <a:r>
              <a:rPr lang="fr-FR" sz="2000" b="1" i="1" dirty="0"/>
              <a:t>M</a:t>
            </a:r>
            <a:r>
              <a:rPr lang="fr-FR" sz="2000" dirty="0"/>
              <a:t>arkup </a:t>
            </a:r>
            <a:r>
              <a:rPr lang="fr-FR" sz="2000" b="1" i="1" dirty="0" err="1"/>
              <a:t>L</a:t>
            </a:r>
            <a:r>
              <a:rPr lang="fr-FR" sz="2000" dirty="0" err="1"/>
              <a:t>anguage</a:t>
            </a:r>
            <a:endParaRPr lang="fr-FR" sz="2000" dirty="0"/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fr-FR" dirty="0"/>
              <a:t>Structure les pages à l’aide de balise, c’est le squelette d’une page.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fr-FR" dirty="0"/>
              <a:t>Est interprété par le navigateur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fr-F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fr-FR" b="1" u="sng" dirty="0"/>
              <a:t>CSS</a:t>
            </a:r>
            <a:r>
              <a:rPr lang="fr-FR" dirty="0"/>
              <a:t> =&gt; </a:t>
            </a:r>
            <a:r>
              <a:rPr lang="fr-FR" b="1" i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i="1" dirty="0"/>
              <a:t>S</a:t>
            </a:r>
            <a:r>
              <a:rPr lang="fr-FR" dirty="0"/>
              <a:t>tyle </a:t>
            </a:r>
            <a:r>
              <a:rPr lang="fr-FR" b="1" i="1" dirty="0"/>
              <a:t>S</a:t>
            </a:r>
            <a:r>
              <a:rPr lang="fr-FR" dirty="0"/>
              <a:t>heets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fr-FR" dirty="0"/>
              <a:t>Donne l’apparence d’une page HTML (positionnement, couleurs, taille des textes, …)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fr-FR" dirty="0"/>
              <a:t>Le CSS n’existe pas seul, il a besoin du HTML</a:t>
            </a:r>
          </a:p>
          <a:p>
            <a:pPr lvl="2">
              <a:lnSpc>
                <a:spcPct val="120000"/>
              </a:lnSpc>
              <a:buFontTx/>
              <a:buChar char="-"/>
            </a:pPr>
            <a:endParaRPr lang="fr-FR" dirty="0"/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fr-FR" b="1" u="sng" dirty="0"/>
              <a:t>JavaScript</a:t>
            </a:r>
            <a:r>
              <a:rPr lang="fr-FR" dirty="0"/>
              <a:t> =&gt; Langage de script léger orienté objet</a:t>
            </a:r>
          </a:p>
          <a:p>
            <a:pPr lvl="2">
              <a:lnSpc>
                <a:spcPct val="120000"/>
              </a:lnSpc>
              <a:buFontTx/>
              <a:buChar char="-"/>
            </a:pPr>
            <a:r>
              <a:rPr lang="fr-FR" dirty="0"/>
              <a:t>Permet de donner du dynamisme et de l’intelligence à une page web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Page Web</a:t>
            </a:r>
          </a:p>
        </p:txBody>
      </p:sp>
      <p:pic>
        <p:nvPicPr>
          <p:cNvPr id="1026" name="Picture 2" descr="Hypertext Markup Language — Wikipédia">
            <a:extLst>
              <a:ext uri="{FF2B5EF4-FFF2-40B4-BE49-F238E27FC236}">
                <a16:creationId xmlns:a16="http://schemas.microsoft.com/office/drawing/2014/main" id="{A8CBB861-566F-4B41-9445-A2D7F539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5" y="2107532"/>
            <a:ext cx="1009589" cy="100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B1F689-6594-40D1-BC4D-A487C37F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3507313"/>
            <a:ext cx="782320" cy="11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.">
            <a:extLst>
              <a:ext uri="{FF2B5EF4-FFF2-40B4-BE49-F238E27FC236}">
                <a16:creationId xmlns:a16="http://schemas.microsoft.com/office/drawing/2014/main" id="{9E155726-16FA-4F6B-9B73-50057B91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2" y="5000515"/>
            <a:ext cx="776037" cy="77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WEB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0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2"/>
            <a:ext cx="10233800" cy="50083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b="1" u="sng" dirty="0"/>
              <a:t>Avec quoi faire des pages Web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Avec un simple bloc note ! Aucun logiciel spécialisé n’est requis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b="1" u="sng" dirty="0"/>
              <a:t>C’est quoi un Editeur de texte alors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C’est un logiciel qui va apporter des outils pour facilité la 		rédaction de notre code, comme la </a:t>
            </a:r>
            <a:r>
              <a:rPr lang="fr-FR" u="sng" dirty="0"/>
              <a:t>colorisation syntaxique</a:t>
            </a:r>
            <a:r>
              <a:rPr lang="fr-FR" dirty="0"/>
              <a:t> ou 	</a:t>
            </a:r>
            <a:r>
              <a:rPr lang="fr-FR" u="sng" dirty="0"/>
              <a:t>l’</a:t>
            </a:r>
            <a:r>
              <a:rPr lang="fr-FR" u="sng" dirty="0" err="1"/>
              <a:t>autocomplétion</a:t>
            </a:r>
            <a:r>
              <a:rPr lang="fr-FR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i="1" u="sng" dirty="0"/>
              <a:t>Exemple d’éditeur de texte:</a:t>
            </a:r>
            <a:r>
              <a:rPr lang="fr-FR" sz="2400" dirty="0"/>
              <a:t> Notepad++, Sublime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Brackets</a:t>
            </a:r>
            <a:r>
              <a:rPr lang="fr-FR" sz="2400" dirty="0"/>
              <a:t>, Visual Studio Code, et beaucoup d’autres !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Editeur de texte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Editeur de 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8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2"/>
            <a:ext cx="102338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Lien de téléchargement: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Visual Studio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854F4F-7320-440B-83AC-86221666F24A}"/>
              </a:ext>
            </a:extLst>
          </p:cNvPr>
          <p:cNvSpPr txBox="1"/>
          <p:nvPr/>
        </p:nvSpPr>
        <p:spPr>
          <a:xfrm>
            <a:off x="3379675" y="2505670"/>
            <a:ext cx="5714449" cy="9233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 tip !</a:t>
            </a:r>
          </a:p>
          <a:p>
            <a:r>
              <a:rPr lang="fr-FR" dirty="0">
                <a:solidFill>
                  <a:schemeClr val="tx1"/>
                </a:solidFill>
              </a:rPr>
              <a:t>Allez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TOUJOURS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sur les sites officiels pour télécharger vos</a:t>
            </a:r>
          </a:p>
          <a:p>
            <a:r>
              <a:rPr lang="fr-FR" dirty="0">
                <a:solidFill>
                  <a:schemeClr val="tx1"/>
                </a:solidFill>
              </a:rPr>
              <a:t>logiciels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16BE53-82F1-467A-B0AD-F7618494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55" y="3668127"/>
            <a:ext cx="5301689" cy="2985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9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Lien de téléchargement Chrome: </a:t>
            </a:r>
            <a:r>
              <a:rPr lang="fr-FR" dirty="0">
                <a:hlinkClick r:id="rId2"/>
              </a:rPr>
              <a:t>https://www.google.com/intl/fr_fr/chrome/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Lien de téléchargement </a:t>
            </a:r>
            <a:r>
              <a:rPr lang="fr-FR" dirty="0" err="1"/>
              <a:t>FireFox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https://www.mozilla.org/fr/firefox/new/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Différence entre les navigateurs: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hlinkClick r:id="rId4"/>
              </a:rPr>
              <a:t>https://caniuse.com/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Navigateurs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602B25-617A-4F70-88F5-B3EF5B921A76}"/>
              </a:ext>
            </a:extLst>
          </p:cNvPr>
          <p:cNvSpPr txBox="1"/>
          <p:nvPr/>
        </p:nvSpPr>
        <p:spPr>
          <a:xfrm>
            <a:off x="6204505" y="3638635"/>
            <a:ext cx="5149295" cy="12003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 tip !</a:t>
            </a:r>
          </a:p>
          <a:p>
            <a:r>
              <a:rPr lang="fr-FR" dirty="0">
                <a:solidFill>
                  <a:schemeClr val="tx1"/>
                </a:solidFill>
              </a:rPr>
              <a:t>Il est important d’avoir plusieurs navigateurs sur son </a:t>
            </a:r>
          </a:p>
          <a:p>
            <a:r>
              <a:rPr lang="fr-FR" dirty="0">
                <a:solidFill>
                  <a:schemeClr val="tx1"/>
                </a:solidFill>
              </a:rPr>
              <a:t>ordinateur afin de TESTER toujours énormément </a:t>
            </a:r>
          </a:p>
          <a:p>
            <a:r>
              <a:rPr lang="fr-FR" dirty="0">
                <a:solidFill>
                  <a:schemeClr val="tx1"/>
                </a:solidFill>
              </a:rPr>
              <a:t>son travail.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27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Le HTML est un langage interprété par le navigateur qui sert de squelette à une page web.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Le navigateur va « lire » les instructions, que l’ont appelle « balises », pour afficher une page lisible par un être humain.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Les balises sont donc des instructions pour notre navigateur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5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Les balises sont toutes composées de </a:t>
            </a:r>
            <a:r>
              <a:rPr lang="fr-FR" u="sng" dirty="0"/>
              <a:t>chevrons</a:t>
            </a:r>
            <a:r>
              <a:rPr lang="fr-FR" dirty="0"/>
              <a:t> ouvrants « </a:t>
            </a:r>
            <a:r>
              <a:rPr lang="fr-FR" b="1" dirty="0">
                <a:solidFill>
                  <a:srgbClr val="FFC000"/>
                </a:solidFill>
              </a:rPr>
              <a:t>&lt;</a:t>
            </a:r>
            <a:r>
              <a:rPr lang="fr-FR" dirty="0"/>
              <a:t> » et fermants « </a:t>
            </a:r>
            <a:r>
              <a:rPr lang="fr-FR" b="1" dirty="0">
                <a:solidFill>
                  <a:srgbClr val="FFC000"/>
                </a:solidFill>
              </a:rPr>
              <a:t>&gt;</a:t>
            </a:r>
            <a:r>
              <a:rPr lang="fr-FR" dirty="0"/>
              <a:t> » 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Il existe deux types de balises: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par </a:t>
            </a:r>
            <a:r>
              <a:rPr lang="fr-FR" u="sng" dirty="0"/>
              <a:t>paires</a:t>
            </a:r>
            <a:r>
              <a:rPr lang="fr-FR" dirty="0"/>
              <a:t>, avec une balise ouvrante et une fermante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/>
              <a:t>=&gt; </a:t>
            </a:r>
            <a:r>
              <a:rPr lang="fr-FR" dirty="0">
                <a:solidFill>
                  <a:schemeClr val="accent1"/>
                </a:solidFill>
              </a:rPr>
              <a:t>&lt;p&gt;&lt;/p&gt;, &lt;div&gt;&lt;/div&gt;, &lt;h1&gt;&lt;/h1&gt;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</a:t>
            </a:r>
            <a:r>
              <a:rPr lang="fr-FR" u="sng" dirty="0"/>
              <a:t>orpheline</a:t>
            </a:r>
            <a:r>
              <a:rPr lang="fr-FR" dirty="0"/>
              <a:t>, qu’on nomme « </a:t>
            </a:r>
            <a:r>
              <a:rPr lang="fr-FR" u="sng" dirty="0" err="1"/>
              <a:t>auto-fermantes</a:t>
            </a:r>
            <a:r>
              <a:rPr lang="fr-FR" dirty="0"/>
              <a:t> », qui sont donc seules</a:t>
            </a: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br</a:t>
            </a:r>
            <a:r>
              <a:rPr lang="fr-FR" dirty="0" smtClean="0">
                <a:solidFill>
                  <a:schemeClr val="accent1"/>
                </a:solidFill>
              </a:rPr>
              <a:t>&gt;, &lt;</a:t>
            </a:r>
            <a:r>
              <a:rPr lang="fr-FR" dirty="0" err="1" smtClean="0">
                <a:solidFill>
                  <a:schemeClr val="accent1"/>
                </a:solidFill>
              </a:rPr>
              <a:t>img</a:t>
            </a:r>
            <a:r>
              <a:rPr lang="fr-FR" dirty="0" smtClean="0">
                <a:solidFill>
                  <a:schemeClr val="accent1"/>
                </a:solidFill>
              </a:rPr>
              <a:t>&gt;</a:t>
            </a:r>
            <a:endParaRPr lang="fr-FR" dirty="0">
              <a:solidFill>
                <a:schemeClr val="accent1"/>
              </a:solidFill>
            </a:endParaRP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fr-FR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Si des balises en contiennent d’autres, les balises contenu sont appelées « </a:t>
            </a:r>
            <a:r>
              <a:rPr lang="fr-FR" b="1" u="sng" dirty="0">
                <a:solidFill>
                  <a:schemeClr val="tx1"/>
                </a:solidFill>
              </a:rPr>
              <a:t>enfants</a:t>
            </a:r>
            <a:r>
              <a:rPr lang="fr-FR" dirty="0">
                <a:solidFill>
                  <a:schemeClr val="tx1"/>
                </a:solidFill>
              </a:rPr>
              <a:t> » et les balises conteneurs sont les « </a:t>
            </a:r>
            <a:r>
              <a:rPr lang="fr-FR" b="1" u="sng" dirty="0">
                <a:solidFill>
                  <a:schemeClr val="tx1"/>
                </a:solidFill>
              </a:rPr>
              <a:t>parents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Présentation: Balises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au HTML: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28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585</TotalTime>
  <Words>1006</Words>
  <Application>Microsoft Office PowerPoint</Application>
  <PresentationFormat>Grand écran</PresentationFormat>
  <Paragraphs>167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Trebuchet MS</vt:lpstr>
      <vt:lpstr>Tw Cen MT</vt:lpstr>
      <vt:lpstr>Circuit</vt:lpstr>
      <vt:lpstr>Présentation PowerPoint</vt:lpstr>
      <vt:lpstr>Présentation: HTTP, navigateur, web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Benoit AVENEL</cp:lastModifiedBy>
  <cp:revision>53</cp:revision>
  <dcterms:created xsi:type="dcterms:W3CDTF">2017-03-22T10:02:42Z</dcterms:created>
  <dcterms:modified xsi:type="dcterms:W3CDTF">2022-09-13T10:13:56Z</dcterms:modified>
</cp:coreProperties>
</file>